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43"/>
  </p:notesMasterIdLst>
  <p:sldIdLst>
    <p:sldId id="256" r:id="rId3"/>
    <p:sldId id="326" r:id="rId4"/>
    <p:sldId id="279" r:id="rId5"/>
    <p:sldId id="289" r:id="rId6"/>
    <p:sldId id="292" r:id="rId7"/>
    <p:sldId id="293" r:id="rId8"/>
    <p:sldId id="319" r:id="rId9"/>
    <p:sldId id="320" r:id="rId10"/>
    <p:sldId id="321" r:id="rId11"/>
    <p:sldId id="322" r:id="rId12"/>
    <p:sldId id="334" r:id="rId13"/>
    <p:sldId id="323" r:id="rId14"/>
    <p:sldId id="318" r:id="rId15"/>
    <p:sldId id="333" r:id="rId16"/>
    <p:sldId id="316" r:id="rId17"/>
    <p:sldId id="280" r:id="rId18"/>
    <p:sldId id="282" r:id="rId19"/>
    <p:sldId id="285" r:id="rId20"/>
    <p:sldId id="277" r:id="rId21"/>
    <p:sldId id="325" r:id="rId22"/>
    <p:sldId id="298" r:id="rId23"/>
    <p:sldId id="304" r:id="rId24"/>
    <p:sldId id="297" r:id="rId25"/>
    <p:sldId id="327" r:id="rId26"/>
    <p:sldId id="332" r:id="rId27"/>
    <p:sldId id="330" r:id="rId28"/>
    <p:sldId id="331" r:id="rId29"/>
    <p:sldId id="295" r:id="rId30"/>
    <p:sldId id="329" r:id="rId31"/>
    <p:sldId id="302" r:id="rId32"/>
    <p:sldId id="265" r:id="rId33"/>
    <p:sldId id="306" r:id="rId34"/>
    <p:sldId id="314" r:id="rId35"/>
    <p:sldId id="315" r:id="rId36"/>
    <p:sldId id="266" r:id="rId37"/>
    <p:sldId id="300" r:id="rId38"/>
    <p:sldId id="299" r:id="rId39"/>
    <p:sldId id="281" r:id="rId40"/>
    <p:sldId id="301" r:id="rId41"/>
    <p:sldId id="28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7" autoAdjust="0"/>
    <p:restoredTop sz="76138" autoAdjust="0"/>
  </p:normalViewPr>
  <p:slideViewPr>
    <p:cSldViewPr>
      <p:cViewPr varScale="1">
        <p:scale>
          <a:sx n="52" d="100"/>
          <a:sy n="52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FAB1F-889D-48B2-888D-8E3ADACE17AD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D288E-78F0-4C4B-AAD6-2A29DF22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https://en.wikipedia.org/wiki/Type_system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288E-78F0-4C4B-AAD6-2A29DF22E5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5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288E-78F0-4C4B-AAD6-2A29DF22E5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9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23234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2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23465" name="Picture 9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23467" name="Picture 5" descr="1"/>
          <p:cNvPicPr>
            <a:picLocks noChangeAspect="1" noChangeArrowheads="1"/>
          </p:cNvPicPr>
          <p:nvPr/>
        </p:nvPicPr>
        <p:blipFill>
          <a:blip r:embed="rId3" cstate="screen">
            <a:lum bright="36000" contrast="-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5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4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70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28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58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43604" y="648866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http://act.buaa.edu.cn</a:t>
            </a:r>
            <a:endParaRPr lang="zh-CN" altLang="en-US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3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79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434" name="Picture 2" descr="图片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</p:spPr>
      </p:pic>
      <p:sp>
        <p:nvSpPr>
          <p:cNvPr id="2322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22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22440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2322442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6009C911-8525-4502-B3BF-2AEF9392E8C8}" type="slidenum">
              <a:rPr lang="zh-CN" altLang="en-US" sz="1600">
                <a:ea typeface="宋体" charset="-122"/>
              </a:rPr>
              <a:pPr/>
              <a:t>‹#›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2322443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45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96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1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Yukihiro_Matsumoto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hyperlink" Target="http://en.wikipedia.org/wiki/File:Ruby_logo.svg" TargetMode="Externa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n.wikipedia.org/wiki/File:Ruby_logo.svg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n.wikipedia.org/wiki/File:Ruby_logo.svg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n.wikipedia.org/wiki/File:Ruby_logo.svg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image.baidu.com/i?ct=503316480&amp;z=0&amp;tn=baiduimagedetail&amp;word=windows&amp;in=3099&amp;cl=2&amp;lm=-1&amp;pn=16&amp;rn=1&amp;di=15728149170&amp;ln=1&amp;fr=&amp;ic=0&amp;s=0&amp;se=1&amp;sme=0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twitter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.buaa.edu.cn/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hyperlink" Target="http://pragmaticprogrammer.com/titles/fr_r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hyperlink" Target="http://pragprog.com/titles/rails3/agile-web-development-with-rails-third-editio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第一章：绪论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沃天宇 </a:t>
            </a:r>
            <a:r>
              <a:rPr lang="en-US" altLang="zh-CN" dirty="0" smtClean="0"/>
              <a:t>&lt;woty@act.buaa.edu.cn&gt;</a:t>
            </a:r>
          </a:p>
          <a:p>
            <a:r>
              <a:rPr lang="en-US" altLang="zh-CN" dirty="0" smtClean="0"/>
              <a:t>2018-9-13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为什么要开设</a:t>
            </a:r>
            <a:r>
              <a:rPr lang="en-US" altLang="zh-CN" dirty="0" smtClean="0"/>
              <a:t>Ruby</a:t>
            </a:r>
            <a:r>
              <a:rPr lang="zh-CN" altLang="zh-CN" dirty="0" smtClean="0"/>
              <a:t>语言程序设计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完善程序设计语言类课程体系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面向互联网应用开发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促进创新思维能力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/>
              <a:t>衔接就业与研究生科研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招聘需求中对脚本语言的需求（</a:t>
            </a:r>
            <a:r>
              <a:rPr lang="en-US" altLang="zh-CN" dirty="0" smtClean="0">
                <a:ea typeface="宋体" pitchFamily="2" charset="-122"/>
              </a:rPr>
              <a:t>python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ruby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创业公司快速应用开发的需求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结合应用前沿（如移动互联网）的研究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脚本语言在系统管理、实验中的应用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0573" t="16562" r="31851" b="44911"/>
          <a:stretch/>
        </p:blipFill>
        <p:spPr>
          <a:xfrm>
            <a:off x="323528" y="1011856"/>
            <a:ext cx="8707593" cy="5016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8696" t="10747" r="30599" b="23104"/>
          <a:stretch/>
        </p:blipFill>
        <p:spPr>
          <a:xfrm>
            <a:off x="1403648" y="116632"/>
            <a:ext cx="6739596" cy="63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对比</a:t>
            </a:r>
            <a:r>
              <a:rPr lang="zh-CN" altLang="en-US" dirty="0" smtClean="0"/>
              <a:t>严谨的工程化程序设计语言：</a:t>
            </a:r>
            <a:r>
              <a:rPr lang="en-US" altLang="zh-CN" dirty="0" smtClean="0"/>
              <a:t>C/Pascal</a:t>
            </a:r>
          </a:p>
          <a:p>
            <a:r>
              <a:rPr lang="zh-CN" altLang="en-US" dirty="0"/>
              <a:t>对比面向</a:t>
            </a:r>
            <a:r>
              <a:rPr lang="zh-CN" altLang="en-US" dirty="0" smtClean="0"/>
              <a:t>对象程序设计语言：</a:t>
            </a:r>
            <a:r>
              <a:rPr lang="en-US" altLang="zh-CN" dirty="0" smtClean="0"/>
              <a:t>C++/Java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学习一种高级程序设计语言</a:t>
            </a:r>
            <a:endParaRPr lang="en-US" altLang="zh-CN" dirty="0" smtClean="0"/>
          </a:p>
          <a:p>
            <a:r>
              <a:rPr lang="zh-CN" altLang="en-US" dirty="0" smtClean="0"/>
              <a:t>学习一种脚本式程序设计语言</a:t>
            </a:r>
            <a:endParaRPr lang="en-US" altLang="zh-CN" dirty="0" smtClean="0"/>
          </a:p>
          <a:p>
            <a:r>
              <a:rPr lang="zh-CN" altLang="en-US" dirty="0" smtClean="0"/>
              <a:t>学习一种面向对象的程序设计语言</a:t>
            </a:r>
            <a:endParaRPr lang="en-US" altLang="zh-CN" dirty="0" smtClean="0"/>
          </a:p>
          <a:p>
            <a:r>
              <a:rPr lang="zh-CN" altLang="en-US" dirty="0" smtClean="0"/>
              <a:t>学习一种动态（类型）语言</a:t>
            </a:r>
            <a:endParaRPr lang="en-US" altLang="zh-CN" dirty="0" smtClean="0"/>
          </a:p>
          <a:p>
            <a:r>
              <a:rPr lang="zh-CN" altLang="en-US" dirty="0" smtClean="0"/>
              <a:t>学习一种新兴的</a:t>
            </a:r>
            <a:r>
              <a:rPr lang="en-US" altLang="zh-CN" dirty="0" smtClean="0"/>
              <a:t>Web2.0</a:t>
            </a:r>
            <a:r>
              <a:rPr lang="zh-CN" altLang="en-US" dirty="0" smtClean="0"/>
              <a:t>应用开发语言和框架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体</a:t>
            </a:r>
            <a:r>
              <a:rPr lang="zh-CN" altLang="en-US" dirty="0"/>
              <a:t>会程序设计语言的设计</a:t>
            </a:r>
            <a:endParaRPr lang="en-US" altLang="zh-CN" dirty="0"/>
          </a:p>
          <a:p>
            <a:r>
              <a:rPr lang="zh-CN" altLang="en-US" dirty="0" smtClean="0"/>
              <a:t>深入理解面向对象思想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国内外相关课程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UC</a:t>
            </a:r>
            <a:r>
              <a:rPr lang="zh-CN" altLang="en-US" dirty="0" smtClean="0"/>
              <a:t> </a:t>
            </a:r>
            <a:r>
              <a:rPr lang="en-US" altLang="zh-CN" dirty="0" smtClean="0"/>
              <a:t>Berkeley</a:t>
            </a:r>
            <a:r>
              <a:rPr lang="zh-CN" altLang="en-US" dirty="0" smtClean="0"/>
              <a:t> </a:t>
            </a:r>
            <a:r>
              <a:rPr lang="en-US" altLang="zh-CN" sz="1600" dirty="0" smtClean="0"/>
              <a:t>RAD Lab(Reliable Adaptive Distributed Systems Laboratory)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Intro. to Web 2.0 Development Using Ruby on Rails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面向</a:t>
            </a:r>
            <a:r>
              <a:rPr lang="en-US" altLang="zh-CN" dirty="0" smtClean="0">
                <a:ea typeface="宋体" pitchFamily="2" charset="-122"/>
              </a:rPr>
              <a:t>UC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Berkeley</a:t>
            </a:r>
            <a:r>
              <a:rPr lang="zh-CN" altLang="en-US" dirty="0" smtClean="0">
                <a:ea typeface="宋体" pitchFamily="2" charset="-122"/>
              </a:rPr>
              <a:t>本科生授课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DAVID A. PATTERSON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2007</a:t>
            </a:r>
            <a:r>
              <a:rPr lang="zh-CN" altLang="en-US" dirty="0" smtClean="0">
                <a:ea typeface="宋体" pitchFamily="2" charset="-122"/>
              </a:rPr>
              <a:t>年起开设，</a:t>
            </a:r>
            <a:r>
              <a:rPr lang="en-US" altLang="zh-CN" dirty="0" smtClean="0">
                <a:ea typeface="宋体" pitchFamily="2" charset="-122"/>
              </a:rPr>
              <a:t>36</a:t>
            </a:r>
            <a:r>
              <a:rPr lang="zh-CN" altLang="en-US" dirty="0" smtClean="0">
                <a:ea typeface="宋体" pitchFamily="2" charset="-122"/>
              </a:rPr>
              <a:t>学时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edX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CS169.1x/CS169.2x: Software as a Service</a:t>
            </a:r>
          </a:p>
          <a:p>
            <a:r>
              <a:rPr lang="en-US" altLang="zh-CN" dirty="0" smtClean="0"/>
              <a:t>Armando Fox,</a:t>
            </a:r>
            <a:r>
              <a:rPr lang="en-US" altLang="zh-CN" dirty="0" smtClean="0">
                <a:ea typeface="宋体" pitchFamily="2" charset="-122"/>
              </a:rPr>
              <a:t> DAVID A. PATTERSON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SaaS</a:t>
            </a:r>
            <a:r>
              <a:rPr lang="zh-CN" altLang="en-US" dirty="0" smtClean="0"/>
              <a:t>、敏捷开发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https://www.edx.org/course/uc-berkeley/cs-169-1x/software-service/993</a:t>
            </a:r>
          </a:p>
          <a:p>
            <a:pPr lvl="1"/>
            <a:r>
              <a:rPr lang="en-US" altLang="zh-CN" dirty="0" smtClean="0"/>
              <a:t>https://www.edx.org/course/uc-berkeley/cs-169-2x/software-service/1005</a:t>
            </a:r>
          </a:p>
          <a:p>
            <a:r>
              <a:rPr lang="zh-CN" altLang="en-US" dirty="0" smtClean="0"/>
              <a:t>清华大学（反转课堂）</a:t>
            </a:r>
            <a:endParaRPr lang="en-US" altLang="zh-CN" dirty="0" smtClean="0"/>
          </a:p>
          <a:p>
            <a:pPr lvl="1"/>
            <a:r>
              <a:rPr lang="en-US" altLang="zh-CN" dirty="0"/>
              <a:t>https://www.xuetangx.com/courses/BerkeleyX/CS169_1x/_/about</a:t>
            </a:r>
            <a:endParaRPr lang="zh-CN" altLang="en-US" dirty="0"/>
          </a:p>
        </p:txBody>
      </p:sp>
      <p:pic>
        <p:nvPicPr>
          <p:cNvPr id="4" name="Picture 4" descr="David Patter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34753"/>
            <a:ext cx="792087" cy="792088"/>
          </a:xfrm>
          <a:prstGeom prst="rect">
            <a:avLst/>
          </a:prstGeom>
          <a:noFill/>
        </p:spPr>
      </p:pic>
      <p:pic>
        <p:nvPicPr>
          <p:cNvPr id="5" name="Picture 6" descr="Armando 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4665"/>
            <a:ext cx="792087" cy="792088"/>
          </a:xfrm>
          <a:prstGeom prst="rect">
            <a:avLst/>
          </a:prstGeom>
          <a:noFill/>
        </p:spPr>
      </p:pic>
      <p:pic>
        <p:nvPicPr>
          <p:cNvPr id="1026" name="Picture 2" descr="https://www.xuetangx.com/c4x/BerkeleyX/CS169_1x/asset/wei_x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434753"/>
            <a:ext cx="638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先修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高级语言程序设计</a:t>
            </a:r>
            <a:r>
              <a:rPr lang="en-US" altLang="zh-CN" dirty="0" smtClean="0"/>
              <a:t>C/C++/Java</a:t>
            </a:r>
            <a:endParaRPr lang="zh-CN" altLang="zh-CN" dirty="0" smtClean="0"/>
          </a:p>
          <a:p>
            <a:pPr lvl="1">
              <a:defRPr/>
            </a:pPr>
            <a:r>
              <a:rPr lang="zh-CN" altLang="zh-CN" dirty="0" smtClean="0"/>
              <a:t>数据结构</a:t>
            </a:r>
          </a:p>
          <a:p>
            <a:pPr lvl="1">
              <a:defRPr/>
            </a:pPr>
            <a:r>
              <a:rPr lang="zh-CN" altLang="zh-CN" dirty="0" smtClean="0"/>
              <a:t>面向对象技术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程序设计语言分类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/>
              <a:t>程序设计语言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第一代：机器语言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第二代：汇编语言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第三代：高级语言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第四代：智能语言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函数式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Lisp</a:t>
            </a:r>
          </a:p>
          <a:p>
            <a:pPr lvl="1">
              <a:defRPr/>
            </a:pPr>
            <a:r>
              <a:rPr lang="zh-CN" altLang="en-US" dirty="0" smtClean="0"/>
              <a:t>命令式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C</a:t>
            </a:r>
          </a:p>
          <a:p>
            <a:pPr>
              <a:defRPr/>
            </a:pPr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844" y="2348880"/>
            <a:ext cx="50912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一种高级语言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Fortrain</a:t>
            </a:r>
            <a:r>
              <a:rPr lang="en-US" altLang="zh-CN" dirty="0" smtClean="0"/>
              <a:t>/C/C++/Java</a:t>
            </a:r>
          </a:p>
          <a:p>
            <a:pPr>
              <a:defRPr/>
            </a:pPr>
            <a:r>
              <a:rPr lang="zh-CN" altLang="en-US" dirty="0" smtClean="0"/>
              <a:t>一种动态语言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脚本语言（</a:t>
            </a:r>
            <a:r>
              <a:rPr lang="en-US" altLang="zh-CN" dirty="0" smtClean="0"/>
              <a:t>Perl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一种强类型语言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</a:p>
          <a:p>
            <a:pPr>
              <a:defRPr/>
            </a:pPr>
            <a:r>
              <a:rPr lang="zh-CN" altLang="en-US" dirty="0" smtClean="0"/>
              <a:t>一种（完全的）面向对象语言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smalltalk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 descr="https://pic4.zhimg.com/80/b0aeb7ffd1667b9162e5329154d43777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19" y="2924944"/>
            <a:ext cx="3877054" cy="26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开发人：松本行弘（</a:t>
            </a:r>
            <a:r>
              <a:rPr lang="ja-JP" altLang="en-US" b="0" dirty="0" smtClean="0"/>
              <a:t>まつもとゆきひろ</a:t>
            </a:r>
            <a:r>
              <a:rPr lang="en-US" altLang="ja-JP" b="0" dirty="0" smtClean="0"/>
              <a:t>, </a:t>
            </a:r>
            <a:r>
              <a:rPr lang="en-US" altLang="zh-CN" b="0" i="1" dirty="0" smtClean="0"/>
              <a:t>Matsumoto Yukihiro</a:t>
            </a:r>
            <a:r>
              <a:rPr lang="en-US" altLang="zh-CN" b="0" dirty="0" smtClean="0"/>
              <a:t>, a.k.a. </a:t>
            </a:r>
            <a:r>
              <a:rPr lang="en-US" altLang="zh-CN" dirty="0" err="1" smtClean="0"/>
              <a:t>Matz</a:t>
            </a:r>
            <a:r>
              <a:rPr lang="en-US" altLang="zh-CN" b="0" dirty="0" smtClean="0"/>
              <a:t>, born 14 April 1965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日本一家开源软件公司的程序员，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年的编程经验。</a:t>
            </a:r>
            <a:endParaRPr lang="en-US" altLang="zh-CN" dirty="0" smtClean="0"/>
          </a:p>
          <a:p>
            <a:r>
              <a:rPr lang="zh-CN" altLang="en-US" dirty="0" smtClean="0"/>
              <a:t>在工作中，他希望有一种比 </a:t>
            </a:r>
            <a:r>
              <a:rPr lang="en-US" altLang="zh-CN" dirty="0" smtClean="0"/>
              <a:t>Perl </a:t>
            </a:r>
            <a:r>
              <a:rPr lang="zh-CN" altLang="en-US" dirty="0" smtClean="0"/>
              <a:t>强大，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比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更面向对象的语言。</a:t>
            </a:r>
            <a:endParaRPr lang="en-US" altLang="zh-CN" dirty="0" smtClean="0"/>
          </a:p>
          <a:p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月，他开始设计新语言</a:t>
            </a:r>
            <a:endParaRPr lang="en-US" altLang="zh-CN" dirty="0" smtClean="0"/>
          </a:p>
          <a:p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月，发布了第一个 </a:t>
            </a:r>
            <a:r>
              <a:rPr lang="en-US" altLang="zh-CN" dirty="0" smtClean="0"/>
              <a:t>alpha 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语言定名为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（红宝石）</a:t>
            </a:r>
            <a:endParaRPr lang="en-US" altLang="zh-CN" dirty="0" smtClean="0"/>
          </a:p>
          <a:p>
            <a:r>
              <a:rPr lang="zh-CN" altLang="en-US" dirty="0" smtClean="0"/>
              <a:t>完全开源的语言</a:t>
            </a:r>
            <a:endParaRPr lang="en-US" altLang="zh-CN" dirty="0" smtClean="0"/>
          </a:p>
        </p:txBody>
      </p:sp>
      <p:pic>
        <p:nvPicPr>
          <p:cNvPr id="5" name="Picture 2" descr="http://upload.wikimedia.org/wikipedia/commons/thumb/7/76/Yukihiro_Matsumoto.JPG/220px-Yukihiro_Matsumoto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348880"/>
            <a:ext cx="2095500" cy="3124201"/>
          </a:xfrm>
          <a:prstGeom prst="rect">
            <a:avLst/>
          </a:prstGeom>
          <a:noFill/>
        </p:spPr>
      </p:pic>
      <p:pic>
        <p:nvPicPr>
          <p:cNvPr id="6" name="Picture 2" descr="Ruby logo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454509"/>
            <a:ext cx="952500" cy="952500"/>
          </a:xfrm>
          <a:prstGeom prst="rect">
            <a:avLst/>
          </a:prstGeom>
          <a:noFill/>
        </p:spPr>
      </p:pic>
      <p:sp>
        <p:nvSpPr>
          <p:cNvPr id="4" name="右箭头 3"/>
          <p:cNvSpPr/>
          <p:nvPr/>
        </p:nvSpPr>
        <p:spPr>
          <a:xfrm>
            <a:off x="0" y="6126163"/>
            <a:ext cx="9144000" cy="327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228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1995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032" y="587471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252525"/>
                </a:solidFill>
                <a:latin typeface="Arial" panose="020B0604020202020204" pitchFamily="34" charset="0"/>
              </a:rPr>
              <a:t>0.95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1539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1996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0316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252525"/>
                </a:solidFill>
                <a:latin typeface="Arial" panose="020B0604020202020204" pitchFamily="34" charset="0"/>
              </a:rPr>
              <a:t>1.0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63663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1998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38772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1.2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25171" y="5874712"/>
            <a:ext cx="505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1.4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43158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1999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69627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08248" y="5874712"/>
            <a:ext cx="505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1.6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95936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2003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92115" y="5874712"/>
            <a:ext cx="505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1.8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6835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2007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6835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1.9</a:t>
            </a:r>
          </a:p>
        </p:txBody>
      </p:sp>
      <p:sp>
        <p:nvSpPr>
          <p:cNvPr id="21" name="矩形 20"/>
          <p:cNvSpPr/>
          <p:nvPr/>
        </p:nvSpPr>
        <p:spPr>
          <a:xfrm>
            <a:off x="5962891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60232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03554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2.2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68144" y="587471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2.0/2.1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91377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2015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487410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2017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91363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2.3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82372" y="6396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2016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37667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2.4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44649" y="587471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2.5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语言语言特点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/>
              <a:t>灵活、高效、可扩展：原型开发，敏捷开发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语法像</a:t>
            </a:r>
            <a:r>
              <a:rPr lang="en-US" altLang="zh-CN" dirty="0" smtClean="0"/>
              <a:t>Smalltalk</a:t>
            </a:r>
            <a:r>
              <a:rPr lang="zh-CN" altLang="en-US" dirty="0" smtClean="0"/>
              <a:t>一样完全面向对象、脚本執行、又有</a:t>
            </a:r>
            <a:r>
              <a:rPr lang="en-US" altLang="zh-CN" dirty="0" smtClean="0"/>
              <a:t>Perl</a:t>
            </a:r>
            <a:r>
              <a:rPr lang="zh-CN" altLang="en-US" dirty="0" smtClean="0"/>
              <a:t>強大的文字处理功能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区别于严谨的工程化程序设计语言：</a:t>
            </a:r>
            <a:r>
              <a:rPr lang="en-US" altLang="zh-CN" dirty="0" smtClean="0"/>
              <a:t>C/Pascal</a:t>
            </a:r>
          </a:p>
          <a:p>
            <a:pPr lvl="1">
              <a:defRPr/>
            </a:pPr>
            <a:r>
              <a:rPr lang="en-US" altLang="zh-CN" dirty="0" smtClean="0"/>
              <a:t>Ruby</a:t>
            </a:r>
            <a:r>
              <a:rPr lang="zh-CN" altLang="en-US" dirty="0" smtClean="0"/>
              <a:t>语法冗余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64468" y="4192440"/>
            <a:ext cx="345638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for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in 1..10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end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9624" y="4221089"/>
            <a:ext cx="345638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10.times {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9624" y="5452775"/>
            <a:ext cx="345638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(1..10).each {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468" y="5452775"/>
            <a:ext cx="341966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1.upto(10) {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Ruby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0" y="558924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你学（接触）过的程序设计语言</a:t>
            </a:r>
            <a:endParaRPr lang="zh-CN" altLang="en-US" dirty="0"/>
          </a:p>
        </p:txBody>
      </p:sp>
      <p:sp>
        <p:nvSpPr>
          <p:cNvPr id="48130" name="AutoShape 2" descr="data:image/jpg;base64,/9j/4AAQSkZJRgABAQAAAQABAAD/2wBDAAkGBwgHBgkIBwgKCgkLDRYPDQwMDRsUFRAWIB0iIiAdHx8kKDQsJCYxJx8fLT0tMTU3Ojo6Iys/RD84QzQ5Ojf/2wBDAQoKCg0MDRoPDxo3JR8lNzc3Nzc3Nzc3Nzc3Nzc3Nzc3Nzc3Nzc3Nzc3Nzc3Nzc3Nzc3Nzc3Nzc3Nzc3Nzc3Nzf/wAARCAC6AJYDASIAAhEBAxEB/8QAHAAAAQQDAQAAAAAAAAAAAAAAAAQFBggBAwcC/8QATxAAAQMDAQQGBAgHDwMFAAAAAQIDBAAFESEGEjFBBxNRYXGBFCKRsRUyUnKSocHRI0JDVZOi0ggWFyQzNlNidIKUssLw8VRjszQ1N2Rz/8QAGgEAAgMBAQAAAAAAAAAAAAAAAAECAwQFBv/EADERAAICAQMCBAMHBQEAAAAAAAABAgMRBBIhBTETQVFhFDKBFSJxkaHB0QYjUrHwYv/aAAwDAQACEQMRAD8AcaMUeeKcUJgONMha0tq6sKWpJGc7xB17cHOO6vKRju8zjRjkbqKWdXDD6kpXlsNEpUpzQrwDjIGnZW6WzbwHnGZGDlW42lQPAnHkdNO+n4bxnKHs47jaNcY50UuHoioqesCErDaydxWFFQPqg8eI91ejGgBsqErXUBIUCeA+0nSn4b8mg2e430UUVURCsoGVpx2isedKIjLvXNuBCtxKgpSsHAAOuTUZSUVyThBykkjLdumOY3YzmO0jFb02WcrihKfnLH2Upmbb7Lws9fe4ZI5NLLp/UzTNI6V9lmThD0t//wDKOR/mIrDF9Qs+Sp/kdZaChfNIcJFqdjNF191pCUgk68MDNJrWiFdbe3cIlyY9GdWpCFuAo3lA4IAVg1H7h0vWZ9KUt22csJOTvFCQr6zTCjpKhNwW4r9rnTihS1ddJnALVv8AEKKUajAArqV6HVy06ck1PPtjAfDadS9jp/wA4NDKbz4Gg2B3XEhkkHGMHQ1y+T0nwpJf63ZpKuvdS65merVYzg/F04mvS+k+DI60P7MhYdcDi/48rVQKjn4napXtqr7O6h/23+R/Dab0OlLsUpP5Rkj52KTyLdKiNKceQkI0GUqB1zUIb6UbKtwre2efSpTwfJbl72XASd7BH9ZVSOF0hWzagLgRYkth/HWfhQkpwDrqD31XLTa+tpyjx59v2ZXbpqFBuPcUUUez20VbwckKc0PwVxGm3hlSU6gJ5+txOOGqe3h3U2UVOM9vYcXgdFCAhsKbxlaF6qUVEEjT6+PjWFqtZUrdToSQMb2g9bB8cbn102eNbGWXX17jSFLV2CpO5R5aRNSbeEhat23oUlTCFEh1J9fe0Tns7cYHtpG6oOqQlsZO4lOEpPHnpzp0j2MBPWTHdxIGSkHGB3nlTLeOkDZjZ4KaiuCZIHFEQAjzWdPf4Vl+Knc9lENz9u35myGinJZniK/UcI9olPalIbT2rOD7KWqtUKG111wkhCBqVLUEJ9pNcjvfSzfJ283bkNW9o80Dfc+keHkBUJn3KbcnS9cJb8lw67zqyr31sq6RrLebZqK9FyzTGiiHll+53idt1sbZ95LUtElwcozRcP0jp9dRm69LrElp2Jb7S5uvILe/IeAwCMZwB9tcirYx/LI8R76309D0tbUpZk/dlviPGEsC62WW43VDi4EcvJbICjvJGM8OJrRPt8q3SFR5rC2nUjVKuypNskIx2WvomuONsFbW+ttO8oangPGnhd2t0623C4NwESU25pltgykAlWp1Pny51ud8lNrHGcf6Mrsak1gbdl7Yu67AXxiI2y5ME6OtIUtCVBASveIKiO7hUte2H2YD29CjKktNMLcbWZCimW3hG6sBKsrVkqyBuJwRkjByzMwoC5UK2Kt0Usy7eqQ471Q3gs65SrkB2cKyiFAQ+LcLZEU0iz+kB5TIKy4U8STR8UvQXjr0HmfsbsdBvdtgdQp1EybJQp0ziA222jeSNO0kDPdzpFbLbs+iRcGoVriuqm7Nty2GXpW8W3VEb6EKJGuNe0bvIEim+XHhpvzNthWO3qSiOJLjjvqj4nFWh0Gc4xqaUogWxxpqaYkKQVW59xRbj7rbikFOFBPLideND1SSTwDu47DN0i2K1WZmCbWz1RcdeQk9eXPSGEhHVv8AE43t5fDA00FNOxF9Rs5d13B2MZCEsKQWwoA+sUjOTmpdBagypNoQu1QB8IwlOPEMgagfi9njx9lc2QAEyQOAT/rTUt0b4ShJcP8A79iyFmX2O1QtutkbikrfeXBc5pebIz4FORRXDqK5z6JQ3xKS+pbmL7xRYGspBUQACSeAA1NbYkR2W5uMjOmSo8E+NLbjcrVstHCpK+tlqGUtp1WrwHId9cSd2JKEFmT8jm6fSyu57I2QrOopLsxXVoAyUg4IHaTypkv/AEg2qyoVGsrKZr4yN5J3WknvVxV5e2otfr/dNoSpDyyzF5R2jhP948Vf70pnj2KTNeDEKK6+6rghtO8a36fpDm9+qef/ACu31OpCMKeK19Rq2k2ovl+Wr0+YosE5EdsbjY/ujj55qNq0PCusxOiDaOakKeTFhpPJ93Kh5JBrY70EXdQym7wM9hQ4Psrv1xrqjtgsIg8t8nIDWK6VcehTaqKkrjGDMAHBp7dUfpAD66g15sd0skjqLtAkRHOQdRgK8DwPlVqkn2YYG6tkf+XbHaoVrrKFFCgpJwQcimIVxrlKiwZMJlYDEnd60boyccNeVEe5yo8KTDaUAxJKesSQDnHDXiK0ddw/BNfRo64f0TX0ajtXoLCHRraa6twRCS+kNpbLSV9WkrSg/ihWM4p+Y2siRrWGkPT3HBELCY7oQUJURje3hgkdgIqG9cP6Jr6NHXA/kmvo1CVMJd0RlXGXcdWNorgby3NckpQ7uBlS+qBARw1TwOlSE3PKgy9tBHUjq1NZaYQkBCvjJGRpw07sY41Cuv59U19Gjr/+219GiVUZeQOuLHiTfZsGdHEOah5ENrq47gaTohSRkHtIzjypoaJLcgnmgH9ZNeS//wBpr6NCniUFKUpSCMHdGM65qail2RJJI1UUUVIZ3na3biJYUqtdjDbs1PqrcGqGvH5Su7gPqqAxS9PlKkS3VvPuarWs5KqjENedSSSTkkmptsdAdu12jQYw9d1XHklI1KvIa1ztLoK9JDEOW+7fcscs/gTPZHZNV3UFqy3HQfXc+wd9dUtlqh2qOGIMdDSfxiBqo954mt1uhM26E1FjJ3W204Hae899eLpcY1shOS5iwlpseZPIDvrXGCissi3limvJriO2G3l2uDjjcWQuFFzo2wrCj85Q1PlpXNJ86UVFZlyCr5ReVn30YUgLcHTjUQ6U7lAtmxc5+4R2JO+nqmGXkhQU6rRJ8tT5VXqz7c7S2N9K4N3lFAIyy8suNq7ilX2Us6QtvZe2gt6Xo4jNxWjvtpUSlbpPrKHdgAAHhrUVU9yDJDazg1irR2HYzZl6w2516w25bjkNlS1KjpyolAJPtqdtqrWWJRyVcoqW9KsGJbturlEgR240dHV7jTSd1KcoSTgeNRKrIvKTEFFFFMDPGjFdT6ELRbbsLv8ACcCNK6oNbnXNhW7nfzjPDgKeemGw2e2bKIft9riRnjKQnrGWglWCFaZFYJ9RrhqVp8PLLPDbjuOJUUUVvKwooooAWRHAkgGu7dAtrCo068ujJKhHaJ5AYKvekeRrgANWm6HYwi9Hlq+U8lbyu/eWfsAqMuBom2cDFcX6TtqPS705b2V5jwzuHB0U5+MfLh5GuwTZAiQ35KuDLalnwAJ+yqkybk5IdW+6olbqitZJ5k5+2o/MAtmy9/OvGmOY7WX5RPOkLiys61JLA2zWo5NYrIq1ex9jtDuydmcetUBbi4LKlLVFbJUdwak41NRssUFliSyVTq4Gzmuzlpx/0LP+QV6/e/ZOVot3+Eb/AGaXISltCUIQEISAEpSMAAcqwam9WJJIshHBWPpi16Rbrr/Rf+NNQvzq4Mm0WyU8p2Tbobzp+MtyOhSj4kjNaTYbMB/7Rb9P/qN/dQuoRhFLaHht8lRKPOrBbMWu3L6Sdr2FwIi2Wkx+rbLCClGUa4GMDyqaGx2j80wP8K391F/U40vDiEanI5V+5+4XzXkx/rp86cf5mo/tjfuVU9jwokPe9Eix2N7AV1LSUZxwzgd9eJkdiUjcksNPIBzuOoChnwNeb1PUIx1i1O3heRpjW9m0qR50Var4HtX5tg/4ZH3VAemiBCibKx1xYcZlZmJBU0ylJxuq0yB/vFdbSf1BXqbo1KDWfcplp3FZycTooor0JnMirZdF6gej+xY/6RPvNVMFWh6F5gmdHdtAPrMFxlWvYskfURVdrxEaJLtZvfvWvG4fWMF/GO3q1VT3rFYGtXQlsJlRXo6/iutqbV4EEfbVMp0ZyFLfivDDjDim1jHNJIPupVPINGoqJ515ooq0QDSpbD6Str4MRmJFvC0MMNpbbR1DR3UgYAyU54VEqKTSfcCZ/wAKe2v57X/h2f2KshY33JNlt8h9RW67FaWtXDKikEnTxqnlW+2b/m7av7Ex/kTWDWpRisItreTjXSXt5tNZdtLhb7bdFMxWdzcbDLZxlCSdSkniTUW/hQ2z/PS/0DX7Ne+mH/5Euvi3/wCNNQytFdVbgm4rsQbeSRRtt9o4tzmXKPc1olzd30hwNI9fdGBpu4GO4Cln8Jm2P56c/Qtfs1EaKsdNcu8V+Qk2d36HdpbxtF8K/DE1UnqA11eUJTu538/FA7BTn0q3mfZNmky7XIMd8yUI3wlJ9Ug5GoPZUU6AdBe/Bj/XT302fzOR/bG/cqvJamEH1iNe1YyuPLsa4t+Fk5h/CPtd+eF/oW/2aQXra2+X2ImLdZ6pDCVhYQW0J9YAjOgHaaYzRXqo6WiD3Rgk/wAEZd8nxkKKKKvIhXbf3O97Tu3OxuK9bIlMjPEaJWB+qfbXEqdNmb1J2evkS6wj+Fjr3t0nAWngpJ7iCRUZx3RwNcFxAdKr3057Iu269Kv8NomFOI64pGjb3PPcrGfHNdx2fvUPaC0xrlbV77Dyc45oI4pV2EcP+aUzocWfDeiTWUPR3k7rjTgylQ7KwxsdcuSbWUUxIxRXa9pug8uSFvbN3FCGyT/FpefV7gsZyPEedRlPQxtaXN1SYCR8oydPdmtiug/MhtZzqlbttmtW9m4OR3Ew3nFNtvEeqtScZAPn7+w12fZjoRjx30P7RzxJCTn0aKClB7lKOuO4AeNT/avZaFftlXrG2y2whKB6LuJwllaR6pA5Dke4mqpaqCaSJKDwVOqXx+kva6NHaYZvC0tNICEJ6lvRIGAPi9gqLzYr0GW9FlNqbfZWUOIVxSoHBFaKvcYyXKyQTwLbxdJl6uLtwuTxelO433CkDOBgaDTgKRUUVLsAUUUUAO9h2lu+z4eFomKjh/HWYQk72M44jvNb71thfb5DES6T1PsBQWEFCR6w4HQDtphoqt01Oe9xW71xyPLxjIHWivSEFaglKVFSjgADOTXQNkujGbcNyVfCuFF4hr8q4PD8UeOvdUNRqatPHfbLCHGLl2IXbLPcbstaLbDekqQMqDSCcDvoqz9i2YahwUxrewiJGR8UbpyvvPMnvNFcr7T1k/vVU5j5ZLfDh5sqlRUo2j2Fvth3lvRTIjDP8Yj5WkDv5jz9tRjBrs1W12x3VvKKWmu5KNhdt7lsdNLkQh6I6R18RZwlfePkq7/bmrAbLdIWzu0iEJjTm48pXGLJUEOZ7BnRXkaqsdDQKhbRGz8RqWC6fHUa5oqn8LaG8wEhMG7To6RwDUhaR7M0rVtltMpJSraC6EHl6Uv76zPRvykS8QtfKksQ2S9LfaYaSMlbywhIHidK5ptn0v2u2NOR9nim4TTkdb+Rb78/j+A07+3g0ufLmr35kl+QrtecKz9dJjU4aOKeZPIObFNxnSblOfmznlPSH1lbjiuKiaTUUVsKwooGtZAycDU0AYoxpmn+0bG7QXfCodseLavyro6tHtVip1ZeiA5S5e7gO9mKMnzUfsFY9R1DS6f55rPp3ZONcpdkcoQhS1hCElSicBIGSam2zvRnerruOzEfB8Y8VPJ9cjuRx9uK7Ps5sdbbWALTbGm1c31DeUf7519lSuLZm04VIO+eO6NBXO+0NXq+NJDC/wApFmyEPmZBdk9g7ZZSk2+J10kfGlPesoeHJPlU5i2puOW1u/hFlQz2Dj7adG20tjCAAkcABXl7i388e41fR0uMZeLe98vV/sRlblYXCNoHZRWaK6uCoa5FpaUSplXVqPEcqh9+6PbRcytcy1tFw/lo/qK+rj5iuh0VzLOlUuW+puEvYsVr7Pk4Dc+huIok266vMq5IkthQ9ox7qjsvok2hZJ9HdhSR/VdKD+sPtqzrjSHBhaEqHeM0nXboqvyQHgcVX4PUq+IWKS91/A91b7oqo/0dbVskg2hxfe262vPsVSVWxG1CTg2Kd+jzVrzaGDwU4POvJszPy3Pqo8bqi71xf1Y8VerKpJ2J2nUcCxzv0VKWujzat0gCzupzzWtCfeatILMzzW4fZ91ehaI44lZ8TT8Xqb7VxX1YsVerK1RuijaZ7+UREY7eskAn9UGnmH0NyTgzru0jPFLLJV9ZxVgU22Kn8kD4kmtikMRW1LCEISBqQKUo9RabnZGK9ln/AGGa/JZOOwOibZ+IUqlmZKPY4vcSfJIz9dSe2bPWa1AfB9sisqH44byr6RyakHVSbg8XEoO4ToTwSKcYtpaawp09YvvGnsrgqjqGum0pvZ6vj9C/dXBduRojxHpR/BI9X5SuFPES0tN4L34RXfwrZNS6ht1bcgMtpYWPiZ3VcleXZUbcvcpplgKvkILKMlZiL/CEn1dMaaf8V3NF0TT0femt0vf+Cmd0pcImAQEjA0HYKzioazfZTu62b5CDpOMCE5x0GB5ke2hV9lIS425fIaXEuEAiG5qBoRjHI5115V2cIpJlWp7ij549xpv2dmqmwMuShKcbUUKeS0WwrmMA9xHnTg/xR84e40MDdRRRTAKKKKACiiigAooooAxmsEjOM1onSRFjLe3Fubo0Q2kqKj2VClXq5sTFzn2nG0qUlIZWkpSU4VoM8+eaz3aiNWMlc7FDuOc3bBDEhxluGtRbWUqK1hPA92akim25CEFY3k8QM6H765xPchyJrslaZHVvKKwEKSOPHUip/Z5MeTBZVFcKkBAT63xhgc++s+mudspRm015FdNjlJ5YtQkAYAwK9HhWKK3pJLCNAllrkIDimgyW0tKPrkj1uXdjtplF2lrUsqataQkq3N6WknQHGew50PiaeZjqxvt+jF5stKJ1GFH5GO+o6Fxtwn96L2FH18MI1zxPfr244jvwIBS9eJSEtqQ3ayS4EqCpY+Sk6EA65JGDyx20st1zjuxUuT3oLUjHrBDySMHgcnkQMim+T6MHTHGyj7zaVKO8GWwlRGgIyfrOK2sFiQ+207s042lSihTjrLe4hIyQc8fqpgP0d1l9vfjrbWjON5sgjPlQ9xR84e40RY7EZhLUVlDLQ4IQkADyFD3FHzh7jSYG6iiimBg8KT+lM9ctkrwpOM5048ADz4UoVwqPuNsyJa+sZlby17pUrAG791Vzk49hN4HhqbHcaDgeQE5I9Y417Nay5KaQ6lpSvXUOABOB21HupYU0sFiYAo6gpGeBHZ/WPspbJUiTLAWw8S2obq90YODxBxnx7qrVrZHcxzVNjBO8H2zjklQP++IrLcxhbaVh1ICuG8cHjjge+m9NkZASkPOAJAGm7ySB2dwrKrM3uK3VqKljBKzwzzHfUs2eg/vDqkpUAUkEHmKjO3aCqBGCUlR67gBn8U1JGwEICRoBoKje3mTCihOcl7Axz9U1Xq+aJELl/bZDWg4kFK2XFNqPrDdOc9o7/wDinC3XBdmkh1hLykLGqVkBKx7NDUg2YsBjhMyaD1x+I2Tnc7/H3U83W1sXKKWXk4PFCxxSe0Vgp0VijvTw/IzV0T27k+RkgbVvTJbUZEJAU5oCXdM4J7O6lVu2gflXb4PkQuoWM72V5Ix5a1HbZAftu00ViQgghz1VDgoYOoqcrgsLmNSyn8M2CAocweRrRppXzjmT5TLanZJcvzPU5vrYT7YbS4VtqTuE4Csg6VHHrKhMINt2h5ak/FHpyk/GOuucgaA44eyn+ewS288lcjeDC0BDSsZzzH9bsNMHo7keIpJl354boQEhI3slXEHAydOPYa6CNIlatTuqRYHkpQSE5uisHJzprw1P1ilFrs5S8mLIsq2YqsKLgnKdAKAd0EZ4a/7xXhEh9cZxhX74nFj1S6plIUOGcYwM4wfM0qtdyNubWw7EvTxwpwLkNBROOIBBpgSYcK1PcW/nD3GmobQKUU4s91wSRqxjGPOlzMj0qOw8WXWStX8m8ndWniNRSYC2iiimAUjct6HCs9dJTvEkhLxSNfCllFACNVvSpZV18odwfVij4PRqC/KweXXq7/vpZRQAkEBASU9fJ1Ocl5Wawi3oSSQ/JJIxq8o0sooASJgoS4lYekEjGheVg1teisvraW6gKLSt5GeRxjP11uopNJ9wMBIFBANZopgaXorL62luoCltK3kK5pNbFHHInwr1RSwBofAeZW0pLgC0lJKdCM9hpoTs5CSsqC7hkjBzJUeWM8ePfT7RQAxnZ6GULRv3DC1byj6SrPtznnWFbOQlZyu4anP/AKpf30+0UAakYQhKEoWEpGB4Vhe8tSAEHAOSTW6igAFFZopgf//Z"/>
          <p:cNvSpPr>
            <a:spLocks noChangeAspect="1" noChangeArrowheads="1"/>
          </p:cNvSpPr>
          <p:nvPr/>
        </p:nvSpPr>
        <p:spPr bwMode="auto">
          <a:xfrm>
            <a:off x="155575" y="-723900"/>
            <a:ext cx="1219200" cy="1514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8132" name="Picture 4" descr="http://t3.gstatic.com/images?q=tbn:ANd9GcSCfelLWAmST10lm9fCBj578NXin_QfDYTRjNCmB3R6GB0PrhM&amp;t=1&amp;usg=__1rPLJ1TQmEhTUK3FRL1kHjrOeII=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4382" y="1992524"/>
            <a:ext cx="1924050" cy="1224136"/>
          </a:xfrm>
          <a:prstGeom prst="rect">
            <a:avLst/>
          </a:prstGeom>
          <a:noFill/>
        </p:spPr>
      </p:pic>
      <p:sp>
        <p:nvSpPr>
          <p:cNvPr id="48134" name="AutoShape 6" descr="data:image/jpg;base64,/9j/4AAQSkZJRgABAQAAAQABAAD/2wBDAAkGBwgHBgkIBwgKCgkLDRYPDQwMDRsUFRAWIB0iIiAdHx8kKDQsJCYxJx8fLT0tMTU3Ojo6Iys/RD84QzQ5Ojf/2wBDAQoKCg0MDRoPDxo3JR8lNzc3Nzc3Nzc3Nzc3Nzc3Nzc3Nzc3Nzc3Nzc3Nzc3Nzc3Nzc3Nzc3Nzc3Nzc3Nzc3Nzf/wAARCACnAKcDASIAAhEBAxEB/8QAHAABAAICAwEAAAAAAAAAAAAAAAUGBAcBAgMI/8QARhAAAgEEAAQCBwUFBQMNAAAAAQIDAAQFEQYSITETQQcUIlFhcYEVFjKRoUJScoKxIyQ3krMzc9EIJTRDU2Jjo7LBw9Lw/8QAFAEBAAAAAAAAAAAAAAAAAAAAAP/EABYRAQEBAAAAAAAAAAAAAAAAAAABMf/aAAwDAQACEQMRAD8A3jSlKBSlKBSlKBXGx76xMpk7TFWUl3fS+FCmuutliToKoHUsT0AHUk9Ko0d5xTxhlZYbSc4LC27ck8kWnunfzjDdVVh+1rfKemyQQA2BLcQQsizTRxmQ8qB2A5j7hvvWHmcxZYiBJLt2LyNyQwxIXkmf91FHVj/TudDrWHBjcPw3YzXpjP8AYRF5ru4YyzMoGyS7bY/LevcKwrCKS0QcQZqLeSvJIoVjY79TikkVViX3EcwLH9pvgAAHuj8UZH2447HEQHelnU3M+vLYVlRT8NtXqtjxFCpZMzaTtr8NxYcoPw2jjX5Gp1e1c0ENj8vIb0WGVtPU7xlJj5X54pwO5jbQ6juVIB116jrUzWBmbH13HyRoQJk1JA57pIvVT+f6EjzrLtpBNBHKAQHUMAfLY3QelKUoFKUoFKUoFKUoFKUoFKUoFcHtXNQ3Fskq4G5it25JrkpaxsDoq0rrGD9Off0oK1lLufIQPnISCzyiywMbfhEkjchuSPM9WI9yL0/GauOIx8GKxtvYWq6hgQIu+7e8n3knZJ8yTUTk7aKLLcM2UKhLeGaRkRew5IGVR9A36VYhQQXEq+tS4zF90ubxWlXvuOIGQ/QsqL/NXXiUme9w2OT8U96s8mh2jhHiE/5xGv8ANWRNqXiu3Gv+j2EhH87oP/j/AFqFXL2MWbzGeydzHBYY/WOgkc936PLyjuSWKLodSY6C2QXEUsk0UcgZ4GCSAfskqGAP0YH617VrnhzizluuIs1lIo8dhDeCOI3O1uGlWONOXw9eYG9d99Nd9XOLP4uXB/bXraJjwhdppQUCgHRBB6gggjXffSg7Z+/+zsXLMoDTNqKBP35XPKi/ViPps1mW0QggjhUkiNQoJ8wBqqhw+93xTl1z1/ayW2JttnEwS9GlYggzuvl7PRQewJOuu654UzdzxTnMjkbO9VcJZyG0t4Iwp9YcdWlY62B+6ARsdTQXOlKUClKUClKUClKUClKUClKUCoXijpa2bnXKmQtS2/jKq/1IqarAzdh9qYq7sufwzNGVV9fgburfQ6P0oMDimKSGOwy0MbSNjLgTSIgJZoipSTQ8yFYtrz5dedTFtcRXUEc9vIksMih0kRuZWB7EEdxWFgcn9qY9JpE8K5QmK6hJ6xSr0Zfz6g+YIPnWJJw3FFM82IvrvFs5LNHblWhZj1JMbgqDvrtQN0ETxHxHb8P5vKXkymSSHGQiKBT7Urs8xCj6IST5AE+VQeIxbYGzxl3mo/tXim7aR7Gy5tR27uS7sB2XRYl5CCfIeQMVl8YL3OcTZfPZ6YRYeGO1c21pGrzIV59ANzAMWYpsDr1HYmpTD4HIy5i19ay1y2cnt2ky85cM9rbOR4duhAARiVPUAHo7e6g9uHMHDib6eZofvBxGbmSaaVWKW1k8jbYKzbCH3gBn7dAKsGUSBLGOfi60spilwHtLS0V5eeUg6AU68R97I6dOp6aJqHytzFeR3WLx0zYzhrDgjI3VrtXmcdTbxEdfP2mHUk6HUk1YcBipWlTL5aLV+6ckEDHmFlCdajX/ALx6c7eZ6dgKCt8YWmazVlaWN/cSWDZW5W2hsrSX/ZR6LyPK4/GwRW9kewCRvm71fcfY2+PsobOziWK3gQJHGo6KBUPxQqWtxicvID4Nhcnx2H7EciNGWPwUspJ8gCasCnp3oOaUpQKUpQKUpQKUpQKUpQKUpQKUpQQWUw1yL05TBzx22QKhZklUmG6UdhIB1BHk46jsdjpXAzWRiXlu+HMh4nn6tJDKh+RLqfzAqdNeF3eW1lEZby4ht0Hd5ZAo/Mmg13xpieJeJY5LjDYcY6VUQP69PGTc+HIJI1CLzAEMDoswGmYEddiCsM9ZLwJkMnJeZG1z0klxJHczOyGSbfIimQDw30Ao5SOmugHetppn8bIOa3mede3PbwSSr+aqRWtcLbLJmuIeHhBdfZ8lnyziK0IaQvJKY25WA0RG6AkjqYwKC1xYeOww3CuJQxtZpcxtcuj8yyusbyA78w0oDb89D31dARqtdwRwpw9dXUFlJjr2y5RkLJAY4ZWGiSqA6ViNOjrpgeXZOiKta3V1iVAysontQdC9AClPIeKvYfxL094XvQS80STRPFKiyRuCrI42GB7gj3VCYhJsRcjETMz2vKTYTMdnkHeJj5so7HzX4qSZzdRGZzuKxs0cF9KXumHiRW0EbSzNrftBFBbXfr2oJmla9yHpd4fxd/6nkbXI27fvNGja+aq5ZfkQD8KtfD/E2H4jtzPhb+G6Rfxqp06fxKeo/Kgl6UpQKUpQKUpQKUpQKUpQKUpQay44zWftMnOs08tpioSeWC25oXuU5VIYXJVlHtcwKjkYADqd1CcN8S2sqR31rgoUncc4dTFd3Cj4vLcB/wBBW2clZ3U4SSyv5LSVN9o1kR96/Ep79umiD8a11kZZ+Hbm0Sx42gQzEyW+LjxslxE46g8qozOF2DoA6BHTWtUHS/4/u44Wk8DMONqu0lsYxtiABrbkdSPPzrDxOTsoLSSbIwZc5u5YzT3SX8MYWQjQA/vC7VQAvXuB76nIJM5kMlZ3l/g7WaaEFYTLFcwoC3QvycjgNo62x6Ants7ncpf5LD2Am+xccZ5JFihhgnbckjHSj/Zjp5k+QBPlQa/ynF8LZCG1sbVYwTHPdGe8jlZ0RuZYywnYH+0HbYIG/wB47yOIePsxk7J8LZYG5ku8hbSwxgIf7TakMw2utAHr1q7YyyzWFxd262Nve5W4fxJJVutCeVtAs3MByooAAA2QqgAE174zh26tIri9lv1mz10oEt/JDzKi72I4037KD3b69zs0FdGe4qtcEj5HGQ4mEBLa3iLNd3ly5GgqqrKAx0Tst00T8ajMb6M81l45rnivNzQ+tN4j4+zkIUnWv7R9ksdaHnrWgatDcM8TXUo9e41uRBzbMVnYxQEj3B+pFSskWP4YtLnI3FxdP7IDyXFw8zt10qKCT1JOgFA2SKDU3EXBGCF2vCGMsbQZyd4ZYryES6hgJcuzhnbqoT39fEXQBqM4f4JvsJ96M1icrPBecPXDpbsEAW4CLzuHHxXXT41snGW/3cgynF2eiZ83lHCx2obmdAekNsvvb8OyOm/gN1mog4c4XFndxRXuYykkjNbKNrc3UpLONf8AZrvqewRfpQTfCOaHEPDljlRE0LXCHnjb9h1JVh9GU1MVGcN4mPB4O0xsbl/BT25CNc7klnbXltiTr41J0ClKUClKUClKUClKUClKbFBw3atZcQYib74XtxwzaePeuga7lS4a0Nq3IOUeKNqwYAExlT10xI3Wzq196U8X48FvLC19ZRXLGHIX9j4jlIQp6SRJ+NTsjZ/Dv46oIjhzNcRTWzwTXuevbiM+1PaWNpPb7/dWTfta+e/gKkjl+IwdNPmRrtz8OBiPqr6rX44tz1vnJouH+OLC8tI4gviZKNLWNAOyrGehPxUb6VkQ+kTjGS/S2TO8NzIVDvKs0UKgHy5pNdfgAfjQXyLIcQSt7V5nte6PAxx/q5NZK22RuN+s/e243+ybi1th/wCWysKqX3vzTj+8cQ2Q13Fpmcf1+W4iawZ+L4ZJzFc43M5kN0YtnGWAfxcqon/tQbOxoyEETWeMsbS1VG3K1zetcSKzddso6sfm4+dSeQsoXuoshPHNcvaqTBAoBCuenMo6DmIOtk9Bvts1EcIi/kx6+FhMbhbORGZUtrkTuWPZvZQL8ztt6rJm4dur08uUz2SngP4reArbI3wJQB9fDmoK7dX8n2+Jp4Vy3EKAiyxNq+4ccpHV5ZOysfNj110UHqTYeHcBNa3UmWzdyt7mpk5HlUERwJvfhRKey+8nqx6mpXF4uwxNqtrjbSG1gXryRIACfefefietZg15aoOQNUpSgUpSgUpSgUpSgUpSg6sdEVQMllOMM9i8ld8OJb422tzKkBdRNc3LxsVOlPsxjYIG9n5Vdslj7fJWxgulYrsMrI5R0YdmVlIIPxFUC+9G2WjyE19g+M8lZzS6LiRA3OR5ty8oY9O5Gz5k0HXDWfB1xFG+W4oucleE+2Mlk3gdW8wYeZeX5EGr7jlx0UIixzQCLyETg/0Nalz/AA76RsVZtIlxjuI4udpGWaySSVOY7Olcfh35KenkKrln63kJTHPY+j+K47NDe27WsgPxUhSKDbeZ9G3DOVu5b02klrdz83izWkrRl+bvsdV67OzqoK59GGVjIjxHF81vbKAqRz2McpUDoBzDXlVdg4O4hlj8S14c4TnXy9TvrhR+kmqScK8WKCo4ExD/AB+1JSP1moJu39FeWMhOR4wmuU/c9WZB+kgqwYr0f2VhKJXvPEkGusdlbxn/AD+GX+obda2fhfPgt67wXgLZNfiNwJTv5NcgVAZPhKaRuaS5xlmAd8ts1omvr6xug+mIUWFAilmCjQLMWP5nqa7s6qCWIAHcnpXy5bYvG2bhrhby/I/ZgvEbf0jcn9aufC0OIuLgBvRzkLoeTS27uN/EzycoFBsjiPjHGWcEtrjr0XeWYEQWlkouJC/kCo7DfcnVWO1eRreJ54xHKyAugO+VtdRvz0armPny8CmDGcI22Ph7gS3kUa/5YlesybG5XJQGHI38drC4Ikjx6kOy+7xG6gHqNqoPuIoJyN1kRXRgysNhgdgiu1edtDHbQRwQIEijUIiKOigDoK9KBSlKBSlKBSlKBSlKBXhcXdtalRc3EMRbfKJHC7+W696jM1gMTnEVMvjbS8CghDPEGZAdb5T3XsOx8hQe5yePHe+tRr/xl/41zeWNhlIVW8tba7hPUCaNZF+mwRXz16H+GcXkOP8AK2eStYruCwjlMccyhlJEgUEg9D0J719GwxJBEkUSKkaKFVFGgoHYAeQoK7NwDwlO3M/D2PB96Qhf6arqvo+4TXWsDZHXkyFv6mpfNZvG4O1FzlruK2hZxGrOfxMToADuf+HWsi+vbfH2kt3eSCKCIbdyCQB28qCLj4Q4aiAEfD+KGux9TjJ/MipK2x1jagC2s7eIDt4cSr/QVAD0h8IluVc7Zs37qkk/kBurQrBlDKdgjYoAAHYarmobMcVYPCXCwZbJQWkjKGUSkjYO/PWvI17YXP4vOpJJibyO6SPXM0e9DfbqR17Ggk6VHQZzG3GXmxMN3HJfwRCWWBTsxqTob8gfh36g+deB4kx63CW8rSxTSSeGiPGds3OqdPqw/U+VBMUrgHY2K5oFKUoFKUoFKUoFKUoFDShoNE+hP/Ezib/dzf64re1aJ9Cf+JvE3+7m/wBcVu3IXcGPsri9un5ILeJpZG9yqCSfyoNSemWyuOJ5MlDZufB4csxcSqo/HLIQSv0iUt9RV99HObPEPBmMv3ctMYvCnJPXxE9kk/PW/rVO4L4oxEWBu5Mxa5OS7y88tzeBcbM6kP0VQwXRAQKPzqO9AeTWzyec4ZZpORJDc24mQoxAPK21PUEjkOqDpx5AvBHpUw/FECBLC/fkuuUaAb8Mh+qkN8wa3WpDICCCCOhHY1TvSzw994uCr6GJOa5tl9Zg13LKDsfVeYfUV4eiLiL7e4HtZJ5d3Fkvq07E9fYHssfmvKfnug8vSJF94cthuEEJMdzL67flT1W3jPb4czEDfwq43M1riMZLcSBYbS0hLEKNBEUb0B8AO1Vj0fo2VuMpxXcKd5Obw7MH9i1jJVPlzHmb6g1j+lnKwQY2wws3ilcrdKk4hjZ3FuhDSaVep2NL/MfdQa6xk1/wz6QsBxJlGKx8TIz3AOgIvFbonyUGE/mK3wbK1eVZXtojIp5lYoNg73sH37rTfpizWJ4h4Wi9Qt8kl1ZTLLE0mOmjUKRphzFQB00f5a2dwJmxxDwnjcmSDJLABNrykX2X/UGgn6UpQKUpQKUpQKUpQKUpQK4Nc10lkWONndgFUczH3AUGjPQn/iXxMw7eHN/rir36Ubr12HFcK28mp85drFLynqtupDSH8gB+dVT/AJP+KmllzvEEykRXcvgwn97TFnI+pUb+dXiX0dYGa/TIStk3vo/wXTZKcyKPcG5tgdT299Ba40WKJUjUIiLpVHQADsK016RT90fSvg+Jx7NreARXR8unsPv+RlP8tbkgiEMEcSs7BFChnYsx0O5J6k/Gq1neAMDxBcm4zCXl0eYsqPeS+HHsAeynNpew7CgsoIYAjRGu/ka+friyynDPHma4Ow4ZbbiLlSFh/wBTG52WH8KGVf18hW8MDgLPAwNBYSXZhIUKlxdSTBAOwXmJ5R8BSfA2FxxDa5ySMm+tYHgjbfTlY7P176+ZoMyytYbCygtLdAkEEaxRqPJQNAfkKpfDNwOIPSBnMwGDWmLQYy0PkW3zSsPjsAb92qt2XxUGXtRb3E11EnNzE21y8LHoRoshB117fKorh7gnDcNz+JhxeW6klmhF5IYmJGtlC3KT8dUE1kbSLIWFxZXK7huImikHf2WBBrVPoIyEuOuM5wjesPWLG4aSNd99Hkk18iFP81bZvbVL21ltpHmjWVeUvDIY3HyYdQfiKqcfow4ZivWv4or+O9ZixukyEwl2e55+bdBcgdjdc10giEMMcSs7BFChnYsx17ye5+Nd6BSlKBSlKBSlKBSlKDznWRo2EThXKnlYjYB8jrz+Va0xPAXFzm4gz3HF3PYT7E0EGy0inuA7/gH8NKUGxMZj7XFWUNjj7dLe1gQJHGg6KB/+3vzrLpSgUpSgUpSgUpSgUpSg4O/Kq+crlhv/AJvQ/DmH/wBqUoOs2WzKufCxSMpJ1zTKD/6vl+dcJmMwVbmxA5v2dTLr6+1SlCYkMXeX1zMy3dqsKhSQQwPXY+JpSlB//9k=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8136" name="Picture 8" descr="http://t3.gstatic.com/images?q=tbn:ANd9GcR41T-hoFuQKasUHuawTgHC7umasaBzETyGGpI1n8bMLNlsVH8&amp;t=1&amp;usg=__I3jwOPCRbhFNq986PWPKfUB7tvs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425" y="1648421"/>
            <a:ext cx="2143125" cy="2143125"/>
          </a:xfrm>
          <a:prstGeom prst="rect">
            <a:avLst/>
          </a:prstGeom>
          <a:noFill/>
        </p:spPr>
      </p:pic>
      <p:pic>
        <p:nvPicPr>
          <p:cNvPr id="48138" name="Picture 10" descr="http://t0.gstatic.com/images?q=tbn:ANd9GcRWIFmmsf4xYoMlhW3sLai1h-3OxRFALKih7K04CXwqk7FE2-c&amp;t=1&amp;usg=__k5WT9YN8vuvx8cGMnvjiwUR2eME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887" y="1334095"/>
            <a:ext cx="1857375" cy="2457451"/>
          </a:xfrm>
          <a:prstGeom prst="rect">
            <a:avLst/>
          </a:prstGeom>
          <a:noFill/>
        </p:spPr>
      </p:pic>
      <p:pic>
        <p:nvPicPr>
          <p:cNvPr id="48140" name="Picture 12" descr="http://t3.gstatic.com/images?q=tbn:ANd9GcT8DP44jDTM6RlclNe3ksdGzgIw-S3X_z35wSmWHlrS3dbuI-A&amp;t=1&amp;usg=__cS3fbpQX3mAUyyzeyuMVq8ZyTW4=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861048"/>
            <a:ext cx="1866900" cy="2447926"/>
          </a:xfrm>
          <a:prstGeom prst="rect">
            <a:avLst/>
          </a:prstGeom>
          <a:noFill/>
        </p:spPr>
      </p:pic>
      <p:pic>
        <p:nvPicPr>
          <p:cNvPr id="48142" name="Picture 14" descr="http://t3.gstatic.com/images?q=tbn:ANd9GcQpWYsxqFOlLpnU2zpAybHKwJAGGvzCfVJ598uHsvY_lSFUp6w&amp;t=1&amp;usg=__7BARqFbmd154QP4KCwnx0RExhZg=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7100" y="4077072"/>
            <a:ext cx="1866900" cy="2457451"/>
          </a:xfrm>
          <a:prstGeom prst="rect">
            <a:avLst/>
          </a:prstGeom>
          <a:noFill/>
        </p:spPr>
      </p:pic>
      <p:pic>
        <p:nvPicPr>
          <p:cNvPr id="48144" name="Picture 16" descr="http://t2.gstatic.com/images?q=tbn:ANd9GcRoOHzZyrHbi1bhIl236zAhdWEY8wz5wTBlwoFqN1yHI-OBmJQ&amp;t=1&amp;usg=__0kNr0NrUDZB-z-DxtSPtYmy-9bI=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4437112"/>
            <a:ext cx="1828800" cy="1828800"/>
          </a:xfrm>
          <a:prstGeom prst="rect">
            <a:avLst/>
          </a:prstGeom>
          <a:noFill/>
        </p:spPr>
      </p:pic>
      <p:pic>
        <p:nvPicPr>
          <p:cNvPr id="48146" name="Picture 18" descr="http://t3.gstatic.com/images?q=tbn:ANd9GcQelBj7reUu4hMZev6aQXjP8iaAME2lnLGfvQbmWrRk-hQ1ABQ&amp;t=1&amp;usg=__w0Xcks_mDOzylfe_0cy8FkEQkPI=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4437112"/>
            <a:ext cx="2438400" cy="18764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语言语言特点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 anywhere</a:t>
            </a:r>
          </a:p>
          <a:p>
            <a:pPr lvl="1"/>
            <a:r>
              <a:rPr lang="zh-CN" altLang="en-US" dirty="0" smtClean="0"/>
              <a:t>“基本类型”是对象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语句块可以是对象</a:t>
            </a:r>
            <a:endParaRPr lang="en-US" altLang="zh-CN" dirty="0" smtClean="0"/>
          </a:p>
          <a:p>
            <a:r>
              <a:rPr lang="zh-CN" altLang="en-US" dirty="0" smtClean="0"/>
              <a:t>任何语句都有返回值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9" y="2946560"/>
            <a:ext cx="389436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10.times {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46560"/>
            <a:ext cx="40427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1.upto(10) {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502482"/>
            <a:ext cx="322876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x=y=1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1" y="5502482"/>
            <a:ext cx="434579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y=1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x=(if y==1 then y=2;end)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语言语言特点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“以人为本”的程序设计语言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500" dirty="0" err="1" smtClean="0">
                <a:latin typeface="+mj-ea"/>
                <a:ea typeface="+mj-ea"/>
              </a:rPr>
              <a:t>Matz</a:t>
            </a:r>
            <a:r>
              <a:rPr lang="zh-CN" altLang="en-US" sz="2500" dirty="0" smtClean="0">
                <a:latin typeface="+mj-ea"/>
                <a:ea typeface="+mj-ea"/>
              </a:rPr>
              <a:t>：系统设计必须强调</a:t>
            </a:r>
            <a:r>
              <a:rPr lang="zh-CN" altLang="en-US" sz="2500" dirty="0" smtClean="0">
                <a:solidFill>
                  <a:srgbClr val="FF0000"/>
                </a:solidFill>
                <a:latin typeface="+mj-ea"/>
                <a:ea typeface="+mj-ea"/>
              </a:rPr>
              <a:t>人性化</a:t>
            </a:r>
            <a:r>
              <a:rPr lang="zh-CN" altLang="en-US" sz="2500" dirty="0" smtClean="0">
                <a:latin typeface="+mj-ea"/>
                <a:ea typeface="+mj-ea"/>
              </a:rPr>
              <a:t>，而不是一味从机器的角度设想。“人们特别是电脑工程师们，常常从机器着想。他们认为：“这样做，机器就能运行的更快；这样做，机器运行效率更高；这样做，机器就会怎样怎样怎样。”实际上，我们需要从人的角度考虑问题，人们怎样编写程序或者怎样使用机器上应用程序。我们是主人，他们是仆人。”</a:t>
            </a:r>
            <a:endParaRPr lang="en-US" altLang="zh-CN" sz="2500" dirty="0" smtClean="0"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500" dirty="0" smtClean="0">
                <a:latin typeface="+mj-ea"/>
                <a:ea typeface="+mj-ea"/>
              </a:rPr>
              <a:t>它可以让你</a:t>
            </a:r>
            <a:r>
              <a:rPr lang="zh-CN" altLang="en-US" sz="2500" dirty="0" smtClean="0">
                <a:solidFill>
                  <a:srgbClr val="FF0000"/>
                </a:solidFill>
                <a:latin typeface="+mj-ea"/>
                <a:ea typeface="+mj-ea"/>
              </a:rPr>
              <a:t>快速</a:t>
            </a:r>
            <a:r>
              <a:rPr lang="zh-CN" altLang="en-US" sz="2500" dirty="0" smtClean="0">
                <a:latin typeface="+mj-ea"/>
                <a:ea typeface="+mj-ea"/>
              </a:rPr>
              <a:t>地用代码</a:t>
            </a:r>
            <a:r>
              <a:rPr lang="zh-CN" altLang="en-US" sz="2500" dirty="0" smtClean="0">
                <a:solidFill>
                  <a:srgbClr val="FF0000"/>
                </a:solidFill>
                <a:latin typeface="+mj-ea"/>
                <a:ea typeface="+mj-ea"/>
              </a:rPr>
              <a:t>自然</a:t>
            </a:r>
            <a:r>
              <a:rPr lang="zh-CN" altLang="en-US" sz="2500" dirty="0" smtClean="0">
                <a:latin typeface="+mj-ea"/>
                <a:ea typeface="+mj-ea"/>
              </a:rPr>
              <a:t>、</a:t>
            </a:r>
            <a:r>
              <a:rPr lang="zh-CN" altLang="en-US" sz="2500" dirty="0" smtClean="0">
                <a:solidFill>
                  <a:srgbClr val="FF0000"/>
                </a:solidFill>
                <a:latin typeface="+mj-ea"/>
                <a:ea typeface="+mj-ea"/>
              </a:rPr>
              <a:t>清晰</a:t>
            </a:r>
            <a:r>
              <a:rPr lang="zh-CN" altLang="en-US" sz="2500" dirty="0" smtClean="0">
                <a:latin typeface="+mj-ea"/>
                <a:ea typeface="+mj-ea"/>
              </a:rPr>
              <a:t>表达想法。让你的程序能很简单被编写并且在几个月后</a:t>
            </a:r>
            <a:r>
              <a:rPr lang="zh-CN" altLang="en-US" dirty="0" smtClean="0">
                <a:latin typeface="+mj-ea"/>
                <a:ea typeface="+mj-ea"/>
              </a:rPr>
              <a:t>还能很容易读懂。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defRPr/>
            </a:pPr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5" name="Picture 2" descr="Ruby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0" y="558924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60167"/>
            <a:ext cx="32863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puts "hello world"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590" y="3087940"/>
            <a:ext cx="727280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my_status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"happy"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"hello world"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my_status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== "happy"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208" y="4690507"/>
            <a:ext cx="53285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5.times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{ puts "hello world" }</a:t>
            </a:r>
          </a:p>
        </p:txBody>
      </p:sp>
      <p:pic>
        <p:nvPicPr>
          <p:cNvPr id="9" name="Picture 2" descr="Ruby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0" y="558924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语言语言特点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其他特色包括</a:t>
            </a:r>
          </a:p>
          <a:p>
            <a:pPr lvl="1">
              <a:defRPr/>
            </a:pPr>
            <a:r>
              <a:rPr lang="zh-CN" altLang="en-US" dirty="0" smtClean="0"/>
              <a:t>垃圾回收</a:t>
            </a:r>
          </a:p>
          <a:p>
            <a:pPr lvl="1">
              <a:defRPr/>
            </a:pPr>
            <a:r>
              <a:rPr lang="zh-CN" altLang="en-US" dirty="0" smtClean="0"/>
              <a:t>运算符重载（甚至允许重载基本类型的操作）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弱类型（动态类型 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运行时动态方法定义</a:t>
            </a:r>
          </a:p>
          <a:p>
            <a:pPr lvl="1">
              <a:defRPr/>
            </a:pPr>
            <a:r>
              <a:rPr lang="zh-CN" altLang="en-US" dirty="0" smtClean="0"/>
              <a:t>变量无需声明</a:t>
            </a:r>
          </a:p>
          <a:p>
            <a:pPr lvl="1">
              <a:defRPr/>
            </a:pPr>
            <a:r>
              <a:rPr lang="zh-CN" altLang="en-US" dirty="0" smtClean="0"/>
              <a:t>完善的类库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变量赋值无需事先声明</a:t>
            </a:r>
            <a:endParaRPr lang="en-US" altLang="zh-CN" dirty="0"/>
          </a:p>
          <a:p>
            <a:pPr lvl="1"/>
            <a:r>
              <a:rPr lang="zh-CN" altLang="en-US" sz="2400" dirty="0"/>
              <a:t>声明 </a:t>
            </a:r>
            <a:r>
              <a:rPr lang="en-US" altLang="zh-CN" sz="2400" dirty="0"/>
              <a:t>vs </a:t>
            </a:r>
            <a:r>
              <a:rPr lang="zh-CN" altLang="en-US" sz="2400" dirty="0"/>
              <a:t>定义（绑定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以动态改</a:t>
            </a:r>
            <a:r>
              <a:rPr lang="zh-CN" altLang="en-US" dirty="0" smtClean="0"/>
              <a:t>变变量类</a:t>
            </a:r>
            <a:r>
              <a:rPr lang="zh-CN" altLang="en-US" dirty="0"/>
              <a:t>型</a:t>
            </a:r>
            <a:endParaRPr lang="en-US" altLang="zh-CN" dirty="0"/>
          </a:p>
        </p:txBody>
      </p:sp>
      <p:sp>
        <p:nvSpPr>
          <p:cNvPr id="4" name="TextBox 5"/>
          <p:cNvSpPr txBox="1"/>
          <p:nvPr/>
        </p:nvSpPr>
        <p:spPr>
          <a:xfrm>
            <a:off x="2339752" y="4758199"/>
            <a:ext cx="468052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a = 1</a:t>
            </a:r>
          </a:p>
          <a:p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a = 1.0</a:t>
            </a:r>
          </a:p>
          <a:p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a = "hello world"</a:t>
            </a:r>
          </a:p>
          <a:p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a = [1,</a:t>
            </a:r>
            <a:r>
              <a:rPr lang="zh-CN" altLang="en-US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'cat',</a:t>
            </a:r>
            <a:r>
              <a:rPr lang="zh-CN" altLang="en-US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3.14]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9592" y="2662852"/>
            <a:ext cx="799288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puts a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# 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NameError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: undefined local variable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pitchFamily="2" charset="-122"/>
              <a:cs typeface="Tahoma" pitchFamily="34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b = 1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  <a:ea typeface="宋体" pitchFamily="2" charset="-122"/>
                <a:cs typeface="Tahoma" pitchFamily="34" charset="0"/>
              </a:rPr>
              <a:t>puts b</a:t>
            </a:r>
            <a:endParaRPr lang="en-US" altLang="zh-CN" sz="2400" b="1" dirty="0">
              <a:latin typeface="Consolas" panose="020B0609020204030204" pitchFamily="49" charset="0"/>
              <a:ea typeface="宋体" pitchFamily="2" charset="-122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VM(Interpreter)</a:t>
            </a:r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（源）文件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语句块</a:t>
            </a:r>
            <a:endParaRPr lang="en-US" altLang="zh-CN" dirty="0" smtClean="0"/>
          </a:p>
          <a:p>
            <a:r>
              <a:rPr lang="zh-CN" altLang="en-US" dirty="0" smtClean="0"/>
              <a:t>注释（行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块）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(.gem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Java Programming Language</a:t>
            </a:r>
          </a:p>
        </p:txBody>
      </p:sp>
      <p:sp>
        <p:nvSpPr>
          <p:cNvPr id="14339" name="Rectangle 17"/>
          <p:cNvSpPr>
            <a:spLocks noChangeArrowheads="1"/>
          </p:cNvSpPr>
          <p:nvPr/>
        </p:nvSpPr>
        <p:spPr bwMode="auto">
          <a:xfrm>
            <a:off x="457200" y="1600200"/>
            <a:ext cx="8075613" cy="533400"/>
          </a:xfrm>
          <a:prstGeom prst="rect">
            <a:avLst/>
          </a:prstGeom>
          <a:solidFill>
            <a:srgbClr val="FBDF5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388" indent="-52388">
              <a:buClr>
                <a:srgbClr val="9900CC"/>
              </a:buClr>
              <a:buFont typeface="Wingdings" pitchFamily="2" charset="2"/>
              <a:buNone/>
            </a:pPr>
            <a:r>
              <a:rPr lang="en-US" altLang="zh-CN" sz="2100">
                <a:solidFill>
                  <a:srgbClr val="000000"/>
                </a:solidFill>
              </a:rPr>
              <a:t>“Write once, run anywhere”</a:t>
            </a:r>
          </a:p>
          <a:p>
            <a:pPr marL="52388" indent="-52388">
              <a:buClr>
                <a:srgbClr val="9900CC"/>
              </a:buClr>
              <a:buFont typeface="Wingdings" pitchFamily="2" charset="2"/>
              <a:buNone/>
            </a:pPr>
            <a:endParaRPr lang="en-US" altLang="zh-CN" sz="2100">
              <a:solidFill>
                <a:srgbClr val="000000"/>
              </a:solidFill>
            </a:endParaRPr>
          </a:p>
          <a:p>
            <a:pPr marL="52388" indent="-52388">
              <a:buClr>
                <a:srgbClr val="9900CC"/>
              </a:buClr>
              <a:buFont typeface="Wingdings" pitchFamily="2" charset="2"/>
              <a:buNone/>
            </a:pPr>
            <a:endParaRPr lang="en-US" altLang="zh-CN" sz="2100">
              <a:solidFill>
                <a:srgbClr val="000000"/>
              </a:solidFill>
            </a:endParaRPr>
          </a:p>
        </p:txBody>
      </p:sp>
      <p:sp>
        <p:nvSpPr>
          <p:cNvPr id="14340" name="Text Box 18"/>
          <p:cNvSpPr txBox="1">
            <a:spLocks noChangeArrowheads="1"/>
          </p:cNvSpPr>
          <p:nvPr/>
        </p:nvSpPr>
        <p:spPr bwMode="auto">
          <a:xfrm>
            <a:off x="684213" y="2565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cs typeface="Arial" pitchFamily="34" charset="0"/>
            </a:endParaRPr>
          </a:p>
        </p:txBody>
      </p:sp>
      <p:pic>
        <p:nvPicPr>
          <p:cNvPr id="14341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36838"/>
            <a:ext cx="799147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3733800" y="2362200"/>
            <a:ext cx="2365375" cy="376238"/>
          </a:xfrm>
          <a:prstGeom prst="rect">
            <a:avLst/>
          </a:prstGeom>
          <a:solidFill>
            <a:srgbClr val="FBDF5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cs typeface="Arial" pitchFamily="34" charset="0"/>
              </a:rPr>
              <a:t>Generates </a:t>
            </a:r>
            <a:r>
              <a:rPr lang="en-US" altLang="zh-CN" b="1">
                <a:solidFill>
                  <a:srgbClr val="000000"/>
                </a:solidFill>
                <a:cs typeface="Arial" pitchFamily="34" charset="0"/>
              </a:rPr>
              <a:t>byteCode</a:t>
            </a:r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>
            <a:off x="5029200" y="2743200"/>
            <a:ext cx="838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6300788" y="2420938"/>
            <a:ext cx="2517775" cy="925512"/>
          </a:xfrm>
          <a:prstGeom prst="rect">
            <a:avLst/>
          </a:prstGeom>
          <a:solidFill>
            <a:srgbClr val="FBDF5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cs typeface="Arial" pitchFamily="34" charset="0"/>
              </a:rPr>
              <a:t>Implementation of the </a:t>
            </a:r>
          </a:p>
          <a:p>
            <a:r>
              <a:rPr lang="en-US" altLang="zh-CN" b="1">
                <a:solidFill>
                  <a:srgbClr val="000000"/>
                </a:solidFill>
                <a:cs typeface="Arial" pitchFamily="34" charset="0"/>
              </a:rPr>
              <a:t>Java Virtual Machine</a:t>
            </a:r>
            <a:r>
              <a:rPr lang="en-US" altLang="zh-CN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Arial" pitchFamily="34" charset="0"/>
              </a:rPr>
              <a:t>JVM</a:t>
            </a:r>
            <a:r>
              <a:rPr lang="en-US" altLang="zh-CN">
                <a:solidFill>
                  <a:srgbClr val="000000"/>
                </a:solidFill>
                <a:cs typeface="Arial" pitchFamily="34" charset="0"/>
              </a:rPr>
              <a:t>) Spec.</a:t>
            </a:r>
          </a:p>
        </p:txBody>
      </p:sp>
      <p:sp>
        <p:nvSpPr>
          <p:cNvPr id="354327" name="AutoShape 23"/>
          <p:cNvSpPr>
            <a:spLocks/>
          </p:cNvSpPr>
          <p:nvPr/>
        </p:nvSpPr>
        <p:spPr bwMode="auto">
          <a:xfrm flipH="1">
            <a:off x="7812088" y="3716338"/>
            <a:ext cx="279400" cy="863600"/>
          </a:xfrm>
          <a:prstGeom prst="leftBrace">
            <a:avLst>
              <a:gd name="adj1" fmla="val 25758"/>
              <a:gd name="adj2" fmla="val 5156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4328" name="AutoShape 24"/>
          <p:cNvCxnSpPr>
            <a:cxnSpLocks noChangeShapeType="1"/>
            <a:stCxn id="354326" idx="2"/>
            <a:endCxn id="354327" idx="1"/>
          </p:cNvCxnSpPr>
          <p:nvPr/>
        </p:nvCxnSpPr>
        <p:spPr bwMode="auto">
          <a:xfrm rot="16200000" flipH="1">
            <a:off x="7424738" y="3481387"/>
            <a:ext cx="801688" cy="531813"/>
          </a:xfrm>
          <a:prstGeom prst="curvedConnector4">
            <a:avLst>
              <a:gd name="adj1" fmla="val 22972"/>
              <a:gd name="adj2" fmla="val 14298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4" grpId="0" animBg="1" autoUpdateAnimBg="0"/>
      <p:bldP spid="354325" grpId="0" animBg="1"/>
      <p:bldP spid="354326" grpId="0" animBg="1" autoUpdateAnimBg="0"/>
      <p:bldP spid="3543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竖卷形 3"/>
          <p:cNvSpPr/>
          <p:nvPr/>
        </p:nvSpPr>
        <p:spPr bwMode="auto">
          <a:xfrm>
            <a:off x="107504" y="2996952"/>
            <a:ext cx="1656184" cy="1872208"/>
          </a:xfrm>
          <a:prstGeom prst="verticalScroll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.</a:t>
            </a:r>
            <a:r>
              <a:rPr kumimoji="0" lang="en-US" altLang="zh-CN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rb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立方体 4"/>
          <p:cNvSpPr/>
          <p:nvPr/>
        </p:nvSpPr>
        <p:spPr bwMode="auto">
          <a:xfrm>
            <a:off x="2555776" y="3212976"/>
            <a:ext cx="2664296" cy="1296144"/>
          </a:xfrm>
          <a:prstGeom prst="cub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Interpreter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Ruby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VM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1835696" y="3717032"/>
            <a:ext cx="576064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364088" y="3717032"/>
            <a:ext cx="576064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226" name="AutoShape 2" descr="http://t3.baidu.com/it/u=2026822739,1289732460&amp;fm=0&amp;gp=0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AutoShape 4" descr="http://t3.baidu.com/it/u=2026822739,1289732460&amp;fm=0&amp;gp=0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2230" name="Picture 6" descr="http://i1.17173.itc.cn/2009/game/2009/01/04/2009010414391816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1584176" cy="1152128"/>
          </a:xfrm>
          <a:prstGeom prst="rect">
            <a:avLst/>
          </a:prstGeom>
          <a:noFill/>
        </p:spPr>
      </p:pic>
      <p:pic>
        <p:nvPicPr>
          <p:cNvPr id="52232" name="Picture 8" descr="http://t2.gstatic.com/images?q=tbn:ANd9GcTi_oWiP-1BP2v8f5wMZrh-e7xUaBJfmI4tuYLL0JPhveBY2Ls&amp;t=1&amp;usg=__z28NA4rLs6i1xIxpGRwbV04unZs=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3068960"/>
            <a:ext cx="1210910" cy="1440160"/>
          </a:xfrm>
          <a:prstGeom prst="rect">
            <a:avLst/>
          </a:prstGeom>
          <a:noFill/>
        </p:spPr>
      </p:pic>
      <p:pic>
        <p:nvPicPr>
          <p:cNvPr id="52234" name="Picture 10" descr="http://t0.gstatic.com/images?q=tbn:ANd9GcThZYr8OhZtczfxCtF55fD4X2uhLf5-13MVO_ZQDbLomyTV3_8&amp;t=1&amp;usg=__UvzX16VENYDHogMEmr3OHtBlDIY=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4725144"/>
            <a:ext cx="1403302" cy="14801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语言语言应用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互联网应用开发：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</a:p>
        </p:txBody>
      </p:sp>
      <p:sp>
        <p:nvSpPr>
          <p:cNvPr id="4" name="矩形 3"/>
          <p:cNvSpPr/>
          <p:nvPr/>
        </p:nvSpPr>
        <p:spPr>
          <a:xfrm>
            <a:off x="1624873" y="2250738"/>
            <a:ext cx="410445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Who is already</a:t>
            </a:r>
            <a:br>
              <a:rPr lang="en-US" altLang="zh-CN" b="1" dirty="0"/>
            </a:br>
            <a:r>
              <a:rPr lang="en-US" altLang="zh-CN" b="1" dirty="0"/>
              <a:t>on Rails?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Tens of thousands of Rails applications are already live. People are using Rails in the tiniest part-time operations to the biggest companies.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395536" y="4077072"/>
            <a:ext cx="2232248" cy="2016224"/>
            <a:chOff x="5715008" y="4071942"/>
            <a:chExt cx="1666875" cy="1333503"/>
          </a:xfrm>
        </p:grpSpPr>
        <p:pic>
          <p:nvPicPr>
            <p:cNvPr id="6151" name="Picture 4" descr="Twitter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8" y="4357694"/>
              <a:ext cx="1666875" cy="1047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2" name="TextBox 6"/>
            <p:cNvSpPr txBox="1">
              <a:spLocks noChangeArrowheads="1"/>
            </p:cNvSpPr>
            <p:nvPr/>
          </p:nvSpPr>
          <p:spPr bwMode="auto">
            <a:xfrm>
              <a:off x="5786446" y="4071942"/>
              <a:ext cx="1571636" cy="244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Malgun Gothic" pitchFamily="34" charset="-127"/>
                  <a:ea typeface="Malgun Gothic" pitchFamily="34" charset="-127"/>
                </a:rPr>
                <a:t>www.twitter.com</a:t>
              </a:r>
              <a:endParaRPr lang="zh-CN" altLang="en-US" dirty="0">
                <a:latin typeface="Malgun Gothic" pitchFamily="34" charset="-127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96136" y="3933056"/>
            <a:ext cx="3101487" cy="2376264"/>
            <a:chOff x="5796136" y="3933056"/>
            <a:chExt cx="3101487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365104"/>
              <a:ext cx="3101487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940152" y="3933056"/>
              <a:ext cx="2122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Malgun Gothic" pitchFamily="34" charset="-127"/>
                  <a:ea typeface="Malgun Gothic" pitchFamily="34" charset="-127"/>
                </a:rPr>
                <a:t>http://github.com/</a:t>
              </a:r>
              <a:endParaRPr lang="zh-CN" altLang="en-US" dirty="0">
                <a:latin typeface="Malgun Gothic" pitchFamily="34" charset="-127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59832" y="4005064"/>
            <a:ext cx="2385868" cy="2299692"/>
            <a:chOff x="3059832" y="4005064"/>
            <a:chExt cx="2385868" cy="22996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59832" y="4509120"/>
              <a:ext cx="2385868" cy="1795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矩形 12"/>
            <p:cNvSpPr/>
            <p:nvPr/>
          </p:nvSpPr>
          <p:spPr>
            <a:xfrm>
              <a:off x="3059832" y="4005064"/>
              <a:ext cx="1662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Malgun Gothic" pitchFamily="34" charset="-127"/>
                  <a:ea typeface="Malgun Gothic" pitchFamily="34" charset="-127"/>
                </a:rPr>
                <a:t>caibangzi.com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简洁明了的结构</a:t>
            </a:r>
            <a:endParaRPr lang="en-US" altLang="zh-CN" dirty="0" smtClean="0"/>
          </a:p>
          <a:p>
            <a:r>
              <a:rPr lang="zh-CN" altLang="en-US" dirty="0" smtClean="0"/>
              <a:t>强大的</a:t>
            </a:r>
            <a:r>
              <a:rPr lang="en-US" altLang="zh-CN" dirty="0" smtClean="0"/>
              <a:t>O-R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mapping/</a:t>
            </a:r>
            <a:r>
              <a:rPr lang="zh-CN" altLang="en-US" dirty="0" smtClean="0"/>
              <a:t>最佳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数据模型（数据库）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数据视图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业务逻辑相分离</a:t>
            </a:r>
            <a:endParaRPr lang="en-US" altLang="zh-CN" dirty="0" smtClean="0"/>
          </a:p>
          <a:p>
            <a:r>
              <a:rPr lang="zh-CN" altLang="en-US" dirty="0" smtClean="0"/>
              <a:t>强大的插件支持</a:t>
            </a:r>
            <a:endParaRPr lang="en-US" altLang="zh-CN" dirty="0" smtClean="0"/>
          </a:p>
          <a:p>
            <a:r>
              <a:rPr lang="zh-CN" altLang="en-US" dirty="0" smtClean="0"/>
              <a:t>动态页面（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）的支持（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快速的开发迭代</a:t>
            </a:r>
            <a:endParaRPr lang="zh-CN" altLang="en-US" dirty="0"/>
          </a:p>
        </p:txBody>
      </p:sp>
      <p:pic>
        <p:nvPicPr>
          <p:cNvPr id="12290" name="Picture 2" descr="http://t1.gstatic.com/images?q=tbn:ANd9GcTiU082NuWBNDmxq4G4EqNqhOmUG4i6YR72uVNFyuZUtATxtFU&amp;t=1&amp;usg=__IULhsRDKEPbGwLMgiNnnu0rN6sA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7850" y="4941168"/>
            <a:ext cx="1296150" cy="15415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你见过这样的程序设计语言么？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256" y="2305006"/>
            <a:ext cx="4896544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cities  = %w[ London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          Oslo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          Paris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          Amsterdam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          Berlin ]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visited = %w[ Berlin Oslo ]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Output "I still need to visit the following cities: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London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Paris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Amsterdam"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puts "I still need to visit the " +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     "following cities:",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cities - visited</a:t>
            </a:r>
            <a:endParaRPr lang="zh-CN" altLang="en-US" sz="16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732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始</a:t>
            </a:r>
            <a:r>
              <a:rPr lang="ja-JP" altLang="en-US" dirty="0"/>
              <a:t>めまして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457200" y="2303386"/>
            <a:ext cx="3024336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# Output "I love Ruby"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Fira Code" panose="020B0509050000020004" pitchFamily="49" charset="0"/>
              </a:rPr>
              <a:t>say = "I love Ruby"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Fira Code" panose="020B0509050000020004" pitchFamily="49" charset="0"/>
              </a:rPr>
              <a:t>puts say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  <a:ea typeface="Fira Code" panose="020B0509050000020004" pitchFamily="49" charset="0"/>
              </a:rPr>
              <a:t> 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# Output "I *LOVE* RUBY"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Fira Code" panose="020B0509050000020004" pitchFamily="49" charset="0"/>
              </a:rPr>
              <a:t>say['love'] = "*love*"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Fira Code" panose="020B0509050000020004" pitchFamily="49" charset="0"/>
              </a:rPr>
              <a:t>puts </a:t>
            </a:r>
            <a:r>
              <a:rPr lang="en-US" altLang="zh-CN" sz="1600" b="1" dirty="0" err="1" smtClean="0">
                <a:latin typeface="Consolas" panose="020B0609020204030204" pitchFamily="49" charset="0"/>
                <a:ea typeface="Fira Code" panose="020B0509050000020004" pitchFamily="49" charset="0"/>
              </a:rPr>
              <a:t>say.upcase</a:t>
            </a:r>
            <a:endParaRPr lang="en-US" altLang="zh-CN" sz="1600" b="1" dirty="0" smtClean="0">
              <a:latin typeface="Consolas" panose="020B0609020204030204" pitchFamily="49" charset="0"/>
              <a:ea typeface="Fira Code" panose="020B05090500000200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ea typeface="Fira Code" panose="020B0509050000020004" pitchFamily="49" charset="0"/>
              </a:rPr>
              <a:t> 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# Output "I *love* Ruby"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Fira Code" panose="020B0509050000020004" pitchFamily="49" charset="0"/>
              </a:rPr>
              <a:t># five times</a:t>
            </a:r>
          </a:p>
          <a:p>
            <a:r>
              <a:rPr lang="en-US" altLang="zh-CN" sz="1600" b="1" dirty="0" smtClean="0">
                <a:latin typeface="Consolas" panose="020B0609020204030204" pitchFamily="49" charset="0"/>
                <a:ea typeface="Fira Code" panose="020B0509050000020004" pitchFamily="49" charset="0"/>
              </a:rPr>
              <a:t>5.times { puts say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理论联系实际（动脑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动手）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动脑思考、整理概念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动手编程</a:t>
            </a:r>
            <a:endParaRPr lang="en-US" altLang="zh-CN" dirty="0" smtClean="0"/>
          </a:p>
          <a:p>
            <a:pPr lvl="1"/>
            <a:r>
              <a:rPr lang="en-US" altLang="zh-CN" i="1" dirty="0" smtClean="0">
                <a:solidFill>
                  <a:srgbClr val="FF0000"/>
                </a:solidFill>
              </a:rPr>
              <a:t>Not to study, But to learn.</a:t>
            </a:r>
            <a:endParaRPr lang="en-US" altLang="zh-CN" dirty="0" smtClean="0"/>
          </a:p>
          <a:p>
            <a:r>
              <a:rPr lang="zh-CN" altLang="en-US" dirty="0" smtClean="0"/>
              <a:t>学会找学习资料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找本好书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Internet</a:t>
            </a:r>
          </a:p>
          <a:p>
            <a:r>
              <a:rPr lang="zh-CN" altLang="en-US" dirty="0" smtClean="0"/>
              <a:t>对比学习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其他语言（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/java/python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的学习曲线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入门易，深入难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v2.3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推荐使用：</a:t>
            </a:r>
            <a:r>
              <a:rPr lang="en-US" altLang="zh-CN" dirty="0" smtClean="0"/>
              <a:t>v2.5</a:t>
            </a:r>
          </a:p>
          <a:p>
            <a:r>
              <a:rPr lang="en-US" altLang="zh-CN" dirty="0"/>
              <a:t>Rails</a:t>
            </a:r>
            <a:r>
              <a:rPr lang="zh-CN" altLang="en-US" dirty="0"/>
              <a:t> </a:t>
            </a:r>
            <a:r>
              <a:rPr lang="en-US" altLang="zh-CN" dirty="0"/>
              <a:t>5.2.1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命令行工具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文字编辑器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代码管理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Notepad/</a:t>
            </a:r>
            <a:r>
              <a:rPr lang="en-US" altLang="zh-CN" dirty="0" err="1" smtClean="0"/>
              <a:t>UltraEdit</a:t>
            </a:r>
            <a:r>
              <a:rPr lang="en-US" altLang="zh-CN" dirty="0" smtClean="0"/>
              <a:t>/vim</a:t>
            </a:r>
          </a:p>
          <a:p>
            <a:pPr lvl="1"/>
            <a:r>
              <a:rPr lang="en-US" altLang="zh-CN" dirty="0" err="1" smtClean="0"/>
              <a:t>git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基本开发环境配置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Ruby</a:t>
            </a:r>
          </a:p>
          <a:p>
            <a:pPr lvl="1"/>
            <a:r>
              <a:rPr lang="en-US" altLang="zh-CN" dirty="0" smtClean="0"/>
              <a:t>http://www.ruby-lang.org/en/downloads/</a:t>
            </a: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Linux (VM)</a:t>
            </a:r>
          </a:p>
          <a:p>
            <a:pPr lvl="1"/>
            <a:r>
              <a:rPr lang="en-US" altLang="zh-CN" dirty="0" smtClean="0"/>
              <a:t>Mac</a:t>
            </a:r>
          </a:p>
          <a:p>
            <a:r>
              <a:rPr lang="zh-CN" altLang="en-US" dirty="0"/>
              <a:t>推</a:t>
            </a:r>
            <a:r>
              <a:rPr lang="zh-CN" altLang="en-US" dirty="0" smtClean="0"/>
              <a:t>荐使用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VirtualBox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 16.04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://rvm.io</a:t>
            </a:r>
            <a:r>
              <a:rPr lang="en-US" altLang="zh-CN" dirty="0" smtClean="0"/>
              <a:t>/</a:t>
            </a:r>
          </a:p>
          <a:p>
            <a:pPr lvl="1"/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968552" cy="364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交互式解释器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irb</a:t>
            </a:r>
            <a:endParaRPr lang="zh-CN" alt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2" y="1700808"/>
            <a:ext cx="6448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3012" y="1700808"/>
            <a:ext cx="738961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rb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helloworld.rb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2592288" cy="19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31840" y="4005064"/>
            <a:ext cx="5485589" cy="23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基本环境建设（本日任务）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2.5.1 for Linux/windows/Mac</a:t>
            </a:r>
          </a:p>
          <a:p>
            <a:r>
              <a:rPr lang="zh-CN" altLang="en-US" dirty="0" smtClean="0"/>
              <a:t>在交互式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解释环境（</a:t>
            </a:r>
            <a:r>
              <a:rPr lang="en-US" altLang="zh-CN" dirty="0" err="1" smtClean="0"/>
              <a:t>irb</a:t>
            </a:r>
            <a:r>
              <a:rPr lang="zh-CN" altLang="en-US" dirty="0" smtClean="0"/>
              <a:t>）中编写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helloworld.rb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zh-CN" altLang="en-US" dirty="0" smtClean="0"/>
              <a:t>尝试其他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语言特征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程</a:t>
            </a:r>
            <a:r>
              <a:rPr lang="zh-CN" altLang="en-US" dirty="0" smtClean="0"/>
              <a:t>序，打印</a:t>
            </a:r>
            <a:r>
              <a:rPr lang="zh-CN" altLang="en-US" dirty="0"/>
              <a:t>右</a:t>
            </a:r>
            <a:r>
              <a:rPr lang="zh-CN" altLang="en-US" dirty="0" smtClean="0"/>
              <a:t>边</a:t>
            </a:r>
            <a:r>
              <a:rPr lang="zh-CN" altLang="en-US" dirty="0"/>
              <a:t>图形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52120" y="4725144"/>
            <a:ext cx="334786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</a:p>
          <a:p>
            <a:r>
              <a:rPr lang="en-US" altLang="zh-CN" sz="1400" dirty="0" smtClean="0"/>
              <a:t>AB</a:t>
            </a:r>
          </a:p>
          <a:p>
            <a:r>
              <a:rPr lang="en-US" altLang="zh-CN" sz="1400" dirty="0" smtClean="0"/>
              <a:t>ABC</a:t>
            </a:r>
          </a:p>
          <a:p>
            <a:r>
              <a:rPr lang="en-US" altLang="zh-CN" sz="1400" dirty="0" smtClean="0"/>
              <a:t>ABCD</a:t>
            </a:r>
          </a:p>
          <a:p>
            <a:r>
              <a:rPr lang="en-US" altLang="zh-CN" sz="1400" dirty="0" smtClean="0"/>
              <a:t>ABCDE</a:t>
            </a:r>
          </a:p>
          <a:p>
            <a:r>
              <a:rPr lang="en-US" altLang="zh-CN" sz="1400" dirty="0" smtClean="0"/>
              <a:t>ABCDEF</a:t>
            </a:r>
          </a:p>
          <a:p>
            <a:r>
              <a:rPr lang="en-US" altLang="zh-CN" sz="1400" dirty="0" smtClean="0"/>
              <a:t>…</a:t>
            </a:r>
          </a:p>
          <a:p>
            <a:r>
              <a:rPr lang="en-US" altLang="zh-CN" sz="1400" dirty="0" smtClean="0"/>
              <a:t>ABCDEFGHIJKLMNOPQRSTUVWZYZ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件发布：</a:t>
            </a:r>
            <a:r>
              <a:rPr lang="en-US" altLang="zh-CN" dirty="0" smtClean="0">
                <a:hlinkClick r:id="rId2"/>
              </a:rPr>
              <a:t>http://course.buaa.edu.cn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码管理、</a:t>
            </a:r>
            <a:r>
              <a:rPr lang="zh-CN" altLang="en-US" dirty="0"/>
              <a:t>知识管理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ruby-git.act.buaa.edu.cn/</a:t>
            </a:r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经</a:t>
            </a:r>
            <a:r>
              <a:rPr lang="zh-CN" altLang="en-US" dirty="0"/>
              <a:t>为</a:t>
            </a:r>
            <a:r>
              <a:rPr lang="zh-CN" altLang="en-US" dirty="0" smtClean="0"/>
              <a:t>每人选课用户注册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用户名、初始口令为学号，登录后请自行修改</a:t>
            </a:r>
            <a:endParaRPr lang="en-US" altLang="zh-CN" dirty="0" smtClean="0"/>
          </a:p>
          <a:p>
            <a:pPr lvl="2"/>
            <a:r>
              <a:rPr lang="zh-CN" altLang="en-US" smtClean="0"/>
              <a:t>登录后还可以自行关联到北航统一认证账号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代码管理库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已经为每个人建立课程作业代码库，用于提交作业和大作业代码、文档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课后作业（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课后编程作业，在线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课堂测验（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次课开始，不定期课堂测验</a:t>
            </a:r>
            <a:endParaRPr lang="en-US" altLang="zh-CN" dirty="0" smtClean="0"/>
          </a:p>
          <a:p>
            <a:r>
              <a:rPr lang="zh-CN" altLang="en-US" dirty="0" smtClean="0"/>
              <a:t>课程设计（</a:t>
            </a:r>
            <a:r>
              <a:rPr lang="en-US" altLang="zh-CN" dirty="0" smtClean="0"/>
              <a:t>70%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语言开发一个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选择一个指定的应用需求（稍后发</a:t>
            </a:r>
            <a:r>
              <a:rPr lang="zh-CN" altLang="en-US" dirty="0"/>
              <a:t>布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</a:t>
            </a:r>
            <a:r>
              <a:rPr lang="zh-CN" altLang="en-US" dirty="0"/>
              <a:t>完整，可容易地部署运</a:t>
            </a:r>
            <a:r>
              <a:rPr lang="zh-CN" altLang="en-US" dirty="0" smtClean="0"/>
              <a:t>行（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-ci</a:t>
            </a:r>
            <a:r>
              <a:rPr lang="zh-CN" altLang="en-US" dirty="0" smtClean="0"/>
              <a:t>），</a:t>
            </a:r>
            <a:r>
              <a:rPr lang="zh-CN" altLang="en-US" dirty="0"/>
              <a:t>无明显</a:t>
            </a:r>
            <a:r>
              <a:rPr lang="en-US" altLang="zh-CN" dirty="0"/>
              <a:t>bug</a:t>
            </a:r>
            <a:r>
              <a:rPr lang="zh-CN" altLang="en-US" dirty="0"/>
              <a:t>，</a:t>
            </a:r>
            <a:r>
              <a:rPr lang="en-US" altLang="zh-CN" dirty="0" smtClean="0"/>
              <a:t>40</a:t>
            </a:r>
            <a:r>
              <a:rPr lang="en-US" altLang="zh-CN" dirty="0"/>
              <a:t>%</a:t>
            </a:r>
            <a:endParaRPr lang="zh-CN" altLang="en-US" dirty="0"/>
          </a:p>
          <a:p>
            <a:pPr lvl="2"/>
            <a:r>
              <a:rPr lang="zh-CN" altLang="en-US" dirty="0"/>
              <a:t>有简明完备的设计文档、部署和使用手册，</a:t>
            </a:r>
            <a:r>
              <a:rPr lang="en-US" altLang="zh-CN" dirty="0" smtClean="0"/>
              <a:t>10</a:t>
            </a:r>
            <a:r>
              <a:rPr lang="en-US" altLang="zh-CN" dirty="0"/>
              <a:t>%</a:t>
            </a:r>
            <a:endParaRPr lang="zh-CN" altLang="en-US" dirty="0"/>
          </a:p>
          <a:p>
            <a:pPr lvl="2"/>
            <a:r>
              <a:rPr lang="zh-CN" altLang="en-US" dirty="0"/>
              <a:t>有较好的人机交互体验设计与实现，</a:t>
            </a:r>
            <a:r>
              <a:rPr lang="en-US" altLang="zh-CN" dirty="0" smtClean="0"/>
              <a:t>10%</a:t>
            </a: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独</a:t>
            </a:r>
            <a:r>
              <a:rPr lang="zh-CN" altLang="en-US" b="1" dirty="0">
                <a:solidFill>
                  <a:srgbClr val="FF0000"/>
                </a:solidFill>
              </a:rPr>
              <a:t>立完成，</a:t>
            </a:r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b="1" dirty="0">
                <a:solidFill>
                  <a:srgbClr val="FF0000"/>
                </a:solidFill>
              </a:rPr>
              <a:t>可以直接使用课件上的内</a:t>
            </a:r>
            <a:r>
              <a:rPr lang="zh-CN" altLang="en-US" b="1" dirty="0" smtClean="0">
                <a:solidFill>
                  <a:srgbClr val="FF0000"/>
                </a:solidFill>
              </a:rPr>
              <a:t>容</a:t>
            </a:r>
            <a:endParaRPr lang="zh-CN" altLang="en-US" dirty="0"/>
          </a:p>
          <a:p>
            <a:pPr lvl="1"/>
            <a:r>
              <a:rPr lang="zh-CN" altLang="en-US" dirty="0" smtClean="0"/>
              <a:t>部署访问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互联网可访问的站</a:t>
            </a:r>
            <a:r>
              <a:rPr lang="zh-CN" altLang="en-US" dirty="0" smtClean="0"/>
              <a:t>点（</a:t>
            </a:r>
            <a:r>
              <a:rPr lang="zh-CN" altLang="en-US" dirty="0"/>
              <a:t>例如</a:t>
            </a:r>
            <a:r>
              <a:rPr lang="en-US" altLang="zh-CN" dirty="0" smtClean="0"/>
              <a:t>heroku.com</a:t>
            </a:r>
            <a:r>
              <a:rPr lang="zh-CN" altLang="en-US" dirty="0" smtClean="0"/>
              <a:t>）</a:t>
            </a:r>
            <a:r>
              <a:rPr lang="zh-CN" altLang="en-US" dirty="0"/>
              <a:t>成功部</a:t>
            </a:r>
            <a:r>
              <a:rPr lang="zh-CN" altLang="en-US" dirty="0" smtClean="0"/>
              <a:t>署</a:t>
            </a:r>
            <a:r>
              <a:rPr lang="en-US" altLang="zh-CN" dirty="0" smtClean="0"/>
              <a:t>10%</a:t>
            </a:r>
            <a:endParaRPr lang="zh-CN" altLang="en-US" dirty="0"/>
          </a:p>
          <a:p>
            <a:pPr lvl="1"/>
            <a:r>
              <a:rPr lang="zh-CN" altLang="en-US" dirty="0" smtClean="0"/>
              <a:t>抄袭不给分；雷同作业，分数平分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Cookbook</a:t>
            </a:r>
            <a:r>
              <a:rPr lang="zh-CN" altLang="en-US" dirty="0" smtClean="0"/>
              <a:t>中文版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err="1" smtClean="0"/>
              <a:t>LucasCarlson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Leonard Richardson</a:t>
            </a:r>
            <a:r>
              <a:rPr lang="zh-CN" altLang="en-US" dirty="0" smtClean="0"/>
              <a:t>著，郑路长译，清华大学出版社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Ruby》</a:t>
            </a:r>
          </a:p>
          <a:p>
            <a:pPr lvl="1"/>
            <a:r>
              <a:rPr lang="en-US" altLang="zh-CN" dirty="0" smtClean="0"/>
              <a:t>《RUBY</a:t>
            </a:r>
            <a:r>
              <a:rPr lang="zh-CN" altLang="en-US" dirty="0" smtClean="0"/>
              <a:t>语言入门教程 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/>
              <a:t>Version 1.0 </a:t>
            </a:r>
            <a:r>
              <a:rPr lang="zh-CN" altLang="en-US" dirty="0" smtClean="0"/>
              <a:t>，张开川著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</a:t>
            </a:r>
          </a:p>
          <a:p>
            <a:pPr lvl="1"/>
            <a:r>
              <a:rPr lang="en-US" altLang="zh-CN" dirty="0" smtClean="0"/>
              <a:t>《Agile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Rails》</a:t>
            </a:r>
          </a:p>
          <a:p>
            <a:pPr lvl="2"/>
            <a:r>
              <a:rPr lang="en-US" altLang="zh-CN" dirty="0" smtClean="0"/>
              <a:t>Web</a:t>
            </a:r>
            <a:r>
              <a:rPr lang="zh-CN" altLang="en-US" dirty="0" smtClean="0"/>
              <a:t>开发敏捷之道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第四版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Recipes</a:t>
            </a:r>
          </a:p>
        </p:txBody>
      </p:sp>
      <p:pic>
        <p:nvPicPr>
          <p:cNvPr id="14339" name="Picture 3" descr="http://rubyonrails.org/images/pages/documentation/railsrecipes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5157192"/>
            <a:ext cx="1333500" cy="1428750"/>
          </a:xfrm>
          <a:prstGeom prst="rect">
            <a:avLst/>
          </a:prstGeom>
          <a:noFill/>
        </p:spPr>
      </p:pic>
      <p:pic>
        <p:nvPicPr>
          <p:cNvPr id="14338" name="Picture 2" descr="http://rubyonrails.org/images/pages/documentation/awdr3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085184"/>
            <a:ext cx="1333500" cy="1428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网上资料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Ruby Language</a:t>
            </a:r>
          </a:p>
          <a:p>
            <a:pPr lvl="1"/>
            <a:r>
              <a:rPr lang="en-US" altLang="zh-CN" dirty="0" smtClean="0"/>
              <a:t>http://www.ruby-lang.org/en/</a:t>
            </a:r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China——Ruby</a:t>
            </a:r>
            <a:r>
              <a:rPr lang="zh-CN" altLang="en-US" dirty="0" smtClean="0"/>
              <a:t>中文社区</a:t>
            </a:r>
            <a:endParaRPr lang="en-US" altLang="zh-CN" dirty="0" smtClean="0"/>
          </a:p>
          <a:p>
            <a:pPr lvl="1"/>
            <a:r>
              <a:rPr lang="en-US" altLang="zh-CN" dirty="0"/>
              <a:t>https://ruby-china.org/</a:t>
            </a:r>
          </a:p>
          <a:p>
            <a:r>
              <a:rPr lang="en-US" altLang="zh-CN" dirty="0" smtClean="0"/>
              <a:t>Ruby on Rails</a:t>
            </a:r>
          </a:p>
          <a:p>
            <a:pPr lvl="1"/>
            <a:r>
              <a:rPr lang="en-US" altLang="zh-CN" b="0" dirty="0" smtClean="0"/>
              <a:t>http://rubyonrails.org/documentation </a:t>
            </a:r>
          </a:p>
          <a:p>
            <a:r>
              <a:rPr lang="en-US" altLang="zh-CN" dirty="0" smtClean="0"/>
              <a:t>Wikipedia: Yukihiro Matsumoto</a:t>
            </a:r>
          </a:p>
          <a:p>
            <a:pPr lvl="1"/>
            <a:r>
              <a:rPr lang="en-US" altLang="zh-CN" b="0" dirty="0" smtClean="0"/>
              <a:t>http://en.wikipedia.org/wiki/Yukihiro_Matsumoto</a:t>
            </a:r>
          </a:p>
          <a:p>
            <a:r>
              <a:rPr lang="en-US" altLang="zh-CN" dirty="0" smtClean="0"/>
              <a:t>Wikipedia: Ruby (programming language)</a:t>
            </a:r>
          </a:p>
          <a:p>
            <a:pPr lvl="1"/>
            <a:r>
              <a:rPr lang="en-US" altLang="zh-CN" b="0" dirty="0" smtClean="0"/>
              <a:t>http://en.wikipedia.org/wiki/Ruby_(programming_language)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教学大纲与课程安排</a:t>
            </a:r>
            <a:endParaRPr lang="en-US" altLang="zh-CN" dirty="0" smtClean="0"/>
          </a:p>
          <a:p>
            <a:r>
              <a:rPr lang="zh-CN" altLang="en-US" dirty="0" smtClean="0"/>
              <a:t>程序设计语言分类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语言语言简介</a:t>
            </a:r>
            <a:endParaRPr lang="en-US" altLang="zh-CN" dirty="0" smtClean="0"/>
          </a:p>
          <a:p>
            <a:r>
              <a:rPr lang="zh-CN" altLang="en-US" dirty="0" smtClean="0"/>
              <a:t>基本环境配置</a:t>
            </a:r>
            <a:endParaRPr lang="en-US" altLang="zh-CN" dirty="0" smtClean="0"/>
          </a:p>
          <a:p>
            <a:r>
              <a:rPr lang="zh-CN" altLang="en-US" dirty="0" smtClean="0"/>
              <a:t>考核方式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4860032" cy="1752600"/>
          </a:xfrm>
        </p:spPr>
        <p:txBody>
          <a:bodyPr/>
          <a:lstStyle/>
          <a:p>
            <a:r>
              <a:rPr lang="zh-CN" altLang="en-US" dirty="0" smtClean="0"/>
              <a:t>教师：沃天宇</a:t>
            </a:r>
            <a:endParaRPr lang="en-US" altLang="zh-CN" dirty="0" smtClean="0"/>
          </a:p>
          <a:p>
            <a:r>
              <a:rPr lang="zh-CN" altLang="en-US" dirty="0" smtClean="0"/>
              <a:t>新主楼</a:t>
            </a:r>
            <a:r>
              <a:rPr lang="en-US" altLang="zh-CN" dirty="0" smtClean="0"/>
              <a:t>G506</a:t>
            </a:r>
          </a:p>
          <a:p>
            <a:r>
              <a:rPr lang="en-US" altLang="zh-CN" dirty="0" smtClean="0"/>
              <a:t>82339274</a:t>
            </a:r>
          </a:p>
          <a:p>
            <a:r>
              <a:rPr lang="en-US" altLang="zh-CN" dirty="0" smtClean="0"/>
              <a:t>woty@act.buaa.edu.cn</a:t>
            </a:r>
            <a:endParaRPr lang="zh-CN" altLang="en-US" dirty="0"/>
          </a:p>
        </p:txBody>
      </p:sp>
      <p:sp>
        <p:nvSpPr>
          <p:cNvPr id="6" name="副标题 4"/>
          <p:cNvSpPr txBox="1">
            <a:spLocks/>
          </p:cNvSpPr>
          <p:nvPr/>
        </p:nvSpPr>
        <p:spPr bwMode="auto">
          <a:xfrm>
            <a:off x="4283968" y="3933056"/>
            <a:ext cx="48600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 smtClean="0"/>
              <a:t>助教：胡俊涛</a:t>
            </a:r>
            <a:endParaRPr lang="en-US" altLang="zh-CN" kern="0" dirty="0" smtClean="0"/>
          </a:p>
          <a:p>
            <a:r>
              <a:rPr lang="en-US" altLang="zh-CN" kern="0" dirty="0" smtClean="0"/>
              <a:t>hujuntao@buaa.edu.cn</a:t>
            </a:r>
            <a:endParaRPr lang="zh-CN" alt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课程基本教学大纲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zh-CN" sz="1600" dirty="0" smtClean="0"/>
              <a:t>第一部分：</a:t>
            </a:r>
            <a:r>
              <a:rPr lang="en-US" altLang="zh-CN" sz="1600" dirty="0" smtClean="0"/>
              <a:t>Ruby</a:t>
            </a:r>
            <a:r>
              <a:rPr lang="zh-CN" altLang="zh-CN" sz="1600" dirty="0" smtClean="0"/>
              <a:t>语言基础</a:t>
            </a:r>
            <a:endParaRPr lang="en-US" altLang="zh-CN" sz="1600" dirty="0" smtClean="0"/>
          </a:p>
          <a:p>
            <a:pPr lvl="1" eaLnBrk="1" hangingPunct="1">
              <a:defRPr/>
            </a:pPr>
            <a:r>
              <a:rPr lang="zh-CN" altLang="en-US" sz="1400" dirty="0" smtClean="0"/>
              <a:t>第一章：</a:t>
            </a:r>
            <a:r>
              <a:rPr lang="en-US" altLang="zh-CN" sz="1400" dirty="0" smtClean="0"/>
              <a:t>Ruby</a:t>
            </a:r>
            <a:r>
              <a:rPr lang="zh-CN" altLang="zh-CN" sz="1400" dirty="0" smtClean="0"/>
              <a:t>语言概述（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程序设计语言分类回顾、面向对象程序设计语言、脚本式程序设计语言</a:t>
            </a:r>
            <a:endParaRPr lang="en-US" altLang="zh-CN" sz="1200" dirty="0" smtClean="0"/>
          </a:p>
          <a:p>
            <a:pPr lvl="2" eaLnBrk="1" hangingPunct="1">
              <a:defRPr/>
            </a:pPr>
            <a:r>
              <a:rPr lang="en-US" altLang="zh-CN" sz="1200" dirty="0" smtClean="0"/>
              <a:t>Ruby</a:t>
            </a:r>
            <a:r>
              <a:rPr lang="zh-CN" altLang="zh-CN" sz="1200" dirty="0" smtClean="0"/>
              <a:t>语言出现历史，基本特征概述，程序设计实例，应用情况举例，基本开发环境配置</a:t>
            </a:r>
          </a:p>
          <a:p>
            <a:pPr lvl="1">
              <a:defRPr/>
            </a:pPr>
            <a:r>
              <a:rPr lang="zh-CN" altLang="en-US" sz="1400" dirty="0" smtClean="0"/>
              <a:t>第二章：</a:t>
            </a:r>
            <a:r>
              <a:rPr lang="en-US" altLang="zh-CN" sz="1400" dirty="0" smtClean="0"/>
              <a:t>Ruby</a:t>
            </a:r>
            <a:r>
              <a:rPr lang="zh-CN" altLang="zh-CN" sz="1400" dirty="0" smtClean="0"/>
              <a:t>语言基本语法</a:t>
            </a:r>
            <a:r>
              <a:rPr lang="zh-CN" altLang="en-US" sz="1400" dirty="0" smtClean="0"/>
              <a:t>与</a:t>
            </a:r>
            <a:r>
              <a:rPr lang="zh-CN" altLang="zh-CN" sz="1400" dirty="0" smtClean="0"/>
              <a:t>面向对象</a:t>
            </a:r>
            <a:r>
              <a:rPr lang="zh-CN" altLang="en-US" sz="1400" dirty="0" smtClean="0"/>
              <a:t>特征</a:t>
            </a:r>
            <a:r>
              <a:rPr lang="zh-CN" altLang="zh-CN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基本控制结构、基本语句、字符串和数字等基本数据类型、表达式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类、模块和命名空间；多态与重载；变量及方法的作用域</a:t>
            </a:r>
          </a:p>
          <a:p>
            <a:pPr lvl="1" eaLnBrk="1" hangingPunct="1">
              <a:defRPr/>
            </a:pPr>
            <a:r>
              <a:rPr lang="zh-CN" altLang="en-US" sz="1400" dirty="0" smtClean="0"/>
              <a:t>第三章：</a:t>
            </a:r>
            <a:r>
              <a:rPr lang="zh-CN" altLang="zh-CN" sz="1400" dirty="0" smtClean="0"/>
              <a:t>高级特征（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  <a:endParaRPr lang="en-US" altLang="zh-CN" sz="1400" dirty="0" smtClean="0"/>
          </a:p>
          <a:p>
            <a:pPr lvl="2">
              <a:defRPr/>
            </a:pPr>
            <a:r>
              <a:rPr lang="zh-CN" altLang="zh-CN" sz="1200" dirty="0" smtClean="0"/>
              <a:t>集合类数据结构，数组和哈希表，基本类库应用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函数式语言特征，程序块；反射机制和元编程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metaprogramming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pPr eaLnBrk="1" hangingPunct="1">
              <a:defRPr/>
            </a:pPr>
            <a:r>
              <a:rPr lang="zh-CN" altLang="zh-CN" sz="1600" dirty="0" smtClean="0"/>
              <a:t>第二部分：基于</a:t>
            </a:r>
            <a:r>
              <a:rPr lang="en-US" altLang="zh-CN" sz="1600" dirty="0" smtClean="0"/>
              <a:t>Ruby on Rails</a:t>
            </a:r>
            <a:r>
              <a:rPr lang="zh-CN" altLang="zh-CN" sz="1600" dirty="0" smtClean="0"/>
              <a:t>的</a:t>
            </a:r>
            <a:r>
              <a:rPr lang="en-US" altLang="zh-CN" sz="1600" dirty="0" smtClean="0"/>
              <a:t>Web2.0</a:t>
            </a:r>
            <a:r>
              <a:rPr lang="zh-CN" altLang="zh-CN" sz="1600" dirty="0" smtClean="0"/>
              <a:t>应用开发</a:t>
            </a:r>
          </a:p>
          <a:p>
            <a:pPr lvl="1">
              <a:defRPr/>
            </a:pPr>
            <a:r>
              <a:rPr lang="zh-CN" altLang="en-US" sz="1400" dirty="0" smtClean="0"/>
              <a:t>第四章：</a:t>
            </a:r>
            <a:r>
              <a:rPr lang="en-US" altLang="zh-CN" sz="1400" dirty="0" smtClean="0"/>
              <a:t> Web</a:t>
            </a:r>
            <a:r>
              <a:rPr lang="zh-CN" altLang="en-US" sz="1400" dirty="0" smtClean="0"/>
              <a:t>概述与</a:t>
            </a:r>
            <a:r>
              <a:rPr lang="en-US" altLang="zh-CN" sz="1400" dirty="0" smtClean="0"/>
              <a:t>Ruby on Rails</a:t>
            </a:r>
            <a:r>
              <a:rPr lang="zh-CN" altLang="zh-CN" sz="1400" dirty="0" smtClean="0"/>
              <a:t>开发基础（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en-US" altLang="zh-CN" sz="1200" dirty="0" err="1" smtClean="0"/>
              <a:t>RoR</a:t>
            </a:r>
            <a:r>
              <a:rPr lang="zh-CN" altLang="zh-CN" sz="1200" dirty="0" smtClean="0"/>
              <a:t>基本原理，</a:t>
            </a:r>
            <a:r>
              <a:rPr lang="en-US" altLang="zh-CN" sz="1200" dirty="0" err="1" smtClean="0"/>
              <a:t>RoR</a:t>
            </a:r>
            <a:r>
              <a:rPr lang="zh-CN" altLang="zh-CN" sz="1200" dirty="0" smtClean="0"/>
              <a:t>工程结构，数据库</a:t>
            </a:r>
            <a:r>
              <a:rPr lang="en-US" altLang="zh-CN" sz="1200" dirty="0" smtClean="0"/>
              <a:t>O-R Mapping</a:t>
            </a:r>
            <a:r>
              <a:rPr lang="zh-CN" altLang="zh-CN" sz="1200" dirty="0" smtClean="0"/>
              <a:t>基本概念和技术；基于绞手架的编程</a:t>
            </a:r>
          </a:p>
          <a:p>
            <a:pPr lvl="1">
              <a:defRPr/>
            </a:pPr>
            <a:r>
              <a:rPr lang="zh-CN" altLang="en-US" sz="1400" dirty="0" smtClean="0"/>
              <a:t>第五章：</a:t>
            </a:r>
            <a:r>
              <a:rPr lang="en-US" altLang="zh-CN" sz="1400" dirty="0" smtClean="0"/>
              <a:t> Ruby on Rails</a:t>
            </a:r>
            <a:r>
              <a:rPr lang="zh-CN" altLang="zh-CN" sz="1400" dirty="0" smtClean="0"/>
              <a:t>敏捷开发</a:t>
            </a:r>
            <a:r>
              <a:rPr lang="zh-CN" altLang="en-US" sz="1400" dirty="0" smtClean="0"/>
              <a:t>实践</a:t>
            </a:r>
            <a:r>
              <a:rPr lang="en-US" altLang="zh-CN" sz="1400" dirty="0" smtClean="0"/>
              <a:t>1——</a:t>
            </a:r>
            <a:r>
              <a:rPr lang="zh-CN" altLang="en-US" sz="1400" dirty="0" smtClean="0"/>
              <a:t>基本</a:t>
            </a:r>
            <a:r>
              <a:rPr lang="en-US" altLang="zh-CN" sz="1400" dirty="0" smtClean="0"/>
              <a:t>CRUD </a:t>
            </a:r>
            <a:r>
              <a:rPr lang="zh-CN" altLang="zh-CN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重点掌握活动记录集；数据模型、控制器、视图；数据增删改查操作；表单处理；数据验证；</a:t>
            </a:r>
            <a:r>
              <a:rPr lang="en-US" altLang="zh-CN" sz="1200" dirty="0" smtClean="0"/>
              <a:t> </a:t>
            </a:r>
            <a:endParaRPr lang="zh-CN" altLang="zh-CN" sz="1200" dirty="0" smtClean="0"/>
          </a:p>
          <a:p>
            <a:pPr lvl="1">
              <a:defRPr/>
            </a:pPr>
            <a:r>
              <a:rPr lang="zh-CN" altLang="en-US" sz="1400" dirty="0" smtClean="0"/>
              <a:t>第六章：</a:t>
            </a:r>
            <a:r>
              <a:rPr lang="en-US" altLang="zh-CN" sz="1400" dirty="0" smtClean="0"/>
              <a:t> Ruby on Rails</a:t>
            </a:r>
            <a:r>
              <a:rPr lang="zh-CN" altLang="zh-CN" sz="1400" dirty="0" smtClean="0"/>
              <a:t>敏捷开发</a:t>
            </a:r>
            <a:r>
              <a:rPr lang="zh-CN" altLang="en-US" sz="1400" dirty="0" smtClean="0"/>
              <a:t>实践</a:t>
            </a:r>
            <a:r>
              <a:rPr lang="en-US" altLang="zh-CN" sz="1400" dirty="0" smtClean="0"/>
              <a:t>2——</a:t>
            </a:r>
            <a:r>
              <a:rPr lang="zh-CN" altLang="en-US" sz="1400" dirty="0" smtClean="0"/>
              <a:t>对象关系</a:t>
            </a:r>
            <a:r>
              <a:rPr lang="zh-CN" altLang="zh-CN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以一个典型</a:t>
            </a:r>
            <a:r>
              <a:rPr lang="en-US" altLang="zh-CN" sz="1200" dirty="0" smtClean="0"/>
              <a:t>blog</a:t>
            </a:r>
            <a:r>
              <a:rPr lang="zh-CN" altLang="zh-CN" sz="1200" dirty="0" smtClean="0"/>
              <a:t>网站</a:t>
            </a:r>
            <a:r>
              <a:rPr lang="en-US" altLang="zh-CN" sz="1200" dirty="0" err="1" smtClean="0"/>
              <a:t>RoR</a:t>
            </a:r>
            <a:r>
              <a:rPr lang="zh-CN" altLang="zh-CN" sz="1200" dirty="0" smtClean="0"/>
              <a:t>项目为例，介绍基于</a:t>
            </a:r>
            <a:r>
              <a:rPr lang="en-US" altLang="zh-CN" sz="1200" dirty="0" smtClean="0"/>
              <a:t>MVC </a:t>
            </a:r>
            <a:r>
              <a:rPr lang="zh-CN" altLang="zh-CN" sz="1200" dirty="0" smtClean="0"/>
              <a:t>的</a:t>
            </a:r>
            <a:r>
              <a:rPr lang="en-US" altLang="zh-CN" sz="1200" dirty="0" smtClean="0"/>
              <a:t>Ruby on Rails</a:t>
            </a:r>
            <a:r>
              <a:rPr lang="zh-CN" altLang="zh-CN" sz="1200" dirty="0" smtClean="0"/>
              <a:t>开发全过程；常用功能实现技巧（如用户管理等）；代码管理系统应用</a:t>
            </a:r>
          </a:p>
          <a:p>
            <a:pPr lvl="1">
              <a:defRPr/>
            </a:pPr>
            <a:r>
              <a:rPr lang="zh-CN" altLang="en-US" sz="1400" dirty="0" smtClean="0"/>
              <a:t>第七章：</a:t>
            </a:r>
            <a:r>
              <a:rPr lang="en-US" altLang="zh-CN" sz="1400" dirty="0" smtClean="0"/>
              <a:t> Ruby on Rails</a:t>
            </a:r>
            <a:r>
              <a:rPr lang="zh-CN" altLang="zh-CN" sz="1400" dirty="0" smtClean="0"/>
              <a:t>敏捷开发</a:t>
            </a:r>
            <a:r>
              <a:rPr lang="zh-CN" altLang="en-US" sz="1400" dirty="0" smtClean="0"/>
              <a:t>实践</a:t>
            </a:r>
            <a:r>
              <a:rPr lang="en-US" altLang="zh-CN" sz="1400" dirty="0" smtClean="0"/>
              <a:t>3——AJAX</a:t>
            </a:r>
            <a:r>
              <a:rPr lang="zh-CN" altLang="zh-CN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en-US" altLang="zh-CN" sz="1200" dirty="0" smtClean="0"/>
              <a:t>XML</a:t>
            </a:r>
            <a:r>
              <a:rPr lang="zh-CN" altLang="zh-CN" sz="1200" dirty="0" smtClean="0"/>
              <a:t>处理；</a:t>
            </a:r>
            <a:r>
              <a:rPr lang="en-US" altLang="zh-CN" sz="1200" dirty="0" smtClean="0"/>
              <a:t>AJAX</a:t>
            </a:r>
            <a:r>
              <a:rPr lang="zh-CN" altLang="zh-CN" sz="1200" dirty="0" smtClean="0"/>
              <a:t>；</a:t>
            </a:r>
            <a:r>
              <a:rPr lang="en-US" altLang="zh-CN" sz="1200" dirty="0" smtClean="0"/>
              <a:t>Web</a:t>
            </a:r>
            <a:r>
              <a:rPr lang="zh-CN" altLang="zh-CN" sz="1200" dirty="0" smtClean="0"/>
              <a:t>服务；电子邮件</a:t>
            </a:r>
          </a:p>
          <a:p>
            <a:pPr lvl="1">
              <a:defRPr/>
            </a:pPr>
            <a:r>
              <a:rPr lang="zh-CN" altLang="en-US" sz="1400" dirty="0" smtClean="0"/>
              <a:t>第八章：</a:t>
            </a:r>
            <a:r>
              <a:rPr lang="en-US" altLang="zh-CN" sz="1400" dirty="0" smtClean="0"/>
              <a:t> Web</a:t>
            </a:r>
            <a:r>
              <a:rPr lang="zh-CN" altLang="en-US" sz="1400" dirty="0" smtClean="0"/>
              <a:t>安全与</a:t>
            </a:r>
            <a:r>
              <a:rPr lang="zh-CN" altLang="zh-CN" sz="1400" dirty="0" smtClean="0"/>
              <a:t>新兴技术研究与应用热点（</a:t>
            </a:r>
            <a:r>
              <a:rPr lang="en-US" altLang="zh-CN" sz="1400" dirty="0" smtClean="0"/>
              <a:t>2</a:t>
            </a:r>
            <a:r>
              <a:rPr lang="zh-CN" altLang="zh-CN" sz="1400" dirty="0" smtClean="0"/>
              <a:t>学时）</a:t>
            </a:r>
          </a:p>
          <a:p>
            <a:pPr lvl="2" eaLnBrk="1" hangingPunct="1">
              <a:defRPr/>
            </a:pPr>
            <a:r>
              <a:rPr lang="zh-CN" altLang="zh-CN" sz="1200" dirty="0" smtClean="0"/>
              <a:t>云计算编程、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Ruby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Rails</a:t>
            </a:r>
            <a:r>
              <a:rPr lang="zh-CN" altLang="zh-CN" sz="1200" dirty="0" smtClean="0"/>
              <a:t>安全</a:t>
            </a:r>
            <a:r>
              <a:rPr lang="zh-CN" altLang="en-US" sz="1200" dirty="0" smtClean="0"/>
              <a:t>实践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1-9</a:t>
            </a:r>
            <a:r>
              <a:rPr lang="zh-CN" altLang="en-US" dirty="0"/>
              <a:t>周星期</a:t>
            </a:r>
            <a:r>
              <a:rPr lang="zh-CN" altLang="en-US" dirty="0" smtClean="0"/>
              <a:t>四，第</a:t>
            </a:r>
            <a:r>
              <a:rPr lang="en-US" altLang="zh-CN" dirty="0"/>
              <a:t>6,7</a:t>
            </a:r>
            <a:r>
              <a:rPr lang="zh-CN" altLang="en-US" dirty="0" smtClean="0"/>
              <a:t>节</a:t>
            </a:r>
            <a:r>
              <a:rPr lang="en-US" altLang="zh-CN" dirty="0" smtClean="0"/>
              <a:t>14:00-15:35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)301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周：</a:t>
            </a:r>
            <a:r>
              <a:rPr lang="en-US" altLang="zh-CN" dirty="0" smtClean="0"/>
              <a:t>2018-9-13</a:t>
            </a:r>
          </a:p>
          <a:p>
            <a:pPr lvl="1"/>
            <a:r>
              <a:rPr lang="zh-CN" altLang="en-US" dirty="0" smtClean="0"/>
              <a:t>第一章：</a:t>
            </a:r>
            <a:r>
              <a:rPr lang="en-US" altLang="zh-CN" dirty="0" smtClean="0"/>
              <a:t>Ruby</a:t>
            </a:r>
            <a:r>
              <a:rPr lang="zh-CN" altLang="zh-CN" dirty="0" smtClean="0"/>
              <a:t>语言概述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基本语法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2018-9-20</a:t>
            </a:r>
          </a:p>
          <a:p>
            <a:pPr lvl="1">
              <a:defRPr/>
            </a:pPr>
            <a:r>
              <a:rPr lang="zh-CN" altLang="en-US" dirty="0" smtClean="0"/>
              <a:t>第二章：</a:t>
            </a:r>
            <a:r>
              <a:rPr lang="en-US" altLang="zh-CN" dirty="0" smtClean="0"/>
              <a:t>Ruby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面向对象特征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2018-9-27</a:t>
            </a:r>
          </a:p>
          <a:p>
            <a:pPr lvl="1"/>
            <a:r>
              <a:rPr lang="zh-CN" altLang="en-US" dirty="0" smtClean="0"/>
              <a:t>第三章：</a:t>
            </a:r>
            <a:r>
              <a:rPr lang="en-US" altLang="zh-CN" dirty="0" smtClean="0"/>
              <a:t> Ruby</a:t>
            </a:r>
            <a:r>
              <a:rPr lang="zh-CN" altLang="en-US" dirty="0" smtClean="0"/>
              <a:t>语言</a:t>
            </a:r>
            <a:r>
              <a:rPr lang="zh-CN" altLang="zh-CN" dirty="0" smtClean="0"/>
              <a:t>高级特征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2018-10-11</a:t>
            </a:r>
          </a:p>
          <a:p>
            <a:pPr lvl="1"/>
            <a:r>
              <a:rPr lang="zh-CN" altLang="en-US" dirty="0" smtClean="0"/>
              <a:t>第四章：</a:t>
            </a:r>
            <a:r>
              <a:rPr lang="en-US" altLang="zh-CN" dirty="0" smtClean="0"/>
              <a:t> Web</a:t>
            </a:r>
            <a:r>
              <a:rPr lang="zh-CN" altLang="en-US" dirty="0" smtClean="0"/>
              <a:t>概述与</a:t>
            </a:r>
            <a:r>
              <a:rPr lang="en-US" altLang="zh-CN" dirty="0" smtClean="0"/>
              <a:t>Ruby on Rails</a:t>
            </a:r>
            <a:r>
              <a:rPr lang="zh-CN" altLang="zh-CN" dirty="0" smtClean="0"/>
              <a:t>开发基础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2018-10-18</a:t>
            </a:r>
          </a:p>
          <a:p>
            <a:pPr lvl="1"/>
            <a:r>
              <a:rPr lang="zh-CN" altLang="en-US" dirty="0" smtClean="0"/>
              <a:t>第五章：</a:t>
            </a:r>
            <a:r>
              <a:rPr lang="en-US" altLang="zh-CN" dirty="0" smtClean="0"/>
              <a:t> Ruby on Rails</a:t>
            </a:r>
            <a:r>
              <a:rPr lang="zh-CN" altLang="zh-CN" dirty="0" smtClean="0"/>
              <a:t>敏捷开发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1——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CRUD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2018-10-25</a:t>
            </a:r>
          </a:p>
          <a:p>
            <a:pPr lvl="1"/>
            <a:r>
              <a:rPr lang="zh-CN" altLang="en-US" dirty="0" smtClean="0"/>
              <a:t>第六章：</a:t>
            </a:r>
            <a:r>
              <a:rPr lang="en-US" altLang="zh-CN" dirty="0" smtClean="0"/>
              <a:t> Ruby on Rails</a:t>
            </a:r>
            <a:r>
              <a:rPr lang="zh-CN" altLang="zh-CN" dirty="0" smtClean="0"/>
              <a:t>敏捷开发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2——</a:t>
            </a:r>
            <a:r>
              <a:rPr lang="zh-CN" altLang="en-US" dirty="0" smtClean="0"/>
              <a:t>对象关系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2018-11-1</a:t>
            </a:r>
          </a:p>
          <a:p>
            <a:pPr lvl="1"/>
            <a:r>
              <a:rPr lang="zh-CN" altLang="en-US" dirty="0" smtClean="0"/>
              <a:t>第七章：</a:t>
            </a:r>
            <a:r>
              <a:rPr lang="en-US" altLang="zh-CN" dirty="0" smtClean="0"/>
              <a:t> Ruby on Rails</a:t>
            </a:r>
            <a:r>
              <a:rPr lang="zh-CN" altLang="zh-CN" dirty="0" smtClean="0"/>
              <a:t>敏捷开发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3——AJAX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周： </a:t>
            </a:r>
            <a:r>
              <a:rPr lang="en-US" altLang="zh-CN" dirty="0" smtClean="0"/>
              <a:t>2018-11-8</a:t>
            </a:r>
          </a:p>
          <a:p>
            <a:pPr lvl="1"/>
            <a:r>
              <a:rPr lang="zh-CN" altLang="en-US" dirty="0" smtClean="0"/>
              <a:t>第八章：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安全与</a:t>
            </a:r>
            <a:r>
              <a:rPr lang="zh-CN" altLang="zh-CN" dirty="0" smtClean="0"/>
              <a:t>新兴技术研究与应用热点</a:t>
            </a:r>
            <a:r>
              <a:rPr lang="zh-CN" altLang="en-US" dirty="0" smtClean="0"/>
              <a:t>、大作业演示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为什么要开设</a:t>
            </a:r>
            <a:r>
              <a:rPr lang="en-US" altLang="zh-CN" dirty="0" smtClean="0"/>
              <a:t>Ruby</a:t>
            </a:r>
            <a:r>
              <a:rPr lang="zh-CN" altLang="zh-CN" dirty="0" smtClean="0"/>
              <a:t>语言程序设计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完善程序设计语言类课程体系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理论：高级程序设计语言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高级语言程序设计：</a:t>
            </a:r>
            <a:r>
              <a:rPr lang="en-US" altLang="zh-CN" dirty="0" smtClean="0">
                <a:ea typeface="宋体" pitchFamily="2" charset="-122"/>
              </a:rPr>
              <a:t>C/C++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面向对象与</a:t>
            </a:r>
            <a:r>
              <a:rPr lang="en-US" altLang="zh-CN" dirty="0" smtClean="0">
                <a:ea typeface="宋体" pitchFamily="2" charset="-122"/>
              </a:rPr>
              <a:t>Java</a:t>
            </a:r>
            <a:r>
              <a:rPr lang="zh-CN" altLang="en-US" dirty="0" smtClean="0">
                <a:ea typeface="宋体" pitchFamily="2" charset="-122"/>
              </a:rPr>
              <a:t>语言程序设计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i="1" dirty="0" smtClean="0">
                <a:solidFill>
                  <a:srgbClr val="FF0000"/>
                </a:solidFill>
                <a:ea typeface="宋体" pitchFamily="2" charset="-122"/>
              </a:rPr>
              <a:t>动态类型语言、脚本化语言？</a:t>
            </a:r>
            <a:endParaRPr lang="en-US" altLang="zh-CN" i="1" dirty="0" smtClean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面向互联网应用开发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促进创新思维能力</a:t>
            </a: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衔接就业与研究生科研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为什么要开设</a:t>
            </a:r>
            <a:r>
              <a:rPr lang="en-US" altLang="zh-CN" dirty="0" smtClean="0"/>
              <a:t>Ruby</a:t>
            </a:r>
            <a:r>
              <a:rPr lang="zh-CN" altLang="zh-CN" dirty="0" smtClean="0"/>
              <a:t>语言程序设计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完善程序设计语言类课程体系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/>
              <a:t>面向互联网应用开发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互联网软件开发实践中的语言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Ruby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on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Rails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PHP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Python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Django, </a:t>
            </a:r>
            <a:r>
              <a:rPr lang="en-US" altLang="zh-CN" dirty="0" err="1" smtClean="0">
                <a:ea typeface="宋体" pitchFamily="2" charset="-122"/>
              </a:rPr>
              <a:t>TurboGears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Java Spring/Struts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Apple Swift, Google Go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Scala, </a:t>
            </a:r>
            <a:r>
              <a:rPr lang="en-US" altLang="zh-CN" dirty="0" err="1" smtClean="0">
                <a:ea typeface="宋体" pitchFamily="2" charset="-122"/>
              </a:rPr>
              <a:t>Erlang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en-US" altLang="zh-CN" dirty="0" err="1" smtClean="0">
                <a:ea typeface="宋体" pitchFamily="2" charset="-122"/>
              </a:rPr>
              <a:t>Javascript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smtClean="0"/>
              <a:t>ECMAScript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促进创新思维能力</a:t>
            </a: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衔接就业与研究生科研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86239" y="5508523"/>
            <a:ext cx="34198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https://zh.wikipedia.org/wiki/File:Pieter_Bruegel_the_Elder_-_The_Tower_of_Babel_(Vienna)_-_Google_Art_Project_-_edited.jpg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594736"/>
            <a:ext cx="2381250" cy="1743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55188" y="313412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巴别塔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为什么要开设</a:t>
            </a:r>
            <a:r>
              <a:rPr lang="en-US" altLang="zh-CN" dirty="0" smtClean="0"/>
              <a:t>Ruby</a:t>
            </a:r>
            <a:r>
              <a:rPr lang="zh-CN" altLang="zh-CN" dirty="0" smtClean="0"/>
              <a:t>语言程序设计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完善程序设计语言类课程体系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面向互联网应用开发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dirty="0" smtClean="0"/>
              <a:t>促进创新思维能力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一个下午学会，终身体会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>
                <a:ea typeface="宋体" pitchFamily="2" charset="-122"/>
              </a:rPr>
              <a:t>分钟体验 </a:t>
            </a:r>
            <a:r>
              <a:rPr lang="en-US" altLang="zh-CN" dirty="0" smtClean="0">
                <a:ea typeface="宋体" pitchFamily="2" charset="-122"/>
              </a:rPr>
              <a:t>Ruby</a:t>
            </a: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https://www.ruby-lang.org/zh_cn/documentation/quickstart/ 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规范 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灵活、自由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间</a:t>
            </a:r>
            <a:r>
              <a:rPr lang="zh-CN" altLang="en-US" dirty="0" smtClean="0">
                <a:ea typeface="宋体" pitchFamily="2" charset="-122"/>
              </a:rPr>
              <a:t>接需求表达 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ea typeface="宋体" pitchFamily="2" charset="-122"/>
                <a:sym typeface="Wingdings" panose="05000000000000000000" pitchFamily="2" charset="2"/>
              </a:rPr>
              <a:t>直接需求表达</a:t>
            </a:r>
            <a:endParaRPr lang="en-US" altLang="zh-CN" dirty="0" smtClean="0">
              <a:ea typeface="宋体" pitchFamily="2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高层次的复用（代码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a typeface="宋体" pitchFamily="2" charset="-122"/>
                <a:sym typeface="Wingdings" panose="05000000000000000000" pitchFamily="2" charset="2"/>
              </a:rPr>
              <a:t>组件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a typeface="宋体" pitchFamily="2" charset="-122"/>
                <a:sym typeface="Wingdings" panose="05000000000000000000" pitchFamily="2" charset="2"/>
              </a:rPr>
              <a:t>模式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a typeface="宋体" pitchFamily="2" charset="-122"/>
                <a:sym typeface="Wingdings" panose="05000000000000000000" pitchFamily="2" charset="2"/>
              </a:rPr>
              <a:t>框架</a:t>
            </a:r>
            <a:r>
              <a:rPr lang="en-US" altLang="zh-CN" dirty="0" smtClean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a typeface="宋体" pitchFamily="2" charset="-122"/>
                <a:sym typeface="Wingdings" panose="05000000000000000000" pitchFamily="2" charset="2"/>
              </a:rPr>
              <a:t>思想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快速成熟与发展的“新”语言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i="1" u="sng" dirty="0" smtClean="0">
                <a:solidFill>
                  <a:schemeClr val="accent2"/>
                </a:solidFill>
              </a:rPr>
              <a:t>Thinking in Ruby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衔接就业与研究生科研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7743</TotalTime>
  <Words>3229</Words>
  <Application>Microsoft Office PowerPoint</Application>
  <PresentationFormat>全屏显示(4:3)</PresentationFormat>
  <Paragraphs>415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Fira Code</vt:lpstr>
      <vt:lpstr>Malgun Gothic</vt:lpstr>
      <vt:lpstr>Meiryo UI</vt:lpstr>
      <vt:lpstr>仿宋_GB2312</vt:lpstr>
      <vt:lpstr>黑体</vt:lpstr>
      <vt:lpstr>华文行楷</vt:lpstr>
      <vt:lpstr>华文中宋</vt:lpstr>
      <vt:lpstr>楷体_GB2312</vt:lpstr>
      <vt:lpstr>宋体</vt:lpstr>
      <vt:lpstr>Arial</vt:lpstr>
      <vt:lpstr>Arial Narrow</vt:lpstr>
      <vt:lpstr>Calibri</vt:lpstr>
      <vt:lpstr>Consolas</vt:lpstr>
      <vt:lpstr>Tahoma</vt:lpstr>
      <vt:lpstr>Times New Roman</vt:lpstr>
      <vt:lpstr>Wingdings</vt:lpstr>
      <vt:lpstr>buaa</vt:lpstr>
      <vt:lpstr>act-v1</vt:lpstr>
      <vt:lpstr>Ruby语言程序设计 第一章：绪论</vt:lpstr>
      <vt:lpstr>你学（接触）过的程序设计语言</vt:lpstr>
      <vt:lpstr>你见过这样的程序设计语言么？</vt:lpstr>
      <vt:lpstr>内容提要</vt:lpstr>
      <vt:lpstr>课程基本教学大纲</vt:lpstr>
      <vt:lpstr>课程安排</vt:lpstr>
      <vt:lpstr>为什么要开设Ruby语言程序设计课程</vt:lpstr>
      <vt:lpstr>为什么要开设Ruby语言程序设计课程</vt:lpstr>
      <vt:lpstr>为什么要开设Ruby语言程序设计课程</vt:lpstr>
      <vt:lpstr>为什么要开设Ruby语言程序设计课程</vt:lpstr>
      <vt:lpstr>PowerPoint 演示文稿</vt:lpstr>
      <vt:lpstr>本课程的目的</vt:lpstr>
      <vt:lpstr>国内外相关课程</vt:lpstr>
      <vt:lpstr>网络课</vt:lpstr>
      <vt:lpstr>课程要求</vt:lpstr>
      <vt:lpstr>程序设计语言分类</vt:lpstr>
      <vt:lpstr>Ruby是</vt:lpstr>
      <vt:lpstr>History</vt:lpstr>
      <vt:lpstr>Ruby语言语言特点</vt:lpstr>
      <vt:lpstr>Ruby语言语言特点</vt:lpstr>
      <vt:lpstr>Ruby语言语言特点</vt:lpstr>
      <vt:lpstr>Hello World！</vt:lpstr>
      <vt:lpstr>Ruby语言语言特点</vt:lpstr>
      <vt:lpstr>动态类型</vt:lpstr>
      <vt:lpstr>基本概念</vt:lpstr>
      <vt:lpstr>Java Programming Language</vt:lpstr>
      <vt:lpstr>Ruby语言</vt:lpstr>
      <vt:lpstr>Ruby语言语言应用</vt:lpstr>
      <vt:lpstr>Ruby on Rails</vt:lpstr>
      <vt:lpstr>学习方法</vt:lpstr>
      <vt:lpstr>开发环境</vt:lpstr>
      <vt:lpstr>基本开发环境配置</vt:lpstr>
      <vt:lpstr>交互式解释器——irb</vt:lpstr>
      <vt:lpstr>ruby解释器</vt:lpstr>
      <vt:lpstr>基本环境建设（本日任务）</vt:lpstr>
      <vt:lpstr>课程网站</vt:lpstr>
      <vt:lpstr>考核方式</vt:lpstr>
      <vt:lpstr>参考资料</vt:lpstr>
      <vt:lpstr>网上资料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Ruby程序设计语言 第一章：绪论</dc:title>
  <dc:creator>wty</dc:creator>
  <cp:lastModifiedBy>wty</cp:lastModifiedBy>
  <cp:revision>222</cp:revision>
  <dcterms:created xsi:type="dcterms:W3CDTF">2010-05-17T07:15:50Z</dcterms:created>
  <dcterms:modified xsi:type="dcterms:W3CDTF">2018-09-13T03:12:30Z</dcterms:modified>
</cp:coreProperties>
</file>