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59"/>
  </p:notesMasterIdLst>
  <p:sldIdLst>
    <p:sldId id="391" r:id="rId3"/>
    <p:sldId id="333" r:id="rId4"/>
    <p:sldId id="344" r:id="rId5"/>
    <p:sldId id="335" r:id="rId6"/>
    <p:sldId id="365" r:id="rId7"/>
    <p:sldId id="338" r:id="rId8"/>
    <p:sldId id="340" r:id="rId9"/>
    <p:sldId id="339" r:id="rId10"/>
    <p:sldId id="346" r:id="rId11"/>
    <p:sldId id="345" r:id="rId12"/>
    <p:sldId id="350" r:id="rId13"/>
    <p:sldId id="400" r:id="rId14"/>
    <p:sldId id="341" r:id="rId15"/>
    <p:sldId id="343" r:id="rId16"/>
    <p:sldId id="352" r:id="rId17"/>
    <p:sldId id="353" r:id="rId18"/>
    <p:sldId id="342" r:id="rId19"/>
    <p:sldId id="354" r:id="rId20"/>
    <p:sldId id="355" r:id="rId21"/>
    <p:sldId id="357" r:id="rId22"/>
    <p:sldId id="351" r:id="rId23"/>
    <p:sldId id="393" r:id="rId24"/>
    <p:sldId id="361" r:id="rId25"/>
    <p:sldId id="364" r:id="rId26"/>
    <p:sldId id="363" r:id="rId27"/>
    <p:sldId id="366" r:id="rId28"/>
    <p:sldId id="367" r:id="rId29"/>
    <p:sldId id="368" r:id="rId30"/>
    <p:sldId id="371" r:id="rId31"/>
    <p:sldId id="370" r:id="rId32"/>
    <p:sldId id="396" r:id="rId33"/>
    <p:sldId id="362" r:id="rId34"/>
    <p:sldId id="372" r:id="rId35"/>
    <p:sldId id="359" r:id="rId36"/>
    <p:sldId id="402" r:id="rId37"/>
    <p:sldId id="375" r:id="rId38"/>
    <p:sldId id="376" r:id="rId39"/>
    <p:sldId id="377" r:id="rId40"/>
    <p:sldId id="378" r:id="rId41"/>
    <p:sldId id="379" r:id="rId42"/>
    <p:sldId id="380" r:id="rId43"/>
    <p:sldId id="401" r:id="rId44"/>
    <p:sldId id="398" r:id="rId45"/>
    <p:sldId id="397" r:id="rId46"/>
    <p:sldId id="381" r:id="rId47"/>
    <p:sldId id="382" r:id="rId48"/>
    <p:sldId id="384" r:id="rId49"/>
    <p:sldId id="385" r:id="rId50"/>
    <p:sldId id="386" r:id="rId51"/>
    <p:sldId id="387" r:id="rId52"/>
    <p:sldId id="399" r:id="rId53"/>
    <p:sldId id="388" r:id="rId54"/>
    <p:sldId id="389" r:id="rId55"/>
    <p:sldId id="403" r:id="rId56"/>
    <p:sldId id="404" r:id="rId57"/>
    <p:sldId id="405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7" autoAdjust="0"/>
    <p:restoredTop sz="92396" autoAdjust="0"/>
  </p:normalViewPr>
  <p:slideViewPr>
    <p:cSldViewPr>
      <p:cViewPr varScale="1">
        <p:scale>
          <a:sx n="64" d="100"/>
          <a:sy n="64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7B6AD-B192-4C5D-BD9A-1937D54257F5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CF336-8C4F-47EA-87D3-B48C1F5D0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9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F336-8C4F-47EA-87D3-B48C1F5D04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7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F336-8C4F-47EA-87D3-B48C1F5D04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1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32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3234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23234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323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23463" name="Line 7"/>
          <p:cNvSpPr>
            <a:spLocks noChangeShapeType="1"/>
          </p:cNvSpPr>
          <p:nvPr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3464" name="Line 8"/>
          <p:cNvSpPr>
            <a:spLocks noChangeShapeType="1"/>
          </p:cNvSpPr>
          <p:nvPr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23465" name="Picture 9" descr="未标题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323467" name="Picture 5" descr="1"/>
          <p:cNvPicPr>
            <a:picLocks noChangeAspect="1" noChangeArrowheads="1"/>
          </p:cNvPicPr>
          <p:nvPr/>
        </p:nvPicPr>
        <p:blipFill>
          <a:blip r:embed="rId3" cstate="print">
            <a:lum bright="36000" contrast="-60000"/>
          </a:blip>
          <a:srcRect t="9599" b="5481"/>
          <a:stretch>
            <a:fillRect/>
          </a:stretch>
        </p:blipFill>
        <p:spPr bwMode="auto">
          <a:xfrm>
            <a:off x="0" y="1206500"/>
            <a:ext cx="914400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0325" y="752475"/>
            <a:ext cx="1943100" cy="5438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1025" y="752475"/>
            <a:ext cx="5676900" cy="5438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nap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2900" y="1052513"/>
            <a:ext cx="1181100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Snap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350" y="6669088"/>
            <a:ext cx="7740650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nap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13811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b="0"/>
            </a:lvl1pPr>
          </a:lstStyle>
          <a:p>
            <a:fld id="{3910B3BE-CCD1-4F68-82E5-C4135640ED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130" name="Picture 10" descr="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12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AAF8C-AD85-4ADF-AA49-2506FB76DA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4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DFCFA-D7E2-4756-82AE-1AD575F7CF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27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B7A45-191F-486B-AEDC-C5AD271AAA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0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BD57F-0247-4816-A5B0-7C37FCE1CC0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50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2EC82-DC73-4ACB-9E61-01442FCDA4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41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F4D85-42E8-4D5F-BADB-405FF57147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8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46D11-4F27-479D-930C-3AC22EFDA6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6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143604" y="6488668"/>
            <a:ext cx="3000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Meiryo UI" pitchFamily="34" charset="-128"/>
                <a:ea typeface="Meiryo UI" pitchFamily="34" charset="-128"/>
                <a:cs typeface="Meiryo UI" pitchFamily="34" charset="-128"/>
              </a:rPr>
              <a:t>http://act.buaa.edu.cn</a:t>
            </a:r>
            <a:endParaRPr lang="zh-CN" altLang="en-US" b="1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D9EDA-4187-4734-9A07-33C7BAFDE8C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19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83958-285E-4729-8EB0-4A239E9EA6E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59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6ADF8-3BF2-4B13-8001-8162A000256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4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0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427163"/>
            <a:ext cx="3810000" cy="476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2434" name="Picture 2" descr="图片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</p:spPr>
      </p:pic>
      <p:sp>
        <p:nvSpPr>
          <p:cNvPr id="2322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7524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22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427163"/>
            <a:ext cx="7772400" cy="476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22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2018/9/13</a:t>
            </a:fld>
            <a:endParaRPr lang="zh-CN" altLang="en-US"/>
          </a:p>
        </p:txBody>
      </p:sp>
      <p:sp>
        <p:nvSpPr>
          <p:cNvPr id="2322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2322440" name="Text Box 8"/>
          <p:cNvSpPr txBox="1">
            <a:spLocks noChangeArrowheads="1"/>
          </p:cNvSpPr>
          <p:nvPr/>
        </p:nvSpPr>
        <p:spPr bwMode="auto">
          <a:xfrm>
            <a:off x="6197600" y="6418263"/>
            <a:ext cx="20605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ea typeface="宋体" charset="-122"/>
            </a:endParaRPr>
          </a:p>
        </p:txBody>
      </p:sp>
      <p:sp>
        <p:nvSpPr>
          <p:cNvPr id="2322442" name="Rectangle 10"/>
          <p:cNvSpPr>
            <a:spLocks noChangeArrowheads="1"/>
          </p:cNvSpPr>
          <p:nvPr/>
        </p:nvSpPr>
        <p:spPr bwMode="auto">
          <a:xfrm>
            <a:off x="0" y="6521450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fld id="{6009C911-8525-4502-B3BF-2AEF9392E8C8}" type="slidenum">
              <a:rPr lang="zh-CN" altLang="en-US" sz="1600">
                <a:ea typeface="宋体" charset="-122"/>
              </a:rPr>
              <a:pPr/>
              <a:t>‹#›</a:t>
            </a:fld>
            <a:endParaRPr lang="en-US" altLang="zh-CN" sz="1600">
              <a:ea typeface="宋体" charset="-122"/>
            </a:endParaRPr>
          </a:p>
        </p:txBody>
      </p:sp>
      <p:sp>
        <p:nvSpPr>
          <p:cNvPr id="2322443" name="Line 11"/>
          <p:cNvSpPr>
            <a:spLocks noChangeShapeType="1"/>
          </p:cNvSpPr>
          <p:nvPr/>
        </p:nvSpPr>
        <p:spPr bwMode="auto">
          <a:xfrm>
            <a:off x="433388" y="131127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rgbClr val="000099"/>
          </a:solidFill>
          <a:latin typeface="+mn-lt"/>
          <a:ea typeface="宋体" charset="-122"/>
        </a:defRPr>
      </a:lvl2pPr>
      <a:lvl3pPr marL="1143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rgbClr val="5F5F5F"/>
          </a:solidFill>
          <a:latin typeface="+mn-lt"/>
          <a:ea typeface="宋体" charset="-122"/>
        </a:defRPr>
      </a:lvl3pPr>
      <a:lvl4pPr marL="1600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nap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350" y="6669088"/>
            <a:ext cx="7740650" cy="1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Snap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2900" y="1052513"/>
            <a:ext cx="1181100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9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ba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76250"/>
            <a:ext cx="91440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4103" name="Picture 7" descr="Snap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62650"/>
            <a:ext cx="13811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F31A8D-1915-48DF-9C74-5CFF9D5CE0EA}" type="slidenum">
              <a:rPr lang="en-US" altLang="zh-CN">
                <a:solidFill>
                  <a:srgbClr val="000000"/>
                </a:solidFill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4109" name="Picture 13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45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9988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7963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nap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2879725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2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Ruby</a:t>
            </a:r>
            <a:r>
              <a:rPr lang="zh-CN" altLang="en-US" dirty="0"/>
              <a:t>语言程序设计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第二章：基本语法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沃天宇 </a:t>
            </a:r>
            <a:r>
              <a:rPr lang="en-US" altLang="zh-CN" dirty="0" smtClean="0"/>
              <a:t>&lt;woty@act.buaa.edu.cn&gt;</a:t>
            </a:r>
          </a:p>
          <a:p>
            <a:r>
              <a:rPr lang="en-US" altLang="zh-CN" dirty="0" smtClean="0"/>
              <a:t>2018-9-20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92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26706"/>
            <a:ext cx="7920880" cy="51706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latin typeface="Consolas" panose="020B0609020204030204" pitchFamily="49" charset="0"/>
              </a:rPr>
              <a:t>car = "Patriot" 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manufacturer = case car 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	when "Focus" then "Ford" 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	when "Navigator" then "Lincoln" 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	when "Camry" then "Toyota" 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	when "Civic" then "Honda" 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	when "Patriot" then "Jeep" 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	when "</a:t>
            </a:r>
            <a:r>
              <a:rPr lang="en-US" altLang="zh-CN" sz="2200" b="1" dirty="0" err="1" smtClean="0">
                <a:latin typeface="Consolas" panose="020B0609020204030204" pitchFamily="49" charset="0"/>
              </a:rPr>
              <a:t>Jetta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" then "VW" 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	when "</a:t>
            </a:r>
            <a:r>
              <a:rPr lang="en-US" altLang="zh-CN" sz="2200" b="1" dirty="0" err="1" smtClean="0">
                <a:latin typeface="Consolas" panose="020B0609020204030204" pitchFamily="49" charset="0"/>
              </a:rPr>
              <a:t>Ceyene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" then "Porsche" 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	when "Outback" then "Subaru" 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	when "520i" then "BMW" 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	when "Tundra" then "Nissan" 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	else "Unknown" 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end 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puts "The " + car + " is made by " + manufacturer </a:t>
            </a:r>
            <a:endParaRPr lang="en-US" altLang="zh-CN" sz="2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区间选择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1944" y="2338407"/>
            <a:ext cx="7704856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score = 70 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result = case score 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	when 0..40 then "Fail" 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	when 41..60 then "Pass" 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	when 61..70 then "Pass with Merit" 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	when 71..100 then "Pass with Distinction" 	else "Invalid Score“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end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puts result</a:t>
            </a:r>
            <a:endParaRPr lang="en-US" altLang="zh-CN" sz="24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比较操作</a:t>
            </a:r>
            <a:r>
              <a:rPr lang="zh-CN" altLang="en-US" dirty="0" smtClean="0"/>
              <a:t>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963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‘case equality’ </a:t>
            </a:r>
            <a:r>
              <a:rPr lang="en-US" altLang="zh-CN" b="1" dirty="0" smtClean="0">
                <a:latin typeface="Consolas" panose="020B0609020204030204" pitchFamily="49" charset="0"/>
              </a:rPr>
              <a:t>operator ===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1===1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1.0===1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"1"===1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"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asdf</a:t>
            </a:r>
            <a:r>
              <a:rPr lang="en-US" altLang="zh-CN" b="1" dirty="0" smtClean="0">
                <a:latin typeface="Consolas" panose="020B0609020204030204" pitchFamily="49" charset="0"/>
              </a:rPr>
              <a:t>"==="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asdf</a:t>
            </a:r>
            <a:r>
              <a:rPr lang="en-US" altLang="zh-CN" b="1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/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asdf</a:t>
            </a:r>
            <a:r>
              <a:rPr lang="en-US" altLang="zh-CN" b="1" dirty="0" smtClean="0">
                <a:latin typeface="Consolas" panose="020B0609020204030204" pitchFamily="49" charset="0"/>
              </a:rPr>
              <a:t>/==="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asdf</a:t>
            </a:r>
            <a:r>
              <a:rPr lang="en-US" altLang="zh-CN" b="1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latin typeface="Consolas" panose="020B0609020204030204" pitchFamily="49" charset="0"/>
              </a:rPr>
              <a:t>asdf</a:t>
            </a:r>
            <a:r>
              <a:rPr lang="en-US" altLang="zh-CN" b="1" dirty="0" smtClean="0">
                <a:latin typeface="Consolas" panose="020B0609020204030204" pitchFamily="49" charset="0"/>
              </a:rPr>
              <a:t>"===/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asdf</a:t>
            </a:r>
            <a:r>
              <a:rPr lang="en-US" altLang="zh-CN" b="1" dirty="0" smtClean="0">
                <a:latin typeface="Consolas" panose="020B0609020204030204" pitchFamily="49" charset="0"/>
              </a:rPr>
              <a:t>/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(1..2)===2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(1…2)===2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Integer === 1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27984" y="1185193"/>
            <a:ext cx="2368421" cy="548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rgbClr val="000099"/>
                </a:solidFill>
                <a:latin typeface="+mn-lt"/>
                <a:ea typeface="宋体" charset="-122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rgbClr val="5F5F5F"/>
                </a:solidFill>
                <a:latin typeface="+mn-lt"/>
                <a:ea typeface="宋体" charset="-122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宋体" charset="-122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5pPr>
            <a:lvl6pPr marL="2514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6pPr>
            <a:lvl7pPr marL="29718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7pPr>
            <a:lvl8pPr marL="3429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8pPr>
            <a:lvl9pPr marL="3886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9pPr>
          </a:lstStyle>
          <a:p>
            <a:endParaRPr lang="en-US" altLang="zh-CN" sz="2400" kern="0" dirty="0" smtClean="0"/>
          </a:p>
          <a:p>
            <a:endParaRPr lang="en-US" altLang="zh-CN" sz="2400" kern="0" dirty="0" smtClean="0"/>
          </a:p>
          <a:p>
            <a:r>
              <a:rPr lang="en-US" altLang="zh-CN" sz="2400" kern="0" dirty="0"/>
              <a:t>true</a:t>
            </a:r>
          </a:p>
          <a:p>
            <a:r>
              <a:rPr lang="en-US" altLang="zh-CN" sz="2400" kern="0" dirty="0"/>
              <a:t>true</a:t>
            </a:r>
          </a:p>
          <a:p>
            <a:r>
              <a:rPr lang="en-US" altLang="zh-CN" sz="2400" kern="0" dirty="0"/>
              <a:t>false</a:t>
            </a:r>
          </a:p>
          <a:p>
            <a:r>
              <a:rPr lang="en-US" altLang="zh-CN" sz="2400" kern="0" dirty="0"/>
              <a:t>true</a:t>
            </a:r>
          </a:p>
          <a:p>
            <a:r>
              <a:rPr lang="en-US" altLang="zh-CN" sz="2400" kern="0" dirty="0"/>
              <a:t>true</a:t>
            </a:r>
          </a:p>
          <a:p>
            <a:r>
              <a:rPr lang="en-US" altLang="zh-CN" sz="2400" kern="0" dirty="0" err="1" smtClean="0"/>
              <a:t>fasle</a:t>
            </a:r>
            <a:endParaRPr lang="en-US" altLang="zh-CN" sz="2400" kern="0" dirty="0"/>
          </a:p>
          <a:p>
            <a:r>
              <a:rPr lang="en-US" altLang="zh-CN" sz="2400" kern="0" dirty="0" smtClean="0"/>
              <a:t>true</a:t>
            </a:r>
            <a:endParaRPr lang="en-US" altLang="zh-CN" sz="2400" kern="0" dirty="0"/>
          </a:p>
          <a:p>
            <a:r>
              <a:rPr lang="en-US" altLang="zh-CN" sz="2400" kern="0" dirty="0" smtClean="0"/>
              <a:t>false</a:t>
            </a:r>
          </a:p>
          <a:p>
            <a:r>
              <a:rPr lang="en-US" altLang="zh-CN" sz="2400" kern="0" dirty="0" smtClean="0"/>
              <a:t>true</a:t>
            </a:r>
            <a:endParaRPr lang="en-US" altLang="zh-CN" sz="2400" kern="0" dirty="0"/>
          </a:p>
        </p:txBody>
      </p:sp>
      <p:sp>
        <p:nvSpPr>
          <p:cNvPr id="6" name="文本框 5"/>
          <p:cNvSpPr txBox="1"/>
          <p:nvPr/>
        </p:nvSpPr>
        <p:spPr>
          <a:xfrm>
            <a:off x="6156176" y="2244858"/>
            <a:ext cx="2880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Why?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作</a:t>
            </a:r>
            <a:r>
              <a:rPr lang="zh-CN" altLang="en-US" sz="2800" dirty="0" smtClean="0">
                <a:solidFill>
                  <a:srgbClr val="FF0000"/>
                </a:solidFill>
              </a:rPr>
              <a:t>业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：通过网上搜索资料，结合实际实验，给出</a:t>
            </a:r>
            <a:r>
              <a:rPr lang="en-US" altLang="zh-CN" sz="2800" dirty="0" smtClean="0">
                <a:solidFill>
                  <a:srgbClr val="FF0000"/>
                </a:solidFill>
              </a:rPr>
              <a:t>case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equality</a:t>
            </a:r>
            <a:r>
              <a:rPr lang="zh-CN" altLang="en-US" sz="2800" dirty="0" smtClean="0">
                <a:solidFill>
                  <a:srgbClr val="FF0000"/>
                </a:solidFill>
              </a:rPr>
              <a:t>操作符的语义分析</a:t>
            </a:r>
            <a:r>
              <a:rPr lang="zh-CN" altLang="en-US" sz="2800" dirty="0" smtClean="0">
                <a:solidFill>
                  <a:srgbClr val="FF0000"/>
                </a:solidFill>
              </a:rPr>
              <a:t>，用</a:t>
            </a:r>
            <a:r>
              <a:rPr lang="en-US" altLang="zh-CN" sz="2800" dirty="0" smtClean="0">
                <a:solidFill>
                  <a:srgbClr val="FF0000"/>
                </a:solidFill>
              </a:rPr>
              <a:t>markdown</a:t>
            </a:r>
            <a:r>
              <a:rPr lang="zh-CN" altLang="en-US" sz="2800" dirty="0" smtClean="0">
                <a:solidFill>
                  <a:srgbClr val="FF0000"/>
                </a:solidFill>
              </a:rPr>
              <a:t>语法写一个文档，提</a:t>
            </a:r>
            <a:r>
              <a:rPr lang="zh-CN" altLang="en-US" sz="2800" dirty="0" smtClean="0">
                <a:solidFill>
                  <a:srgbClr val="FF0000"/>
                </a:solidFill>
              </a:rPr>
              <a:t>交到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git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9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227" y="2759618"/>
            <a:ext cx="388843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in 1..10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"hello world"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endParaRPr lang="zh-CN" alt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870" y="5723931"/>
            <a:ext cx="813690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in 1..10</a:t>
            </a:r>
            <a:r>
              <a:rPr lang="zh-CN" altLang="en-US" sz="2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puts “hello world”</a:t>
            </a:r>
            <a:r>
              <a:rPr lang="zh-CN" altLang="en-US" sz="2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endParaRPr lang="zh-CN" altLang="en-US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线形标注 1 10"/>
          <p:cNvSpPr/>
          <p:nvPr/>
        </p:nvSpPr>
        <p:spPr bwMode="auto">
          <a:xfrm>
            <a:off x="4147575" y="4415221"/>
            <a:ext cx="2808312" cy="864096"/>
          </a:xfrm>
          <a:prstGeom prst="borderCallout1">
            <a:avLst>
              <a:gd name="adj1" fmla="val 52523"/>
              <a:gd name="adj2" fmla="val 211"/>
              <a:gd name="adj3" fmla="val 160533"/>
              <a:gd name="adj4" fmla="val -923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do</a:t>
            </a:r>
            <a:r>
              <a:rPr lang="zh-CN" altLang="en-US" sz="2800" dirty="0" smtClean="0"/>
              <a:t>不可以省略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6985" y="2759618"/>
            <a:ext cx="388843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in 1..10</a:t>
            </a:r>
            <a:endParaRPr lang="en-US" altLang="zh-CN" sz="24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"hello world"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endParaRPr lang="zh-CN" alt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线形标注 1 8"/>
          <p:cNvSpPr/>
          <p:nvPr/>
        </p:nvSpPr>
        <p:spPr bwMode="auto">
          <a:xfrm>
            <a:off x="4145560" y="1696998"/>
            <a:ext cx="2808312" cy="864096"/>
          </a:xfrm>
          <a:prstGeom prst="borderCallout1">
            <a:avLst>
              <a:gd name="adj1" fmla="val 43517"/>
              <a:gd name="adj2" fmla="val -20"/>
              <a:gd name="adj3" fmla="val 144021"/>
              <a:gd name="adj4" fmla="val -2586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do</a:t>
            </a:r>
            <a:r>
              <a:rPr lang="zh-CN" altLang="en-US" sz="2800" dirty="0" smtClean="0"/>
              <a:t>可以省略</a:t>
            </a:r>
          </a:p>
        </p:txBody>
      </p:sp>
      <p:sp>
        <p:nvSpPr>
          <p:cNvPr id="12" name="左右箭头 11"/>
          <p:cNvSpPr/>
          <p:nvPr/>
        </p:nvSpPr>
        <p:spPr bwMode="auto">
          <a:xfrm>
            <a:off x="4356282" y="3212976"/>
            <a:ext cx="720080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8" grpId="0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1..10		# 1, 2, 3, 4, 5, 6, 7, 8, 9, 10</a:t>
            </a:r>
          </a:p>
          <a:p>
            <a:r>
              <a:rPr lang="en-US" altLang="zh-CN" dirty="0" smtClean="0"/>
              <a:t>1…10</a:t>
            </a:r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3140968"/>
            <a:ext cx="2952328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in 1…10</a:t>
            </a:r>
            <a:r>
              <a:rPr lang="zh-CN" altLang="en-US" sz="2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    puts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endParaRPr lang="en-US" altLang="zh-CN" sz="2800" b="1" dirty="0" smtClean="0">
              <a:latin typeface="Consolas" panose="020B0609020204030204" pitchFamily="49" charset="0"/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endParaRPr lang="zh-CN" altLang="en-US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23928" y="1844824"/>
            <a:ext cx="4896544" cy="3970318"/>
            <a:chOff x="3923928" y="2420888"/>
            <a:chExt cx="489654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868144" y="2420888"/>
              <a:ext cx="2952328" cy="39703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1</a:t>
              </a:r>
            </a:p>
            <a:p>
              <a:r>
                <a:rPr lang="en-US" altLang="zh-CN" sz="2800" dirty="0" smtClean="0"/>
                <a:t>2</a:t>
              </a:r>
            </a:p>
            <a:p>
              <a:r>
                <a:rPr lang="en-US" altLang="zh-CN" sz="2800" dirty="0" smtClean="0"/>
                <a:t>3</a:t>
              </a:r>
            </a:p>
            <a:p>
              <a:r>
                <a:rPr lang="en-US" altLang="zh-CN" sz="2800" dirty="0" smtClean="0"/>
                <a:t>4</a:t>
              </a:r>
            </a:p>
            <a:p>
              <a:r>
                <a:rPr lang="en-US" altLang="zh-CN" sz="2800" dirty="0" smtClean="0"/>
                <a:t>5</a:t>
              </a:r>
            </a:p>
            <a:p>
              <a:r>
                <a:rPr lang="en-US" altLang="zh-CN" sz="2800" dirty="0" smtClean="0"/>
                <a:t>6</a:t>
              </a:r>
            </a:p>
            <a:p>
              <a:r>
                <a:rPr lang="en-US" altLang="zh-CN" sz="2800" dirty="0" smtClean="0"/>
                <a:t>7</a:t>
              </a:r>
            </a:p>
            <a:p>
              <a:r>
                <a:rPr lang="en-US" altLang="zh-CN" sz="2800" dirty="0" smtClean="0"/>
                <a:t>8</a:t>
              </a:r>
            </a:p>
            <a:p>
              <a:r>
                <a:rPr lang="en-US" altLang="zh-CN" sz="2800" dirty="0" smtClean="0"/>
                <a:t>9</a:t>
              </a:r>
              <a:endParaRPr lang="zh-CN" altLang="en-US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 flipV="1">
              <a:off x="3923928" y="2420888"/>
              <a:ext cx="1944216" cy="12961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3923928" y="5085184"/>
              <a:ext cx="1944216" cy="12961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1043608" y="5949280"/>
            <a:ext cx="67687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in </a:t>
            </a:r>
            <a:r>
              <a:rPr lang="en-US" altLang="zh-CN" sz="3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1…10.1</a:t>
            </a:r>
            <a:r>
              <a:rPr lang="zh-CN" altLang="en-US" sz="2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puts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endParaRPr lang="zh-CN" altLang="en-US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until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1" y="2276872"/>
            <a:ext cx="3672408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= 0 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&lt; 5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do 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	puts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	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+= 1 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endParaRPr lang="zh-CN" altLang="en-US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085" y="5013175"/>
            <a:ext cx="432048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= 0 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puts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+= 1 </a:t>
            </a:r>
            <a:r>
              <a:rPr lang="en-US" altLang="zh-C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until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== 5</a:t>
            </a:r>
            <a:endParaRPr lang="zh-CN" alt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9808" y="2276871"/>
            <a:ext cx="3528392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= 10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until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&lt; 5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do 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	puts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	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-= 1 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endParaRPr lang="zh-CN" altLang="en-US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5013174"/>
            <a:ext cx="406794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= 10 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puts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-= 1 </a:t>
            </a:r>
            <a:r>
              <a:rPr lang="en-US" altLang="zh-CN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&gt; 5</a:t>
            </a:r>
            <a:endParaRPr lang="zh-CN" alt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824" y="6165304"/>
            <a:ext cx="2808312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运行结果？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if/unless, while/until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600" dirty="0" smtClean="0"/>
          </a:p>
          <a:p>
            <a:r>
              <a:rPr lang="en-US" altLang="zh-CN" sz="3600" dirty="0" smtClean="0"/>
              <a:t>if not </a:t>
            </a:r>
            <a:r>
              <a:rPr lang="zh-CN" altLang="en-US" sz="3600" dirty="0"/>
              <a:t>相当</a:t>
            </a:r>
            <a:r>
              <a:rPr lang="zh-CN" altLang="en-US" sz="3600" dirty="0" smtClean="0"/>
              <a:t>于 </a:t>
            </a:r>
            <a:r>
              <a:rPr lang="en-US" altLang="zh-CN" sz="3600" dirty="0" smtClean="0"/>
              <a:t>unless</a:t>
            </a:r>
          </a:p>
          <a:p>
            <a:r>
              <a:rPr lang="en-US" altLang="zh-CN" sz="3600" dirty="0" smtClean="0"/>
              <a:t>while not </a:t>
            </a:r>
            <a:r>
              <a:rPr lang="zh-CN" altLang="en-US" sz="3600" dirty="0" smtClean="0"/>
              <a:t>相当于 </a:t>
            </a:r>
            <a:r>
              <a:rPr lang="en-US" altLang="zh-CN" sz="3600" dirty="0" smtClean="0"/>
              <a:t>until</a:t>
            </a:r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使用原则：减少</a:t>
            </a:r>
            <a:r>
              <a:rPr lang="en-US" altLang="zh-CN" sz="3600" dirty="0" smtClean="0"/>
              <a:t>not</a:t>
            </a:r>
            <a:r>
              <a:rPr lang="zh-CN" altLang="en-US" sz="3600" dirty="0" smtClean="0"/>
              <a:t>的使用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其它循环方式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188021"/>
            <a:ext cx="806489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10.times {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"hello world"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307940"/>
            <a:ext cx="806489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(1..10).each {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"hello world"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789040"/>
            <a:ext cx="388843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1.upto(10) {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"hello world"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3789040"/>
            <a:ext cx="388843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10.downto(1) {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"hello world"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循环变</a:t>
            </a:r>
            <a:r>
              <a:rPr lang="zh-CN" altLang="en-US" dirty="0" smtClean="0"/>
              <a:t>量</a:t>
            </a:r>
            <a:r>
              <a:rPr lang="zh-CN" altLang="en-US" dirty="0" smtClean="0">
                <a:solidFill>
                  <a:srgbClr val="FF0000"/>
                </a:solidFill>
              </a:rPr>
              <a:t>（思考：返回值是什么？）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455" y="2204864"/>
            <a:ext cx="398395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10.times {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|x|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x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456" y="3789040"/>
            <a:ext cx="398395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1.upto(10) {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|x|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x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5728" y="2196493"/>
            <a:ext cx="397078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(1..10).each {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|x|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x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5729" y="3789039"/>
            <a:ext cx="397078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10.downto(1) {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|x|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x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4822554" y="5318051"/>
            <a:ext cx="398395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(1..10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).step(2) {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|x|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x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479455" y="5318051"/>
            <a:ext cx="398395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1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.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step(10,2) {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|x|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x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/ while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unitl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6772" y="3448507"/>
            <a:ext cx="6912768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= 0 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while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&lt; 5 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	puts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	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+= 1 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	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if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== 2 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end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420888"/>
            <a:ext cx="850728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onsolas" panose="020B0609020204030204" pitchFamily="49" charset="0"/>
              </a:rPr>
              <a:t>for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in 1..12 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do puts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; 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if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&gt;3 end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Ruby</a:t>
            </a:r>
            <a:r>
              <a:rPr lang="zh-CN" altLang="zh-CN" dirty="0" smtClean="0"/>
              <a:t>语言基本语法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基本语句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赋值</a:t>
            </a:r>
            <a:endParaRPr lang="en-US" altLang="zh-CN" dirty="0" smtClean="0"/>
          </a:p>
          <a:p>
            <a:r>
              <a:rPr lang="zh-CN" altLang="zh-CN" dirty="0" smtClean="0"/>
              <a:t>基本控制结构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条件判断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zh-CN" altLang="en-US" dirty="0" smtClean="0"/>
              <a:t>基本数据结构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表达式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常量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字符串</a:t>
            </a:r>
            <a:endParaRPr lang="en-US" altLang="zh-CN" dirty="0" smtClean="0"/>
          </a:p>
          <a:p>
            <a:pPr marL="342900" lvl="2" indent="-342900">
              <a:spcAft>
                <a:spcPct val="20000"/>
              </a:spcAft>
              <a:buFont typeface="Wingdings" pitchFamily="2" charset="2"/>
              <a:buChar char="§"/>
            </a:pPr>
            <a:r>
              <a:rPr lang="zh-CN" altLang="zh-CN" sz="2600" dirty="0" smtClean="0">
                <a:solidFill>
                  <a:schemeClr val="tx1"/>
                </a:solidFill>
                <a:ea typeface="+mn-ea"/>
                <a:cs typeface="+mn-cs"/>
              </a:rPr>
              <a:t>集合类数据结构</a:t>
            </a:r>
            <a:endParaRPr lang="en-US" altLang="zh-CN" sz="26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lvl="1"/>
            <a:r>
              <a:rPr lang="zh-CN" altLang="zh-CN" dirty="0" smtClean="0"/>
              <a:t>数组和哈希表</a:t>
            </a:r>
            <a:endParaRPr lang="en-US" altLang="zh-CN" dirty="0" smtClean="0"/>
          </a:p>
          <a:p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923928" y="3212976"/>
            <a:ext cx="4932040" cy="29546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600" dirty="0" smtClean="0"/>
              <a:t>Ruby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Essentials</a:t>
            </a:r>
          </a:p>
          <a:p>
            <a:endParaRPr lang="en-US" altLang="zh-CN" dirty="0" smtClean="0"/>
          </a:p>
          <a:p>
            <a:r>
              <a:rPr lang="en-US" altLang="zh-CN" sz="2400" dirty="0" smtClean="0"/>
              <a:t>http://www.techotopia.com/index.php/Ruby_Essentials</a:t>
            </a:r>
          </a:p>
          <a:p>
            <a:endParaRPr lang="en-US" altLang="zh-CN" sz="2400" dirty="0" smtClean="0"/>
          </a:p>
          <a:p>
            <a:r>
              <a:rPr lang="en-US" altLang="zh-CN" sz="3600" dirty="0"/>
              <a:t>Ruby-Doc</a:t>
            </a:r>
          </a:p>
          <a:p>
            <a:r>
              <a:rPr lang="en-US" altLang="zh-CN" sz="2400" dirty="0"/>
              <a:t>http://ruby-doc.org/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times/</a:t>
            </a:r>
            <a:r>
              <a:rPr lang="en-US" altLang="zh-CN" dirty="0" err="1" smtClean="0"/>
              <a:t>upto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downto</a:t>
            </a:r>
            <a:r>
              <a:rPr lang="en-US" altLang="zh-CN" dirty="0" smtClean="0"/>
              <a:t>/each ?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76872"/>
            <a:ext cx="324036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10.times {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|x|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x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if x &gt; 2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2276872"/>
            <a:ext cx="324036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1.upto(10) { |x|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x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if x &gt; 2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4521426"/>
            <a:ext cx="324036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(1..10).each { |x|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x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if x &gt; 2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4521426"/>
            <a:ext cx="324036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10.downto(1) { |x|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puts x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if x &gt; 2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1..100</a:t>
            </a:r>
          </a:p>
          <a:p>
            <a:r>
              <a:rPr lang="en-US" altLang="zh-CN" dirty="0" smtClean="0"/>
              <a:t>'</a:t>
            </a:r>
            <a:r>
              <a:rPr lang="en-US" altLang="zh-CN" dirty="0" err="1" smtClean="0"/>
              <a:t>a'..'z</a:t>
            </a:r>
            <a:r>
              <a:rPr lang="en-US" altLang="zh-CN" dirty="0" smtClean="0"/>
              <a:t>'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用最少的语句，打印右图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1556792"/>
            <a:ext cx="3600400" cy="489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a</a:t>
            </a:r>
          </a:p>
          <a:p>
            <a:r>
              <a:rPr lang="en-US" altLang="zh-CN" sz="1200" b="1" dirty="0" err="1" smtClean="0"/>
              <a:t>ab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abcdefghijklm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abcdefghijklmn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abcdefghijklmno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abcdefghijklmnop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abcdefghijklmnopq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abcdefghijklmnopqr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abcdefghijklmnopqrs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abcdefghijklmnopqrst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abcdefghijklmnopqrstu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abcdefghijklmnopqrstuv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abcdefghijklmnopqrstuvw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abcdefghijklmnopqrstuvwx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abcdefghijklmnopqrstuvwxy</a:t>
            </a:r>
            <a:endParaRPr lang="en-US" altLang="zh-CN" sz="1200" b="1" dirty="0" smtClean="0"/>
          </a:p>
          <a:p>
            <a:r>
              <a:rPr lang="en-US" altLang="zh-CN" sz="1200" b="1" dirty="0" err="1" smtClean="0"/>
              <a:t>abcdefghijklmnopqrstuvwxyz</a:t>
            </a:r>
            <a:endParaRPr lang="zh-CN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149080"/>
            <a:ext cx="8568952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latin typeface="Consolas" panose="020B0609020204030204" pitchFamily="49" charset="0"/>
              </a:rPr>
              <a:t>('</a:t>
            </a:r>
            <a:r>
              <a:rPr lang="en-US" altLang="zh-CN" sz="2200" b="1" dirty="0" err="1" smtClean="0">
                <a:latin typeface="Consolas" panose="020B0609020204030204" pitchFamily="49" charset="0"/>
              </a:rPr>
              <a:t>a'..'z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').each{|x| ('a'..x).each{|x| print x}; puts}</a:t>
            </a:r>
            <a:endParaRPr lang="zh-CN" altLang="en-US" sz="22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4936308"/>
            <a:ext cx="8568952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onsolas" panose="020B0609020204030204" pitchFamily="49" charset="0"/>
              </a:rPr>
              <a:t>puts ('</a:t>
            </a:r>
            <a:r>
              <a:rPr lang="en-US" altLang="zh-CN" sz="2200" b="1" dirty="0" err="1">
                <a:latin typeface="Consolas" panose="020B0609020204030204" pitchFamily="49" charset="0"/>
              </a:rPr>
              <a:t>a'..'z</a:t>
            </a:r>
            <a:r>
              <a:rPr lang="en-US" altLang="zh-CN" sz="2200" b="1" dirty="0">
                <a:latin typeface="Consolas" panose="020B0609020204030204" pitchFamily="49" charset="0"/>
              </a:rPr>
              <a:t>').map{|x| ('</a:t>
            </a:r>
            <a:r>
              <a:rPr lang="en-US" altLang="zh-CN" sz="2200" b="1" dirty="0" err="1">
                <a:latin typeface="Consolas" panose="020B0609020204030204" pitchFamily="49" charset="0"/>
              </a:rPr>
              <a:t>a'..x</a:t>
            </a:r>
            <a:r>
              <a:rPr lang="en-US" altLang="zh-CN" sz="2200" b="1" dirty="0">
                <a:latin typeface="Consolas" panose="020B0609020204030204" pitchFamily="49" charset="0"/>
              </a:rPr>
              <a:t>).</a:t>
            </a:r>
            <a:r>
              <a:rPr lang="en-US" altLang="zh-CN" sz="2200" b="1" dirty="0" err="1">
                <a:latin typeface="Consolas" panose="020B0609020204030204" pitchFamily="49" charset="0"/>
              </a:rPr>
              <a:t>to_a.join</a:t>
            </a:r>
            <a:r>
              <a:rPr lang="en-US" altLang="zh-CN" sz="2200" b="1" dirty="0">
                <a:latin typeface="Consolas" panose="020B0609020204030204" pitchFamily="49" charset="0"/>
              </a:rPr>
              <a:t>}.join("\n")</a:t>
            </a:r>
            <a:endParaRPr lang="zh-CN" altLang="en-US" sz="2200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5725859"/>
            <a:ext cx="8568952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latin typeface="Consolas" panose="020B0609020204030204" pitchFamily="49" charset="0"/>
              </a:rPr>
              <a:t>s=""; </a:t>
            </a:r>
            <a:r>
              <a:rPr lang="en-US" altLang="zh-CN" sz="2200" b="1" dirty="0">
                <a:latin typeface="Consolas" panose="020B0609020204030204" pitchFamily="49" charset="0"/>
              </a:rPr>
              <a:t>('</a:t>
            </a:r>
            <a:r>
              <a:rPr lang="en-US" altLang="zh-CN" sz="2200" b="1" dirty="0" err="1">
                <a:latin typeface="Consolas" panose="020B0609020204030204" pitchFamily="49" charset="0"/>
              </a:rPr>
              <a:t>a'..'z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').each{|</a:t>
            </a:r>
            <a:r>
              <a:rPr lang="en-US" altLang="zh-CN" sz="2200" b="1" dirty="0">
                <a:latin typeface="Consolas" panose="020B0609020204030204" pitchFamily="49" charset="0"/>
              </a:rPr>
              <a:t>x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| puts s&lt;&lt;x}</a:t>
            </a:r>
            <a:endParaRPr lang="zh-CN" altLang="en-US" sz="22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1..100</a:t>
            </a:r>
          </a:p>
          <a:p>
            <a:r>
              <a:rPr lang="en-US" altLang="zh-CN" dirty="0" smtClean="0"/>
              <a:t>'</a:t>
            </a:r>
            <a:r>
              <a:rPr lang="en-US" altLang="zh-CN" dirty="0" err="1" smtClean="0"/>
              <a:t>a'..'z</a:t>
            </a:r>
            <a:r>
              <a:rPr lang="en-US" altLang="zh-CN" dirty="0" smtClean="0"/>
              <a:t>'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用最少的语句，打印右图（右对齐）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1556792"/>
            <a:ext cx="2520280" cy="489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1200" b="1" dirty="0" smtClean="0"/>
              <a:t>a</a:t>
            </a:r>
          </a:p>
          <a:p>
            <a:pPr algn="r"/>
            <a:r>
              <a:rPr lang="en-US" altLang="zh-CN" sz="1200" b="1" dirty="0" err="1" smtClean="0"/>
              <a:t>ab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abcdefghijklm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abcdefghijklmn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abcdefghijklmno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abcdefghijklmnop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abcdefghijklmnopq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abcdefghijklmnopqr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abcdefghijklmnopqrs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abcdefghijklmnopqrst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abcdefghijklmnopqrstu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abcdefghijklmnopqrstuv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abcdefghijklmnopqrstuvw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abcdefghijklmnopqrstuvwx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abcdefghijklmnopqrstuvwxy</a:t>
            </a:r>
            <a:endParaRPr lang="en-US" altLang="zh-CN" sz="1200" b="1" dirty="0" smtClean="0"/>
          </a:p>
          <a:p>
            <a:pPr algn="r"/>
            <a:r>
              <a:rPr lang="en-US" altLang="zh-CN" sz="1200" b="1" dirty="0" err="1" smtClean="0"/>
              <a:t>abcdefghijklmnopqrstuvwxyz</a:t>
            </a:r>
            <a:endParaRPr lang="zh-CN" altLang="en-US" sz="1200" b="1" dirty="0"/>
          </a:p>
        </p:txBody>
      </p:sp>
      <p:sp>
        <p:nvSpPr>
          <p:cNvPr id="10" name="TextBox 8"/>
          <p:cNvSpPr txBox="1"/>
          <p:nvPr/>
        </p:nvSpPr>
        <p:spPr>
          <a:xfrm>
            <a:off x="467544" y="4941168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s=""; </a:t>
            </a:r>
            <a:r>
              <a:rPr lang="en-US" altLang="zh-CN" sz="2400" b="1" dirty="0">
                <a:latin typeface="Consolas" panose="020B0609020204030204" pitchFamily="49" charset="0"/>
              </a:rPr>
              <a:t>('</a:t>
            </a:r>
            <a:r>
              <a:rPr lang="en-US" altLang="zh-CN" sz="2400" b="1" dirty="0" err="1">
                <a:latin typeface="Consolas" panose="020B0609020204030204" pitchFamily="49" charset="0"/>
              </a:rPr>
              <a:t>a'..'z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').each{|</a:t>
            </a:r>
            <a:r>
              <a:rPr lang="en-US" altLang="zh-CN" sz="2400" b="1" dirty="0">
                <a:latin typeface="Consolas" panose="020B0609020204030204" pitchFamily="49" charset="0"/>
              </a:rPr>
              <a:t>x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|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printf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("%26s\n", s&lt;&lt;x)}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zh-CN" altLang="en-US" dirty="0" smtClean="0"/>
              <a:t>表达式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基本操作符</a:t>
            </a:r>
            <a:endParaRPr lang="zh-CN" altLang="en-US" dirty="0"/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14772"/>
              </p:ext>
            </p:extLst>
          </p:nvPr>
        </p:nvGraphicFramePr>
        <p:xfrm>
          <a:off x="683568" y="2564904"/>
          <a:ext cx="7772473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23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marL="91031" marR="91031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91031" marR="9103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 </a:t>
                      </a:r>
                    </a:p>
                  </a:txBody>
                  <a:tcPr marL="91031" marR="9103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 - Adds values on either side of the operator </a:t>
                      </a:r>
                    </a:p>
                  </a:txBody>
                  <a:tcPr marL="91031" marR="9103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- </a:t>
                      </a:r>
                    </a:p>
                  </a:txBody>
                  <a:tcPr marL="91031" marR="9103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Subtraction - Subtracts right hand operand from left hand operand </a:t>
                      </a:r>
                    </a:p>
                  </a:txBody>
                  <a:tcPr marL="91031" marR="9103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* </a:t>
                      </a:r>
                    </a:p>
                  </a:txBody>
                  <a:tcPr marL="91031" marR="9103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Multiplication - Multiplies values on either side of the operator </a:t>
                      </a:r>
                    </a:p>
                  </a:txBody>
                  <a:tcPr marL="91031" marR="9103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/ </a:t>
                      </a:r>
                    </a:p>
                  </a:txBody>
                  <a:tcPr marL="91031" marR="9103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Division - Divides left hand operand by right hand operand</a:t>
                      </a:r>
                    </a:p>
                  </a:txBody>
                  <a:tcPr marL="91031" marR="91031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% </a:t>
                      </a:r>
                    </a:p>
                  </a:txBody>
                  <a:tcPr marL="91031" marR="9103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Modulus - Divides left hand operand by right hand operand and returns remainder</a:t>
                      </a:r>
                    </a:p>
                  </a:txBody>
                  <a:tcPr marL="91031" marR="91031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** </a:t>
                      </a:r>
                    </a:p>
                  </a:txBody>
                  <a:tcPr marL="91031" marR="9103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 - Performs exponential (power) calculation on operators</a:t>
                      </a:r>
                    </a:p>
                  </a:txBody>
                  <a:tcPr marL="91031" marR="91031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复合赋值</a:t>
            </a:r>
            <a:endParaRPr lang="zh-CN" altLang="en-US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457950"/>
              </p:ext>
            </p:extLst>
          </p:nvPr>
        </p:nvGraphicFramePr>
        <p:xfrm>
          <a:off x="755576" y="2780928"/>
          <a:ext cx="777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Combined Operator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Equivalent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+= 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 = x +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-= 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 = x -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/= 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 = x /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*= 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 = x *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 %= 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 = x %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**= 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**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err="1" smtClean="0">
                <a:latin typeface="Consolas" panose="020B0609020204030204" pitchFamily="49" charset="0"/>
              </a:rPr>
              <a:t>val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= 17</a:t>
            </a:r>
          </a:p>
          <a:p>
            <a:pPr lvl="1"/>
            <a:r>
              <a:rPr lang="en-US" altLang="zh-CN" sz="2400" b="1" dirty="0" smtClean="0">
                <a:latin typeface="Consolas" panose="020B0609020204030204" pitchFamily="49" charset="0"/>
              </a:rPr>
              <a:t>=&gt; 17</a:t>
            </a:r>
          </a:p>
          <a:p>
            <a:r>
              <a:rPr lang="en-US" altLang="zh-CN" sz="2800" b="1" dirty="0" err="1" smtClean="0">
                <a:latin typeface="Consolas" panose="020B0609020204030204" pitchFamily="49" charset="0"/>
              </a:rPr>
              <a:t>val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== 17.0</a:t>
            </a:r>
          </a:p>
          <a:p>
            <a:pPr lvl="1"/>
            <a:r>
              <a:rPr lang="en-US" altLang="zh-CN" sz="2400" b="1" dirty="0" smtClean="0">
                <a:latin typeface="Consolas" panose="020B0609020204030204" pitchFamily="49" charset="0"/>
              </a:rPr>
              <a:t>=&gt; true</a:t>
            </a:r>
          </a:p>
          <a:p>
            <a:r>
              <a:rPr lang="en-US" altLang="zh-CN" sz="2800" b="1" dirty="0" err="1" smtClean="0">
                <a:latin typeface="Consolas" panose="020B0609020204030204" pitchFamily="49" charset="0"/>
              </a:rPr>
              <a:t>val.eql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?(17.0)</a:t>
            </a:r>
          </a:p>
          <a:p>
            <a:pPr lvl="1"/>
            <a:r>
              <a:rPr lang="en-US" altLang="zh-CN" sz="2400" b="1" dirty="0" smtClean="0">
                <a:latin typeface="Consolas" panose="020B0609020204030204" pitchFamily="49" charset="0"/>
              </a:rPr>
              <a:t>=&gt; false</a:t>
            </a:r>
          </a:p>
          <a:p>
            <a:r>
              <a:rPr lang="en-US" altLang="zh-CN" sz="2800" b="1" dirty="0" err="1" smtClean="0">
                <a:latin typeface="Consolas" panose="020B0609020204030204" pitchFamily="49" charset="0"/>
              </a:rPr>
              <a:t>val.eql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?(17)</a:t>
            </a:r>
          </a:p>
          <a:p>
            <a:pPr lvl="1"/>
            <a:r>
              <a:rPr lang="en-US" altLang="zh-CN" sz="2400" b="1" dirty="0" smtClean="0">
                <a:latin typeface="Consolas" panose="020B0609020204030204" pitchFamily="49" charset="0"/>
              </a:rPr>
              <a:t>=&gt; true</a:t>
            </a:r>
          </a:p>
          <a:p>
            <a:r>
              <a:rPr lang="en-US" altLang="zh-CN" sz="2800" b="1" dirty="0" err="1" smtClean="0">
                <a:latin typeface="Consolas" panose="020B0609020204030204" pitchFamily="49" charset="0"/>
              </a:rPr>
              <a:t>val.equal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?(17)</a:t>
            </a:r>
          </a:p>
          <a:p>
            <a:pPr lvl="1"/>
            <a:r>
              <a:rPr lang="en-US" altLang="zh-CN" sz="2400" b="1" dirty="0" smtClean="0">
                <a:latin typeface="Consolas" panose="020B0609020204030204" pitchFamily="49" charset="0"/>
              </a:rPr>
              <a:t>=&gt; true </a:t>
            </a: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r>
              <a:rPr lang="zh-CN" altLang="en-US" dirty="0"/>
              <a:t>：</a:t>
            </a:r>
            <a:r>
              <a:rPr lang="zh-CN" altLang="en-US" dirty="0" smtClean="0"/>
              <a:t>比</a:t>
            </a:r>
            <a:r>
              <a:rPr lang="zh-CN" altLang="en-US" dirty="0"/>
              <a:t>较操作</a:t>
            </a:r>
            <a:r>
              <a:rPr lang="zh-CN" altLang="en-US" dirty="0" smtClean="0"/>
              <a:t>符</a:t>
            </a:r>
            <a:endParaRPr lang="zh-CN" altLang="en-US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445700"/>
              </p:ext>
            </p:extLst>
          </p:nvPr>
        </p:nvGraphicFramePr>
        <p:xfrm>
          <a:off x="683568" y="1700808"/>
          <a:ext cx="8136904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24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Comparison Operator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==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Tests for equality. Returns </a:t>
                      </a:r>
                      <a:r>
                        <a:rPr lang="en-US" sz="1600" i="1"/>
                        <a:t>true</a:t>
                      </a:r>
                      <a:r>
                        <a:rPr lang="en-US" sz="1600"/>
                        <a:t> or </a:t>
                      </a:r>
                      <a:r>
                        <a:rPr lang="en-US" sz="1600" i="1"/>
                        <a:t>false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.</a:t>
                      </a:r>
                      <a:r>
                        <a:rPr lang="en-US" sz="1600" b="1" dirty="0" err="1"/>
                        <a:t>eql</a:t>
                      </a:r>
                      <a:r>
                        <a:rPr lang="en-US" sz="1600" b="1" dirty="0"/>
                        <a:t>?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Same as </a:t>
                      </a:r>
                      <a:r>
                        <a:rPr lang="en-US" sz="1600" b="1" dirty="0" smtClean="0"/>
                        <a:t>==.</a:t>
                      </a:r>
                      <a:r>
                        <a:rPr lang="zh-CN" altLang="en-US" sz="1600" b="1" dirty="0" smtClean="0"/>
                        <a:t> </a:t>
                      </a:r>
                      <a:r>
                        <a:rPr lang="en-US" altLang="zh-CN" sz="1600" b="1" dirty="0" smtClean="0"/>
                        <a:t>(with</a:t>
                      </a:r>
                      <a:r>
                        <a:rPr lang="zh-CN" altLang="en-US" sz="1600" b="1" dirty="0" smtClean="0"/>
                        <a:t> </a:t>
                      </a:r>
                      <a:r>
                        <a:rPr lang="en-US" altLang="zh-CN" sz="1600" b="1" dirty="0" smtClean="0"/>
                        <a:t>same</a:t>
                      </a:r>
                      <a:r>
                        <a:rPr lang="zh-CN" altLang="en-US" sz="1600" b="1" dirty="0" smtClean="0"/>
                        <a:t> </a:t>
                      </a:r>
                      <a:r>
                        <a:rPr lang="en-US" altLang="zh-CN" sz="1600" b="1" dirty="0" smtClean="0"/>
                        <a:t>type)</a:t>
                      </a:r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!=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Tests for inequality. Returns </a:t>
                      </a:r>
                      <a:r>
                        <a:rPr lang="en-US" sz="1600" i="1"/>
                        <a:t>true</a:t>
                      </a:r>
                      <a:r>
                        <a:rPr lang="en-US" sz="1600"/>
                        <a:t> for inequality or </a:t>
                      </a:r>
                      <a:r>
                        <a:rPr lang="en-US" sz="1600" i="1"/>
                        <a:t>false</a:t>
                      </a:r>
                      <a:r>
                        <a:rPr lang="en-US" sz="1600"/>
                        <a:t> for equality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&lt;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Less than. Returns </a:t>
                      </a:r>
                      <a:r>
                        <a:rPr lang="en-US" sz="1600" i="1"/>
                        <a:t>true</a:t>
                      </a:r>
                      <a:r>
                        <a:rPr lang="en-US" sz="1600"/>
                        <a:t> if first operand is less than second operand. Otherwise returns </a:t>
                      </a:r>
                      <a:r>
                        <a:rPr lang="en-US" sz="1600" i="1"/>
                        <a:t>false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Greater than. Returns </a:t>
                      </a:r>
                      <a:r>
                        <a:rPr lang="en-US" sz="1600" i="1" dirty="0"/>
                        <a:t>true</a:t>
                      </a:r>
                      <a:r>
                        <a:rPr lang="en-US" sz="1600" dirty="0"/>
                        <a:t> if first operand is greater than second operand. Otherwise returns </a:t>
                      </a:r>
                      <a:r>
                        <a:rPr lang="en-US" sz="1600" i="1" dirty="0"/>
                        <a:t>false</a:t>
                      </a:r>
                      <a:r>
                        <a:rPr lang="en-US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&gt;=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Greater than or equal to. Returns </a:t>
                      </a:r>
                      <a:r>
                        <a:rPr lang="en-US" sz="1600" i="1" dirty="0"/>
                        <a:t>true</a:t>
                      </a:r>
                      <a:r>
                        <a:rPr lang="en-US" sz="1600" dirty="0"/>
                        <a:t> if first operand is greater than or equal to second operand. Otherwise returns </a:t>
                      </a:r>
                      <a:r>
                        <a:rPr lang="en-US" sz="1600" i="1" dirty="0"/>
                        <a:t>false</a:t>
                      </a:r>
                      <a:r>
                        <a:rPr lang="en-US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&lt;=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Less than or equal to. Returns </a:t>
                      </a:r>
                      <a:r>
                        <a:rPr lang="en-US" sz="1600" i="1"/>
                        <a:t>true</a:t>
                      </a:r>
                      <a:r>
                        <a:rPr lang="en-US" sz="1600"/>
                        <a:t> if first operand is less than or equal to second operand. Otherwise returns </a:t>
                      </a:r>
                      <a:r>
                        <a:rPr lang="en-US" sz="1600" i="1"/>
                        <a:t>false</a:t>
                      </a:r>
                      <a:r>
                        <a:rPr lang="en-US" sz="16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&lt;=&gt;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Combined comparison operator. Returns 0 if first operand equals second, 1 if first operand is greater than the second and -1 if first operand is less than the second.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按位操作符</a:t>
            </a:r>
            <a:endParaRPr lang="zh-CN" altLang="en-US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871858"/>
              </p:ext>
            </p:extLst>
          </p:nvPr>
        </p:nvGraphicFramePr>
        <p:xfrm>
          <a:off x="1331640" y="2430621"/>
          <a:ext cx="705678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7805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Bitwise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Operator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Equivalent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~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NOT (Complement)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|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&amp;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^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Exclusive 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&lt;&lt;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Shift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Shift 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逻辑操作符</a:t>
            </a:r>
            <a:endParaRPr lang="zh-CN" altLang="en-US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898928"/>
              </p:ext>
            </p:extLst>
          </p:nvPr>
        </p:nvGraphicFramePr>
        <p:xfrm>
          <a:off x="457200" y="2232025"/>
          <a:ext cx="8568952" cy="40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02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Logic Operator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Called Logical AND operator. If </a:t>
                      </a:r>
                      <a:r>
                        <a:rPr lang="en-US" sz="1600" b="1" dirty="0"/>
                        <a:t>both</a:t>
                      </a:r>
                      <a:r>
                        <a:rPr lang="en-US" sz="1600" dirty="0"/>
                        <a:t> the operands are true then </a:t>
                      </a:r>
                      <a:r>
                        <a:rPr lang="en-US" sz="1600" dirty="0" smtClean="0"/>
                        <a:t>the </a:t>
                      </a:r>
                      <a:r>
                        <a:rPr lang="en-US" sz="1600" dirty="0"/>
                        <a:t>condition becomes true.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Called Logical OR Operator. If </a:t>
                      </a:r>
                      <a:r>
                        <a:rPr lang="en-US" sz="1600" b="1" dirty="0"/>
                        <a:t>any</a:t>
                      </a:r>
                      <a:r>
                        <a:rPr lang="en-US" sz="1600" dirty="0"/>
                        <a:t> of the two operands are </a:t>
                      </a:r>
                      <a:r>
                        <a:rPr lang="en-US" altLang="zh-CN" sz="1600" dirty="0" smtClean="0"/>
                        <a:t>true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then </a:t>
                      </a:r>
                      <a:r>
                        <a:rPr lang="en-US" sz="1600" dirty="0" smtClean="0"/>
                        <a:t>the </a:t>
                      </a:r>
                      <a:r>
                        <a:rPr lang="en-US" sz="1600" dirty="0"/>
                        <a:t>condition becomes true.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&amp;&amp;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Called Logical AND operator. If </a:t>
                      </a:r>
                      <a:r>
                        <a:rPr lang="en-US" sz="1600" b="1" dirty="0"/>
                        <a:t>both</a:t>
                      </a:r>
                      <a:r>
                        <a:rPr lang="en-US" sz="1600" dirty="0"/>
                        <a:t> the operands are </a:t>
                      </a:r>
                      <a:r>
                        <a:rPr lang="en-US" altLang="zh-CN" sz="1600" dirty="0" smtClean="0"/>
                        <a:t>true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then </a:t>
                      </a:r>
                      <a:r>
                        <a:rPr lang="en-US" sz="1600" dirty="0" smtClean="0"/>
                        <a:t>the </a:t>
                      </a:r>
                      <a:r>
                        <a:rPr lang="en-US" sz="1600" dirty="0"/>
                        <a:t>condition becomes true.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||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Called Logical OR Operator. If </a:t>
                      </a:r>
                      <a:r>
                        <a:rPr lang="en-US" sz="1600" b="1" dirty="0"/>
                        <a:t>any</a:t>
                      </a:r>
                      <a:r>
                        <a:rPr lang="en-US" sz="1600" dirty="0"/>
                        <a:t> of the two operands are </a:t>
                      </a:r>
                      <a:r>
                        <a:rPr lang="en-US" altLang="zh-CN" sz="1600" dirty="0" smtClean="0"/>
                        <a:t>true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then </a:t>
                      </a:r>
                      <a:r>
                        <a:rPr lang="en-US" sz="1600" dirty="0" smtClean="0"/>
                        <a:t>the </a:t>
                      </a:r>
                      <a:r>
                        <a:rPr lang="en-US" sz="1600" dirty="0"/>
                        <a:t>condition becomes true.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!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操作符的优先级</a:t>
            </a:r>
            <a:endParaRPr lang="zh-CN" altLang="en-US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449756"/>
              </p:ext>
            </p:extLst>
          </p:nvPr>
        </p:nvGraphicFramePr>
        <p:xfrm>
          <a:off x="286519" y="1772816"/>
          <a:ext cx="381642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63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 ] [ ]=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r>
                        <a:rPr lang="en-US" sz="2000" b="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! ~ + 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* </a:t>
                      </a:r>
                      <a:r>
                        <a:rPr lang="en-US" altLang="zh-CN" sz="2000" dirty="0"/>
                        <a:t>/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 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&gt;&gt; &lt;&lt;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&amp;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^ |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&lt;= &lt; &gt; &gt;=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&lt;=&gt; == === != =~ !~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53403"/>
              </p:ext>
            </p:extLst>
          </p:nvPr>
        </p:nvGraphicFramePr>
        <p:xfrm>
          <a:off x="4751015" y="1886040"/>
          <a:ext cx="414146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4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63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&amp;&amp;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||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..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? 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/>
                        <a:t>=</a:t>
                      </a:r>
                      <a:r>
                        <a:rPr lang="en-US" altLang="zh-CN" sz="2000" dirty="0"/>
                        <a:t> %= { /= -= += |= &amp;= &gt;&gt;= &lt;&lt;= *= &amp;&amp;= ||= **=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defined?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 and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unless</a:t>
                      </a:r>
                      <a:r>
                        <a:rPr lang="en-US" sz="2000" baseline="0" dirty="0" smtClean="0"/>
                        <a:t> while until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6315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begin end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5" name="肘形连接符 4"/>
          <p:cNvCxnSpPr>
            <a:stCxn id="9" idx="2"/>
            <a:endCxn id="3" idx="0"/>
          </p:cNvCxnSpPr>
          <p:nvPr/>
        </p:nvCxnSpPr>
        <p:spPr bwMode="auto">
          <a:xfrm rot="5400000" flipH="1" flipV="1">
            <a:off x="2385531" y="1695240"/>
            <a:ext cx="4245416" cy="4627016"/>
          </a:xfrm>
          <a:prstGeom prst="bentConnector5">
            <a:avLst>
              <a:gd name="adj1" fmla="val -5385"/>
              <a:gd name="adj2" fmla="val 48244"/>
              <a:gd name="adj3" fmla="val 1053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单行注释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多行注释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330" y="2276872"/>
            <a:ext cx="799615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Output "I love Ruby"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say = "I love Ruby"	</a:t>
            </a: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Output "I love Ruby"</a:t>
            </a:r>
            <a:endParaRPr lang="en-US" altLang="zh-CN" sz="2400" b="1" i="1" dirty="0" smtClean="0">
              <a:latin typeface="Consolas" panose="020B0609020204030204" pitchFamily="49" charset="0"/>
            </a:endParaRP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puts say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4384" y="4554197"/>
            <a:ext cx="7980103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=begin</a:t>
            </a:r>
          </a:p>
          <a:p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This is a comment line it explains</a:t>
            </a:r>
          </a:p>
          <a:p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that the next line of code displays</a:t>
            </a:r>
          </a:p>
          <a:p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 welcome message</a:t>
            </a:r>
          </a:p>
          <a:p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=end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关于逻辑运算的几个常见问题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false</a:t>
            </a:r>
          </a:p>
          <a:p>
            <a:pPr lvl="1"/>
            <a:r>
              <a:rPr lang="en-US" altLang="zh-CN" b="1" dirty="0" smtClean="0">
                <a:latin typeface="Consolas" panose="020B0609020204030204" pitchFamily="49" charset="0"/>
              </a:rPr>
              <a:t>if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0; puts true; end</a:t>
            </a:r>
          </a:p>
          <a:p>
            <a:pPr lvl="1"/>
            <a:r>
              <a:rPr lang="en-US" altLang="zh-CN" b="1" dirty="0" smtClean="0">
                <a:latin typeface="Consolas" panose="020B0609020204030204" pitchFamily="49" charset="0"/>
              </a:rPr>
              <a:t>if false; puts true; end</a:t>
            </a:r>
          </a:p>
          <a:p>
            <a:pPr lvl="1"/>
            <a:r>
              <a:rPr lang="en-US" altLang="zh-CN" b="1" dirty="0" smtClean="0">
                <a:latin typeface="Consolas" panose="020B0609020204030204" pitchFamily="49" charset="0"/>
              </a:rPr>
              <a:t>if nil; puts true; end</a:t>
            </a:r>
          </a:p>
          <a:p>
            <a:pPr lvl="1"/>
            <a:r>
              <a:rPr lang="en-US" altLang="zh-CN" b="1" dirty="0" smtClean="0">
                <a:latin typeface="Consolas" panose="020B0609020204030204" pitchFamily="49" charset="0"/>
              </a:rPr>
              <a:t>if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Object.new</a:t>
            </a:r>
            <a:r>
              <a:rPr lang="en-US" altLang="zh-CN" b="1" dirty="0" smtClean="0">
                <a:latin typeface="Consolas" panose="020B0609020204030204" pitchFamily="49" charset="0"/>
              </a:rPr>
              <a:t>; puts true; end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27984" y="4556503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在</a:t>
            </a:r>
            <a:r>
              <a:rPr lang="en-US" altLang="zh-CN" sz="2400" dirty="0" smtClean="0">
                <a:solidFill>
                  <a:srgbClr val="FF0000"/>
                </a:solidFill>
              </a:rPr>
              <a:t>Ruby</a:t>
            </a:r>
            <a:r>
              <a:rPr lang="zh-CN" altLang="en-US" sz="2400" dirty="0" smtClean="0">
                <a:solidFill>
                  <a:srgbClr val="FF0000"/>
                </a:solidFill>
              </a:rPr>
              <a:t>语言的条件判断中，只有</a:t>
            </a:r>
            <a:r>
              <a:rPr lang="en-US" altLang="zh-CN" sz="2400" dirty="0" smtClean="0">
                <a:solidFill>
                  <a:srgbClr val="FF0000"/>
                </a:solidFill>
              </a:rPr>
              <a:t>nil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false</a:t>
            </a:r>
            <a:r>
              <a:rPr lang="zh-CN" altLang="en-US" sz="2400" dirty="0" smtClean="0">
                <a:solidFill>
                  <a:srgbClr val="FF0000"/>
                </a:solidFill>
              </a:rPr>
              <a:t>被认为是“假”，其他值都是“真”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关于逻辑运算的几个常见问题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47809"/>
            <a:ext cx="7772400" cy="531420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关于逻辑运算符</a:t>
            </a:r>
            <a:endParaRPr lang="en-US" altLang="zh-CN" dirty="0"/>
          </a:p>
          <a:p>
            <a:pPr lvl="1"/>
            <a:r>
              <a:rPr lang="en-US" altLang="zh-CN" dirty="0"/>
              <a:t>not,</a:t>
            </a:r>
            <a:r>
              <a:rPr lang="zh-CN" altLang="en-US" dirty="0"/>
              <a:t> </a:t>
            </a:r>
            <a:r>
              <a:rPr lang="en-US" altLang="zh-CN" dirty="0"/>
              <a:t>and, or</a:t>
            </a:r>
          </a:p>
          <a:p>
            <a:pPr lvl="1"/>
            <a:r>
              <a:rPr lang="en-US" altLang="zh-CN" dirty="0"/>
              <a:t>!, &amp;&amp;, </a:t>
            </a:r>
            <a:r>
              <a:rPr lang="en-US" altLang="zh-CN" dirty="0" smtClean="0"/>
              <a:t>||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x=true and false</a:t>
            </a:r>
          </a:p>
          <a:p>
            <a:pPr lvl="1"/>
            <a:r>
              <a:rPr lang="en-US" altLang="zh-CN" dirty="0"/>
              <a:t>x=true &amp;&amp; false</a:t>
            </a:r>
          </a:p>
          <a:p>
            <a:pPr lvl="1"/>
            <a:r>
              <a:rPr lang="en-US" altLang="zh-CN" dirty="0"/>
              <a:t>y= false or true</a:t>
            </a:r>
          </a:p>
          <a:p>
            <a:pPr lvl="1"/>
            <a:r>
              <a:rPr lang="en-US" altLang="zh-CN" dirty="0"/>
              <a:t>y= false || true</a:t>
            </a:r>
          </a:p>
          <a:p>
            <a:pPr lvl="1"/>
            <a:r>
              <a:rPr lang="en-US" altLang="zh-CN" dirty="0"/>
              <a:t>z=!false</a:t>
            </a:r>
          </a:p>
          <a:p>
            <a:pPr lvl="1"/>
            <a:r>
              <a:rPr lang="en-US" altLang="zh-CN" dirty="0"/>
              <a:t>z=not </a:t>
            </a:r>
            <a:r>
              <a:rPr lang="en-US" altLang="zh-CN" dirty="0" smtClean="0"/>
              <a:t>false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true or false and false</a:t>
            </a:r>
          </a:p>
          <a:p>
            <a:pPr lvl="1"/>
            <a:r>
              <a:rPr lang="en-US" altLang="zh-CN" dirty="0"/>
              <a:t>true || false &amp;&amp; false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67225" y="1641022"/>
            <a:ext cx="4498807" cy="488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rgbClr val="000099"/>
                </a:solidFill>
                <a:latin typeface="+mn-lt"/>
                <a:ea typeface="宋体" charset="-122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rgbClr val="5F5F5F"/>
                </a:solidFill>
                <a:latin typeface="+mn-lt"/>
                <a:ea typeface="宋体" charset="-122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宋体" charset="-122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5pPr>
            <a:lvl6pPr marL="25146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6pPr>
            <a:lvl7pPr marL="29718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7pPr>
            <a:lvl8pPr marL="34290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8pPr>
            <a:lvl9pPr marL="3886200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宋体" charset="-122"/>
              </a:defRPr>
            </a:lvl9pPr>
          </a:lstStyle>
          <a:p>
            <a:pPr lvl="1"/>
            <a:r>
              <a:rPr lang="zh-CN" altLang="en-US" dirty="0">
                <a:solidFill>
                  <a:srgbClr val="FF0000"/>
                </a:solidFill>
              </a:rPr>
              <a:t>优先</a:t>
            </a:r>
            <a:r>
              <a:rPr lang="zh-CN" altLang="en-US" dirty="0" smtClean="0">
                <a:solidFill>
                  <a:srgbClr val="FF0000"/>
                </a:solidFill>
              </a:rPr>
              <a:t>级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not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&gt; and = or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先级：</a:t>
            </a:r>
            <a:r>
              <a:rPr lang="en-US" altLang="zh-CN" dirty="0">
                <a:solidFill>
                  <a:srgbClr val="FF0000"/>
                </a:solidFill>
              </a:rPr>
              <a:t>! &gt; &amp;&amp; &gt; ||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x==true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x==false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y==false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y==true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z==true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syntax </a:t>
            </a:r>
            <a:r>
              <a:rPr lang="en-US" altLang="zh-CN" dirty="0" smtClean="0">
                <a:solidFill>
                  <a:srgbClr val="FF0000"/>
                </a:solidFill>
              </a:rPr>
              <a:t>error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z=(not false)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z=not(false)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10868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 Begins With </a:t>
                      </a:r>
                    </a:p>
                  </a:txBody>
                  <a:tcPr marL="145228" marR="145228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 Scope</a:t>
                      </a:r>
                    </a:p>
                  </a:txBody>
                  <a:tcPr marL="145228" marR="145228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$ </a:t>
                      </a:r>
                    </a:p>
                  </a:txBody>
                  <a:tcPr marL="145228" marR="145228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global variable </a:t>
                      </a:r>
                    </a:p>
                  </a:txBody>
                  <a:tcPr marL="145228" marR="145228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@ </a:t>
                      </a:r>
                    </a:p>
                  </a:txBody>
                  <a:tcPr marL="145228" marR="145228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 instance variable </a:t>
                      </a:r>
                    </a:p>
                  </a:txBody>
                  <a:tcPr marL="145228" marR="145228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[a-z] or _ </a:t>
                      </a:r>
                    </a:p>
                  </a:txBody>
                  <a:tcPr marL="145228" marR="145228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local variable </a:t>
                      </a:r>
                    </a:p>
                  </a:txBody>
                  <a:tcPr marL="145228" marR="145228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[A-Z] </a:t>
                      </a:r>
                    </a:p>
                  </a:txBody>
                  <a:tcPr marL="145228" marR="145228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constant</a:t>
                      </a:r>
                    </a:p>
                  </a:txBody>
                  <a:tcPr marL="145228" marR="145228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@@</a:t>
                      </a:r>
                    </a:p>
                  </a:txBody>
                  <a:tcPr marL="145228" marR="145228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class variable</a:t>
                      </a:r>
                    </a:p>
                  </a:txBody>
                  <a:tcPr marL="145228" marR="145228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3933056"/>
            <a:ext cx="80648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讨论</a:t>
            </a:r>
            <a:endParaRPr lang="en-US" altLang="zh-CN" sz="32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全局变量：</a:t>
            </a:r>
            <a:r>
              <a:rPr lang="en-US" altLang="zh-CN" sz="2400" dirty="0" smtClean="0"/>
              <a:t>$</a:t>
            </a:r>
            <a:r>
              <a:rPr lang="zh-CN" altLang="en-US" sz="2400" dirty="0" smtClean="0"/>
              <a:t>开头，程序任何位置可访问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对象实例属性（成员变量）：用</a:t>
            </a:r>
            <a:r>
              <a:rPr lang="en-US" altLang="zh-CN" sz="2400" dirty="0" smtClean="0"/>
              <a:t>@</a:t>
            </a:r>
            <a:r>
              <a:rPr lang="zh-CN" altLang="en-US" sz="2400" dirty="0" smtClean="0"/>
              <a:t>开头，</a:t>
            </a:r>
            <a:r>
              <a:rPr lang="en-US" altLang="zh-CN" sz="2400" dirty="0" smtClean="0"/>
              <a:t>e.g. @</a:t>
            </a:r>
            <a:r>
              <a:rPr lang="en-US" altLang="zh-CN" sz="2400" dirty="0" err="1" smtClean="0"/>
              <a:t>asdf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类属性：</a:t>
            </a:r>
            <a:r>
              <a:rPr lang="en-US" altLang="zh-CN" sz="2400" dirty="0" smtClean="0"/>
              <a:t>@@</a:t>
            </a:r>
            <a:r>
              <a:rPr lang="zh-CN" altLang="en-US" sz="2400" dirty="0" smtClean="0"/>
              <a:t>开头，</a:t>
            </a:r>
            <a:r>
              <a:rPr lang="en-US" altLang="zh-CN" sz="2400" dirty="0" smtClean="0"/>
              <a:t>e.g. @@</a:t>
            </a:r>
            <a:r>
              <a:rPr lang="en-US" altLang="zh-CN" sz="2400" dirty="0" err="1" smtClean="0"/>
              <a:t>asdf</a:t>
            </a:r>
            <a:endParaRPr lang="zh-CN" alt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本地变量：小写字母开头，作用域为定义所在程序块</a:t>
            </a:r>
            <a:endParaRPr lang="en-US" altLang="zh-CN" sz="24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常量：大写字母开头，</a:t>
            </a:r>
            <a:r>
              <a:rPr lang="en-US" altLang="zh-CN" sz="2400" dirty="0" smtClean="0"/>
              <a:t>e.g. </a:t>
            </a:r>
            <a:r>
              <a:rPr lang="en-US" altLang="zh-CN" sz="2400" dirty="0" err="1" smtClean="0"/>
              <a:t>Abcd</a:t>
            </a:r>
            <a:r>
              <a:rPr lang="en-US" altLang="zh-CN" sz="2400" dirty="0" smtClean="0"/>
              <a:t>, ABCD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zh-CN" altLang="zh-CN" dirty="0" smtClean="0"/>
              <a:t>字符串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51520" y="2276872"/>
            <a:ext cx="8712968" cy="7920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latin typeface="Consolas" panose="020B0609020204030204" pitchFamily="49" charset="0"/>
              </a:rPr>
              <a:t>myString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=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String.new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仿宋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0992" y="3389859"/>
            <a:ext cx="9073008" cy="7920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 smtClean="0">
                <a:latin typeface="Consolas" panose="020B0609020204030204" pitchFamily="49" charset="0"/>
              </a:rPr>
              <a:t>myString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String.new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("This is my string. Get your own string") 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仿宋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1520" y="4509120"/>
            <a:ext cx="8712968" cy="7920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latin typeface="Consolas" panose="020B0609020204030204" pitchFamily="49" charset="0"/>
              </a:rPr>
              <a:t>myString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= String("This is also my string") 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仿宋_GB2312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1520" y="5661248"/>
            <a:ext cx="8712968" cy="7920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 smtClean="0">
                <a:latin typeface="Consolas" panose="020B0609020204030204" pitchFamily="49" charset="0"/>
              </a:rPr>
              <a:t>myString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= "This is also my string" 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defRPr/>
            </a:pPr>
            <a:r>
              <a:rPr lang="zh-CN" altLang="zh-CN" dirty="0" smtClean="0"/>
              <a:t>字符串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单引号和双引号</a:t>
            </a:r>
            <a:endParaRPr lang="en-US" altLang="zh-CN" sz="2800" dirty="0" smtClean="0"/>
          </a:p>
          <a:p>
            <a:pPr lvl="1"/>
            <a:r>
              <a:rPr lang="en-US" altLang="zh-CN" sz="2400" b="1" dirty="0" err="1" smtClean="0">
                <a:latin typeface="Consolas" panose="020B0609020204030204" pitchFamily="49" charset="0"/>
              </a:rPr>
              <a:t>str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= "This is a book. \n That is a pen."</a:t>
            </a:r>
          </a:p>
          <a:p>
            <a:pPr lvl="1"/>
            <a:r>
              <a:rPr lang="en-US" altLang="zh-CN" sz="2400" b="1" dirty="0" err="1" smtClean="0">
                <a:latin typeface="Consolas" panose="020B0609020204030204" pitchFamily="49" charset="0"/>
              </a:rPr>
              <a:t>str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= 'This is a book. \n That is a pen.'</a:t>
            </a:r>
          </a:p>
          <a:p>
            <a:r>
              <a:rPr lang="zh-CN" altLang="en-US" sz="2800" dirty="0" smtClean="0"/>
              <a:t>表</a:t>
            </a:r>
            <a:r>
              <a:rPr lang="zh-CN" altLang="en-US" sz="2800" dirty="0"/>
              <a:t>达式替换</a:t>
            </a:r>
            <a:endParaRPr lang="en-US" altLang="zh-CN" sz="2800" dirty="0"/>
          </a:p>
          <a:p>
            <a:pPr lvl="1"/>
            <a:r>
              <a:rPr lang="en-US" altLang="zh-CN" sz="2400" b="1" dirty="0" err="1">
                <a:latin typeface="Consolas" panose="020B0609020204030204" pitchFamily="49" charset="0"/>
              </a:rPr>
              <a:t>var</a:t>
            </a:r>
            <a:r>
              <a:rPr lang="en-US" altLang="zh-CN" sz="2400" b="1" dirty="0">
                <a:latin typeface="Consolas" panose="020B0609020204030204" pitchFamily="49" charset="0"/>
              </a:rPr>
              <a:t> = 1/100.0</a:t>
            </a:r>
          </a:p>
          <a:p>
            <a:pPr lvl="1"/>
            <a:r>
              <a:rPr lang="en-US" altLang="zh-CN" sz="2400" b="1" dirty="0" err="1">
                <a:latin typeface="Consolas" panose="020B0609020204030204" pitchFamily="49" charset="0"/>
              </a:rPr>
              <a:t>asdf</a:t>
            </a:r>
            <a:r>
              <a:rPr lang="en-US" altLang="zh-CN" sz="2400" b="1" dirty="0">
                <a:latin typeface="Consolas" panose="020B0609020204030204" pitchFamily="49" charset="0"/>
              </a:rPr>
              <a:t> =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"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asdf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#{</a:t>
            </a:r>
            <a:r>
              <a:rPr lang="en-US" altLang="zh-CN" sz="2400" b="1" dirty="0" err="1">
                <a:latin typeface="Consolas" panose="020B0609020204030204" pitchFamily="49" charset="0"/>
              </a:rPr>
              <a:t>var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}“</a:t>
            </a:r>
          </a:p>
          <a:p>
            <a:r>
              <a:rPr lang="zh-CN" altLang="en-US" sz="2800" dirty="0" smtClean="0"/>
              <a:t>转义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foo="my"</a:t>
            </a:r>
            <a:endParaRPr lang="en-US" altLang="zh-CN" sz="2400" dirty="0" smtClean="0"/>
          </a:p>
          <a:p>
            <a:pPr lvl="1"/>
            <a:r>
              <a:rPr lang="en-US" altLang="zh-CN" sz="2400" b="1" dirty="0" err="1" smtClean="0">
                <a:latin typeface="Consolas" panose="020B0609020204030204" pitchFamily="49" charset="0"/>
              </a:rPr>
              <a:t>myString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=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%Q(This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is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"#{foo}" String)</a:t>
            </a:r>
          </a:p>
          <a:p>
            <a:pPr lvl="1"/>
            <a:r>
              <a:rPr lang="en-US" altLang="zh-CN" sz="2400" b="1" dirty="0" err="1">
                <a:latin typeface="Consolas" panose="020B0609020204030204" pitchFamily="49" charset="0"/>
              </a:rPr>
              <a:t>myString</a:t>
            </a:r>
            <a:r>
              <a:rPr lang="en-US" altLang="zh-CN" sz="2400" b="1" dirty="0">
                <a:latin typeface="Consolas" panose="020B0609020204030204" pitchFamily="49" charset="0"/>
              </a:rPr>
              <a:t> =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%(</a:t>
            </a:r>
            <a:r>
              <a:rPr lang="en-US" altLang="zh-CN" sz="2400" b="1" dirty="0">
                <a:latin typeface="Consolas" panose="020B0609020204030204" pitchFamily="49" charset="0"/>
              </a:rPr>
              <a:t>This is "#{foo}" String)</a:t>
            </a:r>
          </a:p>
          <a:p>
            <a:pPr lvl="1"/>
            <a:r>
              <a:rPr lang="en-US" altLang="zh-CN" sz="2400" b="1" dirty="0" err="1">
                <a:latin typeface="Consolas" panose="020B0609020204030204" pitchFamily="49" charset="0"/>
              </a:rPr>
              <a:t>myString</a:t>
            </a:r>
            <a:r>
              <a:rPr lang="en-US" altLang="zh-CN" sz="2400" b="1" dirty="0">
                <a:latin typeface="Consolas" panose="020B0609020204030204" pitchFamily="49" charset="0"/>
              </a:rPr>
              <a:t> =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%q(This </a:t>
            </a:r>
            <a:r>
              <a:rPr lang="en-US" altLang="zh-CN" sz="2400" b="1" dirty="0">
                <a:latin typeface="Consolas" panose="020B0609020204030204" pitchFamily="49" charset="0"/>
              </a:rPr>
              <a:t>is "#{foo}" String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)</a:t>
            </a:r>
            <a:endParaRPr lang="en-US" altLang="zh-CN" sz="24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>
                <a:latin typeface="Consolas" panose="020B0609020204030204" pitchFamily="49" charset="0"/>
              </a:rPr>
              <a:t>:id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:name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item = 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Hash.new</a:t>
            </a:r>
            <a:endParaRPr lang="en-US" altLang="zh-CN" sz="2800" b="1" dirty="0" smtClean="0">
              <a:latin typeface="Consolas" panose="020B0609020204030204" pitchFamily="49" charset="0"/>
            </a:endParaRP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item[:name] = 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"wty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"</a:t>
            </a:r>
            <a:endParaRPr lang="en-US" altLang="zh-CN" sz="2800" b="1" dirty="0" smtClean="0">
              <a:latin typeface="Consolas" panose="020B0609020204030204" pitchFamily="49" charset="0"/>
            </a:endParaRP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item[: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tel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] = 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"82339274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"</a:t>
            </a:r>
            <a:endParaRPr lang="en-US" altLang="zh-CN" sz="2800" b="1" dirty="0" smtClean="0">
              <a:latin typeface="Consolas" panose="020B0609020204030204" pitchFamily="49" charset="0"/>
            </a:endParaRPr>
          </a:p>
          <a:p>
            <a:r>
              <a:rPr lang="zh-CN" altLang="en-US" dirty="0" smtClean="0"/>
              <a:t>字符串与符号的区别？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latin typeface="Consolas" panose="020B0609020204030204" pitchFamily="49" charset="0"/>
              </a:rPr>
              <a:t>: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asdf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 smtClean="0">
                <a:latin typeface="Consolas" panose="020B0609020204030204" pitchFamily="49" charset="0"/>
              </a:rPr>
              <a:t>'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asdf'.intern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1350" y="4653136"/>
            <a:ext cx="4392488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"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asdf".equal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?"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asdf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"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asdf".eql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?"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asdf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: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asdf.equal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?: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asdf</a:t>
            </a:r>
            <a:endParaRPr lang="en-US" altLang="zh-CN" sz="2400" b="1" dirty="0" smtClean="0">
              <a:latin typeface="Consolas" panose="020B0609020204030204" pitchFamily="49" charset="0"/>
            </a:endParaRP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: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asdf.equal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?"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asdf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: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asdf.equal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?"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asdf".intern</a:t>
            </a:r>
            <a:endParaRPr lang="en-US" altLang="zh-CN" sz="24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chemeClr val="tx1"/>
                </a:solidFill>
              </a:rPr>
              <a:t>数组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</a:rPr>
              <a:t>Array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定义数组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添加元素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读取数据元素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82144" y="1628800"/>
            <a:ext cx="590465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a = []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a = [1,2,3]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a = %w{1 2 3} # =&gt; ["1", "2", "3"]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0970" y="2996952"/>
            <a:ext cx="252111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a &lt;&lt; 4.0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a[10] = 1</a:t>
            </a:r>
            <a:endParaRPr lang="en-US" altLang="zh-CN" b="1" dirty="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373216"/>
            <a:ext cx="187220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a[0]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a[-1]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a[1..2]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6609" y="5373216"/>
            <a:ext cx="547260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a[1000]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 # 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超过数组实际元素数量？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nil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a[-1000]  #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nil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a[1.1]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  #</a:t>
            </a:r>
            <a:r>
              <a:rPr lang="zh-CN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5960" y="4508209"/>
            <a:ext cx="756084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a = [1,2,3]</a:t>
            </a:r>
          </a:p>
          <a:p>
            <a:r>
              <a:rPr lang="en-US" altLang="zh-CN" sz="2000" b="1" dirty="0" err="1" smtClean="0">
                <a:latin typeface="Consolas" panose="020B0609020204030204" pitchFamily="49" charset="0"/>
              </a:rPr>
              <a:t>a.size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			# =&gt; 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讨论：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293521"/>
            <a:ext cx="532859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a = [1,2,3]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 &lt;&lt; a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a[-1]			# =&gt;?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a[-1][-1]		# =&gt;?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187624" y="4221088"/>
            <a:ext cx="5328592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a = [1,2,3]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b = </a:t>
            </a:r>
            <a:r>
              <a:rPr lang="en-US" altLang="zh-CN" sz="2400" b="1" dirty="0">
                <a:latin typeface="Consolas" panose="020B0609020204030204" pitchFamily="49" charset="0"/>
              </a:rPr>
              <a:t>[1,2,3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a==b			</a:t>
            </a:r>
            <a:r>
              <a:rPr lang="en-US" altLang="zh-CN" sz="2400" b="1" dirty="0">
                <a:latin typeface="Consolas" panose="020B0609020204030204" pitchFamily="49" charset="0"/>
              </a:rPr>
              <a:t>#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=&gt;?</a:t>
            </a:r>
          </a:p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a.eql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? b		# =&gt;?</a:t>
            </a:r>
          </a:p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a.equal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? b		</a:t>
            </a:r>
            <a:r>
              <a:rPr lang="en-US" altLang="zh-CN" sz="2400" b="1" dirty="0">
                <a:latin typeface="Consolas" panose="020B0609020204030204" pitchFamily="49" charset="0"/>
              </a:rPr>
              <a:t>#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=&gt;?</a:t>
            </a:r>
            <a:endParaRPr lang="en-US" altLang="zh-CN" sz="2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</a:t>
            </a:r>
            <a:r>
              <a:rPr lang="zh-CN" altLang="en-US" dirty="0" smtClean="0"/>
              <a:t>方法：依次遍历每个元素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collect</a:t>
            </a:r>
            <a:r>
              <a:rPr lang="zh-CN" altLang="en-US" dirty="0" smtClean="0"/>
              <a:t>方法：依次遍历每个元素，将代码块的结果收集成一个新的数组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collect!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collect</a:t>
            </a:r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41084"/>
            <a:ext cx="648072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a = [1,2,3]</a:t>
            </a:r>
          </a:p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a.each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{ |x| puts x}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5566"/>
            <a:ext cx="648072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a = [1,2,3]</a:t>
            </a:r>
          </a:p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a.collect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{ |x| x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**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2 }	 </a:t>
            </a:r>
            <a:r>
              <a:rPr lang="en-US" altLang="zh-CN" sz="2400" i="1" dirty="0" smtClean="0">
                <a:latin typeface="Consolas" panose="020B0609020204030204" pitchFamily="49" charset="0"/>
              </a:rPr>
              <a:t># =&gt; [1,4,9]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5893226"/>
            <a:ext cx="648072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a = [1,2,3]</a:t>
            </a:r>
          </a:p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a.collect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!{ |x| x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**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2 }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i="1" dirty="0" smtClean="0">
                <a:latin typeface="Consolas" panose="020B0609020204030204" pitchFamily="49" charset="0"/>
              </a:rPr>
              <a:t># =&gt; a=[1,4,9]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each_with_index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反向边历：</a:t>
            </a:r>
            <a:r>
              <a:rPr lang="en-US" altLang="zh-CN" dirty="0" err="1" smtClean="0"/>
              <a:t>reverse_each</a:t>
            </a:r>
            <a:endParaRPr lang="en-US" altLang="zh-CN" dirty="0" smtClean="0"/>
          </a:p>
          <a:p>
            <a:r>
              <a:rPr lang="zh-CN" altLang="en-US" dirty="0" smtClean="0"/>
              <a:t>部分、间隔遍历：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132856"/>
            <a:ext cx="759633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a = %w{ a b c }</a:t>
            </a:r>
          </a:p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a.each_with_index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do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|item, index|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	puts "#{item} is at position #{index}"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4829334"/>
            <a:ext cx="7596336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a = [1,2,3]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a[1..2]					</a:t>
            </a:r>
            <a:r>
              <a:rPr lang="en-US" altLang="zh-CN" sz="2400" i="1" dirty="0" smtClean="0">
                <a:latin typeface="Consolas" panose="020B0609020204030204" pitchFamily="49" charset="0"/>
              </a:rPr>
              <a:t># =&gt; [2,3]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2.upto(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a.size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- 1) { |x| puts x }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(1..4).step(2) { |x| puts x }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3.step(10,3) { |x| puts x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9372" y="1700808"/>
            <a:ext cx="7632848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Output "I love Ruby"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say = "I love Ruby"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puts say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Every statement has a return value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x = y = 1</a:t>
            </a:r>
          </a:p>
          <a:p>
            <a:endParaRPr lang="en-US" altLang="zh-CN" sz="2400" b="1" dirty="0" smtClean="0">
              <a:latin typeface="Consolas" panose="020B0609020204030204" pitchFamily="49" charset="0"/>
            </a:endParaRPr>
          </a:p>
          <a:p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Everything</a:t>
            </a:r>
            <a:r>
              <a:rPr lang="zh-CN" altLang="en-US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zh-CN" altLang="en-US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</a:t>
            </a:r>
            <a:r>
              <a:rPr lang="zh-CN" altLang="en-US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Object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a = b		# ERROR: b is not defined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a = nil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a.nil?		# =&gt;true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nil.nil?		# =&gt;true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读取数组内容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交换变量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拆分数组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去除重复元素：</a:t>
            </a:r>
            <a:r>
              <a:rPr lang="en-US" altLang="zh-CN" dirty="0" err="1" smtClean="0"/>
              <a:t>uniq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uniq</a:t>
            </a:r>
            <a:r>
              <a:rPr lang="en-US" altLang="zh-CN" dirty="0" smtClean="0"/>
              <a:t>! / delete / compact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逆转数组：</a:t>
            </a:r>
            <a:r>
              <a:rPr lang="en-US" altLang="zh-CN" dirty="0" smtClean="0"/>
              <a:t>reverse / reverse!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1417638"/>
            <a:ext cx="591500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a = 1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b = 2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a, b = b,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5210" y="2567593"/>
            <a:ext cx="593159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a = [1, 2, 3]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b, c = a		</a:t>
            </a:r>
            <a:r>
              <a:rPr lang="en-US" altLang="zh-CN" sz="2000" i="1" dirty="0" smtClean="0">
                <a:latin typeface="Consolas" panose="020B0609020204030204" pitchFamily="49" charset="0"/>
              </a:rPr>
              <a:t># =&gt; b=1, c=2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b, *c = a		</a:t>
            </a:r>
            <a:r>
              <a:rPr lang="en-US" altLang="zh-CN" sz="2000" i="1" dirty="0" smtClean="0">
                <a:latin typeface="Consolas" panose="020B0609020204030204" pitchFamily="49" charset="0"/>
              </a:rPr>
              <a:t># =&gt; b=1, c=[2,3]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9792" y="4384351"/>
            <a:ext cx="5987008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a = [1, 2, 3, 1, 1, nil, nil]</a:t>
            </a:r>
          </a:p>
          <a:p>
            <a:r>
              <a:rPr lang="en-US" altLang="zh-CN" sz="2000" b="1" dirty="0" err="1" smtClean="0">
                <a:latin typeface="Consolas" panose="020B0609020204030204" pitchFamily="49" charset="0"/>
              </a:rPr>
              <a:t>a.uniq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			</a:t>
            </a:r>
            <a:r>
              <a:rPr lang="en-US" altLang="zh-CN" sz="2000" i="1" dirty="0" smtClean="0">
                <a:latin typeface="Consolas" panose="020B0609020204030204" pitchFamily="49" charset="0"/>
              </a:rPr>
              <a:t># =&gt; [1,2,3,nil]</a:t>
            </a:r>
          </a:p>
          <a:p>
            <a:r>
              <a:rPr lang="en-US" altLang="zh-CN" sz="2000" b="1" dirty="0" err="1" smtClean="0">
                <a:latin typeface="Consolas" panose="020B0609020204030204" pitchFamily="49" charset="0"/>
              </a:rPr>
              <a:t>a.compact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		</a:t>
            </a:r>
            <a:r>
              <a:rPr lang="en-US" altLang="zh-CN" sz="2000" i="1" dirty="0" smtClean="0">
                <a:latin typeface="Consolas" panose="020B0609020204030204" pitchFamily="49" charset="0"/>
              </a:rPr>
              <a:t># =&gt; [1,2,3,1,1]</a:t>
            </a:r>
          </a:p>
          <a:p>
            <a:r>
              <a:rPr lang="en-US" altLang="zh-CN" sz="2000" b="1" dirty="0" err="1" smtClean="0">
                <a:latin typeface="Consolas" panose="020B0609020204030204" pitchFamily="49" charset="0"/>
              </a:rPr>
              <a:t>a.delete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(1)		</a:t>
            </a:r>
            <a:r>
              <a:rPr lang="en-US" altLang="zh-CN" sz="2000" i="1" dirty="0" smtClean="0">
                <a:latin typeface="Consolas" panose="020B0609020204030204" pitchFamily="49" charset="0"/>
              </a:rPr>
              <a:t># =&gt; [2, 3, nil, nil]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6100703"/>
            <a:ext cx="598700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a = [1, 2, 3]</a:t>
            </a:r>
          </a:p>
          <a:p>
            <a:r>
              <a:rPr lang="en-US" altLang="zh-CN" sz="2000" b="1" dirty="0" err="1" smtClean="0">
                <a:latin typeface="Consolas" panose="020B0609020204030204" pitchFamily="49" charset="0"/>
              </a:rPr>
              <a:t>a.reverse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		</a:t>
            </a:r>
            <a:r>
              <a:rPr lang="en-US" altLang="zh-CN" sz="2000" i="1" dirty="0" smtClean="0">
                <a:latin typeface="Consolas" panose="020B0609020204030204" pitchFamily="49" charset="0"/>
              </a:rPr>
              <a:t># =&gt; [3, 2, 1]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sort_by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2492896"/>
            <a:ext cx="8311455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a = [32,1,5,2,6,8]</a:t>
            </a:r>
          </a:p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a.sort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				</a:t>
            </a:r>
            <a:r>
              <a:rPr lang="en-US" altLang="zh-CN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 =&gt; [1,2,5,6,8,32]</a:t>
            </a:r>
          </a:p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a.sort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{ |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x,y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| y&lt;=&gt;x }	</a:t>
            </a:r>
            <a:r>
              <a:rPr lang="en-US" altLang="zh-CN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 =&gt; [32,8,6,5,2,1]</a:t>
            </a:r>
          </a:p>
          <a:p>
            <a:endParaRPr lang="en-US" altLang="zh-CN" sz="2400" b="1" dirty="0" smtClean="0">
              <a:latin typeface="Consolas" panose="020B0609020204030204" pitchFamily="49" charset="0"/>
            </a:endParaRP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a = %w{Apple orange banana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Banboo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a.sort_by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{ |x|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x.upcase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}	</a:t>
            </a:r>
            <a:r>
              <a:rPr lang="en-US" altLang="zh-CN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 =&gt; </a:t>
            </a:r>
            <a:r>
              <a:rPr lang="zh-CN" altLang="en-US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大小写无关</a:t>
            </a:r>
            <a:endParaRPr lang="en-US" altLang="zh-CN" sz="2400" i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sz="2400" b="1" dirty="0" smtClean="0">
              <a:latin typeface="Consolas" panose="020B0609020204030204" pitchFamily="49" charset="0"/>
            </a:endParaRPr>
          </a:p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a.sort_by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{ |x| rand }	</a:t>
            </a:r>
            <a:r>
              <a:rPr lang="en-US" altLang="zh-CN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 =&gt; </a:t>
            </a:r>
            <a:r>
              <a:rPr lang="zh-CN" altLang="en-US" sz="24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打乱顺序</a:t>
            </a:r>
            <a:endParaRPr lang="en-US" altLang="zh-CN" sz="2400" i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给定一个字符串，将其各位顺序打乱，输出乱序后的字符</a:t>
            </a:r>
            <a:r>
              <a:rPr lang="zh-CN" altLang="en-US" b="1" dirty="0" smtClean="0"/>
              <a:t>串。</a:t>
            </a:r>
            <a:endParaRPr lang="en-US" altLang="zh-CN" b="1" dirty="0" smtClean="0"/>
          </a:p>
          <a:p>
            <a:r>
              <a:rPr lang="zh-CN" altLang="en-US" b="1" dirty="0"/>
              <a:t>例</a:t>
            </a:r>
            <a:r>
              <a:rPr lang="zh-CN" altLang="en-US" b="1" dirty="0" smtClean="0"/>
              <a:t>如：输入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abcd</a:t>
            </a:r>
            <a:r>
              <a:rPr lang="en-US" altLang="zh-CN" b="1" dirty="0" smtClean="0"/>
              <a:t>", </a:t>
            </a:r>
            <a:r>
              <a:rPr lang="zh-CN" altLang="en-US" b="1" dirty="0" smtClean="0"/>
              <a:t>输出可以是</a:t>
            </a:r>
            <a:r>
              <a:rPr lang="en-US" altLang="zh-CN" b="1" dirty="0" err="1" smtClean="0"/>
              <a:t>dcba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3588" y="3501008"/>
            <a:ext cx="741682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提</a:t>
            </a:r>
            <a:r>
              <a:rPr lang="zh-CN" altLang="en-US" sz="2800" b="1" dirty="0" smtClean="0"/>
              <a:t>示：利</a:t>
            </a:r>
            <a:r>
              <a:rPr lang="zh-CN" altLang="en-US" sz="2800" b="1" dirty="0"/>
              <a:t>用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a.sort_by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{ rand }</a:t>
            </a:r>
            <a:endParaRPr lang="en-US" altLang="zh-CN" sz="28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2015716" y="4604633"/>
            <a:ext cx="5868652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s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='</a:t>
            </a:r>
            <a:r>
              <a:rPr lang="en-US" altLang="zh-CN" sz="2800" b="1" dirty="0" err="1" smtClean="0">
                <a:latin typeface="Consolas" panose="020B0609020204030204" pitchFamily="49" charset="0"/>
              </a:rPr>
              <a:t>abcd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2800" b="1" dirty="0" err="1" smtClean="0">
                <a:latin typeface="Consolas" panose="020B0609020204030204" pitchFamily="49" charset="0"/>
              </a:rPr>
              <a:t>s.chars.sort_by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{ rand }.join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3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元素累</a:t>
            </a:r>
            <a:r>
              <a:rPr lang="zh-CN" altLang="en-US" dirty="0" smtClean="0"/>
              <a:t>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inject</a:t>
            </a:r>
            <a:endParaRPr lang="en-US" altLang="zh-CN" sz="3200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4139952" y="1981252"/>
            <a:ext cx="468052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nsolas" panose="020B0609020204030204" pitchFamily="49" charset="0"/>
              </a:rPr>
              <a:t>a = [1,2,3]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</a:rPr>
              <a:t>a.inject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(0) { |sum,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| sum +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</a:rPr>
              <a:t>a.inject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(:+)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3116" y="2922911"/>
            <a:ext cx="304438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Consolas" panose="020B0609020204030204" pitchFamily="49" charset="0"/>
              </a:rPr>
              <a:t>a = [1,2,3]</a:t>
            </a:r>
          </a:p>
          <a:p>
            <a:r>
              <a:rPr lang="en-US" altLang="zh-CN" sz="2000" b="1" dirty="0" smtClean="0">
                <a:latin typeface="Consolas" panose="020B0609020204030204" pitchFamily="49" charset="0"/>
              </a:rPr>
              <a:t>sum = 0</a:t>
            </a:r>
          </a:p>
          <a:p>
            <a:r>
              <a:rPr lang="en-US" altLang="zh-CN" sz="2000" b="1" dirty="0" err="1" smtClean="0">
                <a:latin typeface="Consolas" panose="020B0609020204030204" pitchFamily="49" charset="0"/>
              </a:rPr>
              <a:t>a.each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{|x| sum += x}</a:t>
            </a:r>
          </a:p>
        </p:txBody>
      </p:sp>
      <p:sp>
        <p:nvSpPr>
          <p:cNvPr id="6" name="右箭头 5"/>
          <p:cNvSpPr/>
          <p:nvPr/>
        </p:nvSpPr>
        <p:spPr bwMode="auto">
          <a:xfrm>
            <a:off x="3446696" y="3178714"/>
            <a:ext cx="504056" cy="504056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37000" y="3776708"/>
            <a:ext cx="468052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</a:rPr>
              <a:t>a.inject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(1) {|sum,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| sum *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latin typeface="Consolas" panose="020B0609020204030204" pitchFamily="49" charset="0"/>
              </a:rPr>
              <a:t>a.inject</a:t>
            </a:r>
            <a:r>
              <a:rPr lang="en-US" altLang="zh-CN" sz="2000" b="1" dirty="0">
                <a:latin typeface="Consolas" panose="020B0609020204030204" pitchFamily="49" charset="0"/>
              </a:rPr>
              <a:t>:*</a:t>
            </a:r>
            <a:endParaRPr lang="en-US" altLang="zh-CN" sz="20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9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元素累计：</a:t>
            </a:r>
            <a:r>
              <a:rPr lang="en-US" altLang="zh-CN" dirty="0"/>
              <a:t>inject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1..100</a:t>
            </a:r>
          </a:p>
          <a:p>
            <a:r>
              <a:rPr lang="en-US" altLang="zh-CN" dirty="0" smtClean="0"/>
              <a:t>'</a:t>
            </a:r>
            <a:r>
              <a:rPr lang="en-US" altLang="zh-CN" dirty="0" err="1" smtClean="0"/>
              <a:t>a'..'z</a:t>
            </a:r>
            <a:r>
              <a:rPr lang="en-US" altLang="zh-CN" dirty="0" smtClean="0"/>
              <a:t>'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用最少的语句，打印右图（右对齐）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1438891"/>
            <a:ext cx="2448272" cy="489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abcdefghijklmnopqrstuvwxyz</a:t>
            </a:r>
            <a:endParaRPr lang="en-US" altLang="zh-CN" sz="1200" b="1" dirty="0"/>
          </a:p>
          <a:p>
            <a:r>
              <a:rPr lang="en-US" altLang="zh-CN" sz="1200" b="1" dirty="0" err="1"/>
              <a:t>abcdefghijklmnopqrstuvwxy</a:t>
            </a:r>
            <a:endParaRPr lang="en-US" altLang="zh-CN" sz="1200" b="1" dirty="0"/>
          </a:p>
          <a:p>
            <a:r>
              <a:rPr lang="en-US" altLang="zh-CN" sz="1200" b="1" dirty="0" err="1"/>
              <a:t>abcdefghijklmnopqrstuvwx</a:t>
            </a:r>
            <a:endParaRPr lang="en-US" altLang="zh-CN" sz="1200" b="1" dirty="0"/>
          </a:p>
          <a:p>
            <a:r>
              <a:rPr lang="en-US" altLang="zh-CN" sz="1200" b="1" dirty="0" err="1"/>
              <a:t>abcdefghijklmnopqrstuvw</a:t>
            </a:r>
            <a:endParaRPr lang="en-US" altLang="zh-CN" sz="1200" b="1" dirty="0"/>
          </a:p>
          <a:p>
            <a:r>
              <a:rPr lang="en-US" altLang="zh-CN" sz="1200" b="1" dirty="0" err="1"/>
              <a:t>abcdefghijklmnopqrstuv</a:t>
            </a:r>
            <a:endParaRPr lang="en-US" altLang="zh-CN" sz="1200" b="1" dirty="0"/>
          </a:p>
          <a:p>
            <a:r>
              <a:rPr lang="en-US" altLang="zh-CN" sz="1200" b="1" dirty="0" err="1"/>
              <a:t>abcdefghijklmnopqrstu</a:t>
            </a:r>
            <a:endParaRPr lang="en-US" altLang="zh-CN" sz="1200" b="1" dirty="0"/>
          </a:p>
          <a:p>
            <a:r>
              <a:rPr lang="en-US" altLang="zh-CN" sz="1200" b="1" dirty="0" err="1"/>
              <a:t>abcdefghijklmnopqrst</a:t>
            </a:r>
            <a:endParaRPr lang="en-US" altLang="zh-CN" sz="1200" b="1" dirty="0"/>
          </a:p>
          <a:p>
            <a:r>
              <a:rPr lang="en-US" altLang="zh-CN" sz="1200" b="1" dirty="0" err="1"/>
              <a:t>abcdefghijklmnopqrs</a:t>
            </a:r>
            <a:endParaRPr lang="en-US" altLang="zh-CN" sz="1200" b="1" dirty="0"/>
          </a:p>
          <a:p>
            <a:r>
              <a:rPr lang="en-US" altLang="zh-CN" sz="1200" b="1" dirty="0" err="1"/>
              <a:t>abcdefghijklmnopqr</a:t>
            </a:r>
            <a:endParaRPr lang="en-US" altLang="zh-CN" sz="1200" b="1" dirty="0"/>
          </a:p>
          <a:p>
            <a:r>
              <a:rPr lang="en-US" altLang="zh-CN" sz="1200" b="1" dirty="0" err="1"/>
              <a:t>abcdefghijklmnopq</a:t>
            </a:r>
            <a:endParaRPr lang="en-US" altLang="zh-CN" sz="1200" b="1" dirty="0"/>
          </a:p>
          <a:p>
            <a:r>
              <a:rPr lang="en-US" altLang="zh-CN" sz="1200" b="1" dirty="0" err="1"/>
              <a:t>abcdefghijklmnop</a:t>
            </a:r>
            <a:endParaRPr lang="en-US" altLang="zh-CN" sz="1200" b="1" dirty="0"/>
          </a:p>
          <a:p>
            <a:r>
              <a:rPr lang="en-US" altLang="zh-CN" sz="1200" b="1" dirty="0" err="1"/>
              <a:t>abcdefghijklmno</a:t>
            </a:r>
            <a:endParaRPr lang="en-US" altLang="zh-CN" sz="1200" b="1" dirty="0"/>
          </a:p>
          <a:p>
            <a:r>
              <a:rPr lang="en-US" altLang="zh-CN" sz="1200" b="1" dirty="0" err="1"/>
              <a:t>abcdefghijklmn</a:t>
            </a:r>
            <a:endParaRPr lang="en-US" altLang="zh-CN" sz="1200" b="1" dirty="0"/>
          </a:p>
          <a:p>
            <a:r>
              <a:rPr lang="en-US" altLang="zh-CN" sz="1200" b="1" dirty="0" err="1"/>
              <a:t>abcdefghijklm</a:t>
            </a:r>
            <a:endParaRPr lang="en-US" altLang="zh-CN" sz="1200" b="1" dirty="0"/>
          </a:p>
          <a:p>
            <a:r>
              <a:rPr lang="en-US" altLang="zh-CN" sz="1200" b="1" dirty="0" err="1"/>
              <a:t>abcdefghijkl</a:t>
            </a:r>
            <a:endParaRPr lang="en-US" altLang="zh-CN" sz="1200" b="1" dirty="0"/>
          </a:p>
          <a:p>
            <a:r>
              <a:rPr lang="en-US" altLang="zh-CN" sz="1200" b="1" dirty="0" err="1"/>
              <a:t>abcdefghijk</a:t>
            </a:r>
            <a:endParaRPr lang="en-US" altLang="zh-CN" sz="1200" b="1" dirty="0"/>
          </a:p>
          <a:p>
            <a:r>
              <a:rPr lang="en-US" altLang="zh-CN" sz="1200" b="1" dirty="0" err="1"/>
              <a:t>abcdefghij</a:t>
            </a:r>
            <a:endParaRPr lang="en-US" altLang="zh-CN" sz="1200" b="1" dirty="0"/>
          </a:p>
          <a:p>
            <a:r>
              <a:rPr lang="en-US" altLang="zh-CN" sz="1200" b="1" dirty="0" err="1"/>
              <a:t>abcdefghi</a:t>
            </a:r>
            <a:endParaRPr lang="en-US" altLang="zh-CN" sz="1200" b="1" dirty="0"/>
          </a:p>
          <a:p>
            <a:r>
              <a:rPr lang="en-US" altLang="zh-CN" sz="1200" b="1" dirty="0" err="1"/>
              <a:t>abcdefgh</a:t>
            </a:r>
            <a:endParaRPr lang="en-US" altLang="zh-CN" sz="1200" b="1" dirty="0"/>
          </a:p>
          <a:p>
            <a:r>
              <a:rPr lang="en-US" altLang="zh-CN" sz="1200" b="1" dirty="0" err="1"/>
              <a:t>abcdefg</a:t>
            </a:r>
            <a:endParaRPr lang="en-US" altLang="zh-CN" sz="1200" b="1" dirty="0"/>
          </a:p>
          <a:p>
            <a:r>
              <a:rPr lang="en-US" altLang="zh-CN" sz="1200" b="1" dirty="0" err="1"/>
              <a:t>abcdef</a:t>
            </a:r>
            <a:endParaRPr lang="en-US" altLang="zh-CN" sz="1200" b="1" dirty="0"/>
          </a:p>
          <a:p>
            <a:r>
              <a:rPr lang="en-US" altLang="zh-CN" sz="1200" b="1" dirty="0" err="1"/>
              <a:t>abcde</a:t>
            </a:r>
            <a:endParaRPr lang="en-US" altLang="zh-CN" sz="1200" b="1" dirty="0"/>
          </a:p>
          <a:p>
            <a:r>
              <a:rPr lang="en-US" altLang="zh-CN" sz="1200" b="1" dirty="0" err="1"/>
              <a:t>abcd</a:t>
            </a:r>
            <a:endParaRPr lang="en-US" altLang="zh-CN" sz="1200" b="1" dirty="0"/>
          </a:p>
          <a:p>
            <a:r>
              <a:rPr lang="en-US" altLang="zh-CN" sz="1200" b="1" dirty="0" err="1"/>
              <a:t>abc</a:t>
            </a:r>
            <a:endParaRPr lang="en-US" altLang="zh-CN" sz="1200" b="1" dirty="0"/>
          </a:p>
          <a:p>
            <a:r>
              <a:rPr lang="en-US" altLang="zh-CN" sz="1200" b="1" dirty="0"/>
              <a:t>ab</a:t>
            </a:r>
          </a:p>
          <a:p>
            <a:r>
              <a:rPr lang="en-US" altLang="zh-CN" sz="1200" b="1" dirty="0"/>
              <a:t>a</a:t>
            </a:r>
            <a:endParaRPr lang="zh-CN" altLang="en-US" sz="1200" b="1" dirty="0"/>
          </a:p>
        </p:txBody>
      </p:sp>
      <p:sp>
        <p:nvSpPr>
          <p:cNvPr id="10" name="TextBox 8"/>
          <p:cNvSpPr txBox="1"/>
          <p:nvPr/>
        </p:nvSpPr>
        <p:spPr>
          <a:xfrm>
            <a:off x="467544" y="5341148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s=('</a:t>
            </a:r>
            <a:r>
              <a:rPr lang="en-US" altLang="zh-CN" sz="2400" b="1" dirty="0" err="1">
                <a:latin typeface="Consolas" panose="020B0609020204030204" pitchFamily="49" charset="0"/>
              </a:rPr>
              <a:t>a'..'z</a:t>
            </a:r>
            <a:r>
              <a:rPr lang="en-US" altLang="zh-CN" sz="2400" b="1" dirty="0">
                <a:latin typeface="Consolas" panose="020B0609020204030204" pitchFamily="49" charset="0"/>
              </a:rPr>
              <a:t>').inject(:+);26.times{puts s; </a:t>
            </a:r>
            <a:r>
              <a:rPr lang="en-US" altLang="zh-CN" sz="2400" b="1" dirty="0" err="1">
                <a:latin typeface="Consolas" panose="020B0609020204030204" pitchFamily="49" charset="0"/>
              </a:rPr>
              <a:t>s.chop</a:t>
            </a:r>
            <a:r>
              <a:rPr lang="en-US" altLang="zh-CN" sz="2400" b="1" dirty="0">
                <a:latin typeface="Consolas" panose="020B0609020204030204" pitchFamily="49" charset="0"/>
              </a:rPr>
              <a:t>!}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[1,2,3] | [1,4,5]		#=&gt; [1,2,3,4,5]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[1,2,3] &amp; [1,4,5]		#=&gt; [1]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[1,2,3] - [1,4,5]		#=&gt; [2,3]</a:t>
            </a:r>
          </a:p>
          <a:p>
            <a:endParaRPr lang="en-US" altLang="zh-CN" sz="2400" b="1" dirty="0" smtClean="0">
              <a:latin typeface="Consolas" panose="020B0609020204030204" pitchFamily="49" charset="0"/>
            </a:endParaRP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[1,2,3,1] | []			#=&gt;?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[1,2,3] + [1,4,5]		#=&gt;?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[1,2,3] &amp;&amp; [1,4,5]		#=&gt;?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[1,2,3] || [1,4,5]		#=&gt;?</a:t>
            </a:r>
          </a:p>
          <a:p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散列（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创建散列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latin typeface="Consolas" panose="020B0609020204030204" pitchFamily="49" charset="0"/>
              </a:rPr>
              <a:t>empty =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Hash.new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zh-CN" b="1" dirty="0" smtClean="0">
                <a:latin typeface="Consolas" panose="020B0609020204030204" pitchFamily="49" charset="0"/>
              </a:rPr>
              <a:t>empty = {}</a:t>
            </a:r>
          </a:p>
          <a:p>
            <a:pPr lvl="1"/>
            <a:r>
              <a:rPr lang="en-US" altLang="zh-CN" b="1" dirty="0" smtClean="0">
                <a:latin typeface="Consolas" panose="020B0609020204030204" pitchFamily="49" charset="0"/>
              </a:rPr>
              <a:t>empty =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Hash.new</a:t>
            </a:r>
            <a:r>
              <a:rPr lang="en-US" altLang="zh-CN" b="1" dirty="0" smtClean="0">
                <a:latin typeface="Consolas" panose="020B0609020204030204" pitchFamily="49" charset="0"/>
              </a:rPr>
              <a:t>(0)</a:t>
            </a:r>
          </a:p>
          <a:p>
            <a:pPr lvl="1"/>
            <a:r>
              <a:rPr lang="en-US" altLang="zh-CN" b="1" dirty="0" smtClean="0">
                <a:latin typeface="Consolas" panose="020B0609020204030204" pitchFamily="49" charset="0"/>
              </a:rPr>
              <a:t>numbers = Hash['One', 1, 'two', 2]</a:t>
            </a:r>
          </a:p>
          <a:p>
            <a:pPr lvl="1"/>
            <a:r>
              <a:rPr lang="en-US" altLang="zh-CN" b="1" dirty="0" smtClean="0">
                <a:latin typeface="Consolas" panose="020B0609020204030204" pitchFamily="49" charset="0"/>
              </a:rPr>
              <a:t>numbers = {'one' =&gt; 1, 'two' = &gt; 2}</a:t>
            </a:r>
          </a:p>
          <a:p>
            <a:r>
              <a:rPr lang="zh-CN" altLang="en-US" dirty="0" smtClean="0"/>
              <a:t>键（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）和值（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latin typeface="Consolas" panose="020B0609020204030204" pitchFamily="49" charset="0"/>
              </a:rPr>
              <a:t>numbers['two']</a:t>
            </a:r>
            <a:r>
              <a:rPr lang="zh-CN" altLang="en-US" b="1" dirty="0" smtClean="0">
                <a:latin typeface="Consolas" panose="020B0609020204030204" pitchFamily="49" charset="0"/>
              </a:rPr>
              <a:t> </a:t>
            </a:r>
            <a:r>
              <a:rPr lang="en-US" altLang="zh-CN" b="1" dirty="0" smtClean="0">
                <a:latin typeface="Consolas" panose="020B0609020204030204" pitchFamily="49" charset="0"/>
              </a:rPr>
              <a:t>	</a:t>
            </a:r>
            <a:r>
              <a:rPr lang="en-US" altLang="zh-CN" i="1" dirty="0" smtClean="0">
                <a:latin typeface="Consolas" panose="020B0609020204030204" pitchFamily="49" charset="0"/>
              </a:rPr>
              <a:t>#=&gt; 2</a:t>
            </a:r>
          </a:p>
          <a:p>
            <a:pPr lvl="1"/>
            <a:r>
              <a:rPr lang="en-US" altLang="zh-CN" b="1" dirty="0" smtClean="0">
                <a:latin typeface="Consolas" panose="020B0609020204030204" pitchFamily="49" charset="0"/>
              </a:rPr>
              <a:t>numbers['ten'] = 10</a:t>
            </a:r>
          </a:p>
          <a:p>
            <a:pPr lvl="1"/>
            <a:r>
              <a:rPr lang="en-US" altLang="zh-CN" b="1" dirty="0" err="1" smtClean="0">
                <a:latin typeface="Consolas" panose="020B0609020204030204" pitchFamily="49" charset="0"/>
              </a:rPr>
              <a:t>numbers.keys</a:t>
            </a:r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i="1" dirty="0">
                <a:latin typeface="Consolas" panose="020B0609020204030204" pitchFamily="49" charset="0"/>
              </a:rPr>
              <a:t>#=&gt; </a:t>
            </a:r>
            <a:r>
              <a:rPr lang="en-US" altLang="zh-CN" i="1" dirty="0" smtClean="0">
                <a:latin typeface="Consolas" panose="020B0609020204030204" pitchFamily="49" charset="0"/>
              </a:rPr>
              <a:t>[‘</a:t>
            </a:r>
            <a:r>
              <a:rPr lang="en-US" altLang="zh-CN" i="1" dirty="0" err="1" smtClean="0">
                <a:latin typeface="Consolas" panose="020B0609020204030204" pitchFamily="49" charset="0"/>
              </a:rPr>
              <a:t>one’,’two’,’ten</a:t>
            </a:r>
            <a:r>
              <a:rPr lang="en-US" altLang="zh-CN" i="1" dirty="0" smtClean="0">
                <a:latin typeface="Consolas" panose="020B0609020204030204" pitchFamily="49" charset="0"/>
              </a:rPr>
              <a:t>’]</a:t>
            </a:r>
          </a:p>
          <a:p>
            <a:pPr lvl="1"/>
            <a:r>
              <a:rPr lang="en-US" altLang="zh-CN" b="1" dirty="0" err="1" smtClean="0">
                <a:latin typeface="Consolas" panose="020B0609020204030204" pitchFamily="49" charset="0"/>
              </a:rPr>
              <a:t>numbers.values</a:t>
            </a:r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i="1" dirty="0" smtClean="0">
                <a:latin typeface="Consolas" panose="020B0609020204030204" pitchFamily="49" charset="0"/>
              </a:rPr>
              <a:t>#=&gt; [1,2,10]</a:t>
            </a:r>
          </a:p>
          <a:p>
            <a:pPr lvl="1"/>
            <a:r>
              <a:rPr lang="en-US" altLang="zh-CN" b="1" dirty="0" err="1" smtClean="0">
                <a:latin typeface="Consolas" panose="020B0609020204030204" pitchFamily="49" charset="0"/>
              </a:rPr>
              <a:t>numbers.delete</a:t>
            </a:r>
            <a:r>
              <a:rPr lang="en-US" altLang="zh-CN" b="1" dirty="0" smtClean="0">
                <a:latin typeface="Consolas" panose="020B0609020204030204" pitchFamily="49" charset="0"/>
              </a:rPr>
              <a:t>('One')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散列迭代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/ </a:t>
            </a:r>
            <a:r>
              <a:rPr lang="en-US" altLang="zh-CN" dirty="0" err="1" smtClean="0"/>
              <a:t>each_pair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each_key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each_value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h = {1=&gt;2, 2=&gt;3, 4=&gt;5}</a:t>
            </a:r>
          </a:p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h.each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{ |k, v| print k, "=&gt;", v, "\n"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149080"/>
            <a:ext cx="532859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nsolas" panose="020B0609020204030204" pitchFamily="49" charset="0"/>
              </a:rPr>
              <a:t>h = {1=&gt;2, 2=&gt;3, 4=&gt;5}</a:t>
            </a:r>
          </a:p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h.each_key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{ |k| puts k }</a:t>
            </a:r>
          </a:p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h.each_value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{ |v| puts v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定义正则表达式</a:t>
            </a:r>
            <a:endParaRPr lang="en-US" altLang="zh-CN" dirty="0" smtClean="0"/>
          </a:p>
          <a:p>
            <a:pPr lvl="1"/>
            <a:r>
              <a:rPr lang="en-US" altLang="zh-CN" sz="2600" b="1" dirty="0" smtClean="0">
                <a:latin typeface="Consolas" panose="020B0609020204030204" pitchFamily="49" charset="0"/>
              </a:rPr>
              <a:t>/([0-9]+)/</a:t>
            </a:r>
          </a:p>
          <a:p>
            <a:pPr lvl="1"/>
            <a:r>
              <a:rPr lang="en-US" altLang="zh-CN" sz="2600" b="1" dirty="0" err="1" smtClean="0">
                <a:latin typeface="Consolas" panose="020B0609020204030204" pitchFamily="49" charset="0"/>
              </a:rPr>
              <a:t>Regexp.new</a:t>
            </a:r>
            <a:r>
              <a:rPr lang="en-US" altLang="zh-CN" sz="2600" b="1" dirty="0" smtClean="0">
                <a:latin typeface="Consolas" panose="020B0609020204030204" pitchFamily="49" charset="0"/>
              </a:rPr>
              <a:t>("([0-9]+)")</a:t>
            </a:r>
          </a:p>
          <a:p>
            <a:pPr lvl="1"/>
            <a:r>
              <a:rPr lang="en-US" altLang="zh-CN" sz="2600" b="1" dirty="0" err="1" smtClean="0">
                <a:latin typeface="Consolas" panose="020B0609020204030204" pitchFamily="49" charset="0"/>
              </a:rPr>
              <a:t>Regexp.compile</a:t>
            </a:r>
            <a:r>
              <a:rPr lang="en-US" altLang="zh-CN" sz="2600" b="1" dirty="0" smtClean="0">
                <a:latin typeface="Consolas" panose="020B0609020204030204" pitchFamily="49" charset="0"/>
              </a:rPr>
              <a:t>("([0-9]+)")</a:t>
            </a:r>
          </a:p>
          <a:p>
            <a:pPr lvl="1"/>
            <a:r>
              <a:rPr lang="en-US" altLang="zh-CN" sz="2600" b="1" dirty="0" smtClean="0">
                <a:latin typeface="Consolas" panose="020B0609020204030204" pitchFamily="49" charset="0"/>
              </a:rPr>
              <a:t>%r{([0-9]+)}</a:t>
            </a:r>
          </a:p>
          <a:p>
            <a:r>
              <a:rPr lang="zh-CN" altLang="en-US" dirty="0" smtClean="0"/>
              <a:t>匹配正则表达式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=~</a:t>
            </a:r>
          </a:p>
          <a:p>
            <a:pPr lvl="2"/>
            <a:r>
              <a:rPr lang="en-US" altLang="zh-CN" b="1" dirty="0" smtClean="0">
                <a:latin typeface="Consolas" panose="020B0609020204030204" pitchFamily="49" charset="0"/>
              </a:rPr>
              <a:t>/([0-9]+)/ =~ "1123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haha</a:t>
            </a:r>
            <a:r>
              <a:rPr lang="en-US" altLang="zh-CN" b="1" dirty="0" smtClean="0">
                <a:latin typeface="Consolas" panose="020B0609020204030204" pitchFamily="49" charset="0"/>
              </a:rPr>
              <a:t>"	#=&gt;0</a:t>
            </a:r>
          </a:p>
          <a:p>
            <a:pPr lvl="1"/>
            <a:r>
              <a:rPr lang="en-US" altLang="zh-CN" dirty="0" err="1" smtClean="0"/>
              <a:t>Regexp.match</a:t>
            </a:r>
            <a:endParaRPr lang="en-US" altLang="zh-CN" dirty="0" smtClean="0"/>
          </a:p>
          <a:p>
            <a:pPr lvl="2"/>
            <a:r>
              <a:rPr lang="en-US" altLang="zh-CN" b="1" dirty="0" smtClean="0">
                <a:latin typeface="Consolas" panose="020B0609020204030204" pitchFamily="49" charset="0"/>
              </a:rPr>
              <a:t>m = /([0-9]+)/.match("1223 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haha</a:t>
            </a:r>
            <a:r>
              <a:rPr lang="en-US" altLang="zh-CN" b="1" dirty="0" smtClean="0">
                <a:latin typeface="Consolas" panose="020B0609020204030204" pitchFamily="49" charset="0"/>
              </a:rPr>
              <a:t>")	</a:t>
            </a:r>
            <a:r>
              <a:rPr lang="en-US" altLang="zh-CN" i="1" dirty="0" smtClean="0">
                <a:latin typeface="Consolas" panose="020B0609020204030204" pitchFamily="49" charset="0"/>
              </a:rPr>
              <a:t>#=&gt;</a:t>
            </a:r>
            <a:r>
              <a:rPr lang="en-US" altLang="zh-CN" i="1" dirty="0" err="1" smtClean="0">
                <a:latin typeface="Consolas" panose="020B0609020204030204" pitchFamily="49" charset="0"/>
              </a:rPr>
              <a:t>MatchData</a:t>
            </a:r>
            <a:endParaRPr lang="en-US" altLang="zh-CN" i="1" dirty="0" smtClean="0">
              <a:latin typeface="Consolas" panose="020B0609020204030204" pitchFamily="49" charset="0"/>
            </a:endParaRPr>
          </a:p>
          <a:p>
            <a:pPr lvl="2"/>
            <a:r>
              <a:rPr lang="en-US" altLang="zh-CN" b="1" dirty="0" smtClean="0">
                <a:latin typeface="Consolas" panose="020B0609020204030204" pitchFamily="49" charset="0"/>
              </a:rPr>
              <a:t>/([0-9]+)/.match("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haha</a:t>
            </a:r>
            <a:r>
              <a:rPr lang="en-US" altLang="zh-CN" b="1" dirty="0" smtClean="0">
                <a:latin typeface="Consolas" panose="020B0609020204030204" pitchFamily="49" charset="0"/>
              </a:rPr>
              <a:t>")		</a:t>
            </a:r>
            <a:r>
              <a:rPr lang="en-US" altLang="zh-CN" i="1" dirty="0" smtClean="0">
                <a:latin typeface="Consolas" panose="020B0609020204030204" pitchFamily="49" charset="0"/>
              </a:rPr>
              <a:t>#=&gt;nil</a:t>
            </a:r>
            <a:endParaRPr lang="zh-CN" altLang="en-US" i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分段</a:t>
            </a:r>
            <a:r>
              <a:rPr lang="en-US" altLang="zh-CN" dirty="0" smtClean="0"/>
              <a:t>match/ </a:t>
            </a:r>
            <a:r>
              <a:rPr lang="en-US" altLang="zh-CN" dirty="0" err="1" smtClean="0"/>
              <a:t>MatchData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Consolas" panose="020B0609020204030204" pitchFamily="49" charset="0"/>
              </a:rPr>
              <a:t>Regexp.last_match</a:t>
            </a:r>
            <a:endParaRPr lang="en-US" altLang="zh-CN" b="1" dirty="0" smtClean="0">
              <a:latin typeface="Consolas" panose="020B0609020204030204" pitchFamily="49" charset="0"/>
            </a:endParaRPr>
          </a:p>
          <a:p>
            <a:r>
              <a:rPr lang="en-US" altLang="zh-CN" b="1" dirty="0" err="1" smtClean="0">
                <a:latin typeface="Consolas" panose="020B0609020204030204" pitchFamily="49" charset="0"/>
              </a:rPr>
              <a:t>Regexp.last_match</a:t>
            </a:r>
            <a:r>
              <a:rPr lang="en-US" altLang="zh-CN" b="1" dirty="0" smtClean="0">
                <a:latin typeface="Consolas" panose="020B0609020204030204" pitchFamily="49" charset="0"/>
              </a:rPr>
              <a:t>([</a:t>
            </a:r>
            <a:r>
              <a:rPr lang="en-US" altLang="zh-CN" b="1" i="1" dirty="0" smtClean="0">
                <a:latin typeface="Consolas" panose="020B0609020204030204" pitchFamily="49" charset="0"/>
              </a:rPr>
              <a:t>nth</a:t>
            </a:r>
            <a:r>
              <a:rPr lang="en-US" altLang="zh-CN" b="1" dirty="0" smtClean="0"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zh-CN" altLang="en-US" dirty="0" smtClean="0"/>
              <a:t>若整数</a:t>
            </a:r>
            <a:r>
              <a:rPr lang="en-US" altLang="zh-CN" i="1" dirty="0" smtClean="0"/>
              <a:t>nth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，则返回匹配的字符串</a:t>
            </a:r>
            <a:r>
              <a:rPr lang="en-US" altLang="zh-CN" dirty="0" smtClean="0"/>
              <a:t>($&amp;)</a:t>
            </a:r>
            <a:r>
              <a:rPr lang="zh-CN" altLang="en-US" dirty="0" smtClean="0"/>
              <a:t>。除此以外，则返回与第</a:t>
            </a:r>
            <a:r>
              <a:rPr lang="en-US" altLang="zh-CN" i="1" dirty="0" smtClean="0"/>
              <a:t>nth</a:t>
            </a:r>
            <a:r>
              <a:rPr lang="zh-CN" altLang="en-US" dirty="0" smtClean="0"/>
              <a:t>个括号相匹配的部分字符串</a:t>
            </a:r>
            <a:r>
              <a:rPr lang="en-US" altLang="zh-CN" dirty="0" smtClean="0"/>
              <a:t>($1,$2,...)</a:t>
            </a:r>
            <a:r>
              <a:rPr lang="zh-CN" altLang="en-US" dirty="0" smtClean="0"/>
              <a:t>。若没有相应的括号或未完成匹配，则返回</a:t>
            </a:r>
            <a:r>
              <a:rPr lang="en-US" altLang="zh-CN" dirty="0" smtClean="0"/>
              <a:t>nil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677" y="4540434"/>
            <a:ext cx="5328592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r = /(.)(.)/</a:t>
            </a:r>
          </a:p>
          <a:p>
            <a:pPr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r =~ "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ab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"</a:t>
            </a:r>
          </a:p>
          <a:p>
            <a:pPr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p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Regexp.last_match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[0] </a:t>
            </a:r>
            <a:r>
              <a:rPr lang="en-US" altLang="zh-CN" sz="2000" i="1" dirty="0" smtClean="0">
                <a:latin typeface="Consolas" panose="020B0609020204030204" pitchFamily="49" charset="0"/>
              </a:rPr>
              <a:t># =&gt; "</a:t>
            </a:r>
            <a:r>
              <a:rPr lang="en-US" altLang="zh-CN" sz="2000" i="1" dirty="0" err="1" smtClean="0">
                <a:latin typeface="Consolas" panose="020B0609020204030204" pitchFamily="49" charset="0"/>
              </a:rPr>
              <a:t>ab</a:t>
            </a:r>
            <a:r>
              <a:rPr lang="en-US" altLang="zh-CN" sz="2000" i="1" dirty="0" smtClean="0">
                <a:latin typeface="Consolas" panose="020B0609020204030204" pitchFamily="49" charset="0"/>
              </a:rPr>
              <a:t>" </a:t>
            </a:r>
          </a:p>
          <a:p>
            <a:pPr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p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Regexp.last_match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[1] </a:t>
            </a:r>
            <a:r>
              <a:rPr lang="en-US" altLang="zh-CN" sz="2000" i="1" dirty="0" smtClean="0">
                <a:latin typeface="Consolas" panose="020B0609020204030204" pitchFamily="49" charset="0"/>
              </a:rPr>
              <a:t># =&gt; "a" </a:t>
            </a:r>
          </a:p>
          <a:p>
            <a:pPr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p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Regexp.last_match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[2] </a:t>
            </a:r>
            <a:r>
              <a:rPr lang="en-US" altLang="zh-CN" sz="2000" i="1" dirty="0" smtClean="0">
                <a:latin typeface="Consolas" panose="020B0609020204030204" pitchFamily="49" charset="0"/>
              </a:rPr>
              <a:t># =&gt; "b" </a:t>
            </a:r>
          </a:p>
          <a:p>
            <a:pPr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p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Regexp.last_match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[3] </a:t>
            </a:r>
            <a:r>
              <a:rPr lang="en-US" altLang="zh-CN" sz="2000" i="1" dirty="0" smtClean="0">
                <a:latin typeface="Consolas" panose="020B0609020204030204" pitchFamily="49" charset="0"/>
              </a:rPr>
              <a:t># =&gt; nil  </a:t>
            </a:r>
          </a:p>
          <a:p>
            <a:pPr>
              <a:buNone/>
            </a:pPr>
            <a:r>
              <a:rPr lang="en-US" altLang="zh-CN" sz="2000" b="1" dirty="0" err="1" smtClean="0">
                <a:latin typeface="Consolas" panose="020B0609020204030204" pitchFamily="49" charset="0"/>
              </a:rPr>
              <a:t>r.match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("ab")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        </a:t>
            </a:r>
            <a:r>
              <a:rPr lang="en-US" altLang="zh-CN" sz="2000" i="1" dirty="0" smtClean="0">
                <a:latin typeface="Consolas" panose="020B0609020204030204" pitchFamily="49" charset="0"/>
              </a:rPr>
              <a:t>#=&gt; </a:t>
            </a:r>
            <a:r>
              <a:rPr lang="en-US" altLang="zh-CN" sz="2000" i="1" dirty="0" err="1" smtClean="0">
                <a:latin typeface="Consolas" panose="020B0609020204030204" pitchFamily="49" charset="0"/>
              </a:rPr>
              <a:t>MatchData</a:t>
            </a:r>
            <a:endParaRPr lang="en-US" altLang="zh-CN" sz="2000" i="1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5792" y="4694322"/>
            <a:ext cx="1224136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$~</a:t>
            </a:r>
          </a:p>
          <a:p>
            <a:pPr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$1</a:t>
            </a:r>
          </a:p>
          <a:p>
            <a:pPr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$2</a:t>
            </a:r>
          </a:p>
          <a:p>
            <a:pPr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$&amp;</a:t>
            </a:r>
          </a:p>
          <a:p>
            <a:pPr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$'</a:t>
            </a:r>
          </a:p>
          <a:p>
            <a:pPr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$`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7364996" y="4688969"/>
            <a:ext cx="1440160" cy="1471474"/>
          </a:xfrm>
          <a:prstGeom prst="wedgeRectCallout">
            <a:avLst>
              <a:gd name="adj1" fmla="val -89136"/>
              <a:gd name="adj2" fmla="val -90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这些特殊的全局变量都是什么含义？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并行赋值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7524" y="3078351"/>
            <a:ext cx="856895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irb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(main):100:0&gt; </a:t>
            </a:r>
            <a:r>
              <a:rPr lang="en-US" altLang="zh-CN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a, b, c = 10, 20, 30</a:t>
            </a:r>
          </a:p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=&gt; [10, 20, 30]</a:t>
            </a:r>
          </a:p>
          <a:p>
            <a:r>
              <a:rPr lang="en-US" altLang="zh-CN" sz="3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irb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(main):101:0&gt;</a:t>
            </a:r>
            <a:endParaRPr lang="en-US" altLang="zh-CN" sz="3200" dirty="0" smtClean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语句中用正则表达式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1844824"/>
            <a:ext cx="6301705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string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=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"123"</a:t>
            </a:r>
          </a:p>
          <a:p>
            <a:pPr>
              <a:buNone/>
            </a:pPr>
            <a:endParaRPr lang="en-US" altLang="zh-CN" sz="2400" b="1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case string</a:t>
            </a:r>
          </a:p>
          <a:p>
            <a:pPr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when /^[a-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zA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-Z]+$/</a:t>
            </a:r>
          </a:p>
          <a:p>
            <a:pPr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	 "letter"</a:t>
            </a:r>
          </a:p>
          <a:p>
            <a:pPr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when /^[0-9]+$/</a:t>
            </a:r>
          </a:p>
          <a:p>
            <a:pPr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	 "numbers"</a:t>
            </a:r>
          </a:p>
          <a:p>
            <a:pPr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else</a:t>
            </a:r>
          </a:p>
          <a:p>
            <a:pPr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	 "mixed"</a:t>
            </a:r>
          </a:p>
          <a:p>
            <a:pPr>
              <a:buNone/>
            </a:pPr>
            <a:r>
              <a:rPr lang="en-US" altLang="zh-CN" sz="2400" b="1" dirty="0" smtClean="0">
                <a:latin typeface="Consolas" panose="020B0609020204030204" pitchFamily="49" charset="0"/>
              </a:rPr>
              <a:t>end</a:t>
            </a:r>
          </a:p>
          <a:p>
            <a:pPr>
              <a:buNone/>
            </a:pPr>
            <a:endParaRPr lang="en-US" altLang="zh-CN" sz="2400" b="1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400" i="1" dirty="0" smtClean="0">
                <a:latin typeface="Consolas" panose="020B0609020204030204" pitchFamily="49" charset="0"/>
              </a:rPr>
              <a:t>#=&gt; “numbers”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给出一个可以匹配所有合法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地址的正则表达式</a:t>
            </a:r>
            <a:endParaRPr lang="en-US" altLang="zh-CN" dirty="0" smtClean="0"/>
          </a:p>
          <a:p>
            <a:pPr lvl="1"/>
            <a:r>
              <a:rPr lang="zh-CN" altLang="en-US" dirty="0"/>
              <a:t>什</a:t>
            </a:r>
            <a:r>
              <a:rPr lang="zh-CN" altLang="en-US" dirty="0" smtClean="0"/>
              <a:t>么是“合法的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地址”？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RFC</a:t>
            </a:r>
            <a:r>
              <a:rPr lang="zh-CN" altLang="en-US" dirty="0" smtClean="0"/>
              <a:t> </a:t>
            </a:r>
            <a:r>
              <a:rPr lang="en-US" altLang="zh-CN" dirty="0" smtClean="0"/>
              <a:t>5322</a:t>
            </a:r>
            <a:r>
              <a:rPr lang="zh-CN" altLang="en-US" dirty="0" smtClean="0"/>
              <a:t> </a:t>
            </a:r>
            <a:r>
              <a:rPr lang="en-US" altLang="zh-CN" dirty="0"/>
              <a:t> Internet Message 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 </a:t>
            </a:r>
            <a:r>
              <a:rPr lang="en-US" altLang="zh-CN" dirty="0" smtClean="0"/>
              <a:t>[p.16]</a:t>
            </a:r>
          </a:p>
          <a:p>
            <a:pPr lvl="1"/>
            <a:r>
              <a:rPr lang="zh-CN" altLang="en-US" dirty="0"/>
              <a:t>举</a:t>
            </a:r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foo@bar.com	</a:t>
            </a:r>
            <a:r>
              <a:rPr lang="zh-CN" altLang="en-US" dirty="0" smtClean="0"/>
              <a:t>合法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foo@bar</a:t>
            </a:r>
            <a:r>
              <a:rPr lang="en-US" altLang="zh-CN" dirty="0" smtClean="0"/>
              <a:t>		</a:t>
            </a:r>
            <a:r>
              <a:rPr lang="zh-CN" altLang="en-US" dirty="0" smtClean="0"/>
              <a:t>不合法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foo.@bar.com	</a:t>
            </a:r>
            <a:r>
              <a:rPr lang="zh-CN" altLang="en-US" dirty="0" smtClean="0"/>
              <a:t>合法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foo.x@bar.com	</a:t>
            </a:r>
            <a:r>
              <a:rPr lang="zh-CN" altLang="en-US" dirty="0" smtClean="0"/>
              <a:t>合法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!foo.x@bar.com	</a:t>
            </a:r>
            <a:r>
              <a:rPr lang="zh-CN" altLang="en-US" dirty="0" smtClean="0"/>
              <a:t>不合法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自学并</a:t>
            </a:r>
            <a:r>
              <a:rPr lang="zh-CN" altLang="en-US" dirty="0">
                <a:solidFill>
                  <a:srgbClr val="FF0000"/>
                </a:solidFill>
              </a:rPr>
              <a:t>实践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en-US" altLang="zh-CN" dirty="0">
                <a:solidFill>
                  <a:srgbClr val="FF0000"/>
                </a:solidFill>
              </a:rPr>
              <a:t>://emailregex.com/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str.gsub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(pattern, replacement) =&gt;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new_str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/>
            </a:r>
            <a:br>
              <a:rPr lang="en-US" altLang="zh-CN" sz="2400" b="1" dirty="0" smtClean="0">
                <a:latin typeface="Consolas" panose="020B0609020204030204" pitchFamily="49" charset="0"/>
              </a:rPr>
            </a:br>
            <a:r>
              <a:rPr lang="en-US" altLang="zh-CN" sz="2400" b="1" dirty="0" err="1" smtClean="0">
                <a:latin typeface="Consolas" panose="020B0609020204030204" pitchFamily="49" charset="0"/>
              </a:rPr>
              <a:t>str.gsub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(pattern) {|match| block } =&gt; </a:t>
            </a:r>
            <a:r>
              <a:rPr lang="en-US" altLang="zh-CN" sz="2400" b="1" dirty="0" err="1" smtClean="0">
                <a:latin typeface="Consolas" panose="020B0609020204030204" pitchFamily="49" charset="0"/>
              </a:rPr>
              <a:t>new_str</a:t>
            </a:r>
            <a:endParaRPr lang="en-US" altLang="zh-CN" sz="2400" b="1" dirty="0" smtClean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526" y="3284984"/>
            <a:ext cx="853294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nsolas" panose="020B0609020204030204" pitchFamily="49" charset="0"/>
              </a:rPr>
              <a:t>"hello".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gsub</a:t>
            </a:r>
            <a:r>
              <a:rPr lang="en-US" altLang="zh-CN" b="1" dirty="0" smtClean="0">
                <a:latin typeface="Consolas" panose="020B0609020204030204" pitchFamily="49" charset="0"/>
              </a:rPr>
              <a:t>(/[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aeiou</a:t>
            </a:r>
            <a:r>
              <a:rPr lang="en-US" altLang="zh-CN" b="1" dirty="0" smtClean="0">
                <a:latin typeface="Consolas" panose="020B0609020204030204" pitchFamily="49" charset="0"/>
              </a:rPr>
              <a:t>]/, '*')            </a:t>
            </a:r>
            <a:r>
              <a:rPr lang="en-US" altLang="zh-CN" i="1" dirty="0" smtClean="0">
                <a:latin typeface="Consolas" panose="020B0609020204030204" pitchFamily="49" charset="0"/>
              </a:rPr>
              <a:t>#=&gt; "h*</a:t>
            </a:r>
            <a:r>
              <a:rPr lang="en-US" altLang="zh-CN" i="1" dirty="0" err="1" smtClean="0">
                <a:latin typeface="Consolas" panose="020B0609020204030204" pitchFamily="49" charset="0"/>
              </a:rPr>
              <a:t>ll</a:t>
            </a:r>
            <a:r>
              <a:rPr lang="en-US" altLang="zh-CN" i="1" dirty="0" smtClean="0">
                <a:latin typeface="Consolas" panose="020B0609020204030204" pitchFamily="49" charset="0"/>
              </a:rPr>
              <a:t>*" 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"hello".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gsub</a:t>
            </a:r>
            <a:r>
              <a:rPr lang="en-US" altLang="zh-CN" b="1" dirty="0" smtClean="0">
                <a:latin typeface="Consolas" panose="020B0609020204030204" pitchFamily="49" charset="0"/>
              </a:rPr>
              <a:t>(/([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aeiou</a:t>
            </a:r>
            <a:r>
              <a:rPr lang="en-US" altLang="zh-CN" b="1" dirty="0" smtClean="0">
                <a:latin typeface="Consolas" panose="020B0609020204030204" pitchFamily="49" charset="0"/>
              </a:rPr>
              <a:t>])/, '&lt;\1&gt;')       </a:t>
            </a:r>
            <a:r>
              <a:rPr lang="en-US" altLang="zh-CN" i="1" dirty="0" smtClean="0">
                <a:latin typeface="Consolas" panose="020B0609020204030204" pitchFamily="49" charset="0"/>
              </a:rPr>
              <a:t>#=&gt; "h&lt;e&gt;</a:t>
            </a:r>
            <a:r>
              <a:rPr lang="en-US" altLang="zh-CN" i="1" dirty="0" err="1" smtClean="0">
                <a:latin typeface="Consolas" panose="020B0609020204030204" pitchFamily="49" charset="0"/>
              </a:rPr>
              <a:t>ll</a:t>
            </a:r>
            <a:r>
              <a:rPr lang="en-US" altLang="zh-CN" i="1" dirty="0" smtClean="0">
                <a:latin typeface="Consolas" panose="020B0609020204030204" pitchFamily="49" charset="0"/>
              </a:rPr>
              <a:t>&lt;o&gt;" </a:t>
            </a:r>
          </a:p>
          <a:p>
            <a:r>
              <a:rPr lang="en-US" altLang="zh-CN" b="1" dirty="0" smtClean="0">
                <a:latin typeface="Consolas" panose="020B0609020204030204" pitchFamily="49" charset="0"/>
              </a:rPr>
              <a:t>"hello".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gsub</a:t>
            </a:r>
            <a:r>
              <a:rPr lang="en-US" altLang="zh-CN" b="1" dirty="0" smtClean="0">
                <a:latin typeface="Consolas" panose="020B0609020204030204" pitchFamily="49" charset="0"/>
              </a:rPr>
              <a:t>(/./) {|s| s[0].</a:t>
            </a:r>
            <a:r>
              <a:rPr lang="en-US" altLang="zh-CN" b="1" dirty="0" err="1" smtClean="0">
                <a:latin typeface="Consolas" panose="020B0609020204030204" pitchFamily="49" charset="0"/>
              </a:rPr>
              <a:t>to_s</a:t>
            </a:r>
            <a:r>
              <a:rPr lang="en-US" altLang="zh-CN" b="1" dirty="0" smtClean="0">
                <a:latin typeface="Consolas" panose="020B0609020204030204" pitchFamily="49" charset="0"/>
              </a:rPr>
              <a:t> + ' '} </a:t>
            </a:r>
            <a:r>
              <a:rPr lang="en-US" altLang="zh-CN" i="1" dirty="0" smtClean="0">
                <a:latin typeface="Consolas" panose="020B0609020204030204" pitchFamily="49" charset="0"/>
              </a:rPr>
              <a:t>#=&gt; "104 101 108 108 111 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1134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Array.grep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latin typeface="Consolas" panose="020B0609020204030204" pitchFamily="49" charset="0"/>
              </a:rPr>
              <a:t>a=%w{hello world!}</a:t>
            </a:r>
          </a:p>
          <a:p>
            <a:pPr lvl="1"/>
            <a:r>
              <a:rPr lang="en-US" altLang="zh-CN" b="1" dirty="0" err="1" smtClean="0">
                <a:latin typeface="Consolas" panose="020B0609020204030204" pitchFamily="49" charset="0"/>
              </a:rPr>
              <a:t>a.grep</a:t>
            </a:r>
            <a:r>
              <a:rPr lang="en-US" altLang="zh-CN" b="1" dirty="0" smtClean="0">
                <a:latin typeface="Consolas" panose="020B0609020204030204" pitchFamily="49" charset="0"/>
              </a:rPr>
              <a:t>(/ell/)</a:t>
            </a:r>
            <a:r>
              <a:rPr lang="en-US" altLang="zh-CN" dirty="0" smtClean="0"/>
              <a:t>			</a:t>
            </a:r>
            <a:r>
              <a:rPr lang="en-US" altLang="zh-CN" i="1" dirty="0" smtClean="0">
                <a:latin typeface="Consolas" panose="020B0609020204030204" pitchFamily="49" charset="0"/>
              </a:rPr>
              <a:t>#=&gt; ["hello"]</a:t>
            </a:r>
          </a:p>
          <a:p>
            <a:r>
              <a:rPr lang="en-US" altLang="zh-CN" dirty="0" smtClean="0"/>
              <a:t>Hash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https://</a:t>
            </a:r>
            <a:r>
              <a:rPr lang="en-US" altLang="zh-CN" dirty="0" smtClean="0">
                <a:solidFill>
                  <a:srgbClr val="FF0000"/>
                </a:solidFill>
              </a:rPr>
              <a:t>ruby-doc.org/core-2.1.0/Enumerable.html#method-i-grep</a:t>
            </a:r>
          </a:p>
          <a:p>
            <a:r>
              <a:rPr lang="zh-CN" altLang="en-US" dirty="0" smtClean="0"/>
              <a:t>阅读</a:t>
            </a:r>
            <a:r>
              <a:rPr lang="en-US" altLang="zh-CN" dirty="0" smtClean="0"/>
              <a:t>ruby-doc</a:t>
            </a:r>
          </a:p>
          <a:p>
            <a:pPr lvl="1"/>
            <a:r>
              <a:rPr lang="en-US" altLang="zh-CN" dirty="0"/>
              <a:t>http://</a:t>
            </a:r>
            <a:r>
              <a:rPr lang="en-US" altLang="zh-CN" dirty="0" smtClean="0"/>
              <a:t>ruby-doc.org/core-2.5.1/Array.html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ruby-doc.org/core-2.5.1/Hash.html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ruby-doc.org/core-2.5.1/Enumerable.html</a:t>
            </a:r>
            <a:endParaRPr lang="en-US" altLang="zh-CN" dirty="0" smtClean="0"/>
          </a:p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尝试用最少的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语句实现快速排序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给一个整数数组，将所有正数放在负数之后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/>
              <a:t> case</a:t>
            </a:r>
            <a:r>
              <a:rPr lang="zh-CN" altLang="en-US" dirty="0"/>
              <a:t> </a:t>
            </a:r>
            <a:r>
              <a:rPr lang="en-US" altLang="zh-CN" dirty="0" smtClean="0"/>
              <a:t>equality</a:t>
            </a:r>
            <a:r>
              <a:rPr lang="zh-CN" altLang="en-US" dirty="0" smtClean="0"/>
              <a:t>调研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</a:t>
            </a:r>
            <a:r>
              <a:rPr lang="zh-CN" altLang="en-US" dirty="0"/>
              <a:t>过网上搜索资料，结合实际实验，给出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equality</a:t>
            </a:r>
            <a:r>
              <a:rPr lang="zh-CN" altLang="en-US" dirty="0"/>
              <a:t>操作符的语义分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Markdown</a:t>
            </a:r>
            <a:r>
              <a:rPr lang="zh-CN" altLang="en-US" dirty="0"/>
              <a:t>语法写一个文</a:t>
            </a:r>
            <a:r>
              <a:rPr lang="zh-CN" altLang="en-US" dirty="0" smtClean="0"/>
              <a:t>档</a:t>
            </a:r>
            <a:endParaRPr lang="en-US" altLang="zh-CN" dirty="0" smtClean="0"/>
          </a:p>
          <a:p>
            <a:pPr lvl="1"/>
            <a:r>
              <a:rPr lang="en-US" altLang="zh-CN" dirty="0"/>
              <a:t>https://en.wikipedia.org/wiki/Markdown</a:t>
            </a:r>
            <a:endParaRPr lang="en-US" altLang="zh-CN" dirty="0" smtClean="0"/>
          </a:p>
          <a:p>
            <a:r>
              <a:rPr lang="zh-CN" altLang="en-US" dirty="0"/>
              <a:t>文件名：</a:t>
            </a:r>
            <a:r>
              <a:rPr lang="en-US" altLang="zh-CN" dirty="0"/>
              <a:t>lab1.md</a:t>
            </a:r>
            <a:endParaRPr lang="zh-CN" altLang="en-US" dirty="0"/>
          </a:p>
          <a:p>
            <a:r>
              <a:rPr lang="zh-CN" altLang="en-US" dirty="0" smtClean="0"/>
              <a:t>提</a:t>
            </a:r>
            <a:r>
              <a:rPr lang="zh-CN" altLang="en-US" dirty="0"/>
              <a:t>交到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master</a:t>
            </a:r>
            <a:r>
              <a:rPr lang="zh-CN" altLang="en-US" dirty="0" smtClean="0"/>
              <a:t>分枝根目录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15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：二进制中的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编写一个程序，给</a:t>
            </a:r>
            <a:r>
              <a:rPr lang="zh-CN" altLang="en-US" dirty="0" smtClean="0"/>
              <a:t>一个正整数，输出其二进制有多少个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，代码尽量简洁</a:t>
            </a:r>
            <a:endParaRPr lang="en-US" altLang="zh-CN" dirty="0" smtClean="0"/>
          </a:p>
          <a:p>
            <a:r>
              <a:rPr lang="zh-CN" altLang="en-US" dirty="0"/>
              <a:t>输</a:t>
            </a:r>
            <a:r>
              <a:rPr lang="zh-CN" altLang="en-US" dirty="0" smtClean="0"/>
              <a:t>入的从标准输入（</a:t>
            </a:r>
            <a:r>
              <a:rPr lang="en-US" altLang="zh-CN" dirty="0" err="1" smtClean="0"/>
              <a:t>stdin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</a:t>
            </a:r>
            <a:r>
              <a:rPr lang="en-US" altLang="zh-CN" dirty="0" smtClean="0"/>
              <a:t>gets</a:t>
            </a:r>
            <a:r>
              <a:rPr lang="zh-CN" altLang="en-US" dirty="0" smtClean="0"/>
              <a:t>语句读入一个字符串</a:t>
            </a:r>
            <a:endParaRPr lang="en-US" altLang="zh-CN" dirty="0" smtClean="0"/>
          </a:p>
          <a:p>
            <a:r>
              <a:rPr lang="zh-CN" altLang="en-US" dirty="0" smtClean="0"/>
              <a:t>输出直接输出到标准输出（</a:t>
            </a:r>
            <a:r>
              <a:rPr lang="en-US" altLang="zh-CN" dirty="0" err="1" smtClean="0"/>
              <a:t>stdout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用</a:t>
            </a:r>
            <a:r>
              <a:rPr lang="en-US" altLang="zh-CN" dirty="0" smtClean="0"/>
              <a:t>puts</a:t>
            </a:r>
            <a:r>
              <a:rPr lang="zh-CN" altLang="en-US" dirty="0" smtClean="0"/>
              <a:t>语句输出</a:t>
            </a:r>
            <a:endParaRPr lang="en-US" altLang="zh-CN" dirty="0" smtClean="0"/>
          </a:p>
          <a:p>
            <a:r>
              <a:rPr lang="zh-CN" altLang="en-US" dirty="0" smtClean="0"/>
              <a:t>输入输出举例：</a:t>
            </a:r>
            <a:endParaRPr lang="en-US" altLang="zh-CN" dirty="0"/>
          </a:p>
          <a:p>
            <a:pPr lvl="1"/>
            <a:r>
              <a:rPr lang="zh-CN" altLang="en-US" dirty="0"/>
              <a:t>输</a:t>
            </a:r>
            <a:r>
              <a:rPr lang="zh-CN" altLang="en-US" dirty="0" smtClean="0"/>
              <a:t>入：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输出：</a:t>
            </a:r>
            <a:r>
              <a:rPr lang="en-US" altLang="zh-CN" dirty="0" smtClean="0"/>
              <a:t>3</a:t>
            </a:r>
          </a:p>
          <a:p>
            <a:pPr lvl="1"/>
            <a:r>
              <a:rPr lang="zh-CN" altLang="en-US" dirty="0"/>
              <a:t>输</a:t>
            </a:r>
            <a:r>
              <a:rPr lang="zh-CN" altLang="en-US" dirty="0" smtClean="0"/>
              <a:t>入：</a:t>
            </a:r>
            <a:r>
              <a:rPr lang="en-US" altLang="zh-CN" dirty="0" smtClean="0"/>
              <a:t>1234567890</a:t>
            </a:r>
            <a:r>
              <a:rPr lang="zh-CN" altLang="en-US" dirty="0" smtClean="0"/>
              <a:t>，输出：</a:t>
            </a:r>
            <a:r>
              <a:rPr lang="en-US" altLang="zh-CN" dirty="0" smtClean="0"/>
              <a:t>12</a:t>
            </a:r>
            <a:endParaRPr lang="en-US" altLang="zh-CN" dirty="0" smtClean="0"/>
          </a:p>
          <a:p>
            <a:r>
              <a:rPr lang="zh-CN" altLang="en-US" dirty="0" smtClean="0"/>
              <a:t>文件名</a:t>
            </a:r>
            <a:r>
              <a:rPr lang="en-US" altLang="zh-CN" dirty="0" smtClean="0"/>
              <a:t>lab2.rb</a:t>
            </a:r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提交到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0" y="3933056"/>
            <a:ext cx="4860032" cy="1752600"/>
          </a:xfrm>
        </p:spPr>
        <p:txBody>
          <a:bodyPr/>
          <a:lstStyle/>
          <a:p>
            <a:r>
              <a:rPr lang="zh-CN" altLang="en-US" dirty="0" smtClean="0"/>
              <a:t>教师：沃天宇</a:t>
            </a:r>
            <a:endParaRPr lang="en-US" altLang="zh-CN" dirty="0" smtClean="0"/>
          </a:p>
          <a:p>
            <a:r>
              <a:rPr lang="zh-CN" altLang="en-US" dirty="0" smtClean="0"/>
              <a:t>新主楼</a:t>
            </a:r>
            <a:r>
              <a:rPr lang="en-US" altLang="zh-CN" dirty="0" smtClean="0"/>
              <a:t>G506</a:t>
            </a:r>
          </a:p>
          <a:p>
            <a:r>
              <a:rPr lang="en-US" altLang="zh-CN" dirty="0" smtClean="0"/>
              <a:t>82339274</a:t>
            </a:r>
          </a:p>
          <a:p>
            <a:r>
              <a:rPr lang="en-US" altLang="zh-CN" dirty="0" smtClean="0"/>
              <a:t>woty@act.buaa.edu.cn</a:t>
            </a:r>
            <a:endParaRPr lang="zh-CN" altLang="en-US" dirty="0"/>
          </a:p>
        </p:txBody>
      </p:sp>
      <p:sp>
        <p:nvSpPr>
          <p:cNvPr id="6" name="副标题 4"/>
          <p:cNvSpPr txBox="1">
            <a:spLocks/>
          </p:cNvSpPr>
          <p:nvPr/>
        </p:nvSpPr>
        <p:spPr bwMode="auto">
          <a:xfrm>
            <a:off x="4283968" y="3933056"/>
            <a:ext cx="486003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kern="0" dirty="0" smtClean="0"/>
              <a:t>助教：胡俊涛</a:t>
            </a:r>
            <a:endParaRPr lang="en-US" altLang="zh-CN" kern="0" dirty="0" smtClean="0"/>
          </a:p>
          <a:p>
            <a:r>
              <a:rPr lang="en-US" altLang="zh-CN" kern="0" dirty="0" smtClean="0"/>
              <a:t>hujuntao@buaa.edu.cn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125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条件判断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48880"/>
            <a:ext cx="3384376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onsolas" panose="020B0609020204030204" pitchFamily="49" charset="0"/>
              </a:rPr>
              <a:t>x = 5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x &gt; 5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    puts “x&gt;5”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    puts “x&lt;=5”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917993"/>
            <a:ext cx="3610744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onsolas" panose="020B0609020204030204" pitchFamily="49" charset="0"/>
              </a:rPr>
              <a:t>x = 5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x &gt; 5 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    puts “x&gt;5”</a:t>
            </a:r>
          </a:p>
          <a:p>
            <a:r>
              <a:rPr lang="en-US" altLang="zh-CN" sz="28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elsif</a:t>
            </a:r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x &gt; 0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    puts “0&lt;x&lt;=5”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800" b="1" dirty="0" smtClean="0">
                <a:latin typeface="Consolas" panose="020B0609020204030204" pitchFamily="49" charset="0"/>
              </a:rPr>
              <a:t>    puts “x&lt;=0”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条件判断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sz="3200" dirty="0" smtClean="0"/>
              <a:t>什么是</a:t>
            </a:r>
            <a:r>
              <a:rPr lang="en-US" altLang="zh-CN" sz="3200" dirty="0" smtClean="0"/>
              <a:t>false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endParaRPr lang="en-US" altLang="zh-CN" dirty="0"/>
          </a:p>
          <a:p>
            <a:endParaRPr lang="en-US" altLang="zh-CN" sz="3200" dirty="0" smtClean="0"/>
          </a:p>
          <a:p>
            <a:endParaRPr lang="en-US" altLang="zh-CN" dirty="0"/>
          </a:p>
          <a:p>
            <a:endParaRPr lang="en-US" altLang="zh-CN" sz="3200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nil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nil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244641"/>
            <a:ext cx="2088232" cy="21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 = false</a:t>
            </a:r>
          </a:p>
          <a:p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x </a:t>
            </a:r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    puts “a”</a:t>
            </a:r>
          </a:p>
          <a:p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    puts “b”</a:t>
            </a:r>
          </a:p>
          <a:p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1752" y="2244641"/>
            <a:ext cx="2088232" cy="21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 = ""</a:t>
            </a:r>
          </a:p>
          <a:p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x </a:t>
            </a:r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    puts “a”</a:t>
            </a:r>
          </a:p>
          <a:p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    puts “b”</a:t>
            </a:r>
          </a:p>
          <a:p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2" y="2244641"/>
            <a:ext cx="2088232" cy="21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 = 0</a:t>
            </a:r>
          </a:p>
          <a:p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x </a:t>
            </a:r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    puts “a”</a:t>
            </a:r>
          </a:p>
          <a:p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    puts “b”</a:t>
            </a:r>
          </a:p>
          <a:p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7672" y="2244641"/>
            <a:ext cx="2088232" cy="21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 = nil</a:t>
            </a:r>
          </a:p>
          <a:p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 smtClean="0">
                <a:latin typeface="Consolas" panose="020B0609020204030204" pitchFamily="49" charset="0"/>
              </a:rPr>
              <a:t>x </a:t>
            </a:r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    puts “a”</a:t>
            </a:r>
          </a:p>
          <a:p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200" b="1" dirty="0" smtClean="0">
                <a:latin typeface="Consolas" panose="020B0609020204030204" pitchFamily="49" charset="0"/>
              </a:rPr>
              <a:t>    puts “b”</a:t>
            </a:r>
          </a:p>
          <a:p>
            <a:r>
              <a:rPr lang="en-US" altLang="zh-CN" sz="2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509120"/>
            <a:ext cx="20882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endParaRPr lang="en-US" altLang="zh-CN" sz="24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1752" y="4509120"/>
            <a:ext cx="20882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endParaRPr lang="en-US" altLang="zh-CN" sz="24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3592" y="4509120"/>
            <a:ext cx="20882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endParaRPr lang="en-US" altLang="zh-CN" sz="24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7672" y="4509120"/>
            <a:ext cx="20882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endParaRPr lang="en-US" altLang="zh-CN" sz="24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2771800" y="5733256"/>
            <a:ext cx="475252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Consolas" panose="020B0609020204030204" pitchFamily="49" charset="0"/>
              </a:rPr>
              <a:t>nil.nil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?		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true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dirty="0" err="1">
                <a:latin typeface="Consolas" panose="020B0609020204030204" pitchFamily="49" charset="0"/>
              </a:rPr>
              <a:t>false.nil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?	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false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条件判断</a:t>
            </a:r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条件判断后置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955320"/>
            <a:ext cx="763284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my_status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= "happy"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puts "hello world"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my_status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== "happy"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4293096"/>
            <a:ext cx="795637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Consolas" panose="020B0609020204030204" pitchFamily="49" charset="0"/>
              </a:rPr>
              <a:t>my_status</a:t>
            </a:r>
            <a:r>
              <a:rPr lang="en-US" altLang="zh-CN" sz="2400" b="1" dirty="0" smtClean="0">
                <a:latin typeface="Consolas" panose="020B0609020204030204" pitchFamily="49" charset="0"/>
              </a:rPr>
              <a:t> = "happy"</a:t>
            </a:r>
          </a:p>
          <a:p>
            <a:r>
              <a:rPr lang="en-US" altLang="zh-CN" sz="2400" b="1" dirty="0" smtClean="0">
                <a:latin typeface="Consolas" panose="020B0609020204030204" pitchFamily="49" charset="0"/>
              </a:rPr>
              <a:t>puts “hello world”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unless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my_status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!= "happy"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绝对值选择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348880"/>
            <a:ext cx="7056784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Consolas" panose="020B0609020204030204" pitchFamily="49" charset="0"/>
              </a:rPr>
              <a:t>result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= case </a:t>
            </a:r>
            <a:r>
              <a:rPr lang="en-US" altLang="zh-CN" sz="2800" b="1" i="1" dirty="0" smtClean="0">
                <a:latin typeface="Consolas" panose="020B0609020204030204" pitchFamily="49" charset="0"/>
              </a:rPr>
              <a:t>value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/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   when </a:t>
            </a:r>
            <a:r>
              <a:rPr lang="en-US" altLang="zh-CN" sz="2800" b="1" i="1" dirty="0" smtClean="0">
                <a:latin typeface="Consolas" panose="020B0609020204030204" pitchFamily="49" charset="0"/>
              </a:rPr>
              <a:t>match1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then </a:t>
            </a:r>
            <a:r>
              <a:rPr lang="en-US" altLang="zh-CN" sz="2800" b="1" i="1" dirty="0" smtClean="0">
                <a:latin typeface="Consolas" panose="020B0609020204030204" pitchFamily="49" charset="0"/>
              </a:rPr>
              <a:t>result1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/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   when </a:t>
            </a:r>
            <a:r>
              <a:rPr lang="en-US" altLang="zh-CN" sz="2800" b="1" i="1" dirty="0" smtClean="0">
                <a:latin typeface="Consolas" panose="020B0609020204030204" pitchFamily="49" charset="0"/>
              </a:rPr>
              <a:t>match2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then </a:t>
            </a:r>
            <a:r>
              <a:rPr lang="en-US" altLang="zh-CN" sz="2800" b="1" i="1" dirty="0" smtClean="0">
                <a:latin typeface="Consolas" panose="020B0609020204030204" pitchFamily="49" charset="0"/>
              </a:rPr>
              <a:t>result2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/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   when </a:t>
            </a:r>
            <a:r>
              <a:rPr lang="en-US" altLang="zh-CN" sz="2800" b="1" i="1" dirty="0" smtClean="0">
                <a:latin typeface="Consolas" panose="020B0609020204030204" pitchFamily="49" charset="0"/>
              </a:rPr>
              <a:t>match3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then </a:t>
            </a:r>
            <a:r>
              <a:rPr lang="en-US" altLang="zh-CN" sz="2800" b="1" i="1" dirty="0" smtClean="0">
                <a:latin typeface="Consolas" panose="020B0609020204030204" pitchFamily="49" charset="0"/>
              </a:rPr>
              <a:t>result3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/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   when </a:t>
            </a:r>
            <a:r>
              <a:rPr lang="en-US" altLang="zh-CN" sz="2800" b="1" i="1" dirty="0" smtClean="0">
                <a:latin typeface="Consolas" panose="020B0609020204030204" pitchFamily="49" charset="0"/>
              </a:rPr>
              <a:t>match4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then </a:t>
            </a:r>
            <a:r>
              <a:rPr lang="en-US" altLang="zh-CN" sz="2800" b="1" i="1" dirty="0" smtClean="0">
                <a:latin typeface="Consolas" panose="020B0609020204030204" pitchFamily="49" charset="0"/>
              </a:rPr>
              <a:t>result4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/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   when </a:t>
            </a:r>
            <a:r>
              <a:rPr lang="en-US" altLang="zh-CN" sz="2800" b="1" i="1" dirty="0" smtClean="0">
                <a:latin typeface="Consolas" panose="020B0609020204030204" pitchFamily="49" charset="0"/>
              </a:rPr>
              <a:t>match5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then </a:t>
            </a:r>
            <a:r>
              <a:rPr lang="en-US" altLang="zh-CN" sz="2800" b="1" i="1" dirty="0" smtClean="0">
                <a:latin typeface="Consolas" panose="020B0609020204030204" pitchFamily="49" charset="0"/>
              </a:rPr>
              <a:t>result5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/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   when </a:t>
            </a:r>
            <a:r>
              <a:rPr lang="en-US" altLang="zh-CN" sz="2800" b="1" i="1" dirty="0" smtClean="0">
                <a:latin typeface="Consolas" panose="020B0609020204030204" pitchFamily="49" charset="0"/>
              </a:rPr>
              <a:t>match6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> then </a:t>
            </a:r>
            <a:r>
              <a:rPr lang="en-US" altLang="zh-CN" sz="2800" b="1" i="1" dirty="0" smtClean="0">
                <a:latin typeface="Consolas" panose="020B0609020204030204" pitchFamily="49" charset="0"/>
              </a:rPr>
              <a:t>result6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/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   else </a:t>
            </a:r>
            <a:r>
              <a:rPr lang="en-US" altLang="zh-CN" sz="2800" b="1" i="1" dirty="0" smtClean="0">
                <a:latin typeface="Consolas" panose="020B0609020204030204" pitchFamily="49" charset="0"/>
              </a:rPr>
              <a:t>result7</a:t>
            </a:r>
            <a:r>
              <a:rPr lang="en-US" altLang="zh-CN" sz="2800" b="1" dirty="0" smtClean="0">
                <a:latin typeface="Consolas" panose="020B0609020204030204" pitchFamily="49" charset="0"/>
              </a:rPr>
              <a:t/>
            </a:r>
            <a:br>
              <a:rPr lang="en-US" altLang="zh-CN" sz="2800" b="1" dirty="0" smtClean="0">
                <a:latin typeface="Consolas" panose="020B0609020204030204" pitchFamily="49" charset="0"/>
              </a:rPr>
            </a:br>
            <a:r>
              <a:rPr lang="en-US" altLang="zh-CN" sz="2800" b="1" dirty="0" smtClean="0">
                <a:latin typeface="Consolas" panose="020B0609020204030204" pitchFamily="49" charset="0"/>
              </a:rPr>
              <a:t>end</a:t>
            </a:r>
            <a:endParaRPr lang="en-US" altLang="zh-CN" sz="28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buaa">
  <a:themeElements>
    <a:clrScheme name="赵永望-计算机新技术研究所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赵永望-计算机新技术研究所">
      <a:majorFont>
        <a:latin typeface="Arial Narrow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赵永望-计算机新技术研究所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赵永望-计算机新技术研究所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赵永望-计算机新技术研究所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ct-v1">
  <a:themeElements>
    <a:clrScheme name="act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t-v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t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t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t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</TotalTime>
  <Words>3442</Words>
  <Application>Microsoft Office PowerPoint</Application>
  <PresentationFormat>全屏显示(4:3)</PresentationFormat>
  <Paragraphs>837</Paragraphs>
  <Slides>56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1" baseType="lpstr">
      <vt:lpstr>Meiryo UI</vt:lpstr>
      <vt:lpstr>仿宋_GB2312</vt:lpstr>
      <vt:lpstr>黑体</vt:lpstr>
      <vt:lpstr>华文行楷</vt:lpstr>
      <vt:lpstr>华文中宋</vt:lpstr>
      <vt:lpstr>楷体_GB2312</vt:lpstr>
      <vt:lpstr>宋体</vt:lpstr>
      <vt:lpstr>Arial</vt:lpstr>
      <vt:lpstr>Arial Narrow</vt:lpstr>
      <vt:lpstr>Calibri</vt:lpstr>
      <vt:lpstr>Consolas</vt:lpstr>
      <vt:lpstr>Times New Roman</vt:lpstr>
      <vt:lpstr>Wingdings</vt:lpstr>
      <vt:lpstr>buaa</vt:lpstr>
      <vt:lpstr>act-v1</vt:lpstr>
      <vt:lpstr>Ruby语言程序设计 第二章：基本语法</vt:lpstr>
      <vt:lpstr>Ruby语言基本语法</vt:lpstr>
      <vt:lpstr>注释</vt:lpstr>
      <vt:lpstr>赋值</vt:lpstr>
      <vt:lpstr>赋值</vt:lpstr>
      <vt:lpstr>条件判断</vt:lpstr>
      <vt:lpstr>条件判断</vt:lpstr>
      <vt:lpstr>条件判断</vt:lpstr>
      <vt:lpstr>选择</vt:lpstr>
      <vt:lpstr>选择</vt:lpstr>
      <vt:lpstr>选择</vt:lpstr>
      <vt:lpstr>比较操作符</vt:lpstr>
      <vt:lpstr>循环</vt:lpstr>
      <vt:lpstr>循环区间</vt:lpstr>
      <vt:lpstr>循环</vt:lpstr>
      <vt:lpstr>if/unless, while/until</vt:lpstr>
      <vt:lpstr>循环</vt:lpstr>
      <vt:lpstr>循环</vt:lpstr>
      <vt:lpstr>break</vt:lpstr>
      <vt:lpstr>break</vt:lpstr>
      <vt:lpstr>区间</vt:lpstr>
      <vt:lpstr>区间</vt:lpstr>
      <vt:lpstr>表达式</vt:lpstr>
      <vt:lpstr>表达式</vt:lpstr>
      <vt:lpstr>表达式</vt:lpstr>
      <vt:lpstr>表达式：比较操作符</vt:lpstr>
      <vt:lpstr>表达式</vt:lpstr>
      <vt:lpstr>表达式</vt:lpstr>
      <vt:lpstr>操作符的优先级</vt:lpstr>
      <vt:lpstr>关于逻辑运算的几个常见问题</vt:lpstr>
      <vt:lpstr>关于逻辑运算的几个常见问题</vt:lpstr>
      <vt:lpstr>常量/变量</vt:lpstr>
      <vt:lpstr>字符串</vt:lpstr>
      <vt:lpstr>字符串</vt:lpstr>
      <vt:lpstr>符号</vt:lpstr>
      <vt:lpstr>数组（Array）</vt:lpstr>
      <vt:lpstr>数组</vt:lpstr>
      <vt:lpstr>遍历数组</vt:lpstr>
      <vt:lpstr>遍历数组</vt:lpstr>
      <vt:lpstr>读取数组内容</vt:lpstr>
      <vt:lpstr>数组排序</vt:lpstr>
      <vt:lpstr>练习</vt:lpstr>
      <vt:lpstr>元素累计</vt:lpstr>
      <vt:lpstr>元素累计：inject</vt:lpstr>
      <vt:lpstr>集合运算</vt:lpstr>
      <vt:lpstr>散列（Hash）</vt:lpstr>
      <vt:lpstr>散列迭代</vt:lpstr>
      <vt:lpstr>正则表达式</vt:lpstr>
      <vt:lpstr>分段match/ MatchData</vt:lpstr>
      <vt:lpstr>在Case语句中用正则表达式</vt:lpstr>
      <vt:lpstr>思考</vt:lpstr>
      <vt:lpstr>字符串替换</vt:lpstr>
      <vt:lpstr>数组搜索</vt:lpstr>
      <vt:lpstr>作业1： case equality调研</vt:lpstr>
      <vt:lpstr>作业2：二进制中的1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Ruby程序设计语言 第一章：绪论</dc:title>
  <dc:creator>wty</dc:creator>
  <cp:lastModifiedBy>wty</cp:lastModifiedBy>
  <cp:revision>256</cp:revision>
  <dcterms:created xsi:type="dcterms:W3CDTF">2010-05-17T07:15:50Z</dcterms:created>
  <dcterms:modified xsi:type="dcterms:W3CDTF">2018-09-13T03:12:41Z</dcterms:modified>
</cp:coreProperties>
</file>