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42"/>
  </p:notesMasterIdLst>
  <p:sldIdLst>
    <p:sldId id="412" r:id="rId3"/>
    <p:sldId id="333" r:id="rId4"/>
    <p:sldId id="373" r:id="rId5"/>
    <p:sldId id="380" r:id="rId6"/>
    <p:sldId id="387" r:id="rId7"/>
    <p:sldId id="386" r:id="rId8"/>
    <p:sldId id="388" r:id="rId9"/>
    <p:sldId id="390" r:id="rId10"/>
    <p:sldId id="392" r:id="rId11"/>
    <p:sldId id="413" r:id="rId12"/>
    <p:sldId id="393" r:id="rId13"/>
    <p:sldId id="389" r:id="rId14"/>
    <p:sldId id="397" r:id="rId15"/>
    <p:sldId id="394" r:id="rId16"/>
    <p:sldId id="395" r:id="rId17"/>
    <p:sldId id="398" r:id="rId18"/>
    <p:sldId id="381" r:id="rId19"/>
    <p:sldId id="400" r:id="rId20"/>
    <p:sldId id="382" r:id="rId21"/>
    <p:sldId id="404" r:id="rId22"/>
    <p:sldId id="399" r:id="rId23"/>
    <p:sldId id="405" r:id="rId24"/>
    <p:sldId id="401" r:id="rId25"/>
    <p:sldId id="379" r:id="rId26"/>
    <p:sldId id="406" r:id="rId27"/>
    <p:sldId id="402" r:id="rId28"/>
    <p:sldId id="403" r:id="rId29"/>
    <p:sldId id="407" r:id="rId30"/>
    <p:sldId id="415" r:id="rId31"/>
    <p:sldId id="417" r:id="rId32"/>
    <p:sldId id="416" r:id="rId33"/>
    <p:sldId id="418" r:id="rId34"/>
    <p:sldId id="409" r:id="rId35"/>
    <p:sldId id="414" r:id="rId36"/>
    <p:sldId id="419" r:id="rId37"/>
    <p:sldId id="410" r:id="rId38"/>
    <p:sldId id="411" r:id="rId39"/>
    <p:sldId id="421" r:id="rId40"/>
    <p:sldId id="422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1" autoAdjust="0"/>
    <p:restoredTop sz="94660"/>
  </p:normalViewPr>
  <p:slideViewPr>
    <p:cSldViewPr>
      <p:cViewPr varScale="1">
        <p:scale>
          <a:sx n="65" d="100"/>
          <a:sy n="65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B01CB-7359-457B-8DB8-5481F67FF996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61D72-7A99-408A-9A85-E99143499B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7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https://www.zhihu.com/question/19918532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61D72-7A99-408A-9A85-E99143499BD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80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61D72-7A99-408A-9A85-E99143499BD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9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61D72-7A99-408A-9A85-E99143499BD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2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61D72-7A99-408A-9A85-E99143499BD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31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61D72-7A99-408A-9A85-E99143499BD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323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3234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23234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323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23463" name="Line 7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3464" name="Line 8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23465" name="Picture 9" descr="未标题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323467" name="Picture 5" descr="1"/>
          <p:cNvPicPr>
            <a:picLocks noChangeAspect="1" noChangeArrowheads="1"/>
          </p:cNvPicPr>
          <p:nvPr/>
        </p:nvPicPr>
        <p:blipFill>
          <a:blip r:embed="rId3" cstate="print">
            <a:lum bright="36000" contrast="-60000"/>
          </a:blip>
          <a:srcRect t="9599" b="5481"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0325" y="752475"/>
            <a:ext cx="1943100" cy="543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1025" y="752475"/>
            <a:ext cx="5676900" cy="543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nap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2900" y="1052513"/>
            <a:ext cx="1181100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Snap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350" y="6669088"/>
            <a:ext cx="7740650" cy="1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nap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13811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b="0"/>
            </a:lvl1pPr>
          </a:lstStyle>
          <a:p>
            <a:fld id="{3910B3BE-CCD1-4F68-82E5-C4135640ED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130" name="Picture 10" descr="b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34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AAF8C-AD85-4ADF-AA49-2506FB76DA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88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DFCFA-D7E2-4756-82AE-1AD575F7CF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45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B7A45-191F-486B-AEDC-C5AD271AAA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60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BD57F-0247-4816-A5B0-7C37FCE1CC0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46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2EC82-DC73-4ACB-9E61-01442FCDA4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89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F4D85-42E8-4D5F-BADB-405FF57147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68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46D11-4F27-479D-930C-3AC22EFDA68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143604" y="6488668"/>
            <a:ext cx="3000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http://act.buaa.edu.cn</a:t>
            </a:r>
            <a:endParaRPr lang="zh-CN" altLang="en-US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D9EDA-4187-4734-9A07-33C7BAFDE8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57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83958-285E-4729-8EB0-4A239E9EA6E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59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6ADF8-3BF2-4B13-8001-8162A000256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3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0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2434" name="Picture 2" descr="图片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</p:spPr>
      </p:pic>
      <p:sp>
        <p:nvSpPr>
          <p:cNvPr id="2322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7524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22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427163"/>
            <a:ext cx="7772400" cy="476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22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2322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2322440" name="Text Box 8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ea typeface="宋体" charset="-122"/>
            </a:endParaRPr>
          </a:p>
        </p:txBody>
      </p:sp>
      <p:sp>
        <p:nvSpPr>
          <p:cNvPr id="2322442" name="Rectangle 10"/>
          <p:cNvSpPr>
            <a:spLocks noChangeArrowheads="1"/>
          </p:cNvSpPr>
          <p:nvPr/>
        </p:nvSpPr>
        <p:spPr bwMode="auto">
          <a:xfrm>
            <a:off x="0" y="6521450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fld id="{6009C911-8525-4502-B3BF-2AEF9392E8C8}" type="slidenum">
              <a:rPr lang="zh-CN" altLang="en-US" sz="1600">
                <a:ea typeface="宋体" charset="-122"/>
              </a:rPr>
              <a:pPr/>
              <a:t>‹#›</a:t>
            </a:fld>
            <a:endParaRPr lang="en-US" altLang="zh-CN" sz="1600">
              <a:ea typeface="宋体" charset="-122"/>
            </a:endParaRPr>
          </a:p>
        </p:txBody>
      </p:sp>
      <p:sp>
        <p:nvSpPr>
          <p:cNvPr id="2322443" name="Line 11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rgbClr val="000099"/>
          </a:solidFill>
          <a:latin typeface="+mn-lt"/>
          <a:ea typeface="宋体" charset="-122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rgbClr val="5F5F5F"/>
          </a:solidFill>
          <a:latin typeface="+mn-lt"/>
          <a:ea typeface="宋体" charset="-122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nap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350" y="6669088"/>
            <a:ext cx="7740650" cy="1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Snap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2900" y="1052513"/>
            <a:ext cx="1181100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89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ba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76250"/>
            <a:ext cx="9144000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4103" name="Picture 7" descr="Snap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13811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F31A8D-1915-48DF-9C74-5CFF9D5CE0EA}" type="slidenum">
              <a:rPr lang="en-US" altLang="zh-CN">
                <a:solidFill>
                  <a:srgbClr val="000000"/>
                </a:solidFill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4109" name="Picture 13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45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99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7963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46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Ruby</a:t>
            </a:r>
            <a:r>
              <a:rPr lang="zh-CN" altLang="en-US" dirty="0"/>
              <a:t>语言程序设计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章：面向对象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沃天宇 </a:t>
            </a:r>
            <a:r>
              <a:rPr lang="en-US" altLang="zh-CN" dirty="0" smtClean="0"/>
              <a:t>&lt;woty@act.buaa.edu.cn&gt;</a:t>
            </a:r>
          </a:p>
          <a:p>
            <a:r>
              <a:rPr lang="en-US" altLang="zh-CN" dirty="0" smtClean="0"/>
              <a:t>2018-9-27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2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方法别名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3641" y="1615440"/>
            <a:ext cx="3962375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Frog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 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attr_accessor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:name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def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initialize(name)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        @</a:t>
            </a:r>
            <a:r>
              <a:rPr lang="en-US" altLang="zh-CN" sz="2000" b="1" dirty="0">
                <a:latin typeface="Consolas" panose="020B0609020204030204" pitchFamily="49" charset="0"/>
              </a:rPr>
              <a:t>name = name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    end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alias id name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end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3347864" y="4437112"/>
            <a:ext cx="518457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frog =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Frog.new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('Tim')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puts 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frog.name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puts frog.id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frog.id='new'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	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NoMethodError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1640" y="6023359"/>
            <a:ext cx="7643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注意</a:t>
            </a:r>
            <a:r>
              <a:rPr lang="zh-CN" altLang="en-US" sz="2400" dirty="0"/>
              <a:t>区</a:t>
            </a:r>
            <a:r>
              <a:rPr lang="zh-CN" altLang="en-US" sz="2400" dirty="0" smtClean="0"/>
              <a:t>分</a:t>
            </a:r>
            <a:r>
              <a:rPr lang="en-US" altLang="zh-CN" sz="2400" dirty="0" smtClean="0"/>
              <a:t>alias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alias_method</a:t>
            </a:r>
            <a:r>
              <a:rPr lang="zh-CN" altLang="en-US" sz="2400" smtClean="0"/>
              <a:t>（语法、作用域）</a:t>
            </a:r>
            <a:endParaRPr lang="en-US" altLang="zh-CN" sz="2400" dirty="0" smtClean="0"/>
          </a:p>
          <a:p>
            <a:r>
              <a:rPr lang="zh-CN" altLang="en-US" dirty="0"/>
              <a:t>参</a:t>
            </a:r>
            <a:r>
              <a:rPr lang="zh-CN" altLang="en-US" dirty="0" smtClean="0"/>
              <a:t>考：</a:t>
            </a:r>
            <a:r>
              <a:rPr lang="en-US" altLang="zh-CN" dirty="0" smtClean="0"/>
              <a:t>https://blog.bigbinary.com/2012/01/08/alias-vs-alias-method.html</a:t>
            </a:r>
            <a:endParaRPr lang="en-US" altLang="zh-CN" sz="2400" dirty="0" smtClean="0"/>
          </a:p>
        </p:txBody>
      </p:sp>
      <p:sp>
        <p:nvSpPr>
          <p:cNvPr id="7" name="TextBox 3"/>
          <p:cNvSpPr txBox="1"/>
          <p:nvPr/>
        </p:nvSpPr>
        <p:spPr>
          <a:xfrm>
            <a:off x="5012457" y="1615440"/>
            <a:ext cx="3962375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Frog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 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attr_accessor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:name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def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initialize(name)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        @</a:t>
            </a:r>
            <a:r>
              <a:rPr lang="en-US" altLang="zh-CN" sz="2000" b="1" dirty="0">
                <a:latin typeface="Consolas" panose="020B0609020204030204" pitchFamily="49" charset="0"/>
              </a:rPr>
              <a:t>name = name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    end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alias_method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:id, :name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end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虚属性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700808"/>
            <a:ext cx="5544616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class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Arc</a:t>
            </a:r>
          </a:p>
          <a:p>
            <a:pPr lvl="1">
              <a:buNone/>
            </a:pPr>
            <a:r>
              <a:rPr lang="en-US" altLang="zh-CN" b="1" dirty="0" err="1" smtClean="0">
                <a:latin typeface="Consolas" panose="020B0609020204030204" pitchFamily="49" charset="0"/>
              </a:rPr>
              <a:t>attr_accessor</a:t>
            </a:r>
            <a:r>
              <a:rPr lang="en-US" altLang="zh-CN" b="1" dirty="0" smtClean="0">
                <a:latin typeface="Consolas" panose="020B0609020204030204" pitchFamily="49" charset="0"/>
              </a:rPr>
              <a:t> :radians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def degrees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@radians * 180 / Math::PI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pPr lvl="1">
              <a:buNone/>
            </a:pPr>
            <a:endParaRPr lang="en-US" altLang="zh-CN" b="1" dirty="0" smtClean="0"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def degrees=(degrees)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@radians = degrees * Math::PI / 180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4797152"/>
            <a:ext cx="6655559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arc =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Arc.new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err="1" smtClean="0">
                <a:latin typeface="Consolas" panose="020B0609020204030204" pitchFamily="49" charset="0"/>
              </a:rPr>
              <a:t>arc.degrees</a:t>
            </a:r>
            <a:r>
              <a:rPr lang="en-US" altLang="zh-CN" b="1" dirty="0" smtClean="0">
                <a:latin typeface="Consolas" panose="020B0609020204030204" pitchFamily="49" charset="0"/>
              </a:rPr>
              <a:t> = 180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arc.radians</a:t>
            </a:r>
            <a:r>
              <a:rPr lang="en-US" altLang="zh-CN" b="1" dirty="0" smtClean="0">
                <a:latin typeface="Consolas" panose="020B0609020204030204" pitchFamily="49" charset="0"/>
              </a:rPr>
              <a:t>		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 =&gt; 3.14159265358979</a:t>
            </a:r>
          </a:p>
          <a:p>
            <a:r>
              <a:rPr lang="en-US" altLang="zh-CN" b="1" dirty="0" err="1" smtClean="0">
                <a:latin typeface="Consolas" panose="020B0609020204030204" pitchFamily="49" charset="0"/>
              </a:rPr>
              <a:t>arc.radians</a:t>
            </a:r>
            <a:r>
              <a:rPr lang="en-US" altLang="zh-CN" b="1" dirty="0" smtClean="0">
                <a:latin typeface="Consolas" panose="020B0609020204030204" pitchFamily="49" charset="0"/>
              </a:rPr>
              <a:t> = Math::PI / 2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arc.degrees</a:t>
            </a:r>
            <a:r>
              <a:rPr lang="en-US" altLang="zh-CN" b="1" dirty="0" smtClean="0">
                <a:latin typeface="Consolas" panose="020B0609020204030204" pitchFamily="49" charset="0"/>
              </a:rPr>
              <a:t>		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=&gt; 90.0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所有类都继承自</a:t>
            </a:r>
            <a:r>
              <a:rPr lang="en-US" altLang="zh-CN" dirty="0" smtClean="0"/>
              <a:t>Object</a:t>
            </a:r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2276872"/>
            <a:ext cx="4608512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class</a:t>
            </a:r>
            <a:r>
              <a:rPr lang="zh-CN" alt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Animal</a:t>
            </a:r>
          </a:p>
          <a:p>
            <a:pPr lvl="1">
              <a:buNone/>
            </a:pPr>
            <a:r>
              <a:rPr lang="en-US" altLang="zh-CN" sz="2400" b="1" dirty="0" err="1" smtClean="0">
                <a:latin typeface="Consolas" panose="020B0609020204030204" pitchFamily="49" charset="0"/>
              </a:rPr>
              <a:t>attr_accessor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:name</a:t>
            </a:r>
          </a:p>
          <a:p>
            <a:pPr lvl="1"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def</a:t>
            </a:r>
            <a:r>
              <a:rPr lang="zh-CN" alt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initialize(name)</a:t>
            </a:r>
          </a:p>
          <a:p>
            <a:pPr lvl="1"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	@name = name</a:t>
            </a:r>
          </a:p>
          <a:p>
            <a:pPr lvl="1"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sz="2400" b="1" dirty="0" smtClean="0">
              <a:latin typeface="Consolas" panose="020B0609020204030204" pitchFamily="49" charset="0"/>
            </a:endParaRP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class</a:t>
            </a:r>
            <a:r>
              <a:rPr lang="zh-CN" alt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Frog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 Animal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3728" y="5941497"/>
            <a:ext cx="56166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puts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Frog.new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('Tim').name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Kind_of</a:t>
            </a:r>
            <a:r>
              <a:rPr lang="en-US" altLang="zh-CN" dirty="0" smtClean="0"/>
              <a:t>?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is_a</a:t>
            </a:r>
            <a:r>
              <a:rPr lang="en-US" altLang="zh-CN" dirty="0" smtClean="0"/>
              <a:t>?</a:t>
            </a:r>
            <a:r>
              <a:rPr lang="zh-CN" altLang="en-US" dirty="0" smtClean="0"/>
              <a:t>，</a:t>
            </a:r>
            <a:r>
              <a:rPr lang="en-US" altLang="zh-CN" dirty="0" err="1"/>
              <a:t>instance_of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800" b="1" dirty="0" smtClean="0">
                <a:latin typeface="Consolas" panose="020B0609020204030204" pitchFamily="49" charset="0"/>
              </a:rPr>
              <a:t>class A</a:t>
            </a:r>
          </a:p>
          <a:p>
            <a:pPr marL="342900" lvl="1" indent="-342900">
              <a:spcAft>
                <a:spcPct val="20000"/>
              </a:spcAft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attr_accessor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: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asdf</a:t>
            </a:r>
            <a:endParaRPr lang="en-US" altLang="zh-CN" sz="2400" b="1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800" b="1" dirty="0" smtClean="0">
                <a:latin typeface="Consolas" panose="020B0609020204030204" pitchFamily="49" charset="0"/>
              </a:rPr>
              <a:t>end</a:t>
            </a:r>
          </a:p>
          <a:p>
            <a:pPr>
              <a:buNone/>
            </a:pPr>
            <a:r>
              <a:rPr lang="en-US" altLang="zh-CN" sz="2800" b="1" dirty="0" smtClean="0">
                <a:latin typeface="Consolas" panose="020B0609020204030204" pitchFamily="49" charset="0"/>
              </a:rPr>
              <a:t>class B</a:t>
            </a:r>
            <a:r>
              <a:rPr lang="zh-CN" altLang="en-US" sz="2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&lt; A</a:t>
            </a:r>
          </a:p>
          <a:p>
            <a:pPr lvl="1">
              <a:buNone/>
            </a:pPr>
            <a:r>
              <a:rPr lang="en-US" altLang="zh-CN" sz="2400" b="1" dirty="0" err="1" smtClean="0">
                <a:latin typeface="Consolas" panose="020B0609020204030204" pitchFamily="49" charset="0"/>
              </a:rPr>
              <a:t>attr_accessor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: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bbb</a:t>
            </a:r>
            <a:endParaRPr lang="en-US" altLang="zh-CN" sz="2400" b="1" dirty="0" smtClean="0"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sz="2400" b="1" dirty="0" err="1" smtClean="0">
                <a:latin typeface="Consolas" panose="020B0609020204030204" pitchFamily="49" charset="0"/>
              </a:rPr>
              <a:t>def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initialize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    @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asdf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= "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asdf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"</a:t>
            </a:r>
          </a:p>
          <a:p>
            <a:pPr lvl="1"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end</a:t>
            </a:r>
          </a:p>
          <a:p>
            <a:pPr>
              <a:buNone/>
            </a:pPr>
            <a:r>
              <a:rPr lang="en-US" altLang="zh-CN" sz="2800" b="1" dirty="0" smtClean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矩形 4"/>
          <p:cNvSpPr/>
          <p:nvPr/>
        </p:nvSpPr>
        <p:spPr>
          <a:xfrm>
            <a:off x="4644008" y="1700808"/>
            <a:ext cx="48600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dirty="0">
                <a:latin typeface="Consolas" panose="020B0609020204030204" pitchFamily="49" charset="0"/>
              </a:rPr>
              <a:t>a = </a:t>
            </a:r>
            <a:r>
              <a:rPr lang="en-US" altLang="zh-CN" dirty="0" err="1">
                <a:latin typeface="Consolas" panose="020B0609020204030204" pitchFamily="49" charset="0"/>
              </a:rPr>
              <a:t>A.new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dirty="0">
                <a:latin typeface="Consolas" panose="020B0609020204030204" pitchFamily="49" charset="0"/>
              </a:rPr>
              <a:t>b = </a:t>
            </a:r>
            <a:r>
              <a:rPr lang="en-US" altLang="zh-CN" dirty="0" err="1">
                <a:latin typeface="Consolas" panose="020B0609020204030204" pitchFamily="49" charset="0"/>
              </a:rPr>
              <a:t>B.new</a:t>
            </a:r>
            <a:r>
              <a:rPr lang="en-US" altLang="zh-CN" dirty="0">
                <a:latin typeface="Consolas" panose="020B0609020204030204" pitchFamily="49" charset="0"/>
              </a:rPr>
              <a:t>	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dirty="0" err="1" smtClean="0">
                <a:latin typeface="Consolas" panose="020B0609020204030204" pitchFamily="49" charset="0"/>
              </a:rPr>
              <a:t>a.asdf</a:t>
            </a:r>
            <a:r>
              <a:rPr lang="en-US" altLang="zh-CN" dirty="0" smtClean="0">
                <a:latin typeface="Consolas" panose="020B0609020204030204" pitchFamily="49" charset="0"/>
              </a:rPr>
              <a:t>			# nil</a:t>
            </a:r>
          </a:p>
          <a:p>
            <a:pPr>
              <a:buNone/>
            </a:pPr>
            <a:r>
              <a:rPr lang="en-US" altLang="zh-CN" dirty="0" err="1" smtClean="0">
                <a:latin typeface="Consolas" panose="020B0609020204030204" pitchFamily="49" charset="0"/>
              </a:rPr>
              <a:t>b.asdf</a:t>
            </a:r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dirty="0" smtClean="0">
                <a:latin typeface="Consolas" panose="020B0609020204030204" pitchFamily="49" charset="0"/>
              </a:rPr>
              <a:t>	# </a:t>
            </a:r>
            <a:r>
              <a:rPr lang="en-US" altLang="zh-CN" dirty="0">
                <a:latin typeface="Consolas" panose="020B0609020204030204" pitchFamily="49" charset="0"/>
              </a:rPr>
              <a:t>“</a:t>
            </a:r>
            <a:r>
              <a:rPr lang="en-US" altLang="zh-CN" dirty="0" err="1">
                <a:latin typeface="Consolas" panose="020B0609020204030204" pitchFamily="49" charset="0"/>
              </a:rPr>
              <a:t>asdf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pPr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b.kind_of</a:t>
            </a:r>
            <a:r>
              <a:rPr lang="en-US" altLang="zh-CN" dirty="0">
                <a:latin typeface="Consolas" panose="020B0609020204030204" pitchFamily="49" charset="0"/>
              </a:rPr>
              <a:t>? A	</a:t>
            </a:r>
            <a:r>
              <a:rPr lang="en-US" altLang="zh-CN" dirty="0" smtClean="0">
                <a:latin typeface="Consolas" panose="020B0609020204030204" pitchFamily="49" charset="0"/>
              </a:rPr>
              <a:t>	# </a:t>
            </a:r>
            <a:r>
              <a:rPr lang="en-US" altLang="zh-CN" dirty="0">
                <a:latin typeface="Consolas" panose="020B0609020204030204" pitchFamily="49" charset="0"/>
              </a:rPr>
              <a:t>true</a:t>
            </a:r>
          </a:p>
          <a:p>
            <a:pPr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b.kind_of</a:t>
            </a:r>
            <a:r>
              <a:rPr lang="en-US" altLang="zh-CN" dirty="0">
                <a:latin typeface="Consolas" panose="020B0609020204030204" pitchFamily="49" charset="0"/>
              </a:rPr>
              <a:t>? B	</a:t>
            </a:r>
            <a:r>
              <a:rPr lang="en-US" altLang="zh-CN" dirty="0" smtClean="0">
                <a:latin typeface="Consolas" panose="020B0609020204030204" pitchFamily="49" charset="0"/>
              </a:rPr>
              <a:t>	# </a:t>
            </a:r>
            <a:r>
              <a:rPr lang="en-US" altLang="zh-CN" dirty="0">
                <a:latin typeface="Consolas" panose="020B0609020204030204" pitchFamily="49" charset="0"/>
              </a:rPr>
              <a:t>true</a:t>
            </a:r>
          </a:p>
          <a:p>
            <a:pPr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a.kind_of</a:t>
            </a:r>
            <a:r>
              <a:rPr lang="en-US" altLang="zh-CN" dirty="0">
                <a:latin typeface="Consolas" panose="020B0609020204030204" pitchFamily="49" charset="0"/>
              </a:rPr>
              <a:t>? B	</a:t>
            </a:r>
            <a:r>
              <a:rPr lang="en-US" altLang="zh-CN" dirty="0" smtClean="0">
                <a:latin typeface="Consolas" panose="020B0609020204030204" pitchFamily="49" charset="0"/>
              </a:rPr>
              <a:t>	# </a:t>
            </a:r>
            <a:r>
              <a:rPr lang="en-US" altLang="zh-CN" dirty="0">
                <a:latin typeface="Consolas" panose="020B0609020204030204" pitchFamily="49" charset="0"/>
              </a:rPr>
              <a:t>false</a:t>
            </a:r>
          </a:p>
          <a:p>
            <a:pPr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a.is_a</a:t>
            </a:r>
            <a:r>
              <a:rPr lang="en-US" altLang="zh-CN" dirty="0">
                <a:latin typeface="Consolas" panose="020B0609020204030204" pitchFamily="49" charset="0"/>
              </a:rPr>
              <a:t>? A		#_______</a:t>
            </a:r>
          </a:p>
          <a:p>
            <a:pPr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a.is_a</a:t>
            </a:r>
            <a:r>
              <a:rPr lang="en-US" altLang="zh-CN" dirty="0">
                <a:latin typeface="Consolas" panose="020B0609020204030204" pitchFamily="49" charset="0"/>
              </a:rPr>
              <a:t>? B		#_______</a:t>
            </a:r>
          </a:p>
          <a:p>
            <a:pPr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b.is_a</a:t>
            </a:r>
            <a:r>
              <a:rPr lang="en-US" altLang="zh-CN" dirty="0">
                <a:latin typeface="Consolas" panose="020B0609020204030204" pitchFamily="49" charset="0"/>
              </a:rPr>
              <a:t>? A		#_______</a:t>
            </a:r>
          </a:p>
          <a:p>
            <a:pPr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b.is_a</a:t>
            </a:r>
            <a:r>
              <a:rPr lang="en-US" altLang="zh-CN" dirty="0">
                <a:latin typeface="Consolas" panose="020B0609020204030204" pitchFamily="49" charset="0"/>
              </a:rPr>
              <a:t>? B		</a:t>
            </a:r>
            <a:r>
              <a:rPr lang="en-US" altLang="zh-CN" dirty="0" smtClean="0">
                <a:latin typeface="Consolas" panose="020B0609020204030204" pitchFamily="49" charset="0"/>
              </a:rPr>
              <a:t>#_______</a:t>
            </a:r>
          </a:p>
          <a:p>
            <a:pPr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a.instance_of</a:t>
            </a:r>
            <a:r>
              <a:rPr lang="en-US" altLang="zh-CN" dirty="0">
                <a:latin typeface="Consolas" panose="020B0609020204030204" pitchFamily="49" charset="0"/>
              </a:rPr>
              <a:t>? A	</a:t>
            </a:r>
            <a:r>
              <a:rPr lang="en-US" altLang="zh-CN" dirty="0" smtClean="0">
                <a:latin typeface="Consolas" panose="020B0609020204030204" pitchFamily="49" charset="0"/>
              </a:rPr>
              <a:t>#_______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a.instance_of</a:t>
            </a:r>
            <a:r>
              <a:rPr lang="en-US" altLang="zh-CN" dirty="0">
                <a:latin typeface="Consolas" panose="020B0609020204030204" pitchFamily="49" charset="0"/>
              </a:rPr>
              <a:t>? B	</a:t>
            </a:r>
            <a:r>
              <a:rPr lang="en-US" altLang="zh-CN" dirty="0" smtClean="0">
                <a:latin typeface="Consolas" panose="020B0609020204030204" pitchFamily="49" charset="0"/>
              </a:rPr>
              <a:t>#_______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b.instance_of</a:t>
            </a:r>
            <a:r>
              <a:rPr lang="en-US" altLang="zh-CN" dirty="0">
                <a:latin typeface="Consolas" panose="020B0609020204030204" pitchFamily="49" charset="0"/>
              </a:rPr>
              <a:t>? A	</a:t>
            </a:r>
            <a:r>
              <a:rPr lang="en-US" altLang="zh-CN" dirty="0" smtClean="0">
                <a:latin typeface="Consolas" panose="020B0609020204030204" pitchFamily="49" charset="0"/>
              </a:rPr>
              <a:t>#_______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b.instance_of</a:t>
            </a:r>
            <a:r>
              <a:rPr lang="en-US" altLang="zh-CN" dirty="0">
                <a:latin typeface="Consolas" panose="020B0609020204030204" pitchFamily="49" charset="0"/>
              </a:rPr>
              <a:t>? B	</a:t>
            </a:r>
            <a:r>
              <a:rPr lang="en-US" altLang="zh-CN" dirty="0" smtClean="0">
                <a:latin typeface="Consolas" panose="020B0609020204030204" pitchFamily="49" charset="0"/>
              </a:rPr>
              <a:t>#_______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方法重载（</a:t>
            </a:r>
            <a:r>
              <a:rPr lang="en-US" altLang="zh-CN" dirty="0" smtClean="0"/>
              <a:t>Override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Override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Overload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27537"/>
            <a:ext cx="4248472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class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Animal</a:t>
            </a:r>
          </a:p>
          <a:p>
            <a:pPr lvl="1">
              <a:buNone/>
            </a:pPr>
            <a:r>
              <a:rPr lang="en-US" altLang="zh-CN" b="1" dirty="0" err="1" smtClean="0">
                <a:latin typeface="Consolas" panose="020B0609020204030204" pitchFamily="49" charset="0"/>
              </a:rPr>
              <a:t>attr_accessor</a:t>
            </a:r>
            <a:r>
              <a:rPr lang="en-US" altLang="zh-CN" b="1" dirty="0" smtClean="0">
                <a:latin typeface="Consolas" panose="020B0609020204030204" pitchFamily="49" charset="0"/>
              </a:rPr>
              <a:t> :name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def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initialize(name)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@name = name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def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to_s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"Animal: #{@name}"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class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Frog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&lt; Animal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def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to_s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"Frog: #{@name}"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6136" y="3356992"/>
            <a:ext cx="29523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puts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Frog.new</a:t>
            </a:r>
            <a:r>
              <a:rPr lang="en-US" altLang="zh-CN" b="1" dirty="0" smtClean="0">
                <a:latin typeface="Consolas" panose="020B0609020204030204" pitchFamily="49" charset="0"/>
              </a:rPr>
              <a:t>('Tim')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Overload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1916832"/>
            <a:ext cx="338437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puts(1,2,3)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puts("A", "B")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puts(1,2,3,4)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7744" y="3284984"/>
            <a:ext cx="504056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def sum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(*number)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	total = 0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number.each</a:t>
            </a:r>
            <a:r>
              <a:rPr lang="en-US" altLang="zh-CN" b="1" dirty="0" smtClean="0">
                <a:latin typeface="Consolas" panose="020B0609020204030204" pitchFamily="49" charset="0"/>
              </a:rPr>
              <a:t> {|x| total +=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x}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	total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sum(1,2)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sum(1,2,3,4)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sum(*[1,2,3,4])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sum([1,2,3,4])		# ERROR!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调用超类方法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super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165369"/>
            <a:ext cx="5040560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class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Animal</a:t>
            </a:r>
          </a:p>
          <a:p>
            <a:pPr lvl="1">
              <a:buNone/>
            </a:pPr>
            <a:r>
              <a:rPr lang="en-US" altLang="zh-CN" b="1" dirty="0" err="1" smtClean="0">
                <a:latin typeface="Consolas" panose="020B0609020204030204" pitchFamily="49" charset="0"/>
              </a:rPr>
              <a:t>attr_accessor</a:t>
            </a:r>
            <a:r>
              <a:rPr lang="en-US" altLang="zh-CN" b="1" dirty="0" smtClean="0">
                <a:latin typeface="Consolas" panose="020B0609020204030204" pitchFamily="49" charset="0"/>
              </a:rPr>
              <a:t> :name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def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initialize(name)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@name = name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def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to_s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"Animal: #{@name}"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class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Frog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&lt; Animal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def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to_s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super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+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"  "+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"Frog: #{@name}"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4816" y="3356992"/>
            <a:ext cx="30243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puts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Frog.new</a:t>
            </a:r>
            <a:r>
              <a:rPr lang="en-US" altLang="zh-CN" b="1" dirty="0" smtClean="0">
                <a:latin typeface="Consolas" panose="020B0609020204030204" pitchFamily="49" charset="0"/>
              </a:rPr>
              <a:t>('Tim')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抽象方法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并无语言内建支持抽象方法定义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276872"/>
            <a:ext cx="843528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class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Shape2D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def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area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raise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NotImplementedError.new</a:t>
            </a:r>
            <a:r>
              <a:rPr lang="en-US" altLang="zh-CN" b="1" dirty="0" smtClean="0">
                <a:latin typeface="Consolas" panose="020B0609020204030204" pitchFamily="49" charset="0"/>
              </a:rPr>
              <a:t>("This is an abstract method")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Shape2D.new.area</a:t>
            </a:r>
          </a:p>
          <a:p>
            <a:pPr marL="0" lvl="1"/>
            <a:r>
              <a:rPr lang="en-US" altLang="zh-CN" b="1" dirty="0" smtClean="0">
                <a:latin typeface="Consolas" panose="020B0609020204030204" pitchFamily="49" charset="0"/>
              </a:rPr>
              <a:t>#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NotImplementedError</a:t>
            </a:r>
            <a:r>
              <a:rPr lang="en-US" altLang="zh-CN" b="1" dirty="0" smtClean="0">
                <a:latin typeface="Consolas" panose="020B0609020204030204" pitchFamily="49" charset="0"/>
              </a:rPr>
              <a:t>: This is an abstract method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私有方法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方法的作用域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204864"/>
            <a:ext cx="8363272" cy="40934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class</a:t>
            </a:r>
            <a:r>
              <a:rPr lang="zh-CN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SecretNumber</a:t>
            </a:r>
            <a:endParaRPr lang="en-US" altLang="zh-CN" sz="2000" b="1" dirty="0" smtClean="0"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def initialize</a:t>
            </a:r>
          </a:p>
          <a:p>
            <a:pPr lvl="1"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	@secret = rand(20)</a:t>
            </a:r>
          </a:p>
          <a:p>
            <a:pPr lvl="1"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end</a:t>
            </a:r>
          </a:p>
          <a:p>
            <a:pPr lvl="1">
              <a:buNone/>
            </a:pPr>
            <a:endParaRPr lang="en-US" altLang="zh-CN" sz="2000" b="1" dirty="0" smtClean="0"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</a:p>
          <a:p>
            <a:pPr lvl="1"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def secret</a:t>
            </a:r>
          </a:p>
          <a:p>
            <a:pPr lvl="1"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	@secret</a:t>
            </a:r>
          </a:p>
          <a:p>
            <a:pPr lvl="1"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sz="2000" b="1" dirty="0" smtClean="0">
              <a:latin typeface="Consolas" panose="020B0609020204030204" pitchFamily="49" charset="0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s =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SecretNumber.new</a:t>
            </a:r>
            <a:endParaRPr lang="en-US" altLang="zh-CN" sz="2000" b="1" dirty="0" smtClean="0">
              <a:latin typeface="Consolas" panose="020B0609020204030204" pitchFamily="49" charset="0"/>
            </a:endParaRPr>
          </a:p>
          <a:p>
            <a:r>
              <a:rPr lang="en-US" altLang="zh-CN" sz="2000" b="1" dirty="0" err="1" smtClean="0">
                <a:latin typeface="Consolas" panose="020B0609020204030204" pitchFamily="49" charset="0"/>
              </a:rPr>
              <a:t>s.secret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NoMethodError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 private method `secret' called</a:t>
            </a:r>
            <a:endParaRPr lang="en-US" altLang="zh-CN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与面向对象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zh-CN" altLang="en-US" dirty="0" smtClean="0"/>
              <a:t>类型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2132856"/>
            <a:ext cx="3384376" cy="2339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nsolas" panose="020B0609020204030204" pitchFamily="49" charset="0"/>
              </a:rPr>
              <a:t>class</a:t>
            </a:r>
            <a:r>
              <a:rPr lang="zh-CN" altLang="en-US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Duck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	def quack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		'Quack'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	end</a:t>
            </a:r>
          </a:p>
          <a:p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	def swim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		'paddle…'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	end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5599" y="2060848"/>
            <a:ext cx="3384376" cy="2339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nsolas" panose="020B0609020204030204" pitchFamily="49" charset="0"/>
              </a:rPr>
              <a:t>class</a:t>
            </a:r>
            <a:r>
              <a:rPr lang="zh-CN" altLang="en-US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Goose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	def honk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		'Honk'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	end</a:t>
            </a:r>
          </a:p>
          <a:p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	def swim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		 'splash…'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	end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4183926"/>
            <a:ext cx="3456384" cy="2339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如果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ruby</a:t>
            </a:r>
            <a:r>
              <a:rPr lang="zh-CN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是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静态</a:t>
            </a:r>
            <a:r>
              <a:rPr lang="zh-CN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类型语言</a:t>
            </a:r>
            <a:endParaRPr lang="en-US" altLang="zh-CN" sz="16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def</a:t>
            </a:r>
            <a:r>
              <a:rPr lang="zh-CN" altLang="en-US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make_it_swim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(Duck 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duck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duck.swim</a:t>
            </a:r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make_it_swim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Duck.new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 =&gt; “paddle…”</a:t>
            </a: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make_it_swim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Goose.new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TypeException</a:t>
            </a:r>
            <a:endParaRPr lang="en-US" altLang="zh-CN" sz="16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4183926"/>
            <a:ext cx="3456384" cy="2339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然而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ruby</a:t>
            </a:r>
            <a:r>
              <a:rPr lang="zh-CN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是动态类型语言</a:t>
            </a:r>
            <a:endParaRPr lang="en-US" altLang="zh-CN" sz="16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def</a:t>
            </a:r>
            <a:r>
              <a:rPr lang="zh-CN" altLang="en-US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make_it_swim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(duck)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duck.swim</a:t>
            </a:r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make_it_swim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Duck.new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 =&gt; “paddle…”</a:t>
            </a: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make_it_swim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Goose.new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 =&gt; “splash…”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O-O</a:t>
            </a:r>
            <a:r>
              <a:rPr lang="zh-CN" altLang="en-US" dirty="0" smtClean="0"/>
              <a:t>基本语法</a:t>
            </a:r>
            <a:endParaRPr lang="en-US" altLang="zh-CN" dirty="0" smtClean="0"/>
          </a:p>
          <a:p>
            <a:r>
              <a:rPr lang="en-US" altLang="zh-CN" dirty="0" smtClean="0"/>
              <a:t>Ruby</a:t>
            </a:r>
            <a:r>
              <a:rPr lang="zh-CN" altLang="en-US" dirty="0" smtClean="0"/>
              <a:t>面向对象讨论</a:t>
            </a:r>
            <a:endParaRPr lang="en-US" altLang="zh-CN" dirty="0" smtClean="0"/>
          </a:p>
          <a:p>
            <a:r>
              <a:rPr lang="zh-CN" altLang="en-US" dirty="0" smtClean="0"/>
              <a:t>模块和</a:t>
            </a:r>
            <a:r>
              <a:rPr lang="en-US" altLang="zh-CN" dirty="0" err="1" smtClean="0"/>
              <a:t>Mixin</a:t>
            </a:r>
            <a:endParaRPr lang="en-US" altLang="zh-CN" dirty="0" smtClean="0"/>
          </a:p>
          <a:p>
            <a:r>
              <a:rPr lang="zh-CN" altLang="en-US" dirty="0" smtClean="0"/>
              <a:t>函数式语言特征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程序块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与面向对象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类是开放的（</a:t>
            </a:r>
            <a:r>
              <a:rPr lang="en-US" altLang="zh-CN" dirty="0" smtClean="0"/>
              <a:t>reopen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endParaRPr lang="en-US" altLang="zh-CN" dirty="0"/>
          </a:p>
          <a:p>
            <a:pPr lvl="1">
              <a:buNone/>
            </a:pPr>
            <a:r>
              <a:rPr lang="en-US" altLang="zh-CN" dirty="0" smtClean="0"/>
              <a:t>	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上述做法甚至可以作用于对象实例！</a:t>
            </a:r>
            <a:endParaRPr lang="en-US" altLang="zh-CN" dirty="0" smtClean="0"/>
          </a:p>
        </p:txBody>
      </p:sp>
      <p:sp>
        <p:nvSpPr>
          <p:cNvPr id="4" name="TextBox 7"/>
          <p:cNvSpPr txBox="1"/>
          <p:nvPr/>
        </p:nvSpPr>
        <p:spPr>
          <a:xfrm>
            <a:off x="1511660" y="2118335"/>
            <a:ext cx="6300700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Fixnum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hours</a:t>
            </a:r>
          </a:p>
          <a:p>
            <a:r>
              <a:rPr lang="zh-CN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.*3600</a:t>
            </a:r>
          </a:p>
          <a:p>
            <a:r>
              <a:rPr lang="zh-CN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alias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hour  hours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1.hours	# 3600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可向现有的类动态添加方法！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1511660" y="4869160"/>
            <a:ext cx="6300700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String.new</a:t>
            </a:r>
            <a:r>
              <a:rPr lang="en-US" altLang="zh-CN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r>
              <a:rPr lang="en-US" altLang="zh-CN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a.to_s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self+self;end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a.to_s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# </a:t>
            </a:r>
            <a:r>
              <a:rPr lang="en-US" altLang="zh-CN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abcabc</a:t>
            </a:r>
            <a:r>
              <a:rPr lang="en-US" altLang="zh-CN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 =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String.new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r>
              <a:rPr lang="en-US" altLang="zh-CN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zh-CN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b.to_s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模块（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描述一个类的某一方面的属性、功能</a:t>
            </a:r>
            <a:endParaRPr lang="en-US" altLang="zh-CN" dirty="0" smtClean="0"/>
          </a:p>
          <a:p>
            <a:r>
              <a:rPr lang="zh-CN" altLang="en-US" dirty="0" smtClean="0"/>
              <a:t>相关功能可以在不同类之间重用</a:t>
            </a:r>
            <a:endParaRPr lang="en-US" altLang="zh-CN" dirty="0" smtClean="0"/>
          </a:p>
          <a:p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可以被</a:t>
            </a:r>
            <a:r>
              <a:rPr lang="en-US" altLang="zh-CN" dirty="0" smtClean="0"/>
              <a:t>include</a:t>
            </a:r>
          </a:p>
          <a:p>
            <a:pPr lvl="1"/>
            <a:r>
              <a:rPr lang="zh-CN" altLang="en-US" dirty="0" smtClean="0"/>
              <a:t>可以包含实现、类方法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不能实例化，不能有</a:t>
            </a:r>
            <a:r>
              <a:rPr lang="en-US" altLang="zh-CN" dirty="0" smtClean="0"/>
              <a:t>initialize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动态联编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重名处理？（命名空间）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E.g. Math::PI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模块（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命名空间</a:t>
            </a:r>
            <a:r>
              <a:rPr lang="en-US" altLang="zh-CN" dirty="0" smtClean="0"/>
              <a:t>(Namespace)</a:t>
            </a:r>
          </a:p>
          <a:p>
            <a:pPr lvl="1"/>
            <a:r>
              <a:rPr lang="en-US" altLang="zh-CN" dirty="0" smtClean="0"/>
              <a:t>E.g. Math::PI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30697" y="2996371"/>
            <a:ext cx="3284836" cy="31085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onsolas" panose="020B0609020204030204" pitchFamily="49" charset="0"/>
              </a:rPr>
              <a:t>class A</a:t>
            </a:r>
          </a:p>
          <a:p>
            <a:pPr lvl="1">
              <a:buNone/>
            </a:pPr>
            <a:r>
              <a:rPr lang="en-US" altLang="zh-CN" sz="2800" b="1" dirty="0" smtClean="0">
                <a:latin typeface="Consolas" panose="020B0609020204030204" pitchFamily="49" charset="0"/>
              </a:rPr>
              <a:t>def cal</a:t>
            </a:r>
          </a:p>
          <a:p>
            <a:pPr lvl="1"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Math::PI</a:t>
            </a:r>
          </a:p>
          <a:p>
            <a:pPr lvl="1">
              <a:buNone/>
            </a:pPr>
            <a:r>
              <a:rPr lang="en-US" altLang="zh-CN" sz="2800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sz="2800" b="1" dirty="0" smtClean="0">
              <a:latin typeface="Consolas" panose="020B0609020204030204" pitchFamily="49" charset="0"/>
            </a:endParaRP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puts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A.new.cal</a:t>
            </a:r>
            <a:endParaRPr lang="en-US" altLang="zh-CN" sz="2800" b="1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2780928"/>
            <a:ext cx="3384376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onsolas" panose="020B0609020204030204" pitchFamily="49" charset="0"/>
              </a:rPr>
              <a:t>class A</a:t>
            </a:r>
          </a:p>
          <a:p>
            <a:pPr lvl="1"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include Math</a:t>
            </a:r>
          </a:p>
          <a:p>
            <a:pPr lvl="1">
              <a:buNone/>
            </a:pPr>
            <a:r>
              <a:rPr lang="en-US" altLang="zh-CN" sz="2800" b="1" dirty="0" smtClean="0">
                <a:latin typeface="Consolas" panose="020B0609020204030204" pitchFamily="49" charset="0"/>
              </a:rPr>
              <a:t>def cal</a:t>
            </a:r>
          </a:p>
          <a:p>
            <a:pPr lvl="1">
              <a:buNone/>
            </a:pPr>
            <a:r>
              <a:rPr lang="en-US" altLang="zh-CN" sz="2800" b="1" dirty="0" smtClean="0">
                <a:latin typeface="Consolas" panose="020B0609020204030204" pitchFamily="49" charset="0"/>
              </a:rPr>
              <a:t>	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PI</a:t>
            </a:r>
          </a:p>
          <a:p>
            <a:pPr lvl="1">
              <a:buNone/>
            </a:pPr>
            <a:r>
              <a:rPr lang="en-US" altLang="zh-CN" sz="2800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sz="2800" b="1" dirty="0" smtClean="0">
              <a:latin typeface="Consolas" panose="020B0609020204030204" pitchFamily="49" charset="0"/>
            </a:endParaRP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puts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A.new.cal</a:t>
            </a:r>
            <a:endParaRPr lang="en-US" altLang="zh-CN" sz="2800" b="1" dirty="0" smtClean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模块（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772816"/>
            <a:ext cx="7200800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Kickable</a:t>
            </a:r>
          </a:p>
          <a:p>
            <a:pPr lvl="1"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def kick</a:t>
            </a:r>
          </a:p>
          <a:p>
            <a:pPr lvl="1"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	puts “flying”</a:t>
            </a:r>
          </a:p>
          <a:p>
            <a:pPr lvl="1"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sz="2400" b="1" dirty="0" smtClean="0">
              <a:latin typeface="Consolas" panose="020B0609020204030204" pitchFamily="49" charset="0"/>
            </a:endParaRP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class Football</a:t>
            </a: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include Kickable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sz="2400" b="1" dirty="0" smtClean="0">
              <a:latin typeface="Consolas" panose="020B0609020204030204" pitchFamily="49" charset="0"/>
            </a:endParaRP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f</a:t>
            </a:r>
            <a:r>
              <a:rPr lang="zh-CN" alt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=</a:t>
            </a:r>
            <a:r>
              <a:rPr lang="zh-CN" alt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Football.new</a:t>
            </a:r>
            <a:endParaRPr lang="en-US" altLang="zh-CN" sz="2400" b="1" dirty="0" smtClean="0">
              <a:latin typeface="Consolas" panose="020B0609020204030204" pitchFamily="49" charset="0"/>
            </a:endParaRPr>
          </a:p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f.kick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		</a:t>
            </a:r>
            <a:r>
              <a:rPr lang="en-US" altLang="zh-CN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“flying”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Mixin</a:t>
            </a:r>
            <a:r>
              <a:rPr lang="zh-CN" altLang="en-US" dirty="0" smtClean="0"/>
              <a:t>与多继承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：多继承；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Ruby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Mixin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方法覆盖顺序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子类定义的方法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最后一个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Mixin</a:t>
            </a:r>
            <a:r>
              <a:rPr lang="zh-CN" altLang="en-US" dirty="0" smtClean="0"/>
              <a:t>的方法</a:t>
            </a:r>
          </a:p>
          <a:p>
            <a:r>
              <a:rPr lang="zh-CN" altLang="en-US" dirty="0" smtClean="0"/>
              <a:t>父（祖先）类定义的方法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记住动态语言特征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08104" y="1196752"/>
            <a:ext cx="3528392" cy="56938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 Kickable</a:t>
            </a:r>
          </a:p>
          <a:p>
            <a:pPr lvl="1">
              <a:buNone/>
            </a:pPr>
            <a:r>
              <a:rPr lang="en-US" altLang="zh-CN" sz="1400" b="1" dirty="0" smtClean="0">
                <a:latin typeface="Consolas" panose="020B0609020204030204" pitchFamily="49" charset="0"/>
              </a:rPr>
              <a:t>def kick</a:t>
            </a:r>
          </a:p>
          <a:p>
            <a:pPr lvl="1">
              <a:buNone/>
            </a:pPr>
            <a:r>
              <a:rPr lang="en-US" altLang="zh-CN" sz="1400" b="1" dirty="0" smtClean="0">
                <a:latin typeface="Consolas" panose="020B0609020204030204" pitchFamily="49" charset="0"/>
              </a:rPr>
              <a:t>	puts "flying"</a:t>
            </a:r>
          </a:p>
          <a:p>
            <a:pPr lvl="1">
              <a:buNone/>
            </a:pPr>
            <a:r>
              <a:rPr lang="en-US" altLang="zh-CN" sz="1400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sz="1400" b="1" dirty="0" smtClean="0">
              <a:latin typeface="Consolas" panose="020B0609020204030204" pitchFamily="49" charset="0"/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400" b="1" dirty="0" err="1" smtClean="0">
                <a:latin typeface="Consolas" panose="020B0609020204030204" pitchFamily="49" charset="0"/>
              </a:rPr>
              <a:t>AnotherKickable</a:t>
            </a:r>
            <a:endParaRPr lang="en-US" altLang="zh-CN" sz="1400" b="1" dirty="0" smtClean="0"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sz="1400" b="1" dirty="0" smtClean="0">
                <a:latin typeface="Consolas" panose="020B0609020204030204" pitchFamily="49" charset="0"/>
              </a:rPr>
              <a:t>def kick</a:t>
            </a:r>
          </a:p>
          <a:p>
            <a:pPr lvl="1">
              <a:buNone/>
            </a:pPr>
            <a:r>
              <a:rPr lang="en-US" altLang="zh-CN" sz="1400" b="1" dirty="0" smtClean="0">
                <a:latin typeface="Consolas" panose="020B0609020204030204" pitchFamily="49" charset="0"/>
              </a:rPr>
              <a:t>	puts "another</a:t>
            </a:r>
            <a:r>
              <a:rPr lang="zh-CN" alt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flying"</a:t>
            </a:r>
          </a:p>
          <a:p>
            <a:pPr lvl="1">
              <a:buNone/>
            </a:pPr>
            <a:r>
              <a:rPr lang="en-US" altLang="zh-CN" sz="1400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sz="1400" b="1" dirty="0" smtClean="0">
              <a:latin typeface="Consolas" panose="020B0609020204030204" pitchFamily="49" charset="0"/>
            </a:endParaRP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class Ball</a:t>
            </a:r>
          </a:p>
          <a:p>
            <a:pPr lvl="1">
              <a:buNone/>
            </a:pPr>
            <a:r>
              <a:rPr lang="en-US" altLang="zh-CN" sz="1400" b="1" dirty="0" smtClean="0">
                <a:latin typeface="Consolas" panose="020B0609020204030204" pitchFamily="49" charset="0"/>
              </a:rPr>
              <a:t>def kick</a:t>
            </a:r>
          </a:p>
          <a:p>
            <a:pPr lvl="1">
              <a:buNone/>
            </a:pPr>
            <a:r>
              <a:rPr lang="en-US" altLang="zh-CN" sz="1400" b="1" dirty="0" smtClean="0">
                <a:latin typeface="Consolas" panose="020B0609020204030204" pitchFamily="49" charset="0"/>
              </a:rPr>
              <a:t>	puts "kicking ball"</a:t>
            </a:r>
          </a:p>
          <a:p>
            <a:pPr lvl="1">
              <a:buNone/>
            </a:pPr>
            <a:r>
              <a:rPr lang="en-US" altLang="zh-CN" sz="1400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sz="1400" b="1" dirty="0" smtClean="0">
              <a:latin typeface="Consolas" panose="020B0609020204030204" pitchFamily="49" charset="0"/>
            </a:endParaRP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class Football</a:t>
            </a:r>
            <a:r>
              <a:rPr lang="zh-CN" alt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&lt; Ball</a:t>
            </a:r>
          </a:p>
          <a:p>
            <a:pPr lvl="1"/>
            <a:r>
              <a:rPr lang="en-US" altLang="zh-CN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include Kickable</a:t>
            </a:r>
          </a:p>
          <a:p>
            <a:pPr lvl="1"/>
            <a:r>
              <a:rPr lang="en-US" altLang="zh-CN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zh-CN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AnotherKickable</a:t>
            </a:r>
            <a:endParaRPr lang="en-US" altLang="zh-CN" sz="14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sz="1400" b="1" dirty="0" smtClean="0">
              <a:latin typeface="Consolas" panose="020B0609020204030204" pitchFamily="49" charset="0"/>
            </a:endParaRP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f</a:t>
            </a:r>
            <a:r>
              <a:rPr lang="zh-CN" alt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=</a:t>
            </a:r>
            <a:r>
              <a:rPr lang="zh-CN" alt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400" b="1" dirty="0" err="1" smtClean="0">
                <a:latin typeface="Consolas" panose="020B0609020204030204" pitchFamily="49" charset="0"/>
              </a:rPr>
              <a:t>Football.new</a:t>
            </a:r>
            <a:endParaRPr lang="en-US" altLang="zh-CN" sz="1400" b="1" dirty="0" smtClean="0">
              <a:latin typeface="Consolas" panose="020B0609020204030204" pitchFamily="49" charset="0"/>
            </a:endParaRPr>
          </a:p>
          <a:p>
            <a:r>
              <a:rPr lang="en-US" altLang="zh-CN" sz="1400" b="1" dirty="0" err="1" smtClean="0">
                <a:latin typeface="Consolas" panose="020B0609020204030204" pitchFamily="49" charset="0"/>
              </a:rPr>
              <a:t>f.kick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		</a:t>
            </a:r>
            <a:r>
              <a:rPr lang="en-US" altLang="zh-CN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“another</a:t>
            </a:r>
            <a:r>
              <a:rPr lang="zh-CN" alt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flying”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Mixin</a:t>
            </a:r>
            <a:r>
              <a:rPr lang="zh-CN" altLang="en-US" dirty="0" smtClean="0"/>
              <a:t>方法覆盖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4067944" y="1600200"/>
            <a:ext cx="4824536" cy="5016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module ZZP</a:t>
            </a:r>
            <a:endParaRPr lang="zh-CN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def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kick</a:t>
            </a:r>
            <a:endParaRPr lang="zh-CN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        puts </a:t>
            </a:r>
            <a:r>
              <a:rPr lang="en-US" altLang="zh-CN" sz="2000" b="1" dirty="0">
                <a:latin typeface="Consolas" panose="020B0609020204030204" pitchFamily="49" charset="0"/>
              </a:rPr>
              <a:t>"ZZP's kick"</a:t>
            </a:r>
            <a:endParaRPr lang="zh-CN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    end</a:t>
            </a:r>
            <a:endParaRPr lang="zh-CN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end</a:t>
            </a:r>
            <a:endParaRPr lang="zh-CN" altLang="zh-CN" sz="2000" b="1" dirty="0">
              <a:latin typeface="Consolas" panose="020B0609020204030204" pitchFamily="49" charset="0"/>
            </a:endParaRPr>
          </a:p>
          <a:p>
            <a:endParaRPr lang="zh-CN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Test</a:t>
            </a:r>
            <a:endParaRPr lang="zh-CN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extend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ZZP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def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kick</a:t>
            </a:r>
            <a:endParaRPr lang="zh-CN" altLang="zh-CN" sz="2000" b="1" dirty="0" smtClean="0">
              <a:latin typeface="Consolas" panose="020B0609020204030204" pitchFamily="49" charset="0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        puts </a:t>
            </a:r>
            <a:r>
              <a:rPr lang="en-US" altLang="zh-CN" sz="2000" b="1" dirty="0">
                <a:latin typeface="Consolas" panose="020B0609020204030204" pitchFamily="49" charset="0"/>
              </a:rPr>
              <a:t>"Test's kick"</a:t>
            </a:r>
            <a:endParaRPr lang="zh-CN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    end</a:t>
            </a:r>
            <a:endParaRPr lang="zh-CN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end</a:t>
            </a:r>
            <a:endParaRPr lang="zh-CN" altLang="zh-CN" sz="2000" b="1" dirty="0">
              <a:latin typeface="Consolas" panose="020B0609020204030204" pitchFamily="49" charset="0"/>
            </a:endParaRPr>
          </a:p>
          <a:p>
            <a:endParaRPr lang="zh-CN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test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Test.new</a:t>
            </a:r>
            <a:endParaRPr lang="zh-CN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test.kick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Test.kick</a:t>
            </a:r>
            <a:endParaRPr lang="zh-CN" altLang="zh-CN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include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extend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988840"/>
            <a:ext cx="2592288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Consolas" panose="020B0609020204030204" pitchFamily="49" charset="0"/>
              </a:rPr>
              <a:t>module Ma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  MA_VALUE = 1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  def ma_1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    puts "it is ma_1"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  end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module Mb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  MB_VALUE = 1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    def 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self.included</a:t>
            </a:r>
            <a:r>
              <a:rPr lang="en-US" altLang="zh-CN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(c)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      def c.mb_2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        puts "it is mb_2"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      end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    end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    def mb_1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      puts "it is mb_1"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    end</a:t>
            </a:r>
          </a:p>
          <a:p>
            <a:r>
              <a:rPr lang="en-US" altLang="zh-CN" sz="1400" b="1" dirty="0" smtClean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2204864"/>
            <a:ext cx="2880320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c1 =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Ca.new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c1.ma_1</a:t>
            </a:r>
          </a:p>
          <a:p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c2 =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Cb.new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c2.mb_1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Cb.ma_1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Cb.mb_2</a:t>
            </a:r>
          </a:p>
          <a:p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Ma::MA_VALUE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Ca::MA_VALUE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Mb::MB_VALUE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Cb</a:t>
            </a:r>
            <a:r>
              <a:rPr lang="en-US" altLang="zh-CN" b="1" dirty="0" smtClean="0">
                <a:latin typeface="Consolas" panose="020B0609020204030204" pitchFamily="49" charset="0"/>
              </a:rPr>
              <a:t>::MB_VALUE   </a:t>
            </a:r>
          </a:p>
          <a:p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9154" y="2348880"/>
            <a:ext cx="2232248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class Ca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  include Ma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class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Cb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extend Ma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include Mb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09520" y="2819837"/>
            <a:ext cx="1512168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it is ma_1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it is mb_1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it is ma_1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it is mb_2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1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函数式语言特征：程序块</a:t>
            </a:r>
            <a:r>
              <a:rPr lang="en-US" altLang="zh-CN" dirty="0" smtClean="0"/>
              <a:t>/Proc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block: </a:t>
            </a:r>
            <a:r>
              <a:rPr lang="zh-CN" altLang="en-US" sz="2800" dirty="0" smtClean="0"/>
              <a:t>一小段代码，用</a:t>
            </a:r>
            <a:r>
              <a:rPr lang="en-US" altLang="zh-CN" sz="2800" dirty="0" smtClean="0">
                <a:solidFill>
                  <a:srgbClr val="FF0000"/>
                </a:solidFill>
              </a:rPr>
              <a:t>yield</a:t>
            </a:r>
            <a:r>
              <a:rPr lang="zh-CN" altLang="en-US" sz="2800" dirty="0" smtClean="0"/>
              <a:t>关键字调用</a:t>
            </a:r>
            <a:endParaRPr lang="en-US" altLang="zh-CN" sz="2800" dirty="0" smtClean="0"/>
          </a:p>
          <a:p>
            <a:r>
              <a:rPr lang="zh-CN" altLang="en-US" sz="2800" dirty="0"/>
              <a:t>调用传入的块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block</a:t>
            </a:r>
            <a:r>
              <a:rPr lang="zh-CN" altLang="en-US" sz="2800" dirty="0" smtClean="0"/>
              <a:t>可以带</a:t>
            </a:r>
            <a:r>
              <a:rPr lang="zh-CN" altLang="en-US" sz="2800" dirty="0"/>
              <a:t>有参</a:t>
            </a:r>
            <a:r>
              <a:rPr lang="zh-CN" altLang="en-US" sz="2800" dirty="0" smtClean="0"/>
              <a:t>数（自由变量）</a:t>
            </a:r>
            <a:endParaRPr lang="en-US" altLang="zh-CN" sz="2800" dirty="0"/>
          </a:p>
          <a:p>
            <a:endParaRPr lang="zh-CN" altLang="en-US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3888" y="2132856"/>
            <a:ext cx="4392487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def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call_twice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yield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yield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b="1" dirty="0" err="1" smtClean="0">
                <a:latin typeface="Consolas" panose="020B0609020204030204" pitchFamily="49" charset="0"/>
              </a:rPr>
              <a:t>call_twice</a:t>
            </a:r>
            <a:r>
              <a:rPr lang="en-US" altLang="zh-CN" b="1" dirty="0" smtClean="0">
                <a:latin typeface="Consolas" panose="020B0609020204030204" pitchFamily="49" charset="0"/>
              </a:rPr>
              <a:t> {puts "Hello World"}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7815" y="4293096"/>
            <a:ext cx="546463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def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call_twice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yield(1)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yield(2)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b="1" dirty="0" err="1" smtClean="0">
                <a:latin typeface="Consolas" panose="020B0609020204030204" pitchFamily="49" charset="0"/>
              </a:rPr>
              <a:t>call_twice</a:t>
            </a:r>
            <a:r>
              <a:rPr lang="en-US" altLang="zh-CN" b="1" dirty="0" smtClean="0">
                <a:latin typeface="Consolas" panose="020B0609020204030204" pitchFamily="49" charset="0"/>
              </a:rPr>
              <a:t> { |x| puts "Hello World! #{x}"}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函数式语言特征：程序块</a:t>
            </a:r>
            <a:r>
              <a:rPr lang="en-US" altLang="zh-CN" dirty="0" smtClean="0"/>
              <a:t>/Proc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Proc: </a:t>
            </a:r>
            <a:r>
              <a:rPr lang="zh-CN" altLang="en-US" dirty="0" smtClean="0"/>
              <a:t>一小段代码对象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block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Proc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怎么验证？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832981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p</a:t>
            </a:r>
            <a:r>
              <a:rPr lang="en-US" altLang="zh-CN" b="1" dirty="0" smtClean="0">
                <a:latin typeface="Consolas" panose="020B0609020204030204" pitchFamily="49" charset="0"/>
              </a:rPr>
              <a:t>1 =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Proc.new</a:t>
            </a:r>
            <a:r>
              <a:rPr lang="en-US" altLang="zh-CN" b="1" dirty="0" smtClean="0">
                <a:latin typeface="Consolas" panose="020B0609020204030204" pitchFamily="49" charset="0"/>
              </a:rPr>
              <a:t> {</a:t>
            </a:r>
            <a:r>
              <a:rPr lang="en-US" altLang="zh-CN" b="1" dirty="0">
                <a:latin typeface="Consolas" panose="020B0609020204030204" pitchFamily="49" charset="0"/>
              </a:rPr>
              <a:t>puts "Hello World</a:t>
            </a:r>
            <a:r>
              <a:rPr lang="en-US" altLang="zh-CN" b="1" dirty="0" smtClean="0">
                <a:latin typeface="Consolas" panose="020B0609020204030204" pitchFamily="49" charset="0"/>
              </a:rPr>
              <a:t>"}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p1.call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p2 = proc </a:t>
            </a:r>
            <a:r>
              <a:rPr lang="en-US" altLang="zh-CN" b="1" dirty="0">
                <a:latin typeface="Consolas" panose="020B0609020204030204" pitchFamily="49" charset="0"/>
              </a:rPr>
              <a:t>{puts "Hello World"}</a:t>
            </a:r>
            <a:r>
              <a:rPr lang="en-US" altLang="zh-CN" b="1" dirty="0" smtClean="0">
                <a:latin typeface="Consolas" panose="020B0609020204030204" pitchFamily="49" charset="0"/>
              </a:rPr>
              <a:t>  # </a:t>
            </a:r>
            <a:r>
              <a:rPr lang="zh-CN" altLang="en-US" b="1" dirty="0" smtClean="0">
                <a:latin typeface="Consolas" panose="020B0609020204030204" pitchFamily="49" charset="0"/>
              </a:rPr>
              <a:t>也可以用全局函数</a:t>
            </a:r>
            <a:r>
              <a:rPr lang="en-US" altLang="zh-CN" b="1" dirty="0" smtClean="0">
                <a:latin typeface="Consolas" panose="020B0609020204030204" pitchFamily="49" charset="0"/>
              </a:rPr>
              <a:t>proc</a:t>
            </a:r>
            <a:r>
              <a:rPr lang="zh-CN" altLang="en-US" b="1" dirty="0" smtClean="0">
                <a:latin typeface="Consolas" panose="020B0609020204030204" pitchFamily="49" charset="0"/>
              </a:rPr>
              <a:t>定义一个</a:t>
            </a:r>
            <a:r>
              <a:rPr lang="en-US" altLang="zh-CN" b="1" dirty="0" smtClean="0">
                <a:latin typeface="Consolas" panose="020B0609020204030204" pitchFamily="49" charset="0"/>
              </a:rPr>
              <a:t>Proc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p2.call</a:t>
            </a:r>
            <a:endParaRPr lang="en-US" altLang="zh-CN" b="1" dirty="0">
              <a:latin typeface="Consolas" panose="020B0609020204030204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539552" y="3919012"/>
            <a:ext cx="8329816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onsolas" panose="020B0609020204030204" pitchFamily="49" charset="0"/>
              </a:rPr>
              <a:t>def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check_class</a:t>
            </a:r>
            <a:r>
              <a:rPr lang="en-US" altLang="zh-CN" b="1" dirty="0" smtClean="0">
                <a:latin typeface="Consolas" panose="020B0609020204030204" pitchFamily="49" charset="0"/>
              </a:rPr>
              <a:t>(&amp;p)		# block</a:t>
            </a:r>
            <a:r>
              <a:rPr lang="zh-CN" altLang="en-US" b="1" dirty="0" smtClean="0">
                <a:latin typeface="Consolas" panose="020B0609020204030204" pitchFamily="49" charset="0"/>
              </a:rPr>
              <a:t>可以显式绑定到形参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   puts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p.class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  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p.call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b="1" dirty="0" err="1" smtClean="0">
                <a:latin typeface="Consolas" panose="020B0609020204030204" pitchFamily="49" charset="0"/>
              </a:rPr>
              <a:t>check_class</a:t>
            </a:r>
            <a:r>
              <a:rPr lang="en-US" altLang="zh-CN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{puts "Hello World</a:t>
            </a:r>
            <a:r>
              <a:rPr lang="en-US" altLang="zh-CN" b="1" dirty="0" smtClean="0">
                <a:latin typeface="Consolas" panose="020B0609020204030204" pitchFamily="49" charset="0"/>
              </a:rPr>
              <a:t>"}</a:t>
            </a:r>
          </a:p>
          <a:p>
            <a:r>
              <a:rPr lang="en-US" altLang="zh-CN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Proc</a:t>
            </a:r>
            <a:endParaRPr lang="en-US" altLang="zh-CN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zh-CN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=&gt; nil</a:t>
            </a:r>
          </a:p>
        </p:txBody>
      </p:sp>
    </p:spTree>
    <p:extLst>
      <p:ext uri="{BB962C8B-B14F-4D97-AF65-F5344CB8AC3E}">
        <p14:creationId xmlns:p14="http://schemas.microsoft.com/office/powerpoint/2010/main" val="233492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Rethinking: Why Object Oriented?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与人类思维方式和手段相对应的面向对象程序设计语言，使得程序开发过程与人类的认知过程同步，通过对人类认识客观世界及事物发展过程的抽象，建立了规范化的分析设计方法，由此带来软件模块化特色突出、可读性好、易维护性强等一系列优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面向对象的三个基本特征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</a:t>
            </a:r>
            <a:r>
              <a:rPr lang="en-US" altLang="zh-CN" dirty="0" smtClean="0"/>
              <a:t>	——</a:t>
            </a:r>
            <a:r>
              <a:rPr lang="zh-CN" altLang="en-US" dirty="0" smtClean="0"/>
              <a:t>类（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多态</a:t>
            </a:r>
            <a:r>
              <a:rPr lang="en-US" altLang="zh-CN" dirty="0" smtClean="0"/>
              <a:t>	——</a:t>
            </a:r>
            <a:r>
              <a:rPr lang="zh-CN" altLang="en-US" dirty="0" smtClean="0"/>
              <a:t>重载（</a:t>
            </a:r>
            <a:r>
              <a:rPr lang="en-US" altLang="zh-CN" dirty="0" smtClean="0"/>
              <a:t>Overload</a:t>
            </a:r>
            <a:r>
              <a:rPr lang="zh-CN" altLang="en-US" dirty="0" smtClean="0"/>
              <a:t>）、覆盖（</a:t>
            </a:r>
            <a:r>
              <a:rPr lang="en-US" altLang="zh-CN" dirty="0" smtClean="0"/>
              <a:t> Override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</a:t>
            </a:r>
            <a:r>
              <a:rPr lang="en-US" altLang="zh-CN" dirty="0" smtClean="0"/>
              <a:t>	——extends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实现原理（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虚函数表</a:t>
            </a:r>
            <a:endParaRPr lang="zh-CN" altLang="en-US" dirty="0"/>
          </a:p>
        </p:txBody>
      </p:sp>
      <p:pic>
        <p:nvPicPr>
          <p:cNvPr id="7170" name="Picture 2" descr="http://images.cnblogs.com/cnblogs_com/answer/08-11-06/o_Drawing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4941168"/>
            <a:ext cx="742950" cy="1847851"/>
          </a:xfrm>
          <a:prstGeom prst="rect">
            <a:avLst/>
          </a:prstGeom>
          <a:noFill/>
        </p:spPr>
      </p:pic>
      <p:pic>
        <p:nvPicPr>
          <p:cNvPr id="7172" name="Picture 4" descr="http://images.cnblogs.com/cnblogs_com/answer/08-11-06/o_vtable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5229200"/>
            <a:ext cx="4762500" cy="11811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函数式语言特征：程序块</a:t>
            </a:r>
            <a:r>
              <a:rPr lang="en-US" altLang="zh-CN" dirty="0"/>
              <a:t>/Proc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block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Proc</a:t>
            </a:r>
            <a:r>
              <a:rPr lang="zh-CN" altLang="en-US" dirty="0" smtClean="0"/>
              <a:t>，但是不能独立存在，不能赋值给变量，</a:t>
            </a:r>
            <a:r>
              <a:rPr lang="en-US" altLang="zh-CN" dirty="0" smtClean="0"/>
              <a:t>Proc</a:t>
            </a:r>
            <a:r>
              <a:rPr lang="zh-CN" altLang="en-US" dirty="0" smtClean="0"/>
              <a:t>可以（从而可以复用），</a:t>
            </a:r>
            <a:r>
              <a:rPr lang="en-US" altLang="zh-CN" dirty="0" smtClean="0">
                <a:solidFill>
                  <a:srgbClr val="FF0000"/>
                </a:solidFill>
              </a:rPr>
              <a:t>block</a:t>
            </a:r>
            <a:r>
              <a:rPr lang="zh-CN" altLang="en-US" dirty="0" smtClean="0">
                <a:solidFill>
                  <a:srgbClr val="FF0000"/>
                </a:solidFill>
              </a:rPr>
              <a:t>是一次性的</a:t>
            </a:r>
            <a:r>
              <a:rPr lang="en-US" altLang="zh-CN" dirty="0" smtClean="0">
                <a:solidFill>
                  <a:srgbClr val="FF0000"/>
                </a:solidFill>
              </a:rPr>
              <a:t>Proc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212976"/>
            <a:ext cx="8329816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onsolas" panose="020B0609020204030204" pitchFamily="49" charset="0"/>
              </a:rPr>
              <a:t>def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greeting(time,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greeting_methods</a:t>
            </a:r>
            <a:r>
              <a:rPr lang="en-US" altLang="zh-CN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   case time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       when </a:t>
            </a:r>
            <a:r>
              <a:rPr lang="en-US" altLang="zh-CN" b="1" dirty="0">
                <a:latin typeface="Consolas" panose="020B0609020204030204" pitchFamily="49" charset="0"/>
              </a:rPr>
              <a:t>(0..</a:t>
            </a:r>
            <a:r>
              <a:rPr lang="en-US" altLang="zh-CN" b="1" dirty="0" smtClean="0">
                <a:latin typeface="Consolas" panose="020B0609020204030204" pitchFamily="49" charset="0"/>
              </a:rPr>
              <a:t>11) then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greeting_methods</a:t>
            </a:r>
            <a:r>
              <a:rPr lang="en-US" altLang="zh-CN" b="1" dirty="0" smtClean="0">
                <a:latin typeface="Consolas" panose="020B0609020204030204" pitchFamily="49" charset="0"/>
              </a:rPr>
              <a:t>[:morning].</a:t>
            </a:r>
            <a:r>
              <a:rPr lang="en-US" altLang="zh-CN" b="1" dirty="0">
                <a:latin typeface="Consolas" panose="020B0609020204030204" pitchFamily="49" charset="0"/>
              </a:rPr>
              <a:t>call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        when (12..17) then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greeting_methods</a:t>
            </a:r>
            <a:r>
              <a:rPr lang="en-US" altLang="zh-CN" b="1" dirty="0" smtClean="0">
                <a:latin typeface="Consolas" panose="020B0609020204030204" pitchFamily="49" charset="0"/>
              </a:rPr>
              <a:t>[:noon].</a:t>
            </a:r>
            <a:r>
              <a:rPr lang="en-US" altLang="zh-CN" b="1" dirty="0">
                <a:latin typeface="Consolas" panose="020B0609020204030204" pitchFamily="49" charset="0"/>
              </a:rPr>
              <a:t>call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        when (18..23) then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greeting_methods</a:t>
            </a:r>
            <a:r>
              <a:rPr lang="en-US" altLang="zh-CN" b="1" dirty="0" smtClean="0">
                <a:latin typeface="Consolas" panose="020B0609020204030204" pitchFamily="49" charset="0"/>
              </a:rPr>
              <a:t>[:evening].call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    end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g1=proc {puts "good morning"}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g2=proc </a:t>
            </a:r>
            <a:r>
              <a:rPr lang="en-US" altLang="zh-CN" b="1" dirty="0">
                <a:latin typeface="Consolas" panose="020B0609020204030204" pitchFamily="49" charset="0"/>
              </a:rPr>
              <a:t>{puts "good </a:t>
            </a:r>
            <a:r>
              <a:rPr lang="en-US" altLang="zh-CN" b="1" dirty="0" smtClean="0">
                <a:latin typeface="Consolas" panose="020B0609020204030204" pitchFamily="49" charset="0"/>
              </a:rPr>
              <a:t>noon"}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g3=proc </a:t>
            </a:r>
            <a:r>
              <a:rPr lang="en-US" altLang="zh-CN" b="1" dirty="0">
                <a:latin typeface="Consolas" panose="020B0609020204030204" pitchFamily="49" charset="0"/>
              </a:rPr>
              <a:t>{puts "good </a:t>
            </a:r>
            <a:r>
              <a:rPr lang="en-US" altLang="zh-CN" b="1" dirty="0" smtClean="0">
                <a:latin typeface="Consolas" panose="020B0609020204030204" pitchFamily="49" charset="0"/>
              </a:rPr>
              <a:t>evening"}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greeting(10, {morning: g1, noon: g2, evening: g3})</a:t>
            </a:r>
          </a:p>
        </p:txBody>
      </p:sp>
    </p:spTree>
    <p:extLst>
      <p:ext uri="{BB962C8B-B14F-4D97-AF65-F5344CB8AC3E}">
        <p14:creationId xmlns:p14="http://schemas.microsoft.com/office/powerpoint/2010/main" val="22499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函数式语言特征：</a:t>
            </a:r>
            <a:r>
              <a:rPr lang="en-US" altLang="zh-CN" dirty="0" smtClean="0"/>
              <a:t>lambda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69160"/>
          </a:xfrm>
        </p:spPr>
        <p:txBody>
          <a:bodyPr>
            <a:normAutofit/>
          </a:bodyPr>
          <a:lstStyle/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对比</a:t>
            </a:r>
            <a:r>
              <a:rPr lang="en-US" altLang="zh-CN" sz="2800" dirty="0" smtClean="0"/>
              <a:t>Proc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lambda</a:t>
            </a:r>
            <a:r>
              <a:rPr lang="zh-CN" altLang="en-US" sz="2800" dirty="0" smtClean="0"/>
              <a:t>是特殊的</a:t>
            </a:r>
            <a:r>
              <a:rPr lang="en-US" altLang="zh-CN" sz="2800" dirty="0" smtClean="0"/>
              <a:t>Proc</a:t>
            </a:r>
            <a:r>
              <a:rPr lang="zh-CN" altLang="en-US" sz="2800" dirty="0" smtClean="0"/>
              <a:t>，调用前会检查参数个数，</a:t>
            </a:r>
            <a:r>
              <a:rPr lang="en-US" altLang="zh-CN" sz="2800" dirty="0" smtClean="0">
                <a:solidFill>
                  <a:srgbClr val="FF0000"/>
                </a:solidFill>
              </a:rPr>
              <a:t>lambda</a:t>
            </a:r>
            <a:r>
              <a:rPr lang="zh-CN" altLang="en-US" sz="2800" dirty="0" smtClean="0">
                <a:solidFill>
                  <a:srgbClr val="FF0000"/>
                </a:solidFill>
              </a:rPr>
              <a:t>是匿名函数，函数是</a:t>
            </a:r>
            <a:r>
              <a:rPr lang="en-US" altLang="zh-CN" sz="2800" dirty="0" smtClean="0">
                <a:solidFill>
                  <a:srgbClr val="FF0000"/>
                </a:solidFill>
              </a:rPr>
              <a:t>lambda</a:t>
            </a:r>
            <a:r>
              <a:rPr lang="zh-CN" altLang="en-US" sz="2800" dirty="0" smtClean="0">
                <a:solidFill>
                  <a:srgbClr val="FF0000"/>
                </a:solidFill>
              </a:rPr>
              <a:t>对象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329816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l = lambda { |x| puts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x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l = -&gt;(x)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{ puts x }</a:t>
            </a: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l.call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(1</a:t>
            </a:r>
            <a:r>
              <a:rPr lang="en-US" altLang="zh-CN" sz="1600" b="1" dirty="0">
                <a:latin typeface="Consolas" panose="020B0609020204030204" pitchFamily="49" charset="0"/>
              </a:rPr>
              <a:t>)			</a:t>
            </a:r>
            <a:r>
              <a:rPr lang="en-US" altLang="zh-CN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l.call</a:t>
            </a:r>
            <a:r>
              <a:rPr lang="en-US" altLang="zh-CN" sz="1600" b="1" dirty="0">
                <a:latin typeface="Consolas" panose="020B0609020204030204" pitchFamily="49" charset="0"/>
              </a:rPr>
              <a:t>()			</a:t>
            </a:r>
            <a:r>
              <a:rPr lang="en-US" altLang="zh-CN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=&gt; </a:t>
            </a:r>
            <a:r>
              <a:rPr lang="en-US" altLang="zh-CN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ArgumentError</a:t>
            </a:r>
            <a:r>
              <a:rPr lang="en-US" altLang="zh-CN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wrong number of </a:t>
            </a:r>
            <a:r>
              <a:rPr lang="en-US" altLang="zh-CN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arguments…</a:t>
            </a: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l.call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(1,2</a:t>
            </a:r>
            <a:r>
              <a:rPr lang="en-US" altLang="zh-CN" sz="1600" b="1" dirty="0">
                <a:latin typeface="Consolas" panose="020B0609020204030204" pitchFamily="49" charset="0"/>
              </a:rPr>
              <a:t>)		</a:t>
            </a:r>
            <a:r>
              <a:rPr lang="en-US" altLang="zh-CN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=&gt; </a:t>
            </a:r>
            <a:r>
              <a:rPr lang="en-US" altLang="zh-CN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ArgumentError</a:t>
            </a:r>
            <a:r>
              <a:rPr lang="en-US" altLang="zh-CN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wrong number of arguments…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2896540" y="3356992"/>
            <a:ext cx="597282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p = </a:t>
            </a:r>
            <a:r>
              <a:rPr lang="en-US" altLang="zh-CN" b="1" dirty="0" err="1">
                <a:latin typeface="Consolas" panose="020B0609020204030204" pitchFamily="49" charset="0"/>
              </a:rPr>
              <a:t>Proc.new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{ |</a:t>
            </a:r>
            <a:r>
              <a:rPr lang="en-US" altLang="zh-CN" b="1" dirty="0">
                <a:latin typeface="Consolas" panose="020B0609020204030204" pitchFamily="49" charset="0"/>
              </a:rPr>
              <a:t>x| puts </a:t>
            </a:r>
            <a:r>
              <a:rPr lang="en-US" altLang="zh-CN" b="1" dirty="0" smtClean="0">
                <a:latin typeface="Consolas" panose="020B0609020204030204" pitchFamily="49" charset="0"/>
              </a:rPr>
              <a:t>x }</a:t>
            </a:r>
          </a:p>
          <a:p>
            <a:r>
              <a:rPr lang="en-US" altLang="zh-CN" b="1" dirty="0" err="1" smtClean="0">
                <a:latin typeface="Consolas" panose="020B0609020204030204" pitchFamily="49" charset="0"/>
              </a:rPr>
              <a:t>p.call</a:t>
            </a:r>
            <a:r>
              <a:rPr lang="en-US" altLang="zh-CN" b="1" dirty="0" smtClean="0">
                <a:latin typeface="Consolas" panose="020B0609020204030204" pitchFamily="49" charset="0"/>
              </a:rPr>
              <a:t>(1</a:t>
            </a:r>
            <a:r>
              <a:rPr lang="en-US" altLang="zh-CN" b="1" dirty="0">
                <a:latin typeface="Consolas" panose="020B0609020204030204" pitchFamily="49" charset="0"/>
              </a:rPr>
              <a:t>)		</a:t>
            </a:r>
            <a:r>
              <a:rPr lang="en-US" altLang="zh-CN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zh-CN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b="1" dirty="0" err="1" smtClean="0">
                <a:latin typeface="Consolas" panose="020B0609020204030204" pitchFamily="49" charset="0"/>
              </a:rPr>
              <a:t>p.call</a:t>
            </a:r>
            <a:r>
              <a:rPr lang="en-US" altLang="zh-CN" b="1" dirty="0">
                <a:latin typeface="Consolas" panose="020B0609020204030204" pitchFamily="49" charset="0"/>
              </a:rPr>
              <a:t>()		</a:t>
            </a:r>
            <a:r>
              <a:rPr lang="en-US" altLang="zh-CN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altLang="zh-CN" b="1" dirty="0" err="1" smtClean="0">
                <a:latin typeface="Consolas" panose="020B0609020204030204" pitchFamily="49" charset="0"/>
              </a:rPr>
              <a:t>p.call</a:t>
            </a:r>
            <a:r>
              <a:rPr lang="en-US" altLang="zh-CN" b="1" dirty="0" smtClean="0">
                <a:latin typeface="Consolas" panose="020B0609020204030204" pitchFamily="49" charset="0"/>
              </a:rPr>
              <a:t>(1,2</a:t>
            </a:r>
            <a:r>
              <a:rPr lang="en-US" altLang="zh-CN" b="1" dirty="0">
                <a:latin typeface="Consolas" panose="020B0609020204030204" pitchFamily="49" charset="0"/>
              </a:rPr>
              <a:t>)	</a:t>
            </a:r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zh-CN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274632" y="5661248"/>
            <a:ext cx="285529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nsolas" panose="020B0609020204030204" pitchFamily="49" charset="0"/>
              </a:rPr>
              <a:t>x = 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Proc.new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{}</a:t>
            </a: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x.class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		# Proc</a:t>
            </a: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x.lambda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?	# false</a:t>
            </a:r>
            <a:endParaRPr lang="en-US" altLang="zh-CN" sz="1600" b="1" dirty="0">
              <a:latin typeface="Consolas" panose="020B0609020204030204" pitchFamily="49" charset="0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6300192" y="5661248"/>
            <a:ext cx="2755580" cy="861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def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x;end</a:t>
            </a:r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x.class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		# Proc</a:t>
            </a: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x.lambda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?	# true</a:t>
            </a:r>
            <a:endParaRPr lang="en-US" altLang="zh-CN" sz="1600" b="1" dirty="0">
              <a:latin typeface="Consolas" panose="020B0609020204030204" pitchFamily="49" charset="0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3337267" y="5661248"/>
            <a:ext cx="2755580" cy="861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nsolas" panose="020B0609020204030204" pitchFamily="49" charset="0"/>
              </a:rPr>
              <a:t>x = lambda {}</a:t>
            </a: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x.class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		# Proc</a:t>
            </a: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x.lambda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?	# true</a:t>
            </a:r>
            <a:endParaRPr lang="en-US" altLang="zh-CN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4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函数式语言特征：</a:t>
            </a:r>
            <a:r>
              <a:rPr lang="en-US" altLang="zh-CN" dirty="0"/>
              <a:t>lambda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proc</a:t>
            </a:r>
            <a:r>
              <a:rPr lang="zh-CN" altLang="en-US" dirty="0" smtClean="0"/>
              <a:t>、函数都可以转化为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符号转换，一次调用只能转换一个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518864" y="2754794"/>
            <a:ext cx="4125144" cy="1600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def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call_p</a:t>
            </a:r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yield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p1 = 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Proc.new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{</a:t>
            </a:r>
            <a:r>
              <a:rPr lang="en-US" altLang="zh-CN" sz="1600" b="1" dirty="0">
                <a:latin typeface="Consolas" panose="020B0609020204030204" pitchFamily="49" charset="0"/>
              </a:rPr>
              <a:t>puts "Hello World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"}</a:t>
            </a: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call_p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(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p1)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5220072" y="3429000"/>
            <a:ext cx="3528392" cy="2123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def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call_p</a:t>
            </a:r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yield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def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p3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  puts </a:t>
            </a:r>
            <a:r>
              <a:rPr lang="en-US" altLang="zh-CN" sz="1600" b="1" dirty="0">
                <a:latin typeface="Consolas" panose="020B0609020204030204" pitchFamily="49" charset="0"/>
              </a:rPr>
              <a:t>"Hello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World"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call_p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(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p3)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518864" y="4725144"/>
            <a:ext cx="4125144" cy="1600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def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call_p</a:t>
            </a:r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yield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p2 = lambda {</a:t>
            </a:r>
            <a:r>
              <a:rPr lang="en-US" altLang="zh-CN" sz="1600" b="1" dirty="0">
                <a:latin typeface="Consolas" panose="020B0609020204030204" pitchFamily="49" charset="0"/>
              </a:rPr>
              <a:t>puts "Hello World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"}</a:t>
            </a: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call_p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(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p2)</a:t>
            </a:r>
          </a:p>
        </p:txBody>
      </p:sp>
    </p:spTree>
    <p:extLst>
      <p:ext uri="{BB962C8B-B14F-4D97-AF65-F5344CB8AC3E}">
        <p14:creationId xmlns:p14="http://schemas.microsoft.com/office/powerpoint/2010/main" val="2144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</a:t>
            </a:r>
            <a:r>
              <a:rPr lang="en-US" altLang="zh-CN" dirty="0" smtClean="0"/>
              <a:t>Proc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5" name="TextBox 3"/>
          <p:cNvSpPr txBox="1">
            <a:spLocks noGrp="1"/>
          </p:cNvSpPr>
          <p:nvPr>
            <p:ph idx="1"/>
          </p:nvPr>
        </p:nvSpPr>
        <p:spPr>
          <a:xfrm>
            <a:off x="1259632" y="1772816"/>
            <a:ext cx="7067128" cy="4290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 dirty="0" err="1">
                <a:latin typeface="Consolas" panose="020B0609020204030204" pitchFamily="49" charset="0"/>
              </a:rPr>
              <a:t>def</a:t>
            </a:r>
            <a:r>
              <a:rPr lang="zh-CN" altLang="en-US" sz="2800" b="1" dirty="0"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latin typeface="Consolas" panose="020B0609020204030204" pitchFamily="49" charset="0"/>
              </a:rPr>
              <a:t>repeat(n)</a:t>
            </a:r>
          </a:p>
          <a:p>
            <a:pPr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</a:t>
            </a:r>
            <a:r>
              <a:rPr lang="en-US" altLang="zh-CN" sz="2800" dirty="0" err="1">
                <a:latin typeface="Consolas" panose="020B0609020204030204" pitchFamily="49" charset="0"/>
              </a:rPr>
              <a:t>n.times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 smtClean="0">
                <a:latin typeface="Consolas" panose="020B0609020204030204" pitchFamily="49" charset="0"/>
              </a:rPr>
              <a:t>{ </a:t>
            </a:r>
            <a:r>
              <a:rPr lang="en-US" altLang="zh-CN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yield </a:t>
            </a:r>
            <a:r>
              <a:rPr lang="en-US" altLang="zh-CN" sz="2800" dirty="0" smtClean="0">
                <a:latin typeface="Consolas" panose="020B0609020204030204" pitchFamily="49" charset="0"/>
              </a:rPr>
              <a:t>}</a:t>
            </a:r>
            <a:r>
              <a:rPr lang="zh-CN" altLang="en-US" sz="2800" dirty="0" smtClean="0"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latin typeface="Consolas" panose="020B0609020204030204" pitchFamily="49" charset="0"/>
              </a:rPr>
              <a:t>if</a:t>
            </a:r>
            <a:r>
              <a:rPr lang="zh-CN" altLang="en-US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latin typeface="Consolas" panose="020B0609020204030204" pitchFamily="49" charset="0"/>
              </a:rPr>
              <a:t>block_given</a:t>
            </a:r>
            <a:r>
              <a:rPr lang="en-US" altLang="zh-CN" sz="2800" dirty="0">
                <a:latin typeface="Consolas" panose="020B0609020204030204" pitchFamily="49" charset="0"/>
              </a:rPr>
              <a:t>?</a:t>
            </a:r>
          </a:p>
          <a:p>
            <a:pPr>
              <a:buNone/>
            </a:pPr>
            <a:r>
              <a:rPr lang="en-US" altLang="zh-CN" sz="2800" b="1" dirty="0">
                <a:latin typeface="Consolas" panose="020B0609020204030204" pitchFamily="49" charset="0"/>
              </a:rPr>
              <a:t>end</a:t>
            </a:r>
          </a:p>
          <a:p>
            <a:pPr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repeat(2) {puts "hello world!"}</a:t>
            </a:r>
          </a:p>
          <a:p>
            <a:pPr>
              <a:buNone/>
            </a:pPr>
            <a:endParaRPr lang="en-US" altLang="zh-CN" sz="28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800" b="1" dirty="0" err="1">
                <a:latin typeface="Consolas" panose="020B0609020204030204" pitchFamily="49" charset="0"/>
              </a:rPr>
              <a:t>def</a:t>
            </a:r>
            <a:r>
              <a:rPr lang="en-US" altLang="zh-CN" sz="2800" b="1" dirty="0">
                <a:latin typeface="Consolas" panose="020B0609020204030204" pitchFamily="49" charset="0"/>
              </a:rPr>
              <a:t> repeat(n,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&amp;block</a:t>
            </a:r>
            <a:r>
              <a:rPr lang="en-US" altLang="zh-CN" sz="2800" b="1" dirty="0"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</a:t>
            </a:r>
            <a:r>
              <a:rPr lang="en-US" altLang="zh-CN" sz="2800" dirty="0" err="1">
                <a:latin typeface="Consolas" panose="020B0609020204030204" pitchFamily="49" charset="0"/>
              </a:rPr>
              <a:t>n.times</a:t>
            </a:r>
            <a:r>
              <a:rPr lang="en-US" altLang="zh-CN" sz="2800" dirty="0">
                <a:latin typeface="Consolas" panose="020B0609020204030204" pitchFamily="49" charset="0"/>
              </a:rPr>
              <a:t> { 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block.call</a:t>
            </a:r>
            <a:r>
              <a:rPr lang="en-US" altLang="zh-CN" sz="2800" dirty="0">
                <a:latin typeface="Consolas" panose="020B0609020204030204" pitchFamily="49" charset="0"/>
              </a:rPr>
              <a:t> } if block</a:t>
            </a:r>
          </a:p>
          <a:p>
            <a:pPr>
              <a:buNone/>
            </a:pPr>
            <a:r>
              <a:rPr lang="en-US" altLang="zh-CN" sz="2800" b="1" dirty="0" smtClean="0">
                <a:latin typeface="Consolas" panose="020B0609020204030204" pitchFamily="49" charset="0"/>
              </a:rPr>
              <a:t>end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Method/Lambda/Proc/block</a:t>
            </a:r>
            <a:r>
              <a:rPr lang="zh-CN" altLang="en-US" dirty="0" smtClean="0"/>
              <a:t>异同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Proc</a:t>
            </a:r>
            <a:r>
              <a:rPr lang="zh-CN" altLang="en-US" dirty="0"/>
              <a:t>与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行为类似，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是匿名函数</a:t>
            </a:r>
            <a:endParaRPr lang="en-US" altLang="zh-CN" dirty="0" smtClean="0"/>
          </a:p>
          <a:p>
            <a:r>
              <a:rPr lang="en-US" altLang="zh-CN" dirty="0"/>
              <a:t>block</a:t>
            </a:r>
            <a:r>
              <a:rPr lang="zh-CN" altLang="en-US" dirty="0"/>
              <a:t>是不能保存的</a:t>
            </a:r>
            <a:r>
              <a:rPr lang="en-US" altLang="zh-CN" dirty="0"/>
              <a:t>Proc</a:t>
            </a:r>
            <a:r>
              <a:rPr lang="zh-CN" altLang="en-US" dirty="0"/>
              <a:t>，</a:t>
            </a:r>
            <a:r>
              <a:rPr lang="zh-CN" altLang="en-US" dirty="0" smtClean="0"/>
              <a:t>一次性的</a:t>
            </a:r>
            <a:r>
              <a:rPr lang="zh-CN" altLang="en-US" dirty="0"/>
              <a:t>。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899592" y="2769895"/>
            <a:ext cx="3384376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latin typeface="Consolas" panose="020B0609020204030204" pitchFamily="49" charset="0"/>
              </a:rPr>
              <a:t> f0()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 smtClean="0">
                <a:latin typeface="Consolas" panose="020B0609020204030204" pitchFamily="49" charset="0"/>
              </a:rPr>
              <a:t> 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p = </a:t>
            </a:r>
            <a:r>
              <a:rPr lang="en-US" altLang="zh-CN" sz="1600" b="1" dirty="0" err="1">
                <a:latin typeface="Consolas" panose="020B0609020204030204" pitchFamily="49" charset="0"/>
              </a:rPr>
              <a:t>Proc.new</a:t>
            </a:r>
            <a:r>
              <a:rPr lang="en-US" altLang="zh-CN" sz="1600" b="1" dirty="0">
                <a:latin typeface="Consolas" panose="020B0609020204030204" pitchFamily="49" charset="0"/>
              </a:rPr>
              <a:t> { return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0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 smtClean="0">
                <a:latin typeface="Consolas" panose="020B0609020204030204" pitchFamily="49" charset="0"/>
              </a:rPr>
              <a:t> 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p.call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 smtClean="0">
                <a:latin typeface="Consolas" panose="020B0609020204030204" pitchFamily="49" charset="0"/>
              </a:rPr>
              <a:t> 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end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 err="1"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latin typeface="Consolas" panose="020B0609020204030204" pitchFamily="49" charset="0"/>
              </a:rPr>
              <a:t> f1()</a:t>
            </a:r>
          </a:p>
          <a:p>
            <a:r>
              <a:rPr lang="zh-CN" altLang="en-US" sz="1600" b="1" dirty="0" smtClean="0">
                <a:latin typeface="Consolas" panose="020B0609020204030204" pitchFamily="49" charset="0"/>
              </a:rPr>
              <a:t> 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 </a:t>
            </a:r>
            <a:r>
              <a:rPr lang="en-US" altLang="zh-CN" sz="1600" b="1" dirty="0">
                <a:latin typeface="Consolas" panose="020B0609020204030204" pitchFamily="49" charset="0"/>
              </a:rPr>
              <a:t>l = lambda { return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0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 smtClean="0">
                <a:latin typeface="Consolas" panose="020B0609020204030204" pitchFamily="49" charset="0"/>
              </a:rPr>
              <a:t> 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l.call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zh-CN" altLang="en-US" sz="1600" b="1" dirty="0" smtClean="0">
                <a:latin typeface="Consolas" panose="020B0609020204030204" pitchFamily="49" charset="0"/>
              </a:rPr>
              <a:t> 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 </a:t>
            </a:r>
            <a:r>
              <a:rPr lang="en-US" altLang="zh-CN" sz="1600" b="1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end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f0 # </a:t>
            </a:r>
            <a:r>
              <a:rPr lang="zh-CN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_____</a:t>
            </a:r>
            <a:endParaRPr lang="en-US" altLang="zh-CN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f1 # </a:t>
            </a:r>
            <a:r>
              <a:rPr lang="zh-CN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_____</a:t>
            </a:r>
            <a:endParaRPr lang="zh-CN" alt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5652120" y="2769895"/>
            <a:ext cx="3168352" cy="36625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latin typeface="Consolas" panose="020B0609020204030204" pitchFamily="49" charset="0"/>
              </a:rPr>
              <a:t> f0()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return 0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1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end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 err="1"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latin typeface="Consolas" panose="020B0609020204030204" pitchFamily="49" charset="0"/>
              </a:rPr>
              <a:t> f1()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</a:t>
            </a:r>
            <a:r>
              <a:rPr lang="en-US" altLang="zh-CN" sz="1600" b="1" dirty="0" err="1"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latin typeface="Consolas" panose="020B0609020204030204" pitchFamily="49" charset="0"/>
              </a:rPr>
              <a:t> __f1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return 0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end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__f1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1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f0 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_____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f1 # 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_____</a:t>
            </a:r>
            <a:endParaRPr lang="en-US" altLang="zh-CN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Method/Lambda/Proc/block</a:t>
            </a:r>
            <a:r>
              <a:rPr lang="zh-CN" altLang="en-US" dirty="0"/>
              <a:t>异同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”的处理不同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”只能出现在函数里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proc</a:t>
            </a:r>
            <a:r>
              <a:rPr lang="zh-CN" altLang="en-US" dirty="0"/>
              <a:t>中的</a:t>
            </a:r>
            <a:r>
              <a:rPr lang="en-US" altLang="zh-CN" dirty="0"/>
              <a:t>return</a:t>
            </a:r>
            <a:r>
              <a:rPr lang="zh-CN" altLang="en-US" dirty="0"/>
              <a:t>能记住</a:t>
            </a:r>
            <a:r>
              <a:rPr lang="en-US" altLang="zh-CN" dirty="0"/>
              <a:t>proc</a:t>
            </a:r>
            <a:r>
              <a:rPr lang="zh-CN" altLang="en-US" dirty="0"/>
              <a:t>生成时其</a:t>
            </a:r>
            <a:r>
              <a:rPr lang="en-US" altLang="zh-CN" dirty="0"/>
              <a:t>block</a:t>
            </a:r>
            <a:r>
              <a:rPr lang="zh-CN" altLang="en-US" dirty="0"/>
              <a:t>的位置，然后无论</a:t>
            </a:r>
            <a:r>
              <a:rPr lang="en-US" altLang="zh-CN" dirty="0"/>
              <a:t>proc</a:t>
            </a:r>
            <a:r>
              <a:rPr lang="zh-CN" altLang="en-US" dirty="0"/>
              <a:t>在哪里调用，都会从</a:t>
            </a:r>
            <a:r>
              <a:rPr lang="en-US" altLang="zh-CN" dirty="0"/>
              <a:t>proc</a:t>
            </a:r>
            <a:r>
              <a:rPr lang="zh-CN" altLang="en-US" dirty="0"/>
              <a:t>生成时其</a:t>
            </a:r>
            <a:r>
              <a:rPr lang="en-US" altLang="zh-CN" dirty="0"/>
              <a:t>block</a:t>
            </a:r>
            <a:r>
              <a:rPr lang="zh-CN" altLang="en-US" dirty="0"/>
              <a:t>所在位置处开始</a:t>
            </a:r>
            <a:r>
              <a:rPr lang="en-US" altLang="zh-CN" dirty="0" smtClean="0"/>
              <a:t>return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335" y="2438886"/>
            <a:ext cx="3013815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latin typeface="Consolas" panose="020B0609020204030204" pitchFamily="49" charset="0"/>
              </a:rPr>
              <a:t> f(p)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</a:t>
            </a:r>
            <a:r>
              <a:rPr lang="en-US" altLang="zh-CN" sz="1600" b="1" dirty="0" err="1">
                <a:latin typeface="Consolas" panose="020B0609020204030204" pitchFamily="49" charset="0"/>
              </a:rPr>
              <a:t>p.call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1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end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 = proc { return 0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l = lambda { return 0 }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f(p)  # </a:t>
            </a:r>
            <a:r>
              <a:rPr lang="en-US" altLang="zh-CN" sz="1600" b="1" dirty="0" err="1">
                <a:latin typeface="Consolas" panose="020B0609020204030204" pitchFamily="49" charset="0"/>
              </a:rPr>
              <a:t>LocalJumpError</a:t>
            </a:r>
            <a:r>
              <a:rPr lang="en-US" altLang="zh-CN" sz="1600" b="1" dirty="0">
                <a:latin typeface="Consolas" panose="020B0609020204030204" pitchFamily="49" charset="0"/>
              </a:rPr>
              <a:t>: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f(l</a:t>
            </a:r>
            <a:r>
              <a:rPr lang="en-US" altLang="zh-CN" sz="1600" b="1" dirty="0">
                <a:latin typeface="Consolas" panose="020B0609020204030204" pitchFamily="49" charset="0"/>
              </a:rPr>
              <a:t>)  # </a:t>
            </a:r>
            <a:r>
              <a:rPr lang="zh-CN" altLang="en-US" sz="1600" b="1" dirty="0">
                <a:latin typeface="Consolas" panose="020B0609020204030204" pitchFamily="49" charset="0"/>
              </a:rPr>
              <a:t>返回</a:t>
            </a:r>
            <a:r>
              <a:rPr lang="en-US" altLang="zh-CN" sz="1600" b="1" dirty="0">
                <a:latin typeface="Consolas" panose="020B0609020204030204" pitchFamily="49" charset="0"/>
              </a:rPr>
              <a:t>1</a:t>
            </a:r>
            <a:endParaRPr lang="zh-CN" alt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4139952" y="3003552"/>
            <a:ext cx="439248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nsolas" panose="020B0609020204030204" pitchFamily="49" charset="0"/>
              </a:rPr>
              <a:t>[1,2,3].map { |x| x+1 }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 =&gt; [2,3,4]</a:t>
            </a:r>
            <a:endParaRPr lang="zh-CN" alt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139952" y="4334108"/>
            <a:ext cx="439248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nsolas" panose="020B0609020204030204" pitchFamily="49" charset="0"/>
              </a:rPr>
              <a:t>[1,2,3].map { |x| 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 x+1 }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LocalJumpError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: …</a:t>
            </a:r>
          </a:p>
        </p:txBody>
      </p:sp>
      <p:sp>
        <p:nvSpPr>
          <p:cNvPr id="8" name="矩形 7"/>
          <p:cNvSpPr/>
          <p:nvPr/>
        </p:nvSpPr>
        <p:spPr>
          <a:xfrm>
            <a:off x="3923928" y="38597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常</a:t>
            </a:r>
            <a:r>
              <a:rPr lang="zh-CN" altLang="en-US" dirty="0" smtClean="0"/>
              <a:t>见</a:t>
            </a:r>
            <a:r>
              <a:rPr lang="zh-CN" altLang="en-US" dirty="0"/>
              <a:t>错</a:t>
            </a:r>
            <a:r>
              <a:rPr lang="zh-CN" altLang="en-US" dirty="0" smtClean="0"/>
              <a:t>误：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95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几个复杂点的例子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写一个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函数，对于输入的整数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，判断其是否是素数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尝试用最少的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语句实现快速排序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6024" y="2626536"/>
            <a:ext cx="8748464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nsolas" panose="020B0609020204030204" pitchFamily="49" charset="0"/>
              </a:rPr>
              <a:t>def 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is_prime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?(n) 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    (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n.instance_of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?(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Fixnum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)</a:t>
            </a:r>
            <a:r>
              <a:rPr lang="zh-CN" altLang="en-US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&amp;&amp; n &gt; 1) ?</a:t>
            </a:r>
            <a:r>
              <a:rPr lang="zh-CN" altLang="en-US" sz="16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(2..Math.sqrt(n)).all? { |x| n % x &gt; 0 } : false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end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024" y="5014917"/>
            <a:ext cx="8748464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nsolas" panose="020B0609020204030204" pitchFamily="49" charset="0"/>
              </a:rPr>
              <a:t>def 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qsort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(a) 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    (p = a.pop) ? 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qsort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a.select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{|x| x&lt;= p}) + [p] + 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qsort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 smtClean="0">
                <a:latin typeface="Consolas" panose="020B0609020204030204" pitchFamily="49" charset="0"/>
              </a:rPr>
              <a:t>a.select</a:t>
            </a:r>
            <a:r>
              <a:rPr lang="en-US" altLang="zh-CN" sz="1600" b="1" dirty="0" smtClean="0">
                <a:latin typeface="Consolas" panose="020B0609020204030204" pitchFamily="49" charset="0"/>
              </a:rPr>
              <a:t>{|x| x&gt; p})  : []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end </a:t>
            </a:r>
          </a:p>
        </p:txBody>
      </p:sp>
      <p:sp>
        <p:nvSpPr>
          <p:cNvPr id="6" name="矩形 5"/>
          <p:cNvSpPr/>
          <p:nvPr/>
        </p:nvSpPr>
        <p:spPr>
          <a:xfrm>
            <a:off x="1979712" y="61231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zh-CN" dirty="0" smtClean="0"/>
              <a:t>&gt;qsort([1,4,2,2,3])</a:t>
            </a:r>
          </a:p>
          <a:p>
            <a:r>
              <a:rPr lang="fr-FR" altLang="zh-CN" dirty="0" smtClean="0"/>
              <a:t>=&gt; [1, 2, 2, 3, 4]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9552" y="3757154"/>
            <a:ext cx="201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&gt; </a:t>
            </a:r>
            <a:r>
              <a:rPr lang="en-US" altLang="zh-CN" dirty="0" err="1" smtClean="0"/>
              <a:t>is_prime</a:t>
            </a:r>
            <a:r>
              <a:rPr lang="en-US" altLang="zh-CN" dirty="0" smtClean="0"/>
              <a:t>?(10)</a:t>
            </a:r>
          </a:p>
          <a:p>
            <a:r>
              <a:rPr lang="en-US" altLang="zh-CN" dirty="0" smtClean="0"/>
              <a:t>=&gt; false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31840" y="3757153"/>
            <a:ext cx="201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&gt; </a:t>
            </a:r>
            <a:r>
              <a:rPr lang="en-US" altLang="zh-CN" dirty="0" err="1" smtClean="0"/>
              <a:t>is_prime</a:t>
            </a:r>
            <a:r>
              <a:rPr lang="en-US" altLang="zh-CN" dirty="0" smtClean="0"/>
              <a:t>?(0)</a:t>
            </a:r>
          </a:p>
          <a:p>
            <a:r>
              <a:rPr lang="en-US" altLang="zh-CN" dirty="0" smtClean="0"/>
              <a:t>=&gt; false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00192" y="3767162"/>
            <a:ext cx="201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&gt; </a:t>
            </a:r>
            <a:r>
              <a:rPr lang="en-US" altLang="zh-CN" dirty="0" err="1" smtClean="0"/>
              <a:t>is_prime</a:t>
            </a:r>
            <a:r>
              <a:rPr lang="en-US" altLang="zh-CN" dirty="0" smtClean="0"/>
              <a:t>?(997)</a:t>
            </a:r>
          </a:p>
          <a:p>
            <a:r>
              <a:rPr lang="en-US" altLang="zh-CN" dirty="0" smtClean="0"/>
              <a:t>=&gt; true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</a:t>
            </a:r>
            <a:r>
              <a:rPr lang="zh-CN" altLang="en-US" dirty="0"/>
              <a:t>个复杂点的例</a:t>
            </a:r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给出以下程序的执行结果（最后一条语句的返回值）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{1=&gt;2, 2=&gt;2, 3=&gt;3, 4=&gt;1, 5=&gt;1, 7=&gt;1}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284984"/>
            <a:ext cx="82296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a=[1, 2, 3, 4, 5,1,2,3,7,3] </a:t>
            </a:r>
          </a:p>
          <a:p>
            <a:r>
              <a:rPr lang="en-US" altLang="zh-CN" sz="2000" b="1" dirty="0" err="1" smtClean="0">
                <a:latin typeface="Consolas" panose="020B0609020204030204" pitchFamily="49" charset="0"/>
              </a:rPr>
              <a:t>a.inject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Hash.new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(0)) { |hash, x| hash[x] += 1; hash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业</a:t>
            </a:r>
            <a:r>
              <a:rPr lang="en-US" altLang="zh-CN" dirty="0" smtClean="0"/>
              <a:t>lab4</a:t>
            </a:r>
            <a:r>
              <a:rPr lang="zh-CN" altLang="en-US" dirty="0" smtClean="0"/>
              <a:t>：字典加密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给定一个字母变换字典，例如：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 'a' =&gt; 'b', 'c' </a:t>
            </a:r>
            <a:r>
              <a:rPr lang="en-US" altLang="zh-CN" dirty="0"/>
              <a:t>=&gt; </a:t>
            </a:r>
            <a:r>
              <a:rPr lang="en-US" altLang="zh-CN" dirty="0" smtClean="0"/>
              <a:t>'d', 'b' </a:t>
            </a:r>
            <a:r>
              <a:rPr lang="en-US" altLang="zh-CN" dirty="0"/>
              <a:t>=&gt; </a:t>
            </a:r>
            <a:r>
              <a:rPr lang="en-US" altLang="zh-CN" dirty="0" smtClean="0"/>
              <a:t>'f' }</a:t>
            </a:r>
          </a:p>
          <a:p>
            <a:r>
              <a:rPr lang="zh-CN" altLang="en-US" dirty="0"/>
              <a:t>以</a:t>
            </a:r>
            <a:r>
              <a:rPr lang="zh-CN" altLang="en-US" dirty="0" smtClean="0"/>
              <a:t>及一个字符串，例如：</a:t>
            </a:r>
            <a:r>
              <a:rPr lang="en-US" altLang="zh-CN" dirty="0"/>
              <a:t>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" </a:t>
            </a:r>
          </a:p>
          <a:p>
            <a:r>
              <a:rPr lang="zh-CN" altLang="en-US" dirty="0" smtClean="0"/>
              <a:t>保证该字符串中出现的</a:t>
            </a:r>
            <a:r>
              <a:rPr lang="zh-CN" altLang="en-US" dirty="0"/>
              <a:t>字</a:t>
            </a:r>
            <a:r>
              <a:rPr lang="zh-CN" altLang="en-US" dirty="0" smtClean="0"/>
              <a:t>母都在字典中有对应的变换关系</a:t>
            </a:r>
            <a:endParaRPr lang="en-US" altLang="zh-CN" dirty="0" smtClean="0"/>
          </a:p>
          <a:p>
            <a:r>
              <a:rPr lang="zh-CN" altLang="en-US" dirty="0"/>
              <a:t>要</a:t>
            </a:r>
            <a:r>
              <a:rPr lang="zh-CN" altLang="en-US" dirty="0" smtClean="0"/>
              <a:t>求输出根据字典替换上述字符串的每一个字母后形成的新的字符串，例如：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"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ffd</a:t>
            </a:r>
            <a:r>
              <a:rPr lang="en-US" altLang="zh-CN" dirty="0" smtClean="0"/>
              <a:t>"</a:t>
            </a:r>
          </a:p>
          <a:p>
            <a:r>
              <a:rPr lang="zh-CN" altLang="en-US" dirty="0"/>
              <a:t>作</a:t>
            </a:r>
            <a:r>
              <a:rPr lang="zh-CN" altLang="en-US" dirty="0" smtClean="0"/>
              <a:t>业文件名：</a:t>
            </a:r>
            <a:r>
              <a:rPr lang="en-US" altLang="zh-CN" smtClean="0"/>
              <a:t>lab4.rb</a:t>
            </a:r>
            <a:r>
              <a:rPr lang="zh-CN" altLang="en-US" dirty="0" smtClean="0"/>
              <a:t>，提交到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分枝</a:t>
            </a:r>
            <a:endParaRPr lang="en-US" altLang="zh-CN" dirty="0" smtClean="0"/>
          </a:p>
          <a:p>
            <a:r>
              <a:rPr lang="zh-CN" altLang="en-US" dirty="0" smtClean="0"/>
              <a:t>输入从</a:t>
            </a:r>
            <a:r>
              <a:rPr lang="en-US" altLang="zh-CN" dirty="0" err="1" smtClean="0"/>
              <a:t>stdin</a:t>
            </a:r>
            <a:r>
              <a:rPr lang="zh-CN" altLang="en-US" dirty="0" smtClean="0"/>
              <a:t>读取，第一行为字典（可用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(gets)</a:t>
            </a:r>
            <a:r>
              <a:rPr lang="zh-CN" altLang="en-US" dirty="0" smtClean="0"/>
              <a:t>解析成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），第二行为待变换的字符串</a:t>
            </a:r>
            <a:endParaRPr lang="en-US" altLang="zh-CN" dirty="0" smtClean="0"/>
          </a:p>
          <a:p>
            <a:r>
              <a:rPr lang="zh-CN" altLang="en-US" dirty="0"/>
              <a:t>输</a:t>
            </a:r>
            <a:r>
              <a:rPr lang="zh-CN" altLang="en-US" dirty="0" smtClean="0"/>
              <a:t>出变换后的字符串到</a:t>
            </a:r>
            <a:r>
              <a:rPr lang="en-US" altLang="zh-CN" dirty="0" err="1" smtClean="0"/>
              <a:t>stdout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805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0" y="3933056"/>
            <a:ext cx="4860032" cy="1752600"/>
          </a:xfrm>
        </p:spPr>
        <p:txBody>
          <a:bodyPr/>
          <a:lstStyle/>
          <a:p>
            <a:r>
              <a:rPr lang="zh-CN" altLang="en-US" dirty="0" smtClean="0"/>
              <a:t>教师：沃天宇</a:t>
            </a:r>
            <a:endParaRPr lang="en-US" altLang="zh-CN" dirty="0" smtClean="0"/>
          </a:p>
          <a:p>
            <a:r>
              <a:rPr lang="zh-CN" altLang="en-US" dirty="0" smtClean="0"/>
              <a:t>新主楼</a:t>
            </a:r>
            <a:r>
              <a:rPr lang="en-US" altLang="zh-CN" dirty="0" smtClean="0"/>
              <a:t>G506</a:t>
            </a:r>
          </a:p>
          <a:p>
            <a:r>
              <a:rPr lang="en-US" altLang="zh-CN" dirty="0" smtClean="0"/>
              <a:t>82339274</a:t>
            </a:r>
          </a:p>
          <a:p>
            <a:r>
              <a:rPr lang="en-US" altLang="zh-CN" dirty="0" smtClean="0"/>
              <a:t>woty@act.buaa.edu.cn</a:t>
            </a:r>
            <a:endParaRPr lang="zh-CN" altLang="en-US" dirty="0"/>
          </a:p>
        </p:txBody>
      </p:sp>
      <p:sp>
        <p:nvSpPr>
          <p:cNvPr id="6" name="副标题 4"/>
          <p:cNvSpPr txBox="1">
            <a:spLocks/>
          </p:cNvSpPr>
          <p:nvPr/>
        </p:nvSpPr>
        <p:spPr bwMode="auto">
          <a:xfrm>
            <a:off x="4283968" y="3933056"/>
            <a:ext cx="48600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kern="0" dirty="0" smtClean="0"/>
              <a:t>助教：胡俊涛</a:t>
            </a:r>
            <a:endParaRPr lang="en-US" altLang="zh-CN" kern="0" dirty="0" smtClean="0"/>
          </a:p>
          <a:p>
            <a:r>
              <a:rPr lang="en-US" altLang="zh-CN" kern="0" dirty="0" smtClean="0"/>
              <a:t>hujuntao@buaa.edu.cn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69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O-O</a:t>
            </a:r>
            <a:r>
              <a:rPr lang="zh-CN" altLang="en-US" dirty="0" smtClean="0"/>
              <a:t>基本语法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基本类定义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类名必须是定义在全局空间上的常量</a:t>
            </a:r>
            <a:endParaRPr lang="en-US" altLang="zh-CN" dirty="0" smtClean="0"/>
          </a:p>
          <a:p>
            <a:r>
              <a:rPr lang="zh-CN" altLang="en-US" dirty="0" smtClean="0"/>
              <a:t>实例数据（成员变量）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19672" y="2132856"/>
            <a:ext cx="208823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class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Frog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2254" y="2132856"/>
            <a:ext cx="4536504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class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frog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class/module name must be CONSTANT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26" y="4149080"/>
            <a:ext cx="3888432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class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Frog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def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name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@name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def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name=(value)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@name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O-O</a:t>
            </a:r>
            <a:r>
              <a:rPr lang="zh-CN" altLang="en-US" dirty="0" smtClean="0"/>
              <a:t>基本语法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属性访问器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9552" y="2296904"/>
            <a:ext cx="3600400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class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Frog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def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name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@name	#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属性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def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name=(value)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@name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value	#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属性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frog =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Frog.new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frog.name = 'Tim'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frog.name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# =&gt; “Tim”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0072" y="2132856"/>
            <a:ext cx="36004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class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Frog</a:t>
            </a:r>
          </a:p>
          <a:p>
            <a:pPr lvl="1">
              <a:buNone/>
            </a:pPr>
            <a:r>
              <a:rPr lang="en-US" altLang="zh-CN" b="1" dirty="0" err="1" smtClean="0">
                <a:latin typeface="Consolas" panose="020B0609020204030204" pitchFamily="49" charset="0"/>
              </a:rPr>
              <a:t>attr_reader</a:t>
            </a:r>
            <a:r>
              <a:rPr lang="en-US" altLang="zh-CN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:name</a:t>
            </a:r>
          </a:p>
          <a:p>
            <a:pPr lvl="1">
              <a:buNone/>
            </a:pPr>
            <a:r>
              <a:rPr lang="en-US" altLang="zh-CN" b="1" dirty="0" err="1" smtClean="0">
                <a:latin typeface="Consolas" panose="020B0609020204030204" pitchFamily="49" charset="0"/>
              </a:rPr>
              <a:t>attr_writer</a:t>
            </a:r>
            <a:r>
              <a:rPr lang="en-US" altLang="zh-CN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:name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1" name="右箭头 10"/>
          <p:cNvSpPr/>
          <p:nvPr/>
        </p:nvSpPr>
        <p:spPr bwMode="auto">
          <a:xfrm>
            <a:off x="4499992" y="2564904"/>
            <a:ext cx="504056" cy="360040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6516216" y="3501008"/>
            <a:ext cx="432048" cy="504056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0072" y="4077072"/>
            <a:ext cx="36004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class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Frog</a:t>
            </a:r>
          </a:p>
          <a:p>
            <a:pPr lvl="1">
              <a:buNone/>
            </a:pP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attr_accessor</a:t>
            </a:r>
            <a:r>
              <a:rPr lang="en-US" altLang="zh-CN" b="1" dirty="0" smtClean="0">
                <a:latin typeface="Consolas" panose="020B0609020204030204" pitchFamily="49" charset="0"/>
              </a:rPr>
              <a:t> :name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frog =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Frog.new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frog.name = 'Tim'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frog.name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# =&gt; “Tim”</a:t>
            </a:r>
          </a:p>
        </p:txBody>
      </p:sp>
      <p:sp>
        <p:nvSpPr>
          <p:cNvPr id="14" name="线形标注 1 13"/>
          <p:cNvSpPr/>
          <p:nvPr/>
        </p:nvSpPr>
        <p:spPr bwMode="auto">
          <a:xfrm>
            <a:off x="7668344" y="1844824"/>
            <a:ext cx="1368152" cy="360040"/>
          </a:xfrm>
          <a:prstGeom prst="borderCallout1">
            <a:avLst>
              <a:gd name="adj1" fmla="val 18750"/>
              <a:gd name="adj2" fmla="val -8333"/>
              <a:gd name="adj3" fmla="val 171760"/>
              <a:gd name="adj4" fmla="val -3889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符号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O-O</a:t>
            </a:r>
            <a:r>
              <a:rPr lang="zh-CN" altLang="en-US" dirty="0" smtClean="0"/>
              <a:t>基本语法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619672" y="2204864"/>
            <a:ext cx="612068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class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Frog</a:t>
            </a:r>
          </a:p>
          <a:p>
            <a:pPr lvl="1"/>
            <a:r>
              <a:rPr lang="en-US" altLang="zh-CN" b="1" dirty="0" err="1" smtClean="0">
                <a:latin typeface="Consolas" panose="020B0609020204030204" pitchFamily="49" charset="0"/>
              </a:rPr>
              <a:t>attr_accessor</a:t>
            </a:r>
            <a:r>
              <a:rPr lang="en-US" altLang="zh-CN" b="1" dirty="0" smtClean="0">
                <a:latin typeface="Consolas" panose="020B0609020204030204" pitchFamily="49" charset="0"/>
              </a:rPr>
              <a:t> :name</a:t>
            </a:r>
          </a:p>
          <a:p>
            <a:pPr lvl="1"/>
            <a:endParaRPr lang="en-US" altLang="zh-CN" b="1" dirty="0" smtClean="0"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def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initialize</a:t>
            </a:r>
            <a:r>
              <a:rPr lang="en-US" altLang="zh-CN" b="1" dirty="0" smtClean="0">
                <a:latin typeface="Consolas" panose="020B0609020204030204" pitchFamily="49" charset="0"/>
              </a:rPr>
              <a:t>(name)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@name</a:t>
            </a:r>
            <a:r>
              <a:rPr lang="en-US" altLang="zh-CN" b="1" dirty="0" smtClean="0">
                <a:latin typeface="Consolas" panose="020B0609020204030204" pitchFamily="49" charset="0"/>
              </a:rPr>
              <a:t> = name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frog =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frog.new</a:t>
            </a:r>
            <a:r>
              <a:rPr lang="en-US" altLang="zh-CN" b="1" dirty="0" smtClean="0">
                <a:latin typeface="Consolas" panose="020B0609020204030204" pitchFamily="49" charset="0"/>
              </a:rPr>
              <a:t>('Tim')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frog.name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# =&gt; “Tim”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给出程序运行结果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042839"/>
            <a:ext cx="7632848" cy="4462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</a:rPr>
              <a:t>class</a:t>
            </a:r>
            <a:r>
              <a:rPr lang="zh-CN" altLang="en-US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Frog</a:t>
            </a:r>
          </a:p>
          <a:p>
            <a:pPr lvl="1"/>
            <a:r>
              <a:rPr lang="en-US" altLang="zh-CN" sz="1400" dirty="0" err="1" smtClean="0">
                <a:latin typeface="Consolas" panose="020B0609020204030204" pitchFamily="49" charset="0"/>
              </a:rPr>
              <a:t>attr_accessor</a:t>
            </a:r>
            <a:r>
              <a:rPr lang="en-US" altLang="zh-CN" sz="1400" dirty="0" smtClean="0">
                <a:latin typeface="Consolas" panose="020B0609020204030204" pitchFamily="49" charset="0"/>
              </a:rPr>
              <a:t> :name</a:t>
            </a:r>
          </a:p>
          <a:p>
            <a:pPr lvl="1">
              <a:buNone/>
            </a:pPr>
            <a:r>
              <a:rPr lang="en-US" altLang="zh-CN" sz="1400" dirty="0" smtClean="0">
                <a:latin typeface="Consolas" panose="020B0609020204030204" pitchFamily="49" charset="0"/>
              </a:rPr>
              <a:t>def</a:t>
            </a:r>
            <a:r>
              <a:rPr lang="zh-CN" altLang="en-US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initialize(name)</a:t>
            </a:r>
          </a:p>
          <a:p>
            <a:pPr lvl="1">
              <a:buNone/>
            </a:pPr>
            <a:r>
              <a:rPr lang="en-US" altLang="zh-CN" sz="1400" dirty="0" smtClean="0">
                <a:latin typeface="Consolas" panose="020B0609020204030204" pitchFamily="49" charset="0"/>
              </a:rPr>
              <a:t>	@name = name</a:t>
            </a:r>
          </a:p>
          <a:p>
            <a:pPr lvl="1">
              <a:buNone/>
            </a:pPr>
            <a:r>
              <a:rPr lang="en-US" altLang="zh-CN" sz="1400" dirty="0" smtClean="0">
                <a:latin typeface="Consolas" panose="020B0609020204030204" pitchFamily="49" charset="0"/>
              </a:rPr>
              <a:t>end</a:t>
            </a:r>
          </a:p>
          <a:p>
            <a:pPr lvl="1">
              <a:buNone/>
            </a:pPr>
            <a:r>
              <a:rPr lang="en-US" altLang="zh-CN" sz="1400" dirty="0" smtClean="0">
                <a:latin typeface="Consolas" panose="020B0609020204030204" pitchFamily="49" charset="0"/>
              </a:rPr>
              <a:t>def speak</a:t>
            </a:r>
          </a:p>
          <a:p>
            <a:pPr lvl="1">
              <a:buNone/>
            </a:pPr>
            <a:r>
              <a:rPr lang="en-US" altLang="zh-CN" sz="1400" dirty="0" smtClean="0">
                <a:latin typeface="Consolas" panose="020B0609020204030204" pitchFamily="49" charset="0"/>
              </a:rPr>
              <a:t>	@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speak_english</a:t>
            </a:r>
            <a:r>
              <a:rPr lang="en-US" altLang="zh-CN" sz="1400" dirty="0" smtClean="0">
                <a:latin typeface="Consolas" panose="020B0609020204030204" pitchFamily="49" charset="0"/>
              </a:rPr>
              <a:t> ||= @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name.size</a:t>
            </a:r>
            <a:r>
              <a:rPr lang="en-US" altLang="zh-CN" sz="1400" dirty="0" smtClean="0">
                <a:latin typeface="Consolas" panose="020B0609020204030204" pitchFamily="49" charset="0"/>
              </a:rPr>
              <a:t> &gt; 6</a:t>
            </a:r>
          </a:p>
          <a:p>
            <a:pPr lvl="1">
              <a:buNone/>
            </a:pPr>
            <a:r>
              <a:rPr lang="en-US" altLang="zh-CN" sz="1400" dirty="0" smtClean="0">
                <a:latin typeface="Consolas" panose="020B0609020204030204" pitchFamily="49" charset="0"/>
              </a:rPr>
              <a:t>	@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speak_english</a:t>
            </a:r>
            <a:r>
              <a:rPr lang="en-US" altLang="zh-CN" sz="1400" dirty="0" smtClean="0">
                <a:latin typeface="Consolas" panose="020B0609020204030204" pitchFamily="49" charset="0"/>
              </a:rPr>
              <a:t> ? "Hi. I am #{name}, the talking frog." : "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Ribbit</a:t>
            </a:r>
            <a:r>
              <a:rPr lang="en-US" altLang="zh-CN" sz="1400" dirty="0" smtClean="0">
                <a:latin typeface="Consolas" panose="020B0609020204030204" pitchFamily="49" charset="0"/>
              </a:rPr>
              <a:t>."</a:t>
            </a:r>
          </a:p>
          <a:p>
            <a:pPr lvl="1">
              <a:buNone/>
            </a:pPr>
            <a:r>
              <a:rPr lang="en-US" altLang="zh-CN" sz="1400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end</a:t>
            </a: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b="1" dirty="0" err="1" smtClean="0">
                <a:latin typeface="Consolas" panose="020B0609020204030204" pitchFamily="49" charset="0"/>
              </a:rPr>
              <a:t>Frog.new</a:t>
            </a:r>
            <a:r>
              <a:rPr lang="en-US" altLang="zh-CN" b="1" dirty="0" smtClean="0">
                <a:latin typeface="Consolas" panose="020B0609020204030204" pitchFamily="49" charset="0"/>
              </a:rPr>
              <a:t>('Leonard').speak	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=&gt; ______________</a:t>
            </a:r>
          </a:p>
          <a:p>
            <a:r>
              <a:rPr lang="en-US" altLang="zh-CN" b="1" dirty="0" err="1" smtClean="0">
                <a:latin typeface="Consolas" panose="020B0609020204030204" pitchFamily="49" charset="0"/>
              </a:rPr>
              <a:t>alex</a:t>
            </a:r>
            <a:r>
              <a:rPr lang="en-US" altLang="zh-CN" b="1" dirty="0" smtClean="0">
                <a:latin typeface="Consolas" panose="020B0609020204030204" pitchFamily="49" charset="0"/>
              </a:rPr>
              <a:t> =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Frog.new</a:t>
            </a:r>
            <a:r>
              <a:rPr lang="en-US" altLang="zh-CN" b="1" dirty="0" smtClean="0">
                <a:latin typeface="Consolas" panose="020B0609020204030204" pitchFamily="49" charset="0"/>
              </a:rPr>
              <a:t>('Alex')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alex.speak</a:t>
            </a:r>
            <a:r>
              <a:rPr lang="en-US" altLang="zh-CN" b="1" dirty="0" smtClean="0">
                <a:latin typeface="Consolas" panose="020B0609020204030204" pitchFamily="49" charset="0"/>
              </a:rPr>
              <a:t>		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=&gt; _______________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alex.name = 'Alexandra'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alex.speak</a:t>
            </a:r>
            <a:r>
              <a:rPr lang="en-US" altLang="zh-CN" b="1" dirty="0" smtClean="0">
                <a:latin typeface="Consolas" panose="020B0609020204030204" pitchFamily="49" charset="0"/>
              </a:rPr>
              <a:t>		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=&gt; _______________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alex.name = 'Al'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alex.speak</a:t>
            </a:r>
            <a:r>
              <a:rPr lang="en-US" altLang="zh-CN" b="1" dirty="0" smtClean="0">
                <a:latin typeface="Consolas" panose="020B0609020204030204" pitchFamily="49" charset="0"/>
              </a:rPr>
              <a:t>		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=&gt; _______________</a:t>
            </a:r>
            <a:endParaRPr lang="en-US" altLang="zh-CN" sz="1400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@@</a:t>
            </a:r>
            <a:r>
              <a:rPr lang="zh-CN" altLang="en-US" dirty="0" smtClean="0"/>
              <a:t>开头的变量，在所有类实例之间共享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276872"/>
            <a:ext cx="4392488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class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Frog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@@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number_instantiated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def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initialize(name)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@name = name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@@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number_instantiated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+=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1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pPr lvl="1">
              <a:buNone/>
            </a:pPr>
            <a:endParaRPr lang="en-US" altLang="zh-CN" b="1" dirty="0" smtClean="0"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def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number_instantiated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@@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number_instantiated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848" y="5013176"/>
            <a:ext cx="5544616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frog1 =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Frog.new</a:t>
            </a:r>
            <a:r>
              <a:rPr lang="en-US" altLang="zh-CN" b="1" dirty="0" smtClean="0">
                <a:latin typeface="Consolas" panose="020B0609020204030204" pitchFamily="49" charset="0"/>
              </a:rPr>
              <a:t>('Tim')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frog1.number_instantiated</a:t>
            </a:r>
            <a:r>
              <a:rPr lang="en-US" altLang="zh-CN" dirty="0" smtClean="0">
                <a:latin typeface="Consolas" panose="020B0609020204030204" pitchFamily="49" charset="0"/>
              </a:rPr>
              <a:t> 	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=&gt; 1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frog2 =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Frog.new</a:t>
            </a:r>
            <a:r>
              <a:rPr lang="en-US" altLang="zh-CN" b="1" dirty="0" smtClean="0">
                <a:latin typeface="Consolas" panose="020B0609020204030204" pitchFamily="49" charset="0"/>
              </a:rPr>
              <a:t>('Tim')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frog2.number_instantiated	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=&gt; 2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frog1.number_instantiated	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=&gt;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3641" y="1700808"/>
            <a:ext cx="4392488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class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Frog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@@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number_instantiated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=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0</a:t>
            </a:r>
          </a:p>
          <a:p>
            <a:pPr lvl="1">
              <a:buNone/>
            </a:pPr>
            <a:r>
              <a:rPr lang="en-US" altLang="zh-CN" b="1" dirty="0" err="1" smtClean="0">
                <a:latin typeface="Consolas" panose="020B0609020204030204" pitchFamily="49" charset="0"/>
              </a:rPr>
              <a:t>def</a:t>
            </a:r>
            <a:r>
              <a:rPr lang="zh-CN" altLang="en-US" b="1" dirty="0" err="1" smtClean="0"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initialize(name</a:t>
            </a:r>
            <a:r>
              <a:rPr lang="en-US" altLang="zh-CN" b="1" dirty="0" smtClean="0">
                <a:latin typeface="Consolas" panose="020B0609020204030204" pitchFamily="49" charset="0"/>
              </a:rPr>
              <a:t>)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@name = name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@@number_instantiated +=</a:t>
            </a:r>
            <a:r>
              <a:rPr lang="zh-CN" altLang="en-US" b="1" dirty="0" err="1" smtClean="0"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1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pPr lvl="1">
              <a:buNone/>
            </a:pPr>
            <a:endParaRPr lang="en-US" altLang="zh-CN" b="1" dirty="0" smtClean="0"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def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self.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number_instantiated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@@number_instantiated</a:t>
            </a:r>
          </a:p>
          <a:p>
            <a:pPr lvl="1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1840" y="5013176"/>
            <a:ext cx="555496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frog =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Frog.new</a:t>
            </a:r>
            <a:r>
              <a:rPr lang="en-US" altLang="zh-CN" b="1" dirty="0" smtClean="0">
                <a:latin typeface="Consolas" panose="020B0609020204030204" pitchFamily="49" charset="0"/>
              </a:rPr>
              <a:t>('Tim')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Frog.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number_instantiated</a:t>
            </a:r>
            <a:r>
              <a:rPr lang="en-US" altLang="zh-CN" dirty="0" smtClean="0">
                <a:latin typeface="Consolas" panose="020B0609020204030204" pitchFamily="49" charset="0"/>
              </a:rPr>
              <a:t> 	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=&gt; 1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frog =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Frog.new</a:t>
            </a:r>
            <a:r>
              <a:rPr lang="en-US" altLang="zh-CN" b="1" dirty="0" smtClean="0">
                <a:latin typeface="Consolas" panose="020B0609020204030204" pitchFamily="49" charset="0"/>
              </a:rPr>
              <a:t>('Tim')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puts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Frog.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number_instantiated</a:t>
            </a:r>
            <a:r>
              <a:rPr lang="en-US" altLang="zh-CN" b="1" dirty="0" smtClean="0">
                <a:latin typeface="Consolas" panose="020B0609020204030204" pitchFamily="49" charset="0"/>
              </a:rPr>
              <a:t>		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=&gt;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aa">
  <a:themeElements>
    <a:clrScheme name="赵永望-计算机新技术研究所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赵永望-计算机新技术研究所">
      <a:majorFont>
        <a:latin typeface="Arial Narrow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赵永望-计算机新技术研究所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赵永望-计算机新技术研究所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ct-v1">
  <a:themeElements>
    <a:clrScheme name="act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ct-v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t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4608</TotalTime>
  <Words>2202</Words>
  <Application>Microsoft Office PowerPoint</Application>
  <PresentationFormat>全屏显示(4:3)</PresentationFormat>
  <Paragraphs>702</Paragraphs>
  <Slides>39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Meiryo UI</vt:lpstr>
      <vt:lpstr>仿宋_GB2312</vt:lpstr>
      <vt:lpstr>黑体</vt:lpstr>
      <vt:lpstr>华文行楷</vt:lpstr>
      <vt:lpstr>华文中宋</vt:lpstr>
      <vt:lpstr>楷体_GB2312</vt:lpstr>
      <vt:lpstr>宋体</vt:lpstr>
      <vt:lpstr>Arial</vt:lpstr>
      <vt:lpstr>Arial Narrow</vt:lpstr>
      <vt:lpstr>Calibri</vt:lpstr>
      <vt:lpstr>Consolas</vt:lpstr>
      <vt:lpstr>Times New Roman</vt:lpstr>
      <vt:lpstr>Wingdings</vt:lpstr>
      <vt:lpstr>buaa</vt:lpstr>
      <vt:lpstr>act-v1</vt:lpstr>
      <vt:lpstr>Ruby语言程序设计 第三章：面向对象</vt:lpstr>
      <vt:lpstr>内容提要</vt:lpstr>
      <vt:lpstr>Rethinking: Why Object Oriented?</vt:lpstr>
      <vt:lpstr>Ruby O-O基本语法</vt:lpstr>
      <vt:lpstr>Ruby O-O基本语法</vt:lpstr>
      <vt:lpstr>Ruby O-O基本语法</vt:lpstr>
      <vt:lpstr>小练习</vt:lpstr>
      <vt:lpstr>类数据</vt:lpstr>
      <vt:lpstr>类方法</vt:lpstr>
      <vt:lpstr>方法别名</vt:lpstr>
      <vt:lpstr>虚属性</vt:lpstr>
      <vt:lpstr>类继承</vt:lpstr>
      <vt:lpstr>Kind_of?，is_a?，instance_of?</vt:lpstr>
      <vt:lpstr>方法重载（Override）</vt:lpstr>
      <vt:lpstr>Ruby Overload？</vt:lpstr>
      <vt:lpstr>调用超类方法</vt:lpstr>
      <vt:lpstr>抽象方法</vt:lpstr>
      <vt:lpstr>私有方法</vt:lpstr>
      <vt:lpstr>Ruby与面向对象</vt:lpstr>
      <vt:lpstr>Ruby与面向对象</vt:lpstr>
      <vt:lpstr>模块（Module）</vt:lpstr>
      <vt:lpstr>模块（Module）</vt:lpstr>
      <vt:lpstr>模块（Module）</vt:lpstr>
      <vt:lpstr>Mixin与多继承</vt:lpstr>
      <vt:lpstr>方法覆盖顺序</vt:lpstr>
      <vt:lpstr>关于面向对象</vt:lpstr>
      <vt:lpstr>关于面向对象</vt:lpstr>
      <vt:lpstr>函数式语言特征：程序块/Proc</vt:lpstr>
      <vt:lpstr>函数式语言特征：程序块/Proc</vt:lpstr>
      <vt:lpstr>函数式语言特征：程序块/Proc</vt:lpstr>
      <vt:lpstr>函数式语言特征：lambda</vt:lpstr>
      <vt:lpstr>函数式语言特征：lambda</vt:lpstr>
      <vt:lpstr>传递Proc对象</vt:lpstr>
      <vt:lpstr>Method/Lambda/Proc/block异同</vt:lpstr>
      <vt:lpstr>Method/Lambda/Proc/block异同</vt:lpstr>
      <vt:lpstr>几个复杂点的例子</vt:lpstr>
      <vt:lpstr>几个复杂点的例子</vt:lpstr>
      <vt:lpstr>作业lab4：字典加密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Ruby程序设计语言 第一章：绪论</dc:title>
  <dc:creator>wty</dc:creator>
  <cp:lastModifiedBy>wty</cp:lastModifiedBy>
  <cp:revision>364</cp:revision>
  <dcterms:created xsi:type="dcterms:W3CDTF">2010-05-17T07:15:50Z</dcterms:created>
  <dcterms:modified xsi:type="dcterms:W3CDTF">2018-09-27T05:21:08Z</dcterms:modified>
</cp:coreProperties>
</file>