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  <p:sldMasterId id="2147483673" r:id="rId2"/>
  </p:sldMasterIdLst>
  <p:notesMasterIdLst>
    <p:notesMasterId r:id="rId43"/>
  </p:notesMasterIdLst>
  <p:sldIdLst>
    <p:sldId id="464" r:id="rId3"/>
    <p:sldId id="256" r:id="rId4"/>
    <p:sldId id="445" r:id="rId5"/>
    <p:sldId id="333" r:id="rId6"/>
    <p:sldId id="439" r:id="rId7"/>
    <p:sldId id="419" r:id="rId8"/>
    <p:sldId id="433" r:id="rId9"/>
    <p:sldId id="431" r:id="rId10"/>
    <p:sldId id="432" r:id="rId11"/>
    <p:sldId id="420" r:id="rId12"/>
    <p:sldId id="441" r:id="rId13"/>
    <p:sldId id="434" r:id="rId14"/>
    <p:sldId id="440" r:id="rId15"/>
    <p:sldId id="435" r:id="rId16"/>
    <p:sldId id="447" r:id="rId17"/>
    <p:sldId id="436" r:id="rId18"/>
    <p:sldId id="437" r:id="rId19"/>
    <p:sldId id="423" r:id="rId20"/>
    <p:sldId id="442" r:id="rId21"/>
    <p:sldId id="424" r:id="rId22"/>
    <p:sldId id="422" r:id="rId23"/>
    <p:sldId id="421" r:id="rId24"/>
    <p:sldId id="425" r:id="rId25"/>
    <p:sldId id="426" r:id="rId26"/>
    <p:sldId id="427" r:id="rId27"/>
    <p:sldId id="448" r:id="rId28"/>
    <p:sldId id="449" r:id="rId29"/>
    <p:sldId id="455" r:id="rId30"/>
    <p:sldId id="456" r:id="rId31"/>
    <p:sldId id="457" r:id="rId32"/>
    <p:sldId id="458" r:id="rId33"/>
    <p:sldId id="459" r:id="rId34"/>
    <p:sldId id="460" r:id="rId35"/>
    <p:sldId id="461" r:id="rId36"/>
    <p:sldId id="462" r:id="rId37"/>
    <p:sldId id="463" r:id="rId38"/>
    <p:sldId id="446" r:id="rId39"/>
    <p:sldId id="465" r:id="rId40"/>
    <p:sldId id="467" r:id="rId41"/>
    <p:sldId id="466" r:id="rId4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43" autoAdjust="0"/>
    <p:restoredTop sz="94676"/>
  </p:normalViewPr>
  <p:slideViewPr>
    <p:cSldViewPr>
      <p:cViewPr>
        <p:scale>
          <a:sx n="100" d="100"/>
          <a:sy n="100" d="100"/>
        </p:scale>
        <p:origin x="342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B01CB-7359-457B-8DB8-5481F67FF996}" type="datetimeFigureOut">
              <a:rPr lang="zh-CN" altLang="en-US" smtClean="0"/>
              <a:pPr/>
              <a:t>2018/10/11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61D72-7A99-408A-9A85-E99143499BD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864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smtClean="0"/>
              <a:t>1993</a:t>
            </a:r>
            <a:r>
              <a:rPr lang="zh-CN" altLang="en-US" smtClean="0"/>
              <a:t>年，美国宣布实施国家信息基础设施</a:t>
            </a:r>
            <a:r>
              <a:rPr lang="en-US" altLang="zh-CN" smtClean="0"/>
              <a:t>NII</a:t>
            </a:r>
            <a:r>
              <a:rPr lang="zh-CN" altLang="en-US" smtClean="0"/>
              <a:t>计划</a:t>
            </a:r>
            <a:endParaRPr lang="en-US" altLang="zh-CN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zh-CN" altLang="en-US" smtClean="0"/>
              <a:t>互联网及关联产业进入了快速发展时期，拉动经济作用明显</a:t>
            </a:r>
            <a:endParaRPr lang="en-US" altLang="zh-CN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smtClean="0"/>
              <a:t>NITRD 2007</a:t>
            </a:r>
            <a:r>
              <a:rPr lang="zh-CN" altLang="en-US" smtClean="0"/>
              <a:t>年报告：从</a:t>
            </a:r>
            <a:r>
              <a:rPr lang="en-US" altLang="zh-CN" smtClean="0"/>
              <a:t>1995</a:t>
            </a:r>
            <a:r>
              <a:rPr lang="zh-CN" altLang="en-US" smtClean="0"/>
              <a:t>年以来，每年经济增长中</a:t>
            </a:r>
            <a:r>
              <a:rPr lang="en-US" altLang="zh-CN" smtClean="0"/>
              <a:t>25%</a:t>
            </a:r>
            <a:r>
              <a:rPr lang="zh-CN" altLang="en-US" smtClean="0"/>
              <a:t>源于网络和信息产业，占</a:t>
            </a:r>
            <a:r>
              <a:rPr lang="en-US" altLang="zh-CN" smtClean="0"/>
              <a:t>GDP 3%</a:t>
            </a:r>
            <a:r>
              <a:rPr lang="zh-CN" altLang="en-US" smtClean="0"/>
              <a:t>；其中</a:t>
            </a:r>
            <a:r>
              <a:rPr lang="en-US" altLang="zh-CN" smtClean="0"/>
              <a:t>1995</a:t>
            </a:r>
            <a:r>
              <a:rPr lang="zh-CN" altLang="en-US" smtClean="0"/>
              <a:t>到</a:t>
            </a:r>
            <a:r>
              <a:rPr lang="en-US" altLang="zh-CN" smtClean="0"/>
              <a:t>1999</a:t>
            </a:r>
            <a:r>
              <a:rPr lang="zh-CN" altLang="en-US" smtClean="0"/>
              <a:t>年间，</a:t>
            </a:r>
            <a:r>
              <a:rPr lang="en-US" altLang="zh-CN" smtClean="0"/>
              <a:t>IT</a:t>
            </a:r>
            <a:r>
              <a:rPr lang="zh-CN" altLang="en-US" smtClean="0"/>
              <a:t>及相关产业对美国国内生产总值增长的贡献率达到</a:t>
            </a:r>
            <a:r>
              <a:rPr lang="en-US" altLang="zh-CN" smtClean="0"/>
              <a:t>1/3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zh-CN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zh-CN" altLang="en-US" smtClean="0"/>
              <a:t>腾讯：</a:t>
            </a:r>
            <a:r>
              <a:rPr lang="en-US" altLang="zh-CN" smtClean="0"/>
              <a:t>10</a:t>
            </a:r>
            <a:r>
              <a:rPr lang="zh-CN" altLang="en-US" smtClean="0"/>
              <a:t>亿注册用户，</a:t>
            </a:r>
            <a:r>
              <a:rPr lang="en-US" altLang="zh-CN" smtClean="0"/>
              <a:t>2010.3.5 </a:t>
            </a:r>
            <a:r>
              <a:rPr lang="zh-CN" altLang="en-US" smtClean="0"/>
              <a:t>腾讯</a:t>
            </a:r>
            <a:r>
              <a:rPr lang="en-US" altLang="zh-CN" smtClean="0"/>
              <a:t>QQ</a:t>
            </a:r>
            <a:r>
              <a:rPr lang="zh-CN" altLang="en-US" smtClean="0"/>
              <a:t>同时在线用户数突破</a:t>
            </a:r>
            <a:r>
              <a:rPr lang="en-US" altLang="zh-CN" smtClean="0"/>
              <a:t>1</a:t>
            </a:r>
            <a:r>
              <a:rPr lang="zh-CN" altLang="en-US" smtClean="0"/>
              <a:t>亿</a:t>
            </a:r>
            <a:endParaRPr lang="en-US" altLang="zh-CN" smtClean="0"/>
          </a:p>
          <a:p>
            <a:pPr marL="0" lvl="1" eaLnBrk="1" hangingPunct="1">
              <a:lnSpc>
                <a:spcPct val="80000"/>
              </a:lnSpc>
              <a:spcBef>
                <a:spcPct val="0"/>
              </a:spcBef>
            </a:pPr>
            <a:r>
              <a:rPr lang="zh-CN" altLang="en-US" smtClean="0"/>
              <a:t>淘宝网：</a:t>
            </a:r>
            <a:r>
              <a:rPr lang="en-US" altLang="zh-CN" smtClean="0"/>
              <a:t>2008</a:t>
            </a:r>
            <a:r>
              <a:rPr lang="zh-CN" altLang="en-US" smtClean="0"/>
              <a:t>年以交易额</a:t>
            </a:r>
            <a:r>
              <a:rPr lang="en-US" altLang="zh-CN" smtClean="0"/>
              <a:t>1000</a:t>
            </a:r>
            <a:r>
              <a:rPr lang="zh-CN" altLang="en-US" smtClean="0"/>
              <a:t>亿，</a:t>
            </a:r>
            <a:r>
              <a:rPr lang="en-US" altLang="zh-CN" smtClean="0"/>
              <a:t>2009</a:t>
            </a:r>
            <a:r>
              <a:rPr lang="zh-CN" altLang="en-US" smtClean="0"/>
              <a:t>年</a:t>
            </a:r>
            <a:r>
              <a:rPr lang="en-US" altLang="zh-CN" smtClean="0"/>
              <a:t>2000</a:t>
            </a:r>
            <a:r>
              <a:rPr lang="zh-CN" altLang="en-US" smtClean="0"/>
              <a:t>亿，</a:t>
            </a:r>
            <a:r>
              <a:rPr lang="zh-CN" altLang="en-US" b="1" smtClean="0"/>
              <a:t>超越沃尔玛中国</a:t>
            </a:r>
            <a:r>
              <a:rPr lang="en-US" altLang="zh-CN" b="1" smtClean="0"/>
              <a:t>+</a:t>
            </a:r>
            <a:r>
              <a:rPr lang="zh-CN" altLang="en-US" b="1" smtClean="0"/>
              <a:t>家乐福中国，</a:t>
            </a:r>
            <a:r>
              <a:rPr lang="zh-CN" altLang="en-US" smtClean="0"/>
              <a:t>创造近</a:t>
            </a:r>
            <a:r>
              <a:rPr lang="en-US" altLang="zh-CN" smtClean="0"/>
              <a:t>40</a:t>
            </a:r>
            <a:r>
              <a:rPr lang="zh-CN" altLang="en-US" smtClean="0"/>
              <a:t>万直接就业机会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zh-CN" smtClean="0"/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8612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08AD4B-CF56-427C-8415-DD7F517D0CB3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6597215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1D9A2-1106-4774-A47F-7D5394575BD6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3545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1D9A2-1106-4774-A47F-7D5394575BD6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8507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1D9A2-1106-4774-A47F-7D5394575BD6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6092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1D9A2-1106-4774-A47F-7D5394575BD6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7542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1D9A2-1106-4774-A47F-7D5394575BD6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754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96B137-BFED-4D96-8811-6657EC758E26}" type="slidenum">
              <a:rPr lang="en-US" altLang="zh-CN" smtClean="0"/>
              <a:pPr/>
              <a:t>8</a:t>
            </a:fld>
            <a:endParaRPr lang="en-US" altLang="zh-CN" smtClean="0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/>
              <a:t>是一种基于</a:t>
            </a:r>
            <a:r>
              <a:rPr lang="en-US" altLang="zh-CN" smtClean="0"/>
              <a:t>JavaScript</a:t>
            </a:r>
            <a:r>
              <a:rPr lang="zh-CN" altLang="en-US" smtClean="0"/>
              <a:t>的应用程序平台，您必须先安装</a:t>
            </a:r>
            <a:r>
              <a:rPr lang="en-US" altLang="zh-CN" smtClean="0"/>
              <a:t>Widget</a:t>
            </a:r>
            <a:r>
              <a:rPr lang="zh-CN" altLang="en-US" smtClean="0"/>
              <a:t>引擎后才能使用各式各样的</a:t>
            </a:r>
            <a:r>
              <a:rPr lang="en-US" altLang="zh-CN" smtClean="0"/>
              <a:t>Widget</a:t>
            </a:r>
            <a:r>
              <a:rPr lang="zh-CN" altLang="en-US" smtClean="0"/>
              <a:t>工具。</a:t>
            </a:r>
            <a:br>
              <a:rPr lang="zh-CN" altLang="en-US" smtClean="0"/>
            </a:br>
            <a:endParaRPr lang="zh-CN" altLang="en-US" smtClean="0"/>
          </a:p>
          <a:p>
            <a:pPr eaLnBrk="1" hangingPunct="1"/>
            <a:r>
              <a:rPr lang="zh-CN" altLang="en-US" smtClean="0"/>
              <a:t>　　</a:t>
            </a:r>
            <a:r>
              <a:rPr lang="en-US" altLang="zh-CN" smtClean="0"/>
              <a:t>Yahoo</a:t>
            </a:r>
            <a:r>
              <a:rPr lang="zh-CN" altLang="en-US" smtClean="0"/>
              <a:t>！</a:t>
            </a:r>
            <a:r>
              <a:rPr lang="en-US" altLang="zh-CN" smtClean="0"/>
              <a:t>Widget</a:t>
            </a:r>
            <a:r>
              <a:rPr lang="zh-CN" altLang="en-US" smtClean="0"/>
              <a:t>是由雅虎推出的免费并开放源码的桌面应用程序平台。它由</a:t>
            </a:r>
            <a:r>
              <a:rPr lang="en-US" altLang="zh-CN" smtClean="0"/>
              <a:t>Widget</a:t>
            </a:r>
            <a:r>
              <a:rPr lang="zh-CN" altLang="en-US" smtClean="0"/>
              <a:t>引擎和</a:t>
            </a:r>
            <a:r>
              <a:rPr lang="en-US" altLang="zh-CN" smtClean="0"/>
              <a:t>Widget</a:t>
            </a:r>
            <a:r>
              <a:rPr lang="zh-CN" altLang="en-US" smtClean="0"/>
              <a:t>工具两部分组成。能够极大的便利您的网络操作和完善您的桌面应用。</a:t>
            </a:r>
            <a:r>
              <a:rPr lang="en-US" altLang="zh-CN" smtClean="0"/>
              <a:t>Widget</a:t>
            </a:r>
            <a:r>
              <a:rPr lang="zh-CN" altLang="en-US" smtClean="0"/>
              <a:t>引擎提供了一个</a:t>
            </a:r>
            <a:r>
              <a:rPr lang="en-US" altLang="zh-CN" smtClean="0"/>
              <a:t>Ajax</a:t>
            </a:r>
            <a:r>
              <a:rPr lang="zh-CN" altLang="en-US" smtClean="0"/>
              <a:t>应用程序平台，在</a:t>
            </a:r>
            <a:r>
              <a:rPr lang="en-US" altLang="zh-CN" smtClean="0"/>
              <a:t>Windows</a:t>
            </a:r>
            <a:r>
              <a:rPr lang="zh-CN" altLang="en-US" smtClean="0"/>
              <a:t>和</a:t>
            </a:r>
            <a:r>
              <a:rPr lang="en-US" altLang="zh-CN" smtClean="0"/>
              <a:t>Mac OS X</a:t>
            </a:r>
            <a:r>
              <a:rPr lang="zh-CN" altLang="en-US" smtClean="0"/>
              <a:t>的操作系统环境下都可以使用。安装引擎后就能在此平台上运行各式各样的</a:t>
            </a:r>
            <a:r>
              <a:rPr lang="en-US" altLang="zh-CN" smtClean="0"/>
              <a:t>Widget</a:t>
            </a:r>
            <a:r>
              <a:rPr lang="zh-CN" altLang="en-US" smtClean="0"/>
              <a:t>工具了。 </a:t>
            </a:r>
          </a:p>
        </p:txBody>
      </p:sp>
    </p:spTree>
    <p:extLst>
      <p:ext uri="{BB962C8B-B14F-4D97-AF65-F5344CB8AC3E}">
        <p14:creationId xmlns:p14="http://schemas.microsoft.com/office/powerpoint/2010/main" val="2453703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61D72-7A99-408A-9A85-E99143499BDD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880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1D9A2-1106-4774-A47F-7D5394575BD6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465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1D9A2-1106-4774-A47F-7D5394575BD6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047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1D9A2-1106-4774-A47F-7D5394575BD6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089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1D9A2-1106-4774-A47F-7D5394575BD6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276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1D9A2-1106-4774-A47F-7D5394575BD6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7643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1D9A2-1106-4774-A47F-7D5394575BD6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152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2323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232346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2018/10/11</a:t>
            </a:fld>
            <a:endParaRPr lang="zh-CN" altLang="en-US"/>
          </a:p>
        </p:txBody>
      </p:sp>
      <p:sp>
        <p:nvSpPr>
          <p:cNvPr id="232346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3234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323463" name="Line 7"/>
          <p:cNvSpPr>
            <a:spLocks noChangeShapeType="1"/>
          </p:cNvSpPr>
          <p:nvPr/>
        </p:nvSpPr>
        <p:spPr bwMode="auto">
          <a:xfrm>
            <a:off x="0" y="723900"/>
            <a:ext cx="914400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23464" name="Line 8"/>
          <p:cNvSpPr>
            <a:spLocks noChangeShapeType="1"/>
          </p:cNvSpPr>
          <p:nvPr/>
        </p:nvSpPr>
        <p:spPr bwMode="auto">
          <a:xfrm>
            <a:off x="376238" y="1296988"/>
            <a:ext cx="8767762" cy="14287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323465" name="Picture 9" descr="未标题-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2323467" name="Picture 5" descr="1"/>
          <p:cNvPicPr>
            <a:picLocks noChangeAspect="1" noChangeArrowheads="1"/>
          </p:cNvPicPr>
          <p:nvPr/>
        </p:nvPicPr>
        <p:blipFill>
          <a:blip r:embed="rId3" cstate="print">
            <a:lum bright="36000" contrast="-60000"/>
          </a:blip>
          <a:srcRect t="9599" b="5481"/>
          <a:stretch>
            <a:fillRect/>
          </a:stretch>
        </p:blipFill>
        <p:spPr bwMode="auto">
          <a:xfrm>
            <a:off x="0" y="1206500"/>
            <a:ext cx="9144000" cy="565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10325" y="752475"/>
            <a:ext cx="1943100" cy="54387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81025" y="752475"/>
            <a:ext cx="5676900" cy="54387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lang="zh-CN" altLang="en-US" sz="4000" b="0" dirty="0">
                <a:effectLst/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3357516" y="0"/>
            <a:ext cx="5786484" cy="642918"/>
          </a:xfrm>
        </p:spPr>
        <p:txBody>
          <a:bodyPr/>
          <a:lstStyle>
            <a:lvl1pPr algn="ctr">
              <a:buNone/>
              <a:defRPr b="1"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39F68E-A0FD-451C-B93F-C9918E3B9891}" type="datetime1">
              <a:rPr lang="zh-CN" altLang="en-US"/>
              <a:pPr>
                <a:defRPr/>
              </a:pPr>
              <a:t>2018/10/11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6"/>
          </p:nvPr>
        </p:nvSpPr>
        <p:spPr>
          <a:xfrm>
            <a:off x="6948488" y="644842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D05E76-41F1-4809-A28B-27B230D1A9B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660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Snap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62900" y="1052513"/>
            <a:ext cx="1181100" cy="554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Snap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03350" y="6669088"/>
            <a:ext cx="7740650" cy="18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Snap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962650"/>
            <a:ext cx="1381125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b="0"/>
            </a:lvl1pPr>
          </a:lstStyle>
          <a:p>
            <a:fld id="{3910B3BE-CCD1-4F68-82E5-C4135640ED6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5130" name="Picture 10" descr="ba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769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0AAF8C-AD85-4ADF-AA49-2506FB76DAF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5921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6DFCFA-D7E2-4756-82AE-1AD575F7CF9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7847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DB7A45-191F-486B-AEDC-C5AD271AAAB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0352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9BD57F-0247-4816-A5B0-7C37FCE1CC0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4200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F2EC82-DC73-4ACB-9E61-01442FCDA4E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688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2F4D85-42E8-4D5F-BADB-405FF571477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419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6143604" y="6488668"/>
            <a:ext cx="30003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Meiryo UI" pitchFamily="34" charset="-128"/>
                <a:ea typeface="Meiryo UI" pitchFamily="34" charset="-128"/>
                <a:cs typeface="Meiryo UI" pitchFamily="34" charset="-128"/>
              </a:rPr>
              <a:t>http://act.buaa.edu.cn</a:t>
            </a:r>
            <a:endParaRPr lang="zh-CN" altLang="en-US" b="1" dirty="0"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246D11-4F27-479D-930C-3AC22EFDA68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9900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3D9EDA-4187-4734-9A07-33C7BAFDE8C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2862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E83958-285E-4729-8EB0-4A239E9EA6E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1744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66ADF8-3BF2-4B13-8001-8162A000256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915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lang="zh-CN" altLang="en-US" sz="4000" b="0" dirty="0">
                <a:effectLst/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3357516" y="0"/>
            <a:ext cx="5786484" cy="642918"/>
          </a:xfrm>
        </p:spPr>
        <p:txBody>
          <a:bodyPr/>
          <a:lstStyle>
            <a:lvl1pPr algn="ctr">
              <a:buNone/>
              <a:defRPr b="1"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39F68E-A0FD-451C-B93F-C9918E3B9891}" type="datetime1">
              <a:rPr lang="zh-CN" altLang="en-US"/>
              <a:pPr>
                <a:defRPr/>
              </a:pPr>
              <a:t>2018/10/11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6"/>
          </p:nvPr>
        </p:nvSpPr>
        <p:spPr>
          <a:xfrm>
            <a:off x="6948488" y="644842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D05E76-41F1-4809-A28B-27B230D1A9B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6609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3357516" y="0"/>
            <a:ext cx="5786484" cy="642918"/>
          </a:xfrm>
        </p:spPr>
        <p:txBody>
          <a:bodyPr/>
          <a:lstStyle>
            <a:lvl1pPr algn="ctr">
              <a:buNone/>
              <a:defRPr b="1"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2018/10/11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0484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3357516" y="0"/>
            <a:ext cx="5786484" cy="642918"/>
          </a:xfrm>
        </p:spPr>
        <p:txBody>
          <a:bodyPr/>
          <a:lstStyle>
            <a:lvl1pPr algn="ctr">
              <a:buNone/>
              <a:defRPr b="1"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2018/10/11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9513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3357516" y="0"/>
            <a:ext cx="5786484" cy="642918"/>
          </a:xfrm>
        </p:spPr>
        <p:txBody>
          <a:bodyPr/>
          <a:lstStyle>
            <a:lvl1pPr algn="ctr">
              <a:buNone/>
              <a:defRPr b="1"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2018/10/11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2372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3357516" y="0"/>
            <a:ext cx="5786484" cy="642918"/>
          </a:xfrm>
        </p:spPr>
        <p:txBody>
          <a:bodyPr/>
          <a:lstStyle>
            <a:lvl1pPr algn="ctr">
              <a:buNone/>
              <a:defRPr b="1"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2018/10/11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9271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3357516" y="0"/>
            <a:ext cx="5786484" cy="642918"/>
          </a:xfrm>
        </p:spPr>
        <p:txBody>
          <a:bodyPr/>
          <a:lstStyle>
            <a:lvl1pPr algn="ctr">
              <a:buNone/>
              <a:defRPr b="1"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2018/10/11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817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3357516" y="0"/>
            <a:ext cx="5786484" cy="642918"/>
          </a:xfrm>
        </p:spPr>
        <p:txBody>
          <a:bodyPr/>
          <a:lstStyle>
            <a:lvl1pPr algn="ctr">
              <a:buNone/>
              <a:defRPr b="1"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2018/10/11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7177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3357516" y="0"/>
            <a:ext cx="5786484" cy="642918"/>
          </a:xfrm>
        </p:spPr>
        <p:txBody>
          <a:bodyPr/>
          <a:lstStyle>
            <a:lvl1pPr algn="ctr">
              <a:buNone/>
              <a:defRPr b="1"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2018/10/11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5186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3357516" y="0"/>
            <a:ext cx="5786484" cy="642918"/>
          </a:xfrm>
        </p:spPr>
        <p:txBody>
          <a:bodyPr/>
          <a:lstStyle>
            <a:lvl1pPr algn="ctr">
              <a:buNone/>
              <a:defRPr b="1"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2018/10/11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4854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3357516" y="0"/>
            <a:ext cx="5786484" cy="642918"/>
          </a:xfrm>
        </p:spPr>
        <p:txBody>
          <a:bodyPr/>
          <a:lstStyle>
            <a:lvl1pPr algn="ctr">
              <a:buNone/>
              <a:defRPr b="1"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2018/10/11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24989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3357516" y="0"/>
            <a:ext cx="5786484" cy="642918"/>
          </a:xfrm>
        </p:spPr>
        <p:txBody>
          <a:bodyPr/>
          <a:lstStyle>
            <a:lvl1pPr algn="ctr">
              <a:buNone/>
              <a:defRPr b="1"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2018/10/11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54769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3357516" y="0"/>
            <a:ext cx="5786484" cy="642918"/>
          </a:xfrm>
        </p:spPr>
        <p:txBody>
          <a:bodyPr/>
          <a:lstStyle>
            <a:lvl1pPr algn="ctr">
              <a:buNone/>
              <a:defRPr b="1"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2018/10/11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625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81025" y="1427163"/>
            <a:ext cx="3810000" cy="4764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43425" y="1427163"/>
            <a:ext cx="3810000" cy="4764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2018/10/11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2018/10/11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image" Target="../media/image4.png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29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image" Target="../media/image7.png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2434" name="Picture 2" descr="图片1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1588"/>
            <a:ext cx="9142413" cy="6856412"/>
          </a:xfrm>
          <a:prstGeom prst="rect">
            <a:avLst/>
          </a:prstGeom>
          <a:noFill/>
        </p:spPr>
      </p:pic>
      <p:sp>
        <p:nvSpPr>
          <p:cNvPr id="232243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81025" y="752475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32243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427163"/>
            <a:ext cx="7772400" cy="476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32243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ea typeface="宋体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2018/10/11</a:t>
            </a:fld>
            <a:endParaRPr lang="zh-CN" altLang="en-US"/>
          </a:p>
        </p:txBody>
      </p:sp>
      <p:sp>
        <p:nvSpPr>
          <p:cNvPr id="232243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2322440" name="Text Box 8"/>
          <p:cNvSpPr txBox="1">
            <a:spLocks noChangeArrowheads="1"/>
          </p:cNvSpPr>
          <p:nvPr/>
        </p:nvSpPr>
        <p:spPr bwMode="auto">
          <a:xfrm>
            <a:off x="6197600" y="6418263"/>
            <a:ext cx="20605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2400">
              <a:ea typeface="宋体" charset="-122"/>
            </a:endParaRPr>
          </a:p>
        </p:txBody>
      </p:sp>
      <p:sp>
        <p:nvSpPr>
          <p:cNvPr id="2322442" name="Rectangle 10"/>
          <p:cNvSpPr>
            <a:spLocks noChangeArrowheads="1"/>
          </p:cNvSpPr>
          <p:nvPr/>
        </p:nvSpPr>
        <p:spPr bwMode="auto">
          <a:xfrm>
            <a:off x="0" y="6521450"/>
            <a:ext cx="5397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fld id="{6009C911-8525-4502-B3BF-2AEF9392E8C8}" type="slidenum">
              <a:rPr lang="zh-CN" altLang="en-US" sz="1600">
                <a:ea typeface="宋体" charset="-122"/>
              </a:rPr>
              <a:pPr/>
              <a:t>‹#›</a:t>
            </a:fld>
            <a:endParaRPr lang="en-US" altLang="zh-CN" sz="1600">
              <a:ea typeface="宋体" charset="-122"/>
            </a:endParaRPr>
          </a:p>
        </p:txBody>
      </p:sp>
      <p:sp>
        <p:nvSpPr>
          <p:cNvPr id="2322443" name="Line 11"/>
          <p:cNvSpPr>
            <a:spLocks noChangeShapeType="1"/>
          </p:cNvSpPr>
          <p:nvPr/>
        </p:nvSpPr>
        <p:spPr bwMode="auto">
          <a:xfrm>
            <a:off x="433388" y="1311275"/>
            <a:ext cx="8710612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wipe dir="r"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ea typeface="华文中宋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ea typeface="华文中宋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ea typeface="华文中宋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ea typeface="华文中宋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ea typeface="华文中宋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ea typeface="华文中宋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ea typeface="华文中宋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ea typeface="华文中宋" pitchFamily="2" charset="-122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25000"/>
        </a:spcBef>
        <a:spcAft>
          <a:spcPct val="20000"/>
        </a:spcAft>
        <a:buClr>
          <a:srgbClr val="336699"/>
        </a:buClr>
        <a:buFont typeface="Wingdings" pitchFamily="2" charset="2"/>
        <a:buChar char="§"/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•"/>
        <a:defRPr sz="2400" b="1">
          <a:solidFill>
            <a:srgbClr val="000099"/>
          </a:solidFill>
          <a:latin typeface="+mn-lt"/>
          <a:ea typeface="宋体" charset="-122"/>
        </a:defRPr>
      </a:lvl2pPr>
      <a:lvl3pPr marL="11430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–"/>
        <a:defRPr sz="2000" b="1">
          <a:solidFill>
            <a:srgbClr val="5F5F5F"/>
          </a:solidFill>
          <a:latin typeface="+mn-lt"/>
          <a:ea typeface="宋体" charset="-122"/>
        </a:defRPr>
      </a:lvl3pPr>
      <a:lvl4pPr marL="16002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»"/>
        <a:defRPr b="1">
          <a:solidFill>
            <a:schemeClr val="tx1"/>
          </a:solidFill>
          <a:latin typeface="+mn-lt"/>
          <a:ea typeface="宋体" charset="-122"/>
        </a:defRPr>
      </a:lvl4pPr>
      <a:lvl5pPr marL="20574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宋体" charset="-122"/>
        </a:defRPr>
      </a:lvl5pPr>
      <a:lvl6pPr marL="25146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宋体" charset="-122"/>
        </a:defRPr>
      </a:lvl6pPr>
      <a:lvl7pPr marL="29718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宋体" charset="-122"/>
        </a:defRPr>
      </a:lvl7pPr>
      <a:lvl8pPr marL="34290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宋体" charset="-122"/>
        </a:defRPr>
      </a:lvl8pPr>
      <a:lvl9pPr marL="38862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nap6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03350" y="6669088"/>
            <a:ext cx="7740650" cy="18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Snap10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62900" y="1052513"/>
            <a:ext cx="1181100" cy="554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nap11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68988" y="1412875"/>
            <a:ext cx="2879725" cy="13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bar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476250"/>
            <a:ext cx="9144000" cy="5762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pic>
        <p:nvPicPr>
          <p:cNvPr id="4103" name="Picture 7" descr="Snap5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962650"/>
            <a:ext cx="1381125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97650"/>
            <a:ext cx="21336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4F31A8D-1915-48DF-9C74-5CFF9D5CE0EA}" type="slidenum">
              <a:rPr lang="en-US" altLang="zh-CN">
                <a:solidFill>
                  <a:srgbClr val="000000"/>
                </a:solidFill>
                <a:ea typeface="宋体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  <a:ea typeface="宋体" charset="-122"/>
            </a:endParaRPr>
          </a:p>
        </p:txBody>
      </p:sp>
      <p:pic>
        <p:nvPicPr>
          <p:cNvPr id="4109" name="Picture 13" descr="Snap11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14588" y="1412875"/>
            <a:ext cx="2879725" cy="13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Snap11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09988" y="1412875"/>
            <a:ext cx="2879725" cy="13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1" name="Picture 15" descr="Snap11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77963" y="1412875"/>
            <a:ext cx="2879725" cy="13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Snap11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8313" y="1412875"/>
            <a:ext cx="2879725" cy="13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25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0" r:id="rId22"/>
    <p:sldLayoutId id="2147483701" r:id="rId23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楷体_GB2312" pitchFamily="49" charset="-122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楷体_GB2312" pitchFamily="49" charset="-122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楷体_GB2312" pitchFamily="49" charset="-122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楷体_GB2312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hyperlink" Target="http://www.google.com.hk/imgres?imgurl=http://www.showtimez.net/wp-content/uploads/2009/11/internet-browser-logos.jpg&amp;imgrefurl=http://www.whoiszolo.com/?m=200911&amp;usg=__KxRDu4re9J5safikxkQqlF4Dej8=&amp;h=420&amp;w=429&amp;sz=48&amp;hl=zh-CN&amp;start=5&amp;um=1&amp;itbs=1&amp;tbnid=9yRlHgSMNVyi6M:&amp;tbnh=123&amp;tbnw=126&amp;prev=/images?q=browser&amp;um=1&amp;hl=zh-CN&amp;newwindow=1&amp;safe=strict&amp;sa=N&amp;tbs=isch:1" TargetMode="Externa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hyperlink" Target="http://en.wikipedia.org/wiki/File:David_Heinemeier_Hansson.jpg" TargetMode="Externa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hyperlink" Target="http://www.google.com.hk/imgres?imgurl=http://www.showtimez.net/wp-content/uploads/2009/11/internet-browser-logos.jpg&amp;imgrefurl=http://www.whoiszolo.com/?m=200911&amp;usg=__KxRDu4re9J5safikxkQqlF4Dej8=&amp;h=420&amp;w=429&amp;sz=48&amp;hl=zh-CN&amp;start=5&amp;um=1&amp;itbs=1&amp;tbnid=9yRlHgSMNVyi6M:&amp;tbnh=123&amp;tbnw=126&amp;prev=/images?q=browser&amp;um=1&amp;hl=zh-CN&amp;newwindow=1&amp;safe=strict&amp;sa=N&amp;tbs=isch:1" TargetMode="Externa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://imagery.pragprog.com/products/196/rails4.jpg?1327078819" TargetMode="Externa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images.google.cn/imgres?imgurl=http://www.nasddds.org/images/email.jpg&amp;imgrefurl=http://www.nasddds.org/Meetings/index.shtml&amp;usg=__qAF1H226VkNd9kfQNDhKfaBZ2aY=&amp;h=329&amp;w=365&amp;sz=57&amp;hl=zh-CN&amp;start=7&amp;um=1&amp;itbs=1&amp;tbnid=bNs2nEZu67D2mM:&amp;tbnh=109&amp;tbnw=121&amp;prev=/images?q=email&amp;um=1&amp;hl=zh-CN&amp;newwindow=1&amp;tbs=isch:1" TargetMode="External"/><Relationship Id="rId13" Type="http://schemas.openxmlformats.org/officeDocument/2006/relationships/hyperlink" Target="http://images.google.cn/imgres?imgurl=http://military.people.com.cn/mediafile/200601/11/F2006011105294900000.jpg&amp;imgrefurl=http://military.people.com.cn/GB/42969/4015444.html&amp;h=438&amp;w=550&amp;sz=26&amp;hl=zh-CN&amp;start=2&amp;tbnid=ZJz7azc8tUIciM:&amp;tbnh=106&amp;tbnw=133&amp;prev=/images?q=%E6%A0%B8%E7%88%86%E7%82%B8&amp;gbv=2&amp;complete=1&amp;hl=zh-CN&amp;newwindow=1" TargetMode="External"/><Relationship Id="rId18" Type="http://schemas.openxmlformats.org/officeDocument/2006/relationships/hyperlink" Target="http://projects.exvoto.org/jquery-lightboxclone/website/assets/images/opensource/yahoo_logo.jpg" TargetMode="External"/><Relationship Id="rId26" Type="http://schemas.openxmlformats.org/officeDocument/2006/relationships/image" Target="../media/image26.jpeg"/><Relationship Id="rId3" Type="http://schemas.openxmlformats.org/officeDocument/2006/relationships/image" Target="../media/image10.jpeg"/><Relationship Id="rId21" Type="http://schemas.openxmlformats.org/officeDocument/2006/relationships/hyperlink" Target="http://baike.baidu.com/image/cf5a831665d24d61f3de32fe" TargetMode="External"/><Relationship Id="rId7" Type="http://schemas.openxmlformats.org/officeDocument/2006/relationships/image" Target="../media/image12.jpeg"/><Relationship Id="rId12" Type="http://schemas.openxmlformats.org/officeDocument/2006/relationships/image" Target="../media/image16.png"/><Relationship Id="rId17" Type="http://schemas.openxmlformats.org/officeDocument/2006/relationships/image" Target="../media/image20.png"/><Relationship Id="rId25" Type="http://schemas.openxmlformats.org/officeDocument/2006/relationships/image" Target="../media/image25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9.png"/><Relationship Id="rId20" Type="http://schemas.openxmlformats.org/officeDocument/2006/relationships/image" Target="../media/image22.png"/><Relationship Id="rId29" Type="http://schemas.openxmlformats.org/officeDocument/2006/relationships/image" Target="../media/image28.jpeg"/><Relationship Id="rId1" Type="http://schemas.openxmlformats.org/officeDocument/2006/relationships/slideLayout" Target="../slideLayouts/slideLayout24.xml"/><Relationship Id="rId6" Type="http://schemas.openxmlformats.org/officeDocument/2006/relationships/hyperlink" Target="http://sillydog.org/forum/sdt_13873.php" TargetMode="External"/><Relationship Id="rId11" Type="http://schemas.openxmlformats.org/officeDocument/2006/relationships/image" Target="../media/image15.jpeg"/><Relationship Id="rId24" Type="http://schemas.openxmlformats.org/officeDocument/2006/relationships/image" Target="../media/image24.jpeg"/><Relationship Id="rId5" Type="http://schemas.openxmlformats.org/officeDocument/2006/relationships/image" Target="../media/image11.jpeg"/><Relationship Id="rId15" Type="http://schemas.openxmlformats.org/officeDocument/2006/relationships/image" Target="../media/image18.jpeg"/><Relationship Id="rId23" Type="http://schemas.openxmlformats.org/officeDocument/2006/relationships/hyperlink" Target="http://images.google.cn/imgres?imgurl=http://events.venturebeat.com/gamesbeat2010/files/2010/01/facebook-logo.jpg&amp;imgrefurl=http://events.venturebeat.com/gamesbeat2010/&amp;usg=__H-dhnCabhrbpJ4L7jk0qK2JzDUA=&amp;h=301&amp;w=800&amp;sz=79&amp;hl=zh-CN&amp;start=1&amp;um=1&amp;itbs=1&amp;tbnid=zJxMgbsojbq3jM:&amp;tbnh=54&amp;tbnw=143&amp;prev=/images?q=facebook+logo&amp;um=1&amp;hl=zh-CN&amp;newwindow=1&amp;tbs=isch:1" TargetMode="External"/><Relationship Id="rId28" Type="http://schemas.openxmlformats.org/officeDocument/2006/relationships/image" Target="../media/image27.jpeg"/><Relationship Id="rId10" Type="http://schemas.openxmlformats.org/officeDocument/2006/relationships/image" Target="../media/image14.jpeg"/><Relationship Id="rId19" Type="http://schemas.openxmlformats.org/officeDocument/2006/relationships/image" Target="../media/image21.jpeg"/><Relationship Id="rId31" Type="http://schemas.openxmlformats.org/officeDocument/2006/relationships/image" Target="../media/image30.png"/><Relationship Id="rId4" Type="http://schemas.openxmlformats.org/officeDocument/2006/relationships/hyperlink" Target="http://images.google.com.hk/imgres?imgurl=http://images.e800.com.cn/articles/2009/12/18/126111890942420091218100744500.jpg&amp;imgrefurl=http://tech.e800.com.cn/articles/2009/1218/1261118064562_1.html&amp;usg=__4WPxCPn8w1BGQYDUYYEKhOJZ3go=&amp;h=302&amp;w=302&amp;sz=30&amp;hl=zh-CN&amp;start=1&amp;um=1&amp;itbs=1&amp;tbnid=MS01g4Wil1gXVM:&amp;tbnh=116&amp;tbnw=116&amp;prev=/images?q=ie&amp;um=1&amp;hl=zh-CN&amp;lr=&amp;newwindow=1&amp;safe=strict&amp;ndsp=20&amp;tbs=isch:1" TargetMode="External"/><Relationship Id="rId9" Type="http://schemas.openxmlformats.org/officeDocument/2006/relationships/image" Target="../media/image13.jpeg"/><Relationship Id="rId14" Type="http://schemas.openxmlformats.org/officeDocument/2006/relationships/image" Target="../media/image17.jpeg"/><Relationship Id="rId22" Type="http://schemas.openxmlformats.org/officeDocument/2006/relationships/image" Target="../media/image23.jpeg"/><Relationship Id="rId27" Type="http://schemas.openxmlformats.org/officeDocument/2006/relationships/hyperlink" Target="http://images.google.com.hk/imgres?imgurl=http://cohesion.rice.edu/centersandinst/icon/emplibrary/twitter_logo.jpg&amp;imgrefurl=http://www.armscontrol.org/reports&amp;usg=__40h9AQSQwhc2ugC6qcIrVp8-h2E=&amp;h=295&amp;w=800&amp;sz=33&amp;hl=zh-CN&amp;start=10&amp;um=1&amp;itbs=1&amp;tbnid=HlgeaHb1DzF49M:&amp;tbnh=53&amp;tbnw=143&amp;prev=/images?q=twitter&amp;um=1&amp;hl=zh-CN&amp;newwindow=1&amp;safe=strict&amp;tbs=isch:1" TargetMode="External"/><Relationship Id="rId30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hyperlink" Target="http://baike.baidu.com/image/814b07d8be03270a33fa1cd9" TargetMode="Externa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hyperlink" Target="http://www.google.com.hk/imgres?imgurl=http://www.showtimez.net/wp-content/uploads/2009/11/internet-browser-logos.jpg&amp;imgrefurl=http://www.whoiszolo.com/?m=200911&amp;usg=__KxRDu4re9J5safikxkQqlF4Dej8=&amp;h=420&amp;w=429&amp;sz=48&amp;hl=zh-CN&amp;start=5&amp;um=1&amp;itbs=1&amp;tbnid=9yRlHgSMNVyi6M:&amp;tbnh=123&amp;tbnw=126&amp;prev=/images?q=browser&amp;um=1&amp;hl=zh-CN&amp;newwindow=1&amp;safe=strict&amp;sa=N&amp;tbs=isch:1" TargetMode="Externa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</a:t>
            </a:r>
            <a:r>
              <a:rPr kumimoji="1" lang="zh-CN" altLang="en-US" dirty="0" smtClean="0"/>
              <a:t>业</a:t>
            </a:r>
            <a:r>
              <a:rPr kumimoji="1" lang="en-US" altLang="zh-CN" dirty="0" smtClean="0"/>
              <a:t>lab4</a:t>
            </a:r>
            <a:r>
              <a:rPr kumimoji="1" lang="zh-CN" altLang="en-US" dirty="0" smtClean="0"/>
              <a:t>讲</a:t>
            </a:r>
            <a:r>
              <a:rPr kumimoji="1" lang="zh-CN" altLang="en-US" dirty="0" smtClean="0"/>
              <a:t>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根据字典，替换字符串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6112" y="2377748"/>
            <a:ext cx="7704856" cy="13234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/>
              <a:t>h</a:t>
            </a:r>
            <a:r>
              <a:rPr lang="en-US" altLang="zh-CN" sz="2000" dirty="0" smtClean="0"/>
              <a:t> </a:t>
            </a:r>
            <a:r>
              <a:rPr lang="mr-IN" altLang="zh-CN" sz="2000" dirty="0" smtClean="0"/>
              <a:t>=</a:t>
            </a:r>
            <a:r>
              <a:rPr lang="en-US" altLang="zh-CN" sz="2000" dirty="0" smtClean="0"/>
              <a:t> </a:t>
            </a:r>
            <a:r>
              <a:rPr lang="mr-IN" altLang="zh-CN" sz="2000" dirty="0" smtClean="0"/>
              <a:t>{</a:t>
            </a:r>
            <a:r>
              <a:rPr lang="mr-IN" altLang="zh-CN" sz="2000" dirty="0"/>
              <a:t>'</a:t>
            </a:r>
            <a:r>
              <a:rPr lang="mr-IN" altLang="zh-CN" sz="2000" dirty="0" err="1"/>
              <a:t>a</a:t>
            </a:r>
            <a:r>
              <a:rPr lang="mr-IN" altLang="zh-CN" sz="2000" dirty="0"/>
              <a:t>' =&gt; '</a:t>
            </a:r>
            <a:r>
              <a:rPr lang="mr-IN" altLang="zh-CN" sz="2000" dirty="0" err="1"/>
              <a:t>b</a:t>
            </a:r>
            <a:r>
              <a:rPr lang="mr-IN" altLang="zh-CN" sz="2000" dirty="0"/>
              <a:t>', </a:t>
            </a:r>
            <a:r>
              <a:rPr lang="mr-IN" altLang="zh-CN" sz="2000" dirty="0" smtClean="0"/>
              <a:t>'</a:t>
            </a:r>
            <a:r>
              <a:rPr lang="mr-IN" altLang="zh-CN" sz="2000" dirty="0" err="1" smtClean="0"/>
              <a:t>b</a:t>
            </a:r>
            <a:r>
              <a:rPr lang="mr-IN" altLang="zh-CN" sz="2000" dirty="0" smtClean="0"/>
              <a:t>'</a:t>
            </a:r>
            <a:r>
              <a:rPr lang="en-US" altLang="zh-CN" sz="2000" dirty="0" smtClean="0"/>
              <a:t> </a:t>
            </a:r>
            <a:r>
              <a:rPr lang="mr-IN" altLang="zh-CN" sz="2000" dirty="0" smtClean="0"/>
              <a:t>=&gt;</a:t>
            </a:r>
            <a:r>
              <a:rPr lang="en-US" altLang="zh-CN" sz="2000" dirty="0" smtClean="0"/>
              <a:t> </a:t>
            </a:r>
            <a:r>
              <a:rPr lang="mr-IN" altLang="zh-CN" sz="2000" dirty="0" smtClean="0"/>
              <a:t>'</a:t>
            </a:r>
            <a:r>
              <a:rPr lang="mr-IN" altLang="zh-CN" sz="2000" dirty="0" err="1" smtClean="0"/>
              <a:t>c</a:t>
            </a:r>
            <a:r>
              <a:rPr lang="mr-IN" altLang="zh-CN" sz="2000" dirty="0" smtClean="0"/>
              <a:t>',</a:t>
            </a:r>
            <a:r>
              <a:rPr lang="en-US" altLang="zh-CN" sz="2000" dirty="0" smtClean="0"/>
              <a:t> </a:t>
            </a:r>
            <a:r>
              <a:rPr lang="mr-IN" altLang="zh-CN" sz="2000" dirty="0" smtClean="0"/>
              <a:t>'</a:t>
            </a:r>
            <a:r>
              <a:rPr lang="mr-IN" altLang="zh-CN" sz="2000" dirty="0" err="1" smtClean="0"/>
              <a:t>c</a:t>
            </a:r>
            <a:r>
              <a:rPr lang="mr-IN" altLang="zh-CN" sz="2000" dirty="0" smtClean="0"/>
              <a:t>'</a:t>
            </a:r>
            <a:r>
              <a:rPr lang="en-US" altLang="zh-CN" sz="2000" dirty="0" smtClean="0"/>
              <a:t> </a:t>
            </a:r>
            <a:r>
              <a:rPr lang="mr-IN" altLang="zh-CN" sz="2000" dirty="0" smtClean="0"/>
              <a:t>=&gt;</a:t>
            </a:r>
            <a:r>
              <a:rPr lang="en-US" altLang="zh-CN" sz="2000" dirty="0" smtClean="0"/>
              <a:t> </a:t>
            </a:r>
            <a:r>
              <a:rPr lang="mr-IN" altLang="zh-CN" sz="2000" dirty="0" smtClean="0"/>
              <a:t>'</a:t>
            </a:r>
            <a:r>
              <a:rPr lang="mr-IN" altLang="zh-CN" sz="2000" dirty="0" err="1" smtClean="0"/>
              <a:t>a</a:t>
            </a:r>
            <a:r>
              <a:rPr lang="mr-IN" altLang="zh-CN" sz="2000" dirty="0" smtClean="0"/>
              <a:t>'}</a:t>
            </a:r>
            <a:endParaRPr lang="en-US" altLang="zh-CN" sz="2000" dirty="0" smtClean="0"/>
          </a:p>
          <a:p>
            <a:r>
              <a:rPr lang="mr-IN" altLang="zh-CN" sz="2000" dirty="0" err="1" smtClean="0"/>
              <a:t>s</a:t>
            </a:r>
            <a:r>
              <a:rPr lang="en-US" altLang="zh-CN" sz="2000" dirty="0" smtClean="0"/>
              <a:t> </a:t>
            </a:r>
            <a:r>
              <a:rPr lang="mr-IN" altLang="zh-CN" sz="2000" dirty="0" smtClean="0"/>
              <a:t>=</a:t>
            </a:r>
            <a:r>
              <a:rPr lang="en-US" altLang="zh-CN" sz="2000" dirty="0" smtClean="0"/>
              <a:t> </a:t>
            </a:r>
            <a:r>
              <a:rPr lang="mr-IN" altLang="zh-CN" sz="2000" dirty="0" smtClean="0"/>
              <a:t>"</a:t>
            </a:r>
            <a:r>
              <a:rPr lang="mr-IN" altLang="zh-CN" sz="2000" dirty="0" err="1" smtClean="0"/>
              <a:t>abc</a:t>
            </a:r>
            <a:r>
              <a:rPr lang="mr-IN" altLang="zh-CN" sz="2000" dirty="0" smtClean="0"/>
              <a:t>”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ns = ?</a:t>
            </a:r>
            <a:endParaRPr lang="mr-IN" altLang="zh-CN" sz="2000" dirty="0"/>
          </a:p>
        </p:txBody>
      </p:sp>
      <p:sp>
        <p:nvSpPr>
          <p:cNvPr id="5" name="TextBox 3"/>
          <p:cNvSpPr txBox="1"/>
          <p:nvPr/>
        </p:nvSpPr>
        <p:spPr>
          <a:xfrm>
            <a:off x="646112" y="4078625"/>
            <a:ext cx="7704856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 smtClean="0"/>
              <a:t>ns = </a:t>
            </a:r>
            <a:r>
              <a:rPr lang="en-US" altLang="zh-CN" sz="2000" dirty="0" err="1" smtClean="0"/>
              <a:t>s.chars.map</a:t>
            </a:r>
            <a:r>
              <a:rPr lang="en-US" altLang="zh-CN" sz="2000" dirty="0" smtClean="0"/>
              <a:t>(&amp;h).join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646112" y="4902339"/>
            <a:ext cx="7704856" cy="13234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dirty="0" smtClean="0"/>
              <a:t>如何理解</a:t>
            </a:r>
            <a:r>
              <a:rPr lang="en-US" altLang="zh-CN" sz="2000" dirty="0" smtClean="0"/>
              <a:t>map(&amp;h)?</a:t>
            </a:r>
          </a:p>
          <a:p>
            <a:pPr marL="457200" indent="-457200">
              <a:buAutoNum type="arabicPeriod"/>
            </a:pPr>
            <a:r>
              <a:rPr lang="en-US" altLang="zh-CN" sz="2000" dirty="0" smtClean="0"/>
              <a:t>map</a:t>
            </a:r>
            <a:r>
              <a:rPr lang="zh-CN" altLang="en-US" sz="2000" dirty="0" smtClean="0"/>
              <a:t> 方法需要一个</a:t>
            </a:r>
            <a:r>
              <a:rPr lang="en-US" altLang="zh-CN" sz="2000" dirty="0" smtClean="0"/>
              <a:t>block</a:t>
            </a:r>
            <a:r>
              <a:rPr lang="zh-CN" altLang="en-US" sz="2000" dirty="0" smtClean="0"/>
              <a:t>来对每个元素进行映射</a:t>
            </a:r>
            <a:endParaRPr lang="en-US" altLang="zh-CN" sz="2000" dirty="0" smtClean="0"/>
          </a:p>
          <a:p>
            <a:pPr marL="457200" indent="-457200">
              <a:buAutoNum type="arabicPeriod"/>
            </a:pPr>
            <a:r>
              <a:rPr lang="zh-CN" altLang="en-US" sz="2000" dirty="0"/>
              <a:t>一</a:t>
            </a:r>
            <a:r>
              <a:rPr lang="zh-CN" altLang="en-US" sz="2000" dirty="0" smtClean="0"/>
              <a:t>个</a:t>
            </a:r>
            <a:r>
              <a:rPr lang="en-US" altLang="zh-CN" sz="2000" dirty="0" smtClean="0"/>
              <a:t>Proc</a:t>
            </a:r>
            <a:r>
              <a:rPr lang="zh-CN" altLang="en-US" sz="2000" dirty="0" smtClean="0"/>
              <a:t>对象可以转换为一个</a:t>
            </a:r>
            <a:r>
              <a:rPr lang="en-US" altLang="zh-CN" sz="2000" dirty="0" smtClean="0"/>
              <a:t>block</a:t>
            </a:r>
            <a:r>
              <a:rPr lang="zh-CN" altLang="en-US" sz="2000" dirty="0" smtClean="0"/>
              <a:t>对象</a:t>
            </a:r>
            <a:endParaRPr lang="en-US" altLang="zh-CN" sz="2000" dirty="0" smtClean="0"/>
          </a:p>
          <a:p>
            <a:pPr marL="457200" indent="-457200">
              <a:buAutoNum type="arabicPeriod"/>
            </a:pPr>
            <a:r>
              <a:rPr lang="zh-CN" altLang="en-US" sz="2000" dirty="0"/>
              <a:t>一</a:t>
            </a:r>
            <a:r>
              <a:rPr lang="zh-CN" altLang="en-US" sz="2000" dirty="0" smtClean="0"/>
              <a:t>个</a:t>
            </a:r>
            <a:r>
              <a:rPr lang="en-US" altLang="zh-CN" sz="2000" dirty="0" smtClean="0"/>
              <a:t>Hash</a:t>
            </a:r>
            <a:r>
              <a:rPr lang="zh-CN" altLang="en-US" sz="2000" dirty="0" smtClean="0"/>
              <a:t>可以转换为一个</a:t>
            </a:r>
            <a:r>
              <a:rPr lang="en-US" altLang="zh-CN" sz="2000" dirty="0" smtClean="0"/>
              <a:t>Proc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since Ruby 2.3.0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941311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典型的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应用：</a:t>
            </a:r>
            <a:r>
              <a:rPr lang="en-US" altLang="zh-CN" dirty="0" smtClean="0"/>
              <a:t>CRUD——</a:t>
            </a:r>
            <a:r>
              <a:rPr lang="zh-CN" altLang="en-US" dirty="0" smtClean="0"/>
              <a:t>对数据库的增删改查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RDBMS</a:t>
            </a:r>
            <a:r>
              <a:rPr lang="zh-CN" altLang="en-US" dirty="0" smtClean="0"/>
              <a:t>：关系型数据库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记录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属性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Picture 4" descr="http://t1.gstatic.com/images?q=tbn:9yRlHgSMNVyi6M: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2276872"/>
            <a:ext cx="1200150" cy="117157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195736" y="350100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browser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44008" y="350100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Web server</a:t>
            </a:r>
            <a:endParaRPr lang="zh-CN" altLang="en-US" dirty="0"/>
          </a:p>
        </p:txBody>
      </p:sp>
      <p:sp>
        <p:nvSpPr>
          <p:cNvPr id="7" name="左右箭头 6"/>
          <p:cNvSpPr/>
          <p:nvPr/>
        </p:nvSpPr>
        <p:spPr bwMode="auto">
          <a:xfrm>
            <a:off x="3779912" y="2708920"/>
            <a:ext cx="864096" cy="504056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8" name="tower"/>
          <p:cNvSpPr>
            <a:spLocks noEditPoints="1" noChangeArrowheads="1"/>
          </p:cNvSpPr>
          <p:nvPr/>
        </p:nvSpPr>
        <p:spPr bwMode="auto">
          <a:xfrm>
            <a:off x="4860032" y="2204864"/>
            <a:ext cx="864095" cy="1233686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164288" y="350100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DB server</a:t>
            </a:r>
            <a:endParaRPr lang="zh-CN" altLang="en-US" dirty="0"/>
          </a:p>
        </p:txBody>
      </p:sp>
      <p:sp>
        <p:nvSpPr>
          <p:cNvPr id="13" name="左右箭头 12"/>
          <p:cNvSpPr/>
          <p:nvPr/>
        </p:nvSpPr>
        <p:spPr bwMode="auto">
          <a:xfrm>
            <a:off x="5868144" y="2708920"/>
            <a:ext cx="1080120" cy="504056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14" name="流程图: 磁盘 13"/>
          <p:cNvSpPr/>
          <p:nvPr/>
        </p:nvSpPr>
        <p:spPr bwMode="auto">
          <a:xfrm>
            <a:off x="7164288" y="2204864"/>
            <a:ext cx="1080120" cy="1296144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998399"/>
              </p:ext>
            </p:extLst>
          </p:nvPr>
        </p:nvGraphicFramePr>
        <p:xfrm>
          <a:off x="5436096" y="4149080"/>
          <a:ext cx="3048000" cy="1671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/>
                <a:gridCol w="1016000"/>
                <a:gridCol w="1016000"/>
              </a:tblGrid>
              <a:tr h="41799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1799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1799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1799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644258"/>
              </p:ext>
            </p:extLst>
          </p:nvPr>
        </p:nvGraphicFramePr>
        <p:xfrm>
          <a:off x="5292080" y="4293096"/>
          <a:ext cx="3048000" cy="1671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/>
                <a:gridCol w="1016000"/>
                <a:gridCol w="1016000"/>
              </a:tblGrid>
              <a:tr h="41799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1799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1799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1799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303884"/>
              </p:ext>
            </p:extLst>
          </p:nvPr>
        </p:nvGraphicFramePr>
        <p:xfrm>
          <a:off x="5148064" y="4437112"/>
          <a:ext cx="3048000" cy="1671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/>
                <a:gridCol w="1016000"/>
                <a:gridCol w="1016000"/>
              </a:tblGrid>
              <a:tr h="41799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1799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1799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1799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371524"/>
              </p:ext>
            </p:extLst>
          </p:nvPr>
        </p:nvGraphicFramePr>
        <p:xfrm>
          <a:off x="5004048" y="4581128"/>
          <a:ext cx="3048000" cy="1671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/>
                <a:gridCol w="1016000"/>
                <a:gridCol w="1016000"/>
              </a:tblGrid>
              <a:tr h="41799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姓名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性别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年龄</a:t>
                      </a:r>
                      <a:endParaRPr lang="zh-CN" altLang="en-US" dirty="0"/>
                    </a:p>
                  </a:txBody>
                  <a:tcPr/>
                </a:tc>
              </a:tr>
              <a:tr h="41799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张三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34</a:t>
                      </a:r>
                      <a:endParaRPr lang="zh-CN" altLang="en-US" dirty="0"/>
                    </a:p>
                  </a:txBody>
                  <a:tcPr/>
                </a:tc>
              </a:tr>
              <a:tr h="41799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李四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女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42</a:t>
                      </a:r>
                      <a:endParaRPr lang="zh-CN" altLang="en-US" dirty="0"/>
                    </a:p>
                  </a:txBody>
                  <a:tcPr/>
                </a:tc>
              </a:tr>
              <a:tr h="41799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开发的基本问题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zh-CN" altLang="en-US" dirty="0" smtClean="0"/>
              <a:t>分布式系统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>
                <a:sym typeface="Wingdings"/>
              </a:rPr>
              <a:t></a:t>
            </a:r>
            <a:r>
              <a:rPr kumimoji="1" lang="en-US" altLang="zh-CN" dirty="0" smtClean="0">
                <a:sym typeface="Wingdings"/>
              </a:rPr>
              <a:t> </a:t>
            </a:r>
            <a:r>
              <a:rPr kumimoji="1" lang="zh-CN" altLang="en-US" dirty="0" smtClean="0">
                <a:sym typeface="Wingdings"/>
              </a:rPr>
              <a:t>协议</a:t>
            </a:r>
            <a:endParaRPr kumimoji="1" lang="en-US" altLang="zh-CN" dirty="0" smtClean="0">
              <a:sym typeface="Wingdings"/>
            </a:endParaRPr>
          </a:p>
          <a:p>
            <a:pPr lvl="1"/>
            <a:r>
              <a:rPr kumimoji="1" lang="en-US" altLang="zh-CN" dirty="0" smtClean="0">
                <a:sym typeface="Wingdings"/>
              </a:rPr>
              <a:t>Internet</a:t>
            </a:r>
            <a:r>
              <a:rPr kumimoji="1" lang="zh-CN" altLang="en-US" dirty="0" smtClean="0">
                <a:sym typeface="Wingdings"/>
              </a:rPr>
              <a:t>协议，应用层协议</a:t>
            </a:r>
            <a:endParaRPr kumimoji="1" lang="en-US" altLang="zh-CN" dirty="0" smtClean="0">
              <a:sym typeface="Wingdings"/>
            </a:endParaRPr>
          </a:p>
          <a:p>
            <a:r>
              <a:rPr kumimoji="1" lang="zh-CN" altLang="en-US" dirty="0" smtClean="0"/>
              <a:t>交互模型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Client </a:t>
            </a:r>
            <a:r>
              <a:rPr kumimoji="1" lang="en-US" altLang="zh-CN" dirty="0"/>
              <a:t>&lt;</a:t>
            </a:r>
            <a:r>
              <a:rPr kumimoji="1" lang="zh-CN" altLang="en-US" dirty="0"/>
              <a:t>－</a:t>
            </a:r>
            <a:r>
              <a:rPr kumimoji="1" lang="en-US" altLang="zh-CN" dirty="0"/>
              <a:t>&gt;</a:t>
            </a:r>
            <a:r>
              <a:rPr kumimoji="1" lang="en-US" altLang="zh-CN" dirty="0" smtClean="0"/>
              <a:t> Server</a:t>
            </a:r>
          </a:p>
          <a:p>
            <a:pPr lvl="2"/>
            <a:r>
              <a:rPr kumimoji="1" lang="zh-CN" altLang="en-US" dirty="0" smtClean="0"/>
              <a:t>特例：</a:t>
            </a:r>
            <a:r>
              <a:rPr kumimoji="1" lang="en-US" altLang="zh-CN" dirty="0" smtClean="0"/>
              <a:t>Browser &lt;</a:t>
            </a:r>
            <a:r>
              <a:rPr kumimoji="1" lang="zh-CN" altLang="en-US" dirty="0" smtClean="0"/>
              <a:t>－</a:t>
            </a:r>
            <a:r>
              <a:rPr kumimoji="1" lang="en-US" altLang="zh-CN" dirty="0" smtClean="0"/>
              <a:t>&gt;Server </a:t>
            </a:r>
            <a:r>
              <a:rPr kumimoji="1" lang="zh-CN" altLang="en-US" dirty="0" smtClean="0"/>
              <a:t>（规范化</a:t>
            </a:r>
            <a:r>
              <a:rPr kumimoji="1" lang="en-US" altLang="zh-CN" dirty="0" smtClean="0"/>
              <a:t>Client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CSS</a:t>
            </a:r>
          </a:p>
          <a:p>
            <a:pPr lvl="1"/>
            <a:r>
              <a:rPr kumimoji="1" lang="en-US" altLang="zh-CN" dirty="0" smtClean="0"/>
              <a:t>PULL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Request </a:t>
            </a:r>
            <a:r>
              <a:rPr kumimoji="1" lang="en-US" altLang="zh-CN" dirty="0"/>
              <a:t>&lt;</a:t>
            </a:r>
            <a:r>
              <a:rPr kumimoji="1" lang="zh-CN" altLang="en-US" dirty="0"/>
              <a:t>－</a:t>
            </a:r>
            <a:r>
              <a:rPr kumimoji="1" lang="en-US" altLang="zh-CN" dirty="0" smtClean="0"/>
              <a:t>&gt; Response</a:t>
            </a:r>
            <a:r>
              <a:rPr kumimoji="1" lang="zh-CN" altLang="en-US" dirty="0" smtClean="0"/>
              <a:t>（同步）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PUSH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Publish&lt;</a:t>
            </a:r>
            <a:r>
              <a:rPr kumimoji="1" lang="zh-CN" altLang="en-US" dirty="0"/>
              <a:t>－</a:t>
            </a:r>
            <a:r>
              <a:rPr kumimoji="1" lang="en-US" altLang="zh-CN" dirty="0" smtClean="0"/>
              <a:t>&gt;</a:t>
            </a:r>
            <a:r>
              <a:rPr kumimoji="1" lang="en-US" altLang="zh-CN" dirty="0"/>
              <a:t>Subscribe</a:t>
            </a:r>
            <a:r>
              <a:rPr kumimoji="1" lang="zh-CN" altLang="en-US" dirty="0" smtClean="0"/>
              <a:t>（异步）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开发框架（职责分离与集成</a:t>
            </a:r>
            <a:r>
              <a:rPr kumimoji="1" lang="zh-CN" altLang="zh-CN" dirty="0" smtClean="0"/>
              <a:t>，</a:t>
            </a:r>
            <a:r>
              <a:rPr kumimoji="1" lang="zh-CN" altLang="en-US" dirty="0" smtClean="0"/>
              <a:t>功能复用）</a:t>
            </a:r>
            <a:endParaRPr kumimoji="1" lang="zh-CN" altLang="en-US" dirty="0"/>
          </a:p>
          <a:p>
            <a:pPr lvl="1"/>
            <a:r>
              <a:rPr kumimoji="1" lang="zh-CN" altLang="en-US" dirty="0" smtClean="0"/>
              <a:t>数据访问模型：关系、面向对象（</a:t>
            </a:r>
            <a:r>
              <a:rPr kumimoji="1" lang="en-US" altLang="zh-CN" dirty="0" smtClean="0"/>
              <a:t>O</a:t>
            </a:r>
            <a:r>
              <a:rPr kumimoji="1" lang="zh-CN" altLang="en-US" dirty="0" smtClean="0"/>
              <a:t>－</a:t>
            </a:r>
            <a:r>
              <a:rPr kumimoji="1" lang="en-US" altLang="zh-CN" dirty="0" smtClean="0"/>
              <a:t>R Mapping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表现形式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应用行为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1371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Ruby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Rails</a:t>
            </a:r>
            <a:r>
              <a:rPr lang="zh-CN" altLang="en-US" dirty="0" smtClean="0"/>
              <a:t>：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开发的敏捷之道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 descr="http://img5.pcpop.com/ArticleImages/0x0/1/1568/00156806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636912"/>
            <a:ext cx="4286250" cy="3276601"/>
          </a:xfrm>
          <a:prstGeom prst="rect">
            <a:avLst/>
          </a:prstGeom>
          <a:noFill/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907704" y="5877272"/>
            <a:ext cx="2104706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Malgun Gothic" pitchFamily="34" charset="-127"/>
                <a:ea typeface="Malgun Gothic" pitchFamily="34" charset="-127"/>
              </a:rPr>
              <a:t>www.twitter.com</a:t>
            </a:r>
            <a:endParaRPr lang="zh-CN" altLang="en-US" dirty="0">
              <a:latin typeface="Malgun Gothic" pitchFamily="34" charset="-127"/>
              <a:ea typeface="黑体" pitchFamily="49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796136" y="3933056"/>
            <a:ext cx="3101487" cy="2376264"/>
            <a:chOff x="5796136" y="3933056"/>
            <a:chExt cx="3101487" cy="2376264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l="4956" t="18804" r="6415" b="4594"/>
            <a:stretch>
              <a:fillRect/>
            </a:stretch>
          </p:blipFill>
          <p:spPr bwMode="auto">
            <a:xfrm>
              <a:off x="5796136" y="4365104"/>
              <a:ext cx="3101487" cy="1944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矩形 9"/>
            <p:cNvSpPr/>
            <p:nvPr/>
          </p:nvSpPr>
          <p:spPr>
            <a:xfrm>
              <a:off x="5940152" y="3933056"/>
              <a:ext cx="212269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Malgun Gothic" pitchFamily="34" charset="-127"/>
                  <a:ea typeface="Malgun Gothic" pitchFamily="34" charset="-127"/>
                </a:rPr>
                <a:t>http://github.com/</a:t>
              </a:r>
              <a:endParaRPr lang="zh-CN" altLang="en-US" dirty="0">
                <a:latin typeface="Malgun Gothic" pitchFamily="34" charset="-127"/>
                <a:ea typeface="黑体" pitchFamily="49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228184" y="1412776"/>
            <a:ext cx="2385868" cy="2299692"/>
            <a:chOff x="3059832" y="4005064"/>
            <a:chExt cx="2385868" cy="2299692"/>
          </a:xfrm>
        </p:grpSpPr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4" cstate="print"/>
            <a:stretch>
              <a:fillRect/>
            </a:stretch>
          </p:blipFill>
          <p:spPr bwMode="auto">
            <a:xfrm>
              <a:off x="3059832" y="4509120"/>
              <a:ext cx="2385868" cy="17956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" name="矩形 12"/>
            <p:cNvSpPr/>
            <p:nvPr/>
          </p:nvSpPr>
          <p:spPr>
            <a:xfrm>
              <a:off x="3059832" y="4005064"/>
              <a:ext cx="16625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Malgun Gothic" pitchFamily="34" charset="-127"/>
                  <a:ea typeface="Malgun Gothic" pitchFamily="34" charset="-127"/>
                </a:rPr>
                <a:t>caibangzi.com</a:t>
              </a:r>
              <a:endParaRPr lang="zh-CN" altLang="en-US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Brief History of ROR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Start from 2004</a:t>
            </a:r>
          </a:p>
          <a:p>
            <a:pPr lvl="1"/>
            <a:r>
              <a:rPr lang="en-US" altLang="zh-CN" dirty="0" smtClean="0"/>
              <a:t>37 Signals</a:t>
            </a:r>
          </a:p>
          <a:p>
            <a:pPr lvl="1"/>
            <a:r>
              <a:rPr lang="en-US" altLang="zh-CN" dirty="0" smtClean="0"/>
              <a:t>Basecamp (</a:t>
            </a:r>
            <a:r>
              <a:rPr lang="zh-CN" altLang="en-US" dirty="0" smtClean="0"/>
              <a:t>一个基于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的项目管理软件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2005  v1.0</a:t>
            </a:r>
          </a:p>
          <a:p>
            <a:r>
              <a:rPr lang="en-US" altLang="zh-CN" dirty="0" smtClean="0"/>
              <a:t>2007  v1.2</a:t>
            </a:r>
          </a:p>
          <a:p>
            <a:r>
              <a:rPr lang="en-US" altLang="zh-CN" dirty="0" smtClean="0"/>
              <a:t>2009  v2.3</a:t>
            </a:r>
          </a:p>
          <a:p>
            <a:r>
              <a:rPr lang="en-US" altLang="zh-CN" dirty="0" smtClean="0"/>
              <a:t>2010  v3.0</a:t>
            </a:r>
          </a:p>
          <a:p>
            <a:pPr lvl="1"/>
            <a:r>
              <a:rPr lang="zh-CN" altLang="en-US" dirty="0"/>
              <a:t>合并</a:t>
            </a:r>
            <a:r>
              <a:rPr lang="en-US" altLang="zh-CN" dirty="0" err="1" smtClean="0"/>
              <a:t>Merb</a:t>
            </a:r>
            <a:r>
              <a:rPr lang="zh-CN" altLang="en-US" dirty="0" smtClean="0"/>
              <a:t>项目，另外一个基于</a:t>
            </a:r>
            <a:r>
              <a:rPr lang="en-US" altLang="zh-CN" dirty="0" smtClean="0"/>
              <a:t>Ruby</a:t>
            </a:r>
            <a:r>
              <a:rPr lang="zh-CN" altLang="en-US" dirty="0" smtClean="0"/>
              <a:t>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Web</a:t>
            </a:r>
            <a:r>
              <a:rPr lang="zh-CN" altLang="en-US" dirty="0" smtClean="0"/>
              <a:t>框架</a:t>
            </a:r>
            <a:endParaRPr lang="en-US" altLang="zh-CN" dirty="0" smtClean="0"/>
          </a:p>
          <a:p>
            <a:r>
              <a:rPr lang="en-US" altLang="zh-CN" dirty="0"/>
              <a:t>3.2.8 released Aug 9, </a:t>
            </a:r>
            <a:r>
              <a:rPr lang="en-US" altLang="zh-CN" dirty="0" smtClean="0"/>
              <a:t>2012</a:t>
            </a:r>
          </a:p>
          <a:p>
            <a:r>
              <a:rPr lang="en-US" altLang="zh-CN" dirty="0" smtClean="0"/>
              <a:t>4.0.0 released Jun 25, 2013</a:t>
            </a:r>
          </a:p>
          <a:p>
            <a:r>
              <a:rPr lang="en-US" altLang="zh-CN" dirty="0" smtClean="0"/>
              <a:t>4.2.4 </a:t>
            </a:r>
            <a:r>
              <a:rPr lang="en-US" altLang="zh-CN" dirty="0"/>
              <a:t>released Aug 29, </a:t>
            </a:r>
            <a:r>
              <a:rPr lang="en-US" altLang="zh-CN" dirty="0" smtClean="0"/>
              <a:t>2015</a:t>
            </a:r>
          </a:p>
          <a:p>
            <a:r>
              <a:rPr lang="en-US" altLang="zh-CN" dirty="0" smtClean="0"/>
              <a:t>5.1.4</a:t>
            </a:r>
            <a:r>
              <a:rPr lang="en-US" altLang="zh-CN" dirty="0"/>
              <a:t> released </a:t>
            </a:r>
            <a:r>
              <a:rPr lang="en-US" altLang="zh-CN" dirty="0" smtClean="0"/>
              <a:t>Sep </a:t>
            </a:r>
            <a:r>
              <a:rPr lang="en-US" altLang="zh-CN" dirty="0"/>
              <a:t>7, </a:t>
            </a:r>
            <a:r>
              <a:rPr lang="en-US" altLang="zh-CN" dirty="0" smtClean="0"/>
              <a:t>2017</a:t>
            </a:r>
          </a:p>
          <a:p>
            <a:r>
              <a:rPr lang="en-US" altLang="zh-CN" dirty="0" smtClean="0"/>
              <a:t>5.2.1</a:t>
            </a:r>
            <a:r>
              <a:rPr lang="en-US" altLang="zh-CN" dirty="0"/>
              <a:t> released August 7, 2018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5122" name="Picture 2" descr="http://upload.wikimedia.org/wikipedia/commons/thumb/8/82/David_Heinemeier_Hansson.jpg/220px-David_Heinemeier_Hansson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523" y="2852936"/>
            <a:ext cx="20955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6084168" y="5996186"/>
            <a:ext cx="3014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David </a:t>
            </a:r>
            <a:r>
              <a:rPr lang="en-US" altLang="zh-CN" dirty="0" err="1"/>
              <a:t>Heinemeier</a:t>
            </a:r>
            <a:r>
              <a:rPr lang="en-US" altLang="zh-CN" dirty="0"/>
              <a:t> Hansson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872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Rails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gem</a:t>
            </a:r>
            <a:r>
              <a:rPr lang="zh-CN" altLang="en-US" dirty="0" smtClean="0"/>
              <a:t> </a:t>
            </a:r>
            <a:r>
              <a:rPr lang="en-US" altLang="zh-CN" dirty="0" smtClean="0"/>
              <a:t>install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rails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gem</a:t>
            </a:r>
            <a:r>
              <a:rPr lang="zh-CN" altLang="en-US" dirty="0" smtClean="0"/>
              <a:t> </a:t>
            </a:r>
            <a:r>
              <a:rPr lang="en-US" altLang="zh-CN" dirty="0" smtClean="0"/>
              <a:t>install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sqlite</a:t>
            </a:r>
            <a:r>
              <a:rPr lang="en-US" altLang="zh-CN" dirty="0" smtClean="0"/>
              <a:t>-ruby</a:t>
            </a:r>
          </a:p>
          <a:p>
            <a:r>
              <a:rPr lang="en-US" altLang="zh-CN" dirty="0" smtClean="0"/>
              <a:t>Download</a:t>
            </a:r>
            <a:r>
              <a:rPr lang="zh-CN" altLang="en-US" dirty="0" smtClean="0"/>
              <a:t> </a:t>
            </a:r>
            <a:r>
              <a:rPr lang="en-US" altLang="zh-CN" dirty="0" smtClean="0"/>
              <a:t>sqlite3 from http://www.sqlite.org/</a:t>
            </a:r>
          </a:p>
          <a:p>
            <a:pPr lvl="1"/>
            <a:r>
              <a:rPr lang="en-US" altLang="zh-CN" dirty="0" smtClean="0"/>
              <a:t>sqlite3.exe</a:t>
            </a:r>
            <a:r>
              <a:rPr lang="zh-CN" altLang="en-US" dirty="0" smtClean="0"/>
              <a:t>   </a:t>
            </a:r>
            <a:r>
              <a:rPr lang="en-US" altLang="zh-CN" dirty="0" smtClean="0"/>
              <a:t>/</a:t>
            </a:r>
            <a:r>
              <a:rPr lang="zh-CN" altLang="en-US" dirty="0" smtClean="0"/>
              <a:t>   </a:t>
            </a:r>
            <a:r>
              <a:rPr lang="en-US" altLang="zh-CN" dirty="0" smtClean="0"/>
              <a:t>sqlite3.dll</a:t>
            </a:r>
          </a:p>
          <a:p>
            <a:pPr lvl="1"/>
            <a:r>
              <a:rPr lang="zh-CN" altLang="en-US" dirty="0" smtClean="0"/>
              <a:t>放入</a:t>
            </a:r>
            <a:r>
              <a:rPr lang="en-US" altLang="zh-CN" dirty="0" smtClean="0"/>
              <a:t>ruby</a:t>
            </a:r>
            <a:r>
              <a:rPr lang="zh-CN" altLang="en-US" dirty="0" smtClean="0"/>
              <a:t>的</a:t>
            </a:r>
            <a:r>
              <a:rPr lang="en-US" altLang="zh-CN" dirty="0" smtClean="0"/>
              <a:t>bin</a:t>
            </a:r>
            <a:r>
              <a:rPr lang="zh-CN" altLang="en-US" dirty="0" smtClean="0"/>
              <a:t>目录（例如</a:t>
            </a:r>
            <a:r>
              <a:rPr lang="en-US" altLang="zh-CN" dirty="0" smtClean="0"/>
              <a:t>c:\ruby\bin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pic>
        <p:nvPicPr>
          <p:cNvPr id="43010" name="Picture 2" descr="http://upload.wikimedia.org/wikipedia/commons/thumb/1/16/Ruby_on_Rails-logo.png/300px-Ruby_on_Rails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1340768"/>
            <a:ext cx="2857500" cy="3400426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3" t="46046" r="2941" b="25116"/>
          <a:stretch/>
        </p:blipFill>
        <p:spPr bwMode="auto">
          <a:xfrm>
            <a:off x="513425" y="4741194"/>
            <a:ext cx="8216974" cy="164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787" y="20960"/>
            <a:ext cx="6448425" cy="390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</a:t>
            </a:r>
            <a:r>
              <a:rPr lang="zh-CN" altLang="en-US" dirty="0" smtClean="0"/>
              <a:t>么是</a:t>
            </a:r>
            <a:r>
              <a:rPr lang="en-US" altLang="zh-CN" dirty="0" smtClean="0"/>
              <a:t>gem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5069160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类</a:t>
            </a:r>
            <a:r>
              <a:rPr lang="zh-CN" altLang="en-US" dirty="0" smtClean="0"/>
              <a:t>似于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里的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包，</a:t>
            </a:r>
            <a:r>
              <a:rPr lang="en-US" altLang="zh-CN" dirty="0" smtClean="0"/>
              <a:t>gem</a:t>
            </a:r>
            <a:r>
              <a:rPr lang="zh-CN" altLang="en-US" dirty="0" smtClean="0"/>
              <a:t>是</a:t>
            </a:r>
            <a:r>
              <a:rPr lang="en-US" altLang="zh-CN" dirty="0" smtClean="0"/>
              <a:t>ruby</a:t>
            </a:r>
            <a:r>
              <a:rPr lang="zh-CN" altLang="en-US" dirty="0" smtClean="0"/>
              <a:t>类库的封装与分发格式，其中包含</a:t>
            </a:r>
            <a:r>
              <a:rPr lang="en-US" altLang="zh-CN" dirty="0" smtClean="0"/>
              <a:t>ruby</a:t>
            </a:r>
            <a:r>
              <a:rPr lang="zh-CN" altLang="en-US" dirty="0" smtClean="0"/>
              <a:t>类库代码和相关元信息（</a:t>
            </a:r>
            <a:r>
              <a:rPr lang="en-US" altLang="zh-CN" dirty="0" smtClean="0"/>
              <a:t>meta-data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安</a:t>
            </a:r>
            <a:r>
              <a:rPr lang="zh-CN" altLang="en-US" dirty="0" smtClean="0"/>
              <a:t>装</a:t>
            </a:r>
            <a:r>
              <a:rPr lang="zh-CN" altLang="en-US" dirty="0"/>
              <a:t>一</a:t>
            </a:r>
            <a:r>
              <a:rPr lang="zh-CN" altLang="en-US" dirty="0" smtClean="0"/>
              <a:t>个类库后，可以</a:t>
            </a:r>
            <a:r>
              <a:rPr lang="en-US" altLang="zh-CN" dirty="0" smtClean="0"/>
              <a:t>require</a:t>
            </a:r>
            <a:r>
              <a:rPr lang="zh-CN" altLang="en-US" dirty="0" smtClean="0"/>
              <a:t>引用相关类库文件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gem</a:t>
            </a:r>
            <a:r>
              <a:rPr lang="zh-CN" altLang="en-US" dirty="0" smtClean="0"/>
              <a:t> </a:t>
            </a:r>
            <a:r>
              <a:rPr lang="en-US" altLang="zh-CN" dirty="0" smtClean="0"/>
              <a:t>install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rails</a:t>
            </a:r>
          </a:p>
          <a:p>
            <a:r>
              <a:rPr lang="en-US" altLang="zh-CN" dirty="0" smtClean="0"/>
              <a:t>Gem</a:t>
            </a:r>
            <a:r>
              <a:rPr lang="zh-CN" altLang="en-US" dirty="0" smtClean="0"/>
              <a:t>服务器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rubygems.org</a:t>
            </a:r>
            <a:r>
              <a:rPr lang="zh-CN" altLang="en-US" dirty="0" smtClean="0"/>
              <a:t>：一个“官方”</a:t>
            </a:r>
            <a:r>
              <a:rPr lang="en-US" altLang="zh-CN" dirty="0" smtClean="0"/>
              <a:t>gem</a:t>
            </a:r>
            <a:r>
              <a:rPr lang="zh-CN" altLang="en-US" dirty="0" smtClean="0"/>
              <a:t>类库服务器，发布各种类库</a:t>
            </a:r>
            <a:endParaRPr lang="en-US" altLang="zh-CN" dirty="0" smtClean="0"/>
          </a:p>
          <a:p>
            <a:pPr lvl="1"/>
            <a:r>
              <a:rPr lang="zh-CN" altLang="en-US" dirty="0"/>
              <a:t>国内</a:t>
            </a:r>
            <a:r>
              <a:rPr lang="zh-CN" altLang="en-US" dirty="0" smtClean="0"/>
              <a:t>镜像服务器：</a:t>
            </a:r>
            <a:r>
              <a:rPr lang="en-US" altLang="zh-CN" dirty="0" smtClean="0"/>
              <a:t>https</a:t>
            </a:r>
            <a:r>
              <a:rPr lang="en-US" altLang="zh-CN" dirty="0"/>
              <a:t>://</a:t>
            </a:r>
            <a:r>
              <a:rPr lang="en-US" altLang="zh-CN" dirty="0" smtClean="0"/>
              <a:t>gems.ruby-china.com/</a:t>
            </a:r>
            <a:endParaRPr lang="en-US" altLang="zh-CN" dirty="0" smtClean="0"/>
          </a:p>
          <a:p>
            <a:r>
              <a:rPr lang="en-US" altLang="zh-CN" dirty="0" smtClean="0"/>
              <a:t>Ruby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Rails</a:t>
            </a:r>
            <a:r>
              <a:rPr lang="zh-CN" altLang="en-US" dirty="0" smtClean="0"/>
              <a:t>是一组</a:t>
            </a:r>
            <a:r>
              <a:rPr lang="en-US" altLang="zh-CN" dirty="0" smtClean="0"/>
              <a:t>gem</a:t>
            </a:r>
            <a:r>
              <a:rPr lang="zh-CN" altLang="en-US" dirty="0" smtClean="0"/>
              <a:t>包的组</a:t>
            </a:r>
            <a:r>
              <a:rPr lang="zh-CN" altLang="en-US" dirty="0" smtClean="0"/>
              <a:t>合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actioncable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actionmailer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actionpack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actionview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activejob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activemodel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activerecord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activestorage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activesupport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1221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开发环境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Eclipse</a:t>
            </a:r>
            <a:r>
              <a:rPr lang="zh-CN" altLang="en-US" dirty="0" smtClean="0"/>
              <a:t> </a:t>
            </a:r>
            <a:r>
              <a:rPr lang="en-US" altLang="zh-CN" dirty="0" smtClean="0"/>
              <a:t>based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IDE</a:t>
            </a:r>
          </a:p>
          <a:p>
            <a:pPr lvl="1"/>
            <a:r>
              <a:rPr lang="en-US" altLang="zh-CN" dirty="0"/>
              <a:t>http://aptana.com/products/studio3/download</a:t>
            </a:r>
            <a:endParaRPr lang="en-US" altLang="zh-CN" dirty="0" smtClean="0"/>
          </a:p>
          <a:p>
            <a:r>
              <a:rPr lang="en-US" altLang="zh-CN" dirty="0" err="1" smtClean="0"/>
              <a:t>Aptana</a:t>
            </a:r>
            <a:r>
              <a:rPr lang="en-US" altLang="zh-CN" dirty="0" smtClean="0"/>
              <a:t> Studio 3</a:t>
            </a:r>
          </a:p>
          <a:p>
            <a:endParaRPr lang="en-US" altLang="zh-CN" dirty="0"/>
          </a:p>
          <a:p>
            <a:r>
              <a:rPr lang="en-US" altLang="zh-CN" dirty="0" err="1" smtClean="0"/>
              <a:t>Dev</a:t>
            </a:r>
            <a:r>
              <a:rPr lang="en-US" altLang="zh-CN" dirty="0" smtClean="0"/>
              <a:t> without IDE</a:t>
            </a:r>
          </a:p>
          <a:p>
            <a:endParaRPr lang="en-US" altLang="zh-CN" dirty="0"/>
          </a:p>
          <a:p>
            <a:r>
              <a:rPr lang="zh-CN" altLang="en-US" dirty="0" smtClean="0"/>
              <a:t>建议熟悉命令行！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vim do the job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144" y="3068960"/>
            <a:ext cx="4666698" cy="3106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第一个</a:t>
            </a:r>
            <a:r>
              <a:rPr lang="en-US" altLang="zh-CN" dirty="0" smtClean="0"/>
              <a:t>Rails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查看</a:t>
            </a:r>
            <a:r>
              <a:rPr lang="en-US" altLang="zh-CN" dirty="0" smtClean="0"/>
              <a:t>Rails</a:t>
            </a:r>
            <a:r>
              <a:rPr lang="zh-CN" altLang="en-US" dirty="0" smtClean="0"/>
              <a:t>版本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rails -v</a:t>
            </a:r>
          </a:p>
          <a:p>
            <a:pPr lvl="1"/>
            <a:r>
              <a:rPr lang="en-US" altLang="zh-CN" dirty="0"/>
              <a:t>Rails </a:t>
            </a:r>
            <a:r>
              <a:rPr lang="en-US" altLang="zh-CN" dirty="0" smtClean="0"/>
              <a:t>5.2.1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创建工程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rails</a:t>
            </a:r>
            <a:r>
              <a:rPr lang="zh-CN" altLang="en-US" dirty="0" smtClean="0"/>
              <a:t> </a:t>
            </a:r>
            <a:r>
              <a:rPr lang="en-US" altLang="zh-CN" dirty="0" smtClean="0"/>
              <a:t>new </a:t>
            </a:r>
            <a:r>
              <a:rPr lang="en-US" altLang="zh-CN" dirty="0" err="1" smtClean="0"/>
              <a:t>hello_rails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--skip-bundle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启动服务器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cd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hello_rails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rails server	(</a:t>
            </a:r>
            <a:r>
              <a:rPr lang="zh-CN" altLang="en-US" dirty="0" smtClean="0"/>
              <a:t>缩写</a:t>
            </a:r>
            <a:r>
              <a:rPr lang="en-US" altLang="zh-CN" dirty="0" smtClean="0"/>
              <a:t>rails s)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196752"/>
            <a:ext cx="4030639" cy="2536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Ruby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Rails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rails</a:t>
            </a:r>
            <a:r>
              <a:rPr lang="zh-CN" altLang="en-US" dirty="0" smtClean="0"/>
              <a:t> </a:t>
            </a:r>
            <a:r>
              <a:rPr lang="en-US" altLang="zh-CN" dirty="0" smtClean="0"/>
              <a:t>new </a:t>
            </a:r>
            <a:r>
              <a:rPr lang="en-US" altLang="zh-CN" i="1" dirty="0" smtClean="0"/>
              <a:t>&lt;</a:t>
            </a:r>
            <a:r>
              <a:rPr lang="en-US" altLang="zh-CN" i="1" dirty="0" err="1" smtClean="0"/>
              <a:t>project_name</a:t>
            </a:r>
            <a:r>
              <a:rPr lang="en-US" altLang="zh-CN" i="1" dirty="0" smtClean="0"/>
              <a:t>&gt;</a:t>
            </a:r>
          </a:p>
          <a:p>
            <a:r>
              <a:rPr lang="zh-CN" altLang="en-US" dirty="0" smtClean="0"/>
              <a:t>基本目录结</a:t>
            </a:r>
            <a:r>
              <a:rPr lang="zh-CN" altLang="en-US" dirty="0" smtClean="0"/>
              <a:t>构（部分内容）</a:t>
            </a:r>
            <a:endParaRPr lang="en-US" altLang="zh-CN" dirty="0" smtClean="0"/>
          </a:p>
          <a:p>
            <a:pPr lvl="1"/>
            <a:r>
              <a:rPr lang="en-US" altLang="zh-CN" i="1" dirty="0" smtClean="0"/>
              <a:t>&lt;</a:t>
            </a:r>
            <a:r>
              <a:rPr lang="en-US" altLang="zh-CN" i="1" dirty="0" err="1" smtClean="0"/>
              <a:t>project_name</a:t>
            </a:r>
            <a:r>
              <a:rPr lang="en-US" altLang="zh-CN" i="1" dirty="0" smtClean="0"/>
              <a:t>&gt;</a:t>
            </a:r>
            <a:endParaRPr lang="en-US" altLang="zh-CN" dirty="0" smtClean="0"/>
          </a:p>
          <a:p>
            <a:pPr lvl="2"/>
            <a:r>
              <a:rPr lang="en-US" altLang="zh-CN" dirty="0" smtClean="0">
                <a:solidFill>
                  <a:srgbClr val="FF0000"/>
                </a:solidFill>
              </a:rPr>
              <a:t>app</a:t>
            </a:r>
          </a:p>
          <a:p>
            <a:pPr lvl="3"/>
            <a:r>
              <a:rPr lang="en-US" altLang="zh-CN" dirty="0" smtClean="0">
                <a:solidFill>
                  <a:srgbClr val="FF0000"/>
                </a:solidFill>
              </a:rPr>
              <a:t>assets</a:t>
            </a:r>
          </a:p>
          <a:p>
            <a:pPr lvl="3"/>
            <a:r>
              <a:rPr lang="en-US" altLang="zh-CN" dirty="0">
                <a:solidFill>
                  <a:srgbClr val="FF0000"/>
                </a:solidFill>
              </a:rPr>
              <a:t>controllers</a:t>
            </a:r>
          </a:p>
          <a:p>
            <a:pPr lvl="3"/>
            <a:r>
              <a:rPr lang="en-US" altLang="zh-CN" dirty="0">
                <a:solidFill>
                  <a:srgbClr val="FF0000"/>
                </a:solidFill>
              </a:rPr>
              <a:t>helpers</a:t>
            </a:r>
          </a:p>
          <a:p>
            <a:pPr lvl="3"/>
            <a:r>
              <a:rPr lang="en-US" altLang="zh-CN" dirty="0" smtClean="0">
                <a:solidFill>
                  <a:srgbClr val="FF0000"/>
                </a:solidFill>
              </a:rPr>
              <a:t>models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3"/>
            <a:r>
              <a:rPr lang="en-US" altLang="zh-CN" dirty="0" smtClean="0">
                <a:solidFill>
                  <a:srgbClr val="FF0000"/>
                </a:solidFill>
              </a:rPr>
              <a:t>views</a:t>
            </a:r>
          </a:p>
          <a:p>
            <a:pPr lvl="2"/>
            <a:r>
              <a:rPr lang="en-US" altLang="zh-CN" dirty="0" smtClean="0"/>
              <a:t>bin</a:t>
            </a:r>
          </a:p>
          <a:p>
            <a:pPr lvl="2"/>
            <a:r>
              <a:rPr lang="en-US" altLang="zh-CN" dirty="0" err="1" smtClean="0"/>
              <a:t>Config</a:t>
            </a:r>
            <a:endParaRPr lang="en-US" altLang="zh-CN" dirty="0" smtClean="0"/>
          </a:p>
          <a:p>
            <a:pPr lvl="3"/>
            <a:r>
              <a:rPr lang="en-US" altLang="zh-CN" dirty="0" err="1"/>
              <a:t>application.rb</a:t>
            </a:r>
            <a:endParaRPr lang="en-US" altLang="zh-CN" dirty="0" smtClean="0"/>
          </a:p>
          <a:p>
            <a:pPr lvl="3"/>
            <a:r>
              <a:rPr lang="en-US" altLang="zh-CN" dirty="0" err="1" smtClean="0"/>
              <a:t>environment.rb</a:t>
            </a:r>
            <a:endParaRPr lang="en-US" altLang="zh-CN" dirty="0" smtClean="0"/>
          </a:p>
          <a:p>
            <a:pPr lvl="3"/>
            <a:r>
              <a:rPr lang="en-US" altLang="zh-CN" dirty="0" err="1" smtClean="0">
                <a:solidFill>
                  <a:srgbClr val="FF0000"/>
                </a:solidFill>
              </a:rPr>
              <a:t>routes.rb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3"/>
            <a:r>
              <a:rPr lang="en-US" altLang="zh-CN" dirty="0" smtClean="0">
                <a:solidFill>
                  <a:srgbClr val="FF0000"/>
                </a:solidFill>
              </a:rPr>
              <a:t>database.yml</a:t>
            </a:r>
          </a:p>
          <a:p>
            <a:pPr lvl="3"/>
            <a:r>
              <a:rPr lang="en-US" altLang="zh-CN" dirty="0" smtClean="0"/>
              <a:t>…</a:t>
            </a:r>
          </a:p>
          <a:p>
            <a:pPr lvl="2"/>
            <a:r>
              <a:rPr lang="en-US" altLang="zh-CN" dirty="0" smtClean="0"/>
              <a:t>config.ru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499992" y="2276872"/>
            <a:ext cx="7772400" cy="375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  <a:defRPr sz="2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Char char="•"/>
              <a:defRPr sz="2400" b="1">
                <a:solidFill>
                  <a:srgbClr val="000099"/>
                </a:solidFill>
                <a:latin typeface="+mn-lt"/>
                <a:ea typeface="宋体" charset="-122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Char char="–"/>
              <a:defRPr sz="2000" b="1">
                <a:solidFill>
                  <a:srgbClr val="5F5F5F"/>
                </a:solidFill>
                <a:latin typeface="+mn-lt"/>
                <a:ea typeface="宋体" charset="-122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Char char="»"/>
              <a:defRPr b="1">
                <a:solidFill>
                  <a:schemeClr val="tx1"/>
                </a:solidFill>
                <a:latin typeface="+mn-lt"/>
                <a:ea typeface="宋体" charset="-122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宋体" charset="-122"/>
              </a:defRPr>
            </a:lvl5pPr>
            <a:lvl6pPr marL="2514600" indent="-228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宋体" charset="-122"/>
              </a:defRPr>
            </a:lvl6pPr>
            <a:lvl7pPr marL="2971800" indent="-228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宋体" charset="-122"/>
              </a:defRPr>
            </a:lvl7pPr>
            <a:lvl8pPr marL="3429000" indent="-228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宋体" charset="-122"/>
              </a:defRPr>
            </a:lvl8pPr>
            <a:lvl9pPr marL="3886200" indent="-228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宋体" charset="-122"/>
              </a:defRPr>
            </a:lvl9pPr>
          </a:lstStyle>
          <a:p>
            <a:endParaRPr lang="en-US" altLang="zh-CN" dirty="0" smtClean="0"/>
          </a:p>
          <a:p>
            <a:pPr lvl="2"/>
            <a:r>
              <a:rPr lang="en-US" altLang="zh-CN" dirty="0" err="1" smtClean="0"/>
              <a:t>db</a:t>
            </a:r>
            <a:endParaRPr lang="en-US" altLang="zh-CN" dirty="0" smtClean="0"/>
          </a:p>
          <a:p>
            <a:pPr lvl="3"/>
            <a:r>
              <a:rPr lang="en-US" altLang="zh-CN" dirty="0" smtClean="0">
                <a:solidFill>
                  <a:srgbClr val="FF0000"/>
                </a:solidFill>
              </a:rPr>
              <a:t>migrate</a:t>
            </a:r>
          </a:p>
          <a:p>
            <a:pPr lvl="2"/>
            <a:r>
              <a:rPr lang="en-US" altLang="zh-CN" dirty="0" smtClean="0"/>
              <a:t>lib</a:t>
            </a:r>
          </a:p>
          <a:p>
            <a:pPr lvl="2"/>
            <a:r>
              <a:rPr lang="en-US" altLang="zh-CN" dirty="0" smtClean="0"/>
              <a:t>log</a:t>
            </a:r>
          </a:p>
          <a:p>
            <a:pPr lvl="2"/>
            <a:r>
              <a:rPr lang="en-US" altLang="zh-CN" dirty="0"/>
              <a:t>public</a:t>
            </a:r>
          </a:p>
          <a:p>
            <a:pPr lvl="2"/>
            <a:r>
              <a:rPr lang="en-US" altLang="zh-CN" dirty="0" smtClean="0"/>
              <a:t>test</a:t>
            </a:r>
          </a:p>
          <a:p>
            <a:pPr lvl="2"/>
            <a:r>
              <a:rPr lang="en-US" altLang="zh-CN" dirty="0" smtClean="0"/>
              <a:t>…</a:t>
            </a:r>
          </a:p>
          <a:p>
            <a:pPr lvl="2"/>
            <a:r>
              <a:rPr lang="en-US" altLang="zh-CN" dirty="0" err="1" smtClean="0">
                <a:solidFill>
                  <a:srgbClr val="FF0000"/>
                </a:solidFill>
              </a:rPr>
              <a:t>Gemfile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r>
              <a:rPr lang="en-US" altLang="zh-CN" dirty="0" err="1" smtClean="0">
                <a:solidFill>
                  <a:srgbClr val="FF0000"/>
                </a:solidFill>
              </a:rPr>
              <a:t>Gemfile.lock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l="14076" t="15696" r="5802" b="9755"/>
          <a:stretch/>
        </p:blipFill>
        <p:spPr>
          <a:xfrm>
            <a:off x="2051720" y="1196752"/>
            <a:ext cx="5328593" cy="51125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一个简单的</a:t>
            </a:r>
            <a:r>
              <a:rPr kumimoji="1" lang="en-US" altLang="zh-CN" dirty="0" smtClean="0"/>
              <a:t>MIS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30623"/>
            <a:ext cx="9299376" cy="1612776"/>
          </a:xfrm>
        </p:spPr>
        <p:txBody>
          <a:bodyPr>
            <a:normAutofit fontScale="85000" lnSpcReduction="10000"/>
          </a:bodyPr>
          <a:lstStyle/>
          <a:p>
            <a:r>
              <a:rPr kumimoji="1" lang="en-US" altLang="zh-CN" dirty="0" smtClean="0"/>
              <a:t>rails generate scaffold student </a:t>
            </a:r>
            <a:r>
              <a:rPr kumimoji="1" lang="en-US" altLang="zh-CN" dirty="0" err="1" smtClean="0"/>
              <a:t>name:string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age:integer</a:t>
            </a:r>
            <a:endParaRPr kumimoji="1" lang="en-US" altLang="zh-CN" dirty="0" smtClean="0"/>
          </a:p>
          <a:p>
            <a:r>
              <a:rPr kumimoji="1" lang="en-US" altLang="zh-CN" dirty="0" smtClean="0"/>
              <a:t>rake </a:t>
            </a:r>
            <a:r>
              <a:rPr kumimoji="1" lang="en-US" altLang="zh-CN" dirty="0" err="1" smtClean="0"/>
              <a:t>db:migrate</a:t>
            </a:r>
            <a:endParaRPr kumimoji="1" lang="en-US" altLang="zh-CN" dirty="0"/>
          </a:p>
          <a:p>
            <a:r>
              <a:rPr kumimoji="1" lang="zh-CN" altLang="en-US" dirty="0" smtClean="0"/>
              <a:t>浏览器访问</a:t>
            </a:r>
            <a:r>
              <a:rPr kumimoji="1" lang="en-US" altLang="zh-CN" dirty="0" smtClean="0"/>
              <a:t>http://localhost:3000/student</a:t>
            </a:r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 descr="屏幕快照 2013-10-16 下午04.31.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985" y="3456384"/>
            <a:ext cx="4368519" cy="3068960"/>
          </a:xfrm>
          <a:prstGeom prst="rect">
            <a:avLst/>
          </a:prstGeom>
        </p:spPr>
      </p:pic>
      <p:pic>
        <p:nvPicPr>
          <p:cNvPr id="5" name="图片 4" descr="屏幕快照 2013-10-16 下午04.33.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429000"/>
            <a:ext cx="4392488" cy="310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42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Ruby</a:t>
            </a:r>
            <a:r>
              <a:rPr lang="zh-CN" altLang="en-US" dirty="0"/>
              <a:t>语言</a:t>
            </a:r>
            <a:r>
              <a:rPr lang="zh-CN" altLang="en-US" dirty="0" smtClean="0"/>
              <a:t>程序设计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第四章：</a:t>
            </a:r>
            <a:r>
              <a:rPr lang="en-US" altLang="zh-CN" dirty="0"/>
              <a:t>Web</a:t>
            </a:r>
            <a:r>
              <a:rPr lang="zh-CN" altLang="en-US" dirty="0"/>
              <a:t>概述与</a:t>
            </a:r>
            <a:r>
              <a:rPr lang="en-US" altLang="zh-CN" dirty="0"/>
              <a:t>Ruby on </a:t>
            </a:r>
            <a:r>
              <a:rPr lang="en-US" altLang="zh-CN" dirty="0" smtClean="0"/>
              <a:t>Rails</a:t>
            </a:r>
            <a:br>
              <a:rPr lang="en-US" altLang="zh-CN" dirty="0" smtClean="0"/>
            </a:br>
            <a:r>
              <a:rPr lang="zh-CN" altLang="zh-CN" dirty="0" smtClean="0"/>
              <a:t>开发</a:t>
            </a:r>
            <a:r>
              <a:rPr lang="zh-CN" altLang="zh-CN" dirty="0"/>
              <a:t>基础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沃天宇 </a:t>
            </a:r>
            <a:r>
              <a:rPr lang="en-US" altLang="zh-CN" dirty="0" smtClean="0"/>
              <a:t>&lt;woty@act.buaa.edu.cn&gt;</a:t>
            </a:r>
          </a:p>
          <a:p>
            <a:r>
              <a:rPr lang="en-US" altLang="zh-CN" dirty="0" smtClean="0"/>
              <a:t>2018-10-11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流程图: 文档 15"/>
          <p:cNvSpPr/>
          <p:nvPr/>
        </p:nvSpPr>
        <p:spPr bwMode="auto">
          <a:xfrm>
            <a:off x="6444208" y="1700808"/>
            <a:ext cx="1296144" cy="720080"/>
          </a:xfrm>
          <a:prstGeom prst="flowChartDocumen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</a:rPr>
              <a:t>route.r</a:t>
            </a:r>
            <a:r>
              <a:rPr lang="en-US" altLang="zh-CN" sz="2800" dirty="0" err="1" smtClean="0">
                <a:latin typeface="Times New Roman" pitchFamily="18" charset="0"/>
                <a:ea typeface="仿宋_GB2312" pitchFamily="49" charset="-122"/>
              </a:rPr>
              <a:t>b</a:t>
            </a:r>
            <a:endParaRPr kumimoji="0" lang="en-US" altLang="zh-CN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RoR</a:t>
            </a:r>
            <a:r>
              <a:rPr lang="zh-CN" altLang="en-US" dirty="0" smtClean="0"/>
              <a:t> </a:t>
            </a:r>
            <a:r>
              <a:rPr lang="en-US" altLang="zh-CN" dirty="0" smtClean="0"/>
              <a:t>MVC</a:t>
            </a:r>
            <a:r>
              <a:rPr lang="zh-CN" altLang="en-US" dirty="0" smtClean="0"/>
              <a:t>基本原理</a:t>
            </a:r>
            <a:endParaRPr lang="zh-CN" altLang="en-US" dirty="0"/>
          </a:p>
        </p:txBody>
      </p:sp>
      <p:grpSp>
        <p:nvGrpSpPr>
          <p:cNvPr id="3" name="组合 11"/>
          <p:cNvGrpSpPr/>
          <p:nvPr/>
        </p:nvGrpSpPr>
        <p:grpSpPr>
          <a:xfrm>
            <a:off x="467544" y="1628800"/>
            <a:ext cx="1224136" cy="1593468"/>
            <a:chOff x="1115616" y="1916832"/>
            <a:chExt cx="1224136" cy="1593468"/>
          </a:xfrm>
        </p:grpSpPr>
        <p:pic>
          <p:nvPicPr>
            <p:cNvPr id="4" name="Picture 4" descr="http://t1.gstatic.com/images?q=tbn:9yRlHgSMNVyi6M: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15616" y="1916832"/>
              <a:ext cx="1200150" cy="1171575"/>
            </a:xfrm>
            <a:prstGeom prst="rect">
              <a:avLst/>
            </a:prstGeom>
            <a:noFill/>
          </p:spPr>
        </p:pic>
        <p:sp>
          <p:nvSpPr>
            <p:cNvPr id="5" name="TextBox 4"/>
            <p:cNvSpPr txBox="1"/>
            <p:nvPr/>
          </p:nvSpPr>
          <p:spPr>
            <a:xfrm>
              <a:off x="1259632" y="3140968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browser</a:t>
              </a:r>
              <a:endParaRPr lang="zh-CN" alt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046395" y="275886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ROR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8" name="tower"/>
          <p:cNvSpPr>
            <a:spLocks noEditPoints="1" noChangeArrowheads="1"/>
          </p:cNvSpPr>
          <p:nvPr/>
        </p:nvSpPr>
        <p:spPr bwMode="auto">
          <a:xfrm>
            <a:off x="5076057" y="1566689"/>
            <a:ext cx="864095" cy="1233686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907704" y="1484784"/>
            <a:ext cx="30058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 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（</a:t>
            </a:r>
            <a:r>
              <a:rPr lang="en-US" altLang="zh-CN" dirty="0" smtClean="0"/>
              <a:t>URL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http://localhost:3000/</a:t>
            </a:r>
            <a:r>
              <a:rPr lang="en-US" altLang="zh-CN" dirty="0" smtClean="0">
                <a:solidFill>
                  <a:srgbClr val="FF0000"/>
                </a:solidFill>
              </a:rPr>
              <a:t>student/1</a:t>
            </a:r>
          </a:p>
        </p:txBody>
      </p:sp>
      <p:sp>
        <p:nvSpPr>
          <p:cNvPr id="10" name="矩形 9"/>
          <p:cNvSpPr/>
          <p:nvPr/>
        </p:nvSpPr>
        <p:spPr>
          <a:xfrm>
            <a:off x="1547664" y="4221088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Response</a:t>
            </a:r>
          </a:p>
        </p:txBody>
      </p:sp>
      <p:sp>
        <p:nvSpPr>
          <p:cNvPr id="11" name="右箭头 10"/>
          <p:cNvSpPr/>
          <p:nvPr/>
        </p:nvSpPr>
        <p:spPr bwMode="auto">
          <a:xfrm>
            <a:off x="1979711" y="2060848"/>
            <a:ext cx="2520281" cy="2880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13" name="右箭头 12"/>
          <p:cNvSpPr/>
          <p:nvPr/>
        </p:nvSpPr>
        <p:spPr bwMode="auto">
          <a:xfrm rot="5400000">
            <a:off x="6012159" y="2924945"/>
            <a:ext cx="1008113" cy="2880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32240" y="2564904"/>
            <a:ext cx="2304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根据</a:t>
            </a:r>
            <a:r>
              <a:rPr lang="en-US" altLang="zh-CN" sz="1600" dirty="0" err="1" smtClean="0"/>
              <a:t>router.rb</a:t>
            </a:r>
            <a:r>
              <a:rPr lang="zh-CN" altLang="en-US" sz="1600" dirty="0" smtClean="0"/>
              <a:t>分析</a:t>
            </a:r>
            <a:r>
              <a:rPr lang="en-US" altLang="zh-CN" sz="1600" dirty="0" smtClean="0"/>
              <a:t>URL</a:t>
            </a:r>
          </a:p>
          <a:p>
            <a:r>
              <a:rPr lang="zh-CN" altLang="en-US" sz="1600" dirty="0" smtClean="0"/>
              <a:t>确定</a:t>
            </a:r>
            <a:r>
              <a:rPr lang="en-US" altLang="zh-CN" sz="1600" dirty="0" smtClean="0"/>
              <a:t>controller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action</a:t>
            </a:r>
            <a:r>
              <a:rPr lang="zh-CN" altLang="en-US" sz="1600" dirty="0" smtClean="0"/>
              <a:t>、参数</a:t>
            </a:r>
            <a:endParaRPr lang="en-US" altLang="zh-CN" sz="16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5853454" y="3446636"/>
            <a:ext cx="3168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controller = </a:t>
            </a:r>
            <a:r>
              <a:rPr lang="en-US" altLang="zh-CN" dirty="0" err="1" smtClean="0">
                <a:solidFill>
                  <a:srgbClr val="FF0000"/>
                </a:solidFill>
              </a:rPr>
              <a:t>StudentsController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action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show</a:t>
            </a:r>
          </a:p>
          <a:p>
            <a:r>
              <a:rPr lang="en-US" altLang="zh-CN" dirty="0" err="1" smtClean="0"/>
              <a:t>params</a:t>
            </a:r>
            <a:r>
              <a:rPr lang="en-US" altLang="zh-CN" dirty="0" smtClean="0"/>
              <a:t>[:id] = 1</a:t>
            </a:r>
            <a:endParaRPr lang="zh-CN" altLang="en-US" dirty="0"/>
          </a:p>
        </p:txBody>
      </p:sp>
      <p:sp>
        <p:nvSpPr>
          <p:cNvPr id="17" name="右箭头 16"/>
          <p:cNvSpPr/>
          <p:nvPr/>
        </p:nvSpPr>
        <p:spPr bwMode="auto">
          <a:xfrm>
            <a:off x="5814647" y="1987099"/>
            <a:ext cx="576064" cy="2880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18" name="右箭头 17"/>
          <p:cNvSpPr/>
          <p:nvPr/>
        </p:nvSpPr>
        <p:spPr bwMode="auto">
          <a:xfrm rot="10800000">
            <a:off x="3275855" y="5805264"/>
            <a:ext cx="2520281" cy="2880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55032" y="4659632"/>
            <a:ext cx="22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调用相应</a:t>
            </a:r>
            <a:r>
              <a:rPr lang="en-US" altLang="zh-CN" sz="1600" dirty="0" smtClean="0"/>
              <a:t>controller</a:t>
            </a:r>
            <a:r>
              <a:rPr lang="zh-CN" altLang="en-US" sz="1600" dirty="0" smtClean="0"/>
              <a:t>方法准备返回数据</a:t>
            </a:r>
            <a:endParaRPr lang="zh-CN" altLang="en-US" sz="1600" dirty="0"/>
          </a:p>
        </p:txBody>
      </p:sp>
      <p:sp>
        <p:nvSpPr>
          <p:cNvPr id="20" name="流程图: 文档 19"/>
          <p:cNvSpPr/>
          <p:nvPr/>
        </p:nvSpPr>
        <p:spPr bwMode="auto">
          <a:xfrm>
            <a:off x="5940152" y="5296348"/>
            <a:ext cx="2592288" cy="1368152"/>
          </a:xfrm>
          <a:prstGeom prst="flowChartDocumen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</a:rPr>
              <a:t>StudentsController</a:t>
            </a:r>
            <a:r>
              <a:rPr lang="en-US" altLang="zh-CN" sz="1400" dirty="0" err="1" smtClean="0">
                <a:latin typeface="Times New Roman" pitchFamily="18" charset="0"/>
                <a:ea typeface="仿宋_GB2312" pitchFamily="49" charset="-122"/>
              </a:rPr>
              <a:t>.rb</a:t>
            </a:r>
            <a:endParaRPr lang="en-US" altLang="zh-CN" sz="1400" dirty="0" smtClean="0">
              <a:latin typeface="Times New Roman" pitchFamily="18" charset="0"/>
              <a:ea typeface="仿宋_GB2312" pitchFamily="49" charset="-122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</a:rPr>
              <a:t>…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smtClean="0">
                <a:latin typeface="Times New Roman" pitchFamily="18" charset="0"/>
                <a:ea typeface="仿宋_GB2312" pitchFamily="49" charset="-122"/>
              </a:rPr>
              <a:t>def  show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</a:rPr>
              <a:t>  @user =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仿宋_GB2312" pitchFamily="49" charset="-122"/>
              </a:rPr>
              <a:t>Student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</a:rPr>
              <a:t>.find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</a:rPr>
              <a:t>(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</a:rPr>
              <a:t>params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</a:rPr>
              <a:t>[:id])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smtClean="0">
                <a:latin typeface="Times New Roman" pitchFamily="18" charset="0"/>
                <a:ea typeface="仿宋_GB2312" pitchFamily="49" charset="-122"/>
              </a:rPr>
              <a:t>end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21" name="右箭头 20"/>
          <p:cNvSpPr/>
          <p:nvPr/>
        </p:nvSpPr>
        <p:spPr bwMode="auto">
          <a:xfrm rot="5400000">
            <a:off x="6258987" y="4796421"/>
            <a:ext cx="504057" cy="2880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91880" y="5085184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调用</a:t>
            </a:r>
            <a:r>
              <a:rPr lang="en-US" altLang="zh-CN" dirty="0" err="1" smtClean="0"/>
              <a:t>erb</a:t>
            </a:r>
            <a:r>
              <a:rPr lang="zh-CN" altLang="en-US" dirty="0" smtClean="0"/>
              <a:t>模板，生成响应视图（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23" name="流程图: 文档 22"/>
          <p:cNvSpPr/>
          <p:nvPr/>
        </p:nvSpPr>
        <p:spPr bwMode="auto">
          <a:xfrm>
            <a:off x="611560" y="5157192"/>
            <a:ext cx="2592288" cy="1368152"/>
          </a:xfrm>
          <a:prstGeom prst="flowChartDocumen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</a:rPr>
              <a:t>views/students/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</a:rPr>
              <a:t>show.html.erb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</a:rPr>
              <a:t>…</a:t>
            </a:r>
          </a:p>
          <a:p>
            <a:r>
              <a:rPr lang="en-US" altLang="zh-CN" sz="1400" dirty="0" smtClean="0"/>
              <a:t>&lt;p&gt;</a:t>
            </a:r>
          </a:p>
          <a:p>
            <a:r>
              <a:rPr lang="en-US" altLang="zh-CN" sz="1400" dirty="0" smtClean="0"/>
              <a:t>  &lt;b&gt;Name:&lt;/b&gt;</a:t>
            </a:r>
          </a:p>
          <a:p>
            <a:r>
              <a:rPr lang="en-US" altLang="zh-CN" sz="1400" dirty="0" smtClean="0"/>
              <a:t>  &lt;%=h </a:t>
            </a:r>
            <a:r>
              <a:rPr lang="en-US" altLang="zh-CN" sz="1400" dirty="0" smtClean="0">
                <a:solidFill>
                  <a:srgbClr val="C00000"/>
                </a:solidFill>
              </a:rPr>
              <a:t>@</a:t>
            </a:r>
            <a:r>
              <a:rPr lang="en-US" altLang="zh-CN" sz="1400" dirty="0" err="1" smtClean="0">
                <a:solidFill>
                  <a:srgbClr val="C00000"/>
                </a:solidFill>
              </a:rPr>
              <a:t>student</a:t>
            </a:r>
            <a:r>
              <a:rPr lang="en-US" altLang="zh-CN" sz="1400" dirty="0" err="1" smtClean="0"/>
              <a:t>.name</a:t>
            </a:r>
            <a:r>
              <a:rPr lang="en-US" altLang="zh-CN" sz="1400" dirty="0" smtClean="0"/>
              <a:t> %&gt;</a:t>
            </a:r>
          </a:p>
          <a:p>
            <a:r>
              <a:rPr lang="en-US" altLang="zh-CN" sz="1400" dirty="0" smtClean="0"/>
              <a:t>&lt;/p&gt;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24" name="右箭头 23"/>
          <p:cNvSpPr/>
          <p:nvPr/>
        </p:nvSpPr>
        <p:spPr bwMode="auto">
          <a:xfrm rot="16200000">
            <a:off x="521552" y="3951057"/>
            <a:ext cx="1188131" cy="2880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59632" y="378904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返回客户端浏览器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MVC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软件体系结构模式</a:t>
            </a:r>
            <a:r>
              <a:rPr lang="en-US" altLang="zh-CN" dirty="0" smtClean="0"/>
              <a:t>(</a:t>
            </a:r>
            <a:r>
              <a:rPr lang="en-US" altLang="zh-CN" dirty="0" smtClean="0"/>
              <a:t>architectural pattern)</a:t>
            </a:r>
            <a:endParaRPr lang="en-US" altLang="zh-CN" dirty="0" smtClean="0"/>
          </a:p>
          <a:p>
            <a:r>
              <a:rPr lang="zh-CN" altLang="en-US" dirty="0"/>
              <a:t>体</a:t>
            </a:r>
            <a:r>
              <a:rPr lang="zh-CN" altLang="en-US" dirty="0" smtClean="0"/>
              <a:t>现职责分离的设计思想</a:t>
            </a:r>
            <a:endParaRPr lang="en-US" altLang="zh-CN" dirty="0" smtClean="0"/>
          </a:p>
          <a:p>
            <a:r>
              <a:rPr lang="en-US" altLang="zh-CN" dirty="0" smtClean="0"/>
              <a:t>Controller</a:t>
            </a:r>
            <a:r>
              <a:rPr lang="zh-CN" altLang="en-US" dirty="0" smtClean="0"/>
              <a:t>：处理输入到输出的映射过程</a:t>
            </a:r>
            <a:endParaRPr lang="en-US" altLang="zh-CN" dirty="0" smtClean="0"/>
          </a:p>
          <a:p>
            <a:r>
              <a:rPr lang="en-US" altLang="zh-CN" dirty="0" smtClean="0"/>
              <a:t>Model</a:t>
            </a:r>
            <a:r>
              <a:rPr lang="zh-CN" altLang="en-US" dirty="0" smtClean="0"/>
              <a:t>：处理数据存取（</a:t>
            </a:r>
            <a:r>
              <a:rPr lang="en-US" altLang="zh-CN" dirty="0" smtClean="0"/>
              <a:t>O-R</a:t>
            </a:r>
            <a:r>
              <a:rPr lang="zh-CN" altLang="en-US" dirty="0" smtClean="0"/>
              <a:t> </a:t>
            </a:r>
            <a:r>
              <a:rPr lang="en-US" altLang="zh-CN" dirty="0" smtClean="0"/>
              <a:t>mapping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View</a:t>
            </a:r>
            <a:r>
              <a:rPr lang="zh-CN" altLang="en-US" dirty="0" smtClean="0"/>
              <a:t>：处理输出的表现形式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03648" y="6207554"/>
            <a:ext cx="5544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https://</a:t>
            </a:r>
            <a:r>
              <a:rPr lang="en-US" altLang="zh-CN" dirty="0" smtClean="0"/>
              <a:t>en.wikipedia.org/wiki/Model–view–controller</a:t>
            </a:r>
            <a:endParaRPr lang="en-US" altLang="zh-CN" dirty="0"/>
          </a:p>
        </p:txBody>
      </p:sp>
      <p:pic>
        <p:nvPicPr>
          <p:cNvPr id="1026" name="Picture 2" descr="https://upload.wikimedia.org/wikipedia/commons/thumb/a/a0/MVC-Process.svg/200px-MVC-Proces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997445"/>
            <a:ext cx="2520280" cy="2772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O-R</a:t>
            </a:r>
            <a:r>
              <a:rPr lang="zh-CN" altLang="en-US" dirty="0" smtClean="0"/>
              <a:t> </a:t>
            </a:r>
            <a:r>
              <a:rPr lang="en-US" altLang="zh-CN" dirty="0" smtClean="0"/>
              <a:t>mapping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E.g.</a:t>
            </a:r>
          </a:p>
          <a:p>
            <a:pPr lvl="1"/>
            <a:r>
              <a:rPr lang="en-US" altLang="zh-CN" dirty="0" smtClean="0"/>
              <a:t>User</a:t>
            </a:r>
            <a:r>
              <a:rPr lang="zh-CN" altLang="en-US" dirty="0" smtClean="0"/>
              <a:t>表（关系）：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姓名、性别、年龄</a:t>
            </a:r>
            <a:r>
              <a:rPr lang="en-US" altLang="zh-CN" dirty="0" smtClean="0"/>
              <a:t>&gt;</a:t>
            </a:r>
          </a:p>
          <a:p>
            <a:pPr lvl="1"/>
            <a:r>
              <a:rPr lang="en-US" altLang="zh-CN" dirty="0" smtClean="0"/>
              <a:t>User</a:t>
            </a:r>
            <a:r>
              <a:rPr lang="zh-CN" altLang="en-US" dirty="0" smtClean="0"/>
              <a:t>类：</a:t>
            </a:r>
            <a:r>
              <a:rPr lang="en-US" altLang="zh-CN" dirty="0" smtClean="0"/>
              <a:t> &lt;.</a:t>
            </a:r>
            <a:r>
              <a:rPr lang="zh-CN" altLang="en-US" dirty="0" smtClean="0"/>
              <a:t>姓名、</a:t>
            </a:r>
            <a:r>
              <a:rPr lang="en-US" altLang="zh-CN" dirty="0" smtClean="0"/>
              <a:t>.</a:t>
            </a:r>
            <a:r>
              <a:rPr lang="zh-CN" altLang="en-US" dirty="0" smtClean="0"/>
              <a:t>性别、</a:t>
            </a:r>
            <a:r>
              <a:rPr lang="en-US" altLang="zh-CN" dirty="0" smtClean="0"/>
              <a:t>.</a:t>
            </a:r>
            <a:r>
              <a:rPr lang="zh-CN" altLang="en-US" dirty="0" smtClean="0"/>
              <a:t>年龄</a:t>
            </a:r>
            <a:r>
              <a:rPr lang="en-US" altLang="zh-CN" dirty="0" smtClean="0"/>
              <a:t>&gt;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323528" y="1844824"/>
            <a:ext cx="3024336" cy="108012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800" dirty="0" smtClean="0"/>
              <a:t>编程语言：</a:t>
            </a:r>
            <a:r>
              <a:rPr lang="en-US" altLang="zh-CN" sz="2800" dirty="0" smtClean="0"/>
              <a:t>O-O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5724128" y="1844824"/>
            <a:ext cx="3024336" cy="108012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800" dirty="0" smtClean="0"/>
              <a:t>数据库：</a:t>
            </a:r>
            <a:r>
              <a:rPr lang="en-US" altLang="zh-CN" sz="2800" dirty="0" smtClean="0"/>
              <a:t>RDB</a:t>
            </a:r>
          </a:p>
        </p:txBody>
      </p:sp>
      <p:pic>
        <p:nvPicPr>
          <p:cNvPr id="1027" name="Picture 3" descr="C:\Users\wty\AppData\Local\Microsoft\Windows\Temporary Internet Files\Content.IE5\65AN2PPJ\MC90030863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1628800"/>
            <a:ext cx="1828800" cy="1412341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5004048" y="1412776"/>
            <a:ext cx="1224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srgbClr val="FF0000"/>
                </a:solidFill>
              </a:rPr>
              <a:t>?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059832" y="3645024"/>
            <a:ext cx="3024336" cy="108012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2800" dirty="0" smtClean="0"/>
              <a:t>O-R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mapping</a:t>
            </a:r>
          </a:p>
        </p:txBody>
      </p:sp>
      <p:sp>
        <p:nvSpPr>
          <p:cNvPr id="10" name="下箭头 9"/>
          <p:cNvSpPr/>
          <p:nvPr/>
        </p:nvSpPr>
        <p:spPr bwMode="auto">
          <a:xfrm>
            <a:off x="4355976" y="3068960"/>
            <a:ext cx="432048" cy="504056"/>
          </a:xfrm>
          <a:prstGeom prst="downArrow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Naming convention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基本命名规则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数据模型名称：单数，大写字母开头的单词组成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HighSchool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关系名（表名）：与数据模型名称一致，全小写，单词间下划线</a:t>
            </a:r>
            <a:r>
              <a:rPr lang="en-US" altLang="zh-CN" dirty="0" smtClean="0"/>
              <a:t>(“_”)</a:t>
            </a:r>
            <a:r>
              <a:rPr lang="zh-CN" altLang="en-US" dirty="0" smtClean="0"/>
              <a:t>隔开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high_schools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Controller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文件名：</a:t>
            </a:r>
            <a:r>
              <a:rPr lang="en-US" altLang="zh-CN" dirty="0" err="1" smtClean="0"/>
              <a:t>high_schools_controller.rb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类名：</a:t>
            </a:r>
            <a:r>
              <a:rPr lang="en-US" altLang="zh-CN" dirty="0" err="1" smtClean="0"/>
              <a:t>HighSchoolsController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操作名（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）：小写字母，</a:t>
            </a:r>
            <a:r>
              <a:rPr lang="en-US" altLang="zh-CN" dirty="0" smtClean="0"/>
              <a:t>e.g. show</a:t>
            </a:r>
          </a:p>
          <a:p>
            <a:pPr lvl="1"/>
            <a:r>
              <a:rPr lang="en-US" altLang="zh-CN" dirty="0" smtClean="0"/>
              <a:t>View:</a:t>
            </a:r>
          </a:p>
          <a:p>
            <a:pPr lvl="2"/>
            <a:r>
              <a:rPr lang="en-US" altLang="zh-CN" dirty="0" err="1" smtClean="0"/>
              <a:t>high_schools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show.html.erb</a:t>
            </a:r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复数化</a:t>
            </a:r>
            <a:r>
              <a:rPr lang="en-US" altLang="zh-CN" dirty="0" smtClean="0"/>
              <a:t>(pluralize)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Model: Order</a:t>
            </a:r>
          </a:p>
          <a:p>
            <a:r>
              <a:rPr lang="en-US" altLang="zh-CN" dirty="0" smtClean="0"/>
              <a:t>Controller: </a:t>
            </a:r>
            <a:r>
              <a:rPr lang="en-US" altLang="zh-CN" dirty="0" err="1" smtClean="0"/>
              <a:t>OrdersController</a:t>
            </a:r>
            <a:endParaRPr lang="en-US" altLang="zh-CN" dirty="0" smtClean="0"/>
          </a:p>
          <a:p>
            <a:r>
              <a:rPr lang="en-US" altLang="zh-CN" dirty="0" smtClean="0"/>
              <a:t>View: Orders</a:t>
            </a:r>
          </a:p>
          <a:p>
            <a:r>
              <a:rPr lang="zh-CN" altLang="en-US" dirty="0" smtClean="0"/>
              <a:t>数据库表名：</a:t>
            </a:r>
            <a:r>
              <a:rPr lang="en-US" altLang="zh-CN" dirty="0" smtClean="0"/>
              <a:t>orders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注意不规则变化、不可数名词：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person</a:t>
            </a:r>
            <a:r>
              <a:rPr lang="zh-CN" altLang="en-US" dirty="0" smtClean="0"/>
              <a:t>的复数形式：</a:t>
            </a:r>
            <a:r>
              <a:rPr lang="en-US" altLang="zh-CN" dirty="0" smtClean="0"/>
              <a:t>people</a:t>
            </a:r>
          </a:p>
          <a:p>
            <a:pPr lvl="1"/>
            <a:r>
              <a:rPr lang="en-US" altLang="zh-CN" dirty="0" smtClean="0"/>
              <a:t>money </a:t>
            </a:r>
            <a:r>
              <a:rPr lang="en-US" altLang="zh-CN" dirty="0" smtClean="0">
                <a:sym typeface="Wingdings" pitchFamily="2" charset="2"/>
              </a:rPr>
              <a:t> money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zh-CN" altLang="en-US" dirty="0"/>
              <a:t>课程</a:t>
            </a:r>
            <a:r>
              <a:rPr lang="zh-CN" altLang="en-US" dirty="0" smtClean="0"/>
              <a:t>实践大作业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产品发布系统</a:t>
            </a:r>
            <a:endParaRPr lang="en-US" altLang="zh-CN" dirty="0"/>
          </a:p>
          <a:p>
            <a:pPr lvl="1"/>
            <a:r>
              <a:rPr lang="en-US" altLang="zh-CN" dirty="0"/>
              <a:t>3</a:t>
            </a:r>
            <a:r>
              <a:rPr lang="zh-CN" altLang="en-US" dirty="0"/>
              <a:t>个实体</a:t>
            </a:r>
            <a:endParaRPr lang="en-US" altLang="zh-CN" dirty="0"/>
          </a:p>
          <a:p>
            <a:pPr lvl="1"/>
            <a:r>
              <a:rPr lang="zh-CN" altLang="en-US" dirty="0"/>
              <a:t>入门级难</a:t>
            </a:r>
            <a:r>
              <a:rPr lang="zh-CN" altLang="en-US" dirty="0" smtClean="0"/>
              <a:t>度，最高分</a:t>
            </a:r>
            <a:r>
              <a:rPr lang="en-US" altLang="zh-CN" dirty="0" smtClean="0"/>
              <a:t>80</a:t>
            </a:r>
            <a:r>
              <a:rPr lang="zh-CN" altLang="en-US" dirty="0" smtClean="0"/>
              <a:t>分</a:t>
            </a:r>
            <a:endParaRPr lang="en-US" altLang="zh-CN" dirty="0"/>
          </a:p>
          <a:p>
            <a:r>
              <a:rPr lang="zh-CN" altLang="en-US" dirty="0"/>
              <a:t>超市管理系</a:t>
            </a:r>
            <a:r>
              <a:rPr lang="zh-CN" altLang="en-US" dirty="0" smtClean="0"/>
              <a:t>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4</a:t>
            </a:r>
            <a:r>
              <a:rPr lang="zh-CN" altLang="en-US" dirty="0" smtClean="0"/>
              <a:t>个</a:t>
            </a:r>
            <a:r>
              <a:rPr lang="zh-CN" altLang="en-US" dirty="0"/>
              <a:t>实体</a:t>
            </a:r>
            <a:endParaRPr lang="en-US" altLang="zh-CN" dirty="0"/>
          </a:p>
          <a:p>
            <a:pPr lvl="1"/>
            <a:r>
              <a:rPr lang="zh-CN" altLang="en-US" dirty="0"/>
              <a:t>入门级难度，最高</a:t>
            </a:r>
            <a:r>
              <a:rPr lang="zh-CN" altLang="en-US" dirty="0" smtClean="0"/>
              <a:t>分</a:t>
            </a:r>
            <a:r>
              <a:rPr lang="en-US" altLang="zh-CN" dirty="0" smtClean="0"/>
              <a:t>90</a:t>
            </a:r>
            <a:r>
              <a:rPr lang="zh-CN" altLang="en-US" dirty="0"/>
              <a:t>分</a:t>
            </a:r>
            <a:endParaRPr lang="en-US" altLang="zh-CN" dirty="0"/>
          </a:p>
          <a:p>
            <a:r>
              <a:rPr lang="zh-CN" altLang="en-US" dirty="0" smtClean="0"/>
              <a:t>师</a:t>
            </a:r>
            <a:r>
              <a:rPr lang="zh-CN" altLang="en-US" dirty="0"/>
              <a:t>生项目交流系统</a:t>
            </a:r>
            <a:endParaRPr lang="en-US" altLang="zh-CN" dirty="0"/>
          </a:p>
          <a:p>
            <a:pPr lvl="1"/>
            <a:r>
              <a:rPr lang="en-US" altLang="zh-CN" dirty="0" smtClean="0"/>
              <a:t>4</a:t>
            </a:r>
            <a:r>
              <a:rPr lang="zh-CN" altLang="en-US" dirty="0" smtClean="0"/>
              <a:t>个</a:t>
            </a:r>
            <a:r>
              <a:rPr lang="zh-CN" altLang="en-US" dirty="0"/>
              <a:t>实体</a:t>
            </a:r>
            <a:endParaRPr lang="en-US" altLang="zh-CN" dirty="0"/>
          </a:p>
          <a:p>
            <a:pPr lvl="1"/>
            <a:r>
              <a:rPr lang="zh-CN" altLang="en-US" dirty="0"/>
              <a:t>入门级难度，最高</a:t>
            </a:r>
            <a:r>
              <a:rPr lang="zh-CN" altLang="en-US" dirty="0" smtClean="0"/>
              <a:t>分</a:t>
            </a:r>
            <a:r>
              <a:rPr lang="en-US" altLang="zh-CN" dirty="0" smtClean="0"/>
              <a:t>90</a:t>
            </a:r>
            <a:r>
              <a:rPr lang="zh-CN" altLang="en-US" dirty="0"/>
              <a:t>分</a:t>
            </a:r>
            <a:endParaRPr lang="en-US" altLang="zh-CN" dirty="0"/>
          </a:p>
          <a:p>
            <a:r>
              <a:rPr lang="zh-CN" altLang="en-US" dirty="0" smtClean="0"/>
              <a:t>简</a:t>
            </a:r>
            <a:r>
              <a:rPr lang="zh-CN" altLang="en-US" dirty="0"/>
              <a:t>易电子商务系</a:t>
            </a:r>
            <a:r>
              <a:rPr lang="zh-CN" altLang="en-US" dirty="0" smtClean="0"/>
              <a:t>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10</a:t>
            </a:r>
            <a:r>
              <a:rPr lang="zh-CN" altLang="en-US" dirty="0" smtClean="0"/>
              <a:t>个左右实体</a:t>
            </a:r>
            <a:endParaRPr lang="en-US" altLang="zh-CN" dirty="0" smtClean="0"/>
          </a:p>
          <a:p>
            <a:pPr lvl="1"/>
            <a:r>
              <a:rPr lang="zh-CN" altLang="en-US" dirty="0"/>
              <a:t>晋</a:t>
            </a:r>
            <a:r>
              <a:rPr lang="zh-CN" altLang="en-US" dirty="0" smtClean="0"/>
              <a:t>级</a:t>
            </a:r>
            <a:r>
              <a:rPr lang="zh-CN" altLang="en-US" dirty="0"/>
              <a:t>难</a:t>
            </a:r>
            <a:r>
              <a:rPr lang="zh-CN" altLang="en-US" dirty="0" smtClean="0"/>
              <a:t>度，最高分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sz="2000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产品发布系统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实体</a:t>
            </a:r>
            <a:endParaRPr lang="en-US" altLang="zh-CN" dirty="0" smtClean="0"/>
          </a:p>
          <a:p>
            <a:pPr lvl="1"/>
            <a:r>
              <a:rPr lang="en-US" altLang="zh-CN" dirty="0"/>
              <a:t>p</a:t>
            </a:r>
            <a:r>
              <a:rPr lang="en-US" altLang="zh-CN" dirty="0" smtClean="0"/>
              <a:t>roducts(</a:t>
            </a:r>
            <a:r>
              <a:rPr lang="en-US" altLang="zh-CN" u="sng" dirty="0" smtClean="0"/>
              <a:t>id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product_name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product_description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product_type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comments(</a:t>
            </a:r>
            <a:r>
              <a:rPr lang="en-US" altLang="zh-CN" u="sng" dirty="0" smtClean="0"/>
              <a:t>id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comment_body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product_id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err="1" smtClean="0"/>
              <a:t>product_types</a:t>
            </a:r>
            <a:r>
              <a:rPr lang="en-US" altLang="zh-CN" dirty="0" smtClean="0"/>
              <a:t>(</a:t>
            </a:r>
            <a:r>
              <a:rPr lang="en-US" altLang="zh-CN" u="sng" dirty="0" smtClean="0"/>
              <a:t>id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product_type_name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/>
              <a:t>一</a:t>
            </a:r>
            <a:r>
              <a:rPr lang="zh-CN" altLang="en-US" dirty="0" smtClean="0"/>
              <a:t>个产品可有多个评论</a:t>
            </a:r>
            <a:endParaRPr lang="en-US" altLang="zh-CN" dirty="0" smtClean="0"/>
          </a:p>
          <a:p>
            <a:pPr lvl="1"/>
            <a:r>
              <a:rPr lang="zh-CN" altLang="en-US" dirty="0"/>
              <a:t>一</a:t>
            </a:r>
            <a:r>
              <a:rPr lang="zh-CN" altLang="en-US" dirty="0" smtClean="0"/>
              <a:t>个评论只能属于一个产品</a:t>
            </a:r>
            <a:endParaRPr lang="en-US" altLang="zh-CN" dirty="0" smtClean="0"/>
          </a:p>
          <a:p>
            <a:pPr lvl="1"/>
            <a:r>
              <a:rPr lang="zh-CN" altLang="en-US" dirty="0"/>
              <a:t>一</a:t>
            </a:r>
            <a:r>
              <a:rPr lang="zh-CN" altLang="en-US" dirty="0" smtClean="0"/>
              <a:t>个产品对应一种产品类型</a:t>
            </a:r>
            <a:endParaRPr lang="en-US" altLang="zh-CN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375" y="3645024"/>
            <a:ext cx="347662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34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产品发布系统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操作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创建产品（对名称，产品描述的字数限制）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显示单个产品（同时显示相关评论）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列出所有产品（可</a:t>
            </a:r>
            <a:r>
              <a:rPr lang="zh-CN" altLang="en-US" dirty="0"/>
              <a:t>按</a:t>
            </a:r>
            <a:r>
              <a:rPr lang="zh-CN" altLang="en-US" dirty="0" smtClean="0"/>
              <a:t>类型筛选，可分页）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编辑产品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删除产品（同时删除相关评论）</a:t>
            </a:r>
            <a:endParaRPr lang="en-US" altLang="zh-CN" dirty="0" smtClean="0"/>
          </a:p>
          <a:p>
            <a:pPr lvl="1"/>
            <a:r>
              <a:rPr lang="zh-CN" altLang="en-US" dirty="0"/>
              <a:t>为</a:t>
            </a:r>
            <a:r>
              <a:rPr lang="zh-CN" altLang="en-US" dirty="0" smtClean="0"/>
              <a:t>产品添加评论（评论字数限制）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删除评论</a:t>
            </a:r>
            <a:endParaRPr lang="en-US" altLang="zh-CN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81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超市管理系统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zh-CN" altLang="en-US" dirty="0"/>
              <a:t>实体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Products(</a:t>
            </a:r>
            <a:r>
              <a:rPr lang="en-US" altLang="zh-CN" u="sng" dirty="0" smtClean="0"/>
              <a:t>id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p_name</a:t>
            </a:r>
            <a:r>
              <a:rPr lang="en-US" altLang="zh-CN" dirty="0" smtClean="0"/>
              <a:t>, description, price, quantity)</a:t>
            </a:r>
          </a:p>
          <a:p>
            <a:pPr lvl="1"/>
            <a:r>
              <a:rPr lang="en-US" altLang="zh-CN" dirty="0" smtClean="0"/>
              <a:t>Item(id, </a:t>
            </a:r>
            <a:r>
              <a:rPr lang="en-US" altLang="zh-CN" dirty="0" err="1" smtClean="0"/>
              <a:t>product_id</a:t>
            </a:r>
            <a:r>
              <a:rPr lang="en-US" altLang="zh-CN" dirty="0" smtClean="0"/>
              <a:t>, quantity)</a:t>
            </a:r>
          </a:p>
          <a:p>
            <a:pPr lvl="1"/>
            <a:r>
              <a:rPr lang="en-US" altLang="zh-CN" dirty="0" err="1" smtClean="0"/>
              <a:t>Shoppinglists</a:t>
            </a:r>
            <a:r>
              <a:rPr lang="en-US" altLang="zh-CN" dirty="0" smtClean="0"/>
              <a:t>(</a:t>
            </a:r>
            <a:r>
              <a:rPr lang="en-US" altLang="zh-CN" u="sng" dirty="0" smtClean="0"/>
              <a:t>id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manipulator_type</a:t>
            </a:r>
            <a:r>
              <a:rPr lang="en-US" altLang="zh-CN" dirty="0" smtClean="0"/>
              <a:t>, total ,time)</a:t>
            </a:r>
          </a:p>
          <a:p>
            <a:pPr lvl="1"/>
            <a:r>
              <a:rPr lang="en-US" altLang="zh-CN" dirty="0"/>
              <a:t>manipulator(</a:t>
            </a:r>
            <a:r>
              <a:rPr lang="en-US" altLang="zh-CN" u="sng" dirty="0" smtClean="0"/>
              <a:t>id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m_name</a:t>
            </a:r>
            <a:r>
              <a:rPr lang="en-US" altLang="zh-CN" dirty="0" smtClean="0"/>
              <a:t>, password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type)</a:t>
            </a:r>
          </a:p>
          <a:p>
            <a:r>
              <a:rPr lang="zh-CN" altLang="en-US" dirty="0"/>
              <a:t>解释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一个</a:t>
            </a:r>
            <a:r>
              <a:rPr lang="zh-CN" altLang="en-US" dirty="0"/>
              <a:t>购物</a:t>
            </a:r>
            <a:r>
              <a:rPr lang="zh-CN" altLang="en-US" dirty="0" smtClean="0"/>
              <a:t>清单</a:t>
            </a:r>
            <a:r>
              <a:rPr lang="en-US" altLang="zh-CN" dirty="0" smtClean="0"/>
              <a:t>has many</a:t>
            </a:r>
            <a:r>
              <a:rPr lang="zh-CN" altLang="en-US" dirty="0" smtClean="0"/>
              <a:t>商品项（</a:t>
            </a:r>
            <a:r>
              <a:rPr lang="en-US" altLang="zh-CN" dirty="0" smtClean="0"/>
              <a:t>Item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一</a:t>
            </a:r>
            <a:r>
              <a:rPr lang="zh-CN" altLang="en-US" dirty="0" smtClean="0"/>
              <a:t>个商品项</a:t>
            </a:r>
            <a:r>
              <a:rPr lang="en-US" altLang="zh-CN" dirty="0" smtClean="0"/>
              <a:t>belongs to</a:t>
            </a:r>
            <a:r>
              <a:rPr lang="zh-CN" altLang="en-US" dirty="0" smtClean="0"/>
              <a:t>商品和购物清单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操作者分为管理员和顾客</a:t>
            </a:r>
            <a:endParaRPr lang="en-US" altLang="zh-CN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13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超市管理系统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操作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b="1" dirty="0" smtClean="0"/>
              <a:t> 管理员：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创建商品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设定商品各属性值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生成</a:t>
            </a:r>
            <a:r>
              <a:rPr lang="zh-CN" altLang="en-US" dirty="0"/>
              <a:t>购物</a:t>
            </a:r>
            <a:r>
              <a:rPr lang="zh-CN" altLang="en-US" dirty="0" smtClean="0"/>
              <a:t>清单增补商品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删除商品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浏览</a:t>
            </a:r>
            <a:r>
              <a:rPr lang="en-US" altLang="zh-CN" dirty="0" smtClean="0"/>
              <a:t>/</a:t>
            </a:r>
            <a:r>
              <a:rPr lang="zh-CN" altLang="en-US" dirty="0" smtClean="0"/>
              <a:t>查询购物清单列表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b="1" dirty="0" smtClean="0"/>
              <a:t>  顾客：</a:t>
            </a:r>
            <a:endParaRPr lang="en-US" altLang="zh-CN" b="1" dirty="0" smtClean="0"/>
          </a:p>
          <a:p>
            <a:pPr lvl="1"/>
            <a:r>
              <a:rPr lang="zh-CN" altLang="en-US" dirty="0"/>
              <a:t>浏览</a:t>
            </a:r>
            <a:r>
              <a:rPr lang="zh-CN" altLang="en-US" dirty="0" smtClean="0"/>
              <a:t>商品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生成</a:t>
            </a:r>
            <a:r>
              <a:rPr lang="zh-CN" altLang="en-US" dirty="0"/>
              <a:t>购物</a:t>
            </a:r>
            <a:r>
              <a:rPr lang="zh-CN" altLang="en-US" dirty="0" smtClean="0"/>
              <a:t>清单购买（减少）商品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P.S.</a:t>
            </a:r>
            <a:r>
              <a:rPr lang="zh-CN" altLang="en-US" dirty="0" smtClean="0"/>
              <a:t>注册时防</a:t>
            </a:r>
            <a:r>
              <a:rPr lang="zh-CN" altLang="en-US" dirty="0" smtClean="0"/>
              <a:t>止顾客用</a:t>
            </a:r>
            <a:r>
              <a:rPr lang="zh-CN" altLang="en-US" dirty="0" smtClean="0"/>
              <a:t>户注册为管理员</a:t>
            </a:r>
            <a:endParaRPr lang="en-US" altLang="zh-CN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8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Agile Web Development with Rails, Third Edition</a:t>
            </a:r>
          </a:p>
          <a:p>
            <a:r>
              <a:rPr lang="en-US" altLang="zh-CN" dirty="0" smtClean="0"/>
              <a:t>Web</a:t>
            </a:r>
            <a:r>
              <a:rPr lang="zh-CN" altLang="en-US" dirty="0" smtClean="0"/>
              <a:t>开发敏捷之道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应用</a:t>
            </a:r>
            <a:r>
              <a:rPr lang="en-US" altLang="zh-CN" dirty="0" smtClean="0"/>
              <a:t>Rails</a:t>
            </a:r>
            <a:r>
              <a:rPr lang="zh-CN" altLang="en-US" dirty="0" smtClean="0"/>
              <a:t>进行敏捷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开发（第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版） </a:t>
            </a:r>
          </a:p>
          <a:p>
            <a:endParaRPr lang="zh-CN" altLang="en-US" dirty="0"/>
          </a:p>
        </p:txBody>
      </p:sp>
      <p:pic>
        <p:nvPicPr>
          <p:cNvPr id="1026" name="Picture 2" descr="Cover Image For Agile Web Development with Rails...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501008"/>
            <a:ext cx="2448272" cy="2937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63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师生项目交流系统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实体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Users(id, name, password, 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, type)</a:t>
            </a:r>
          </a:p>
          <a:p>
            <a:pPr lvl="1"/>
            <a:r>
              <a:rPr lang="en-US" altLang="zh-CN" dirty="0" smtClean="0"/>
              <a:t>Projects(id, title, info, </a:t>
            </a:r>
            <a:r>
              <a:rPr lang="en-US" altLang="zh-CN" dirty="0" err="1" smtClean="0"/>
              <a:t>user_num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/>
              <a:t>Discussion(id, </a:t>
            </a:r>
            <a:r>
              <a:rPr lang="en-US" altLang="zh-CN" dirty="0" smtClean="0"/>
              <a:t>content, </a:t>
            </a:r>
            <a:r>
              <a:rPr lang="en-US" altLang="zh-CN" dirty="0" err="1" smtClean="0"/>
              <a:t>project_id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user_id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Relations(id, </a:t>
            </a:r>
            <a:r>
              <a:rPr lang="en-US" altLang="zh-CN" dirty="0" err="1" smtClean="0"/>
              <a:t>user_id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project_id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解释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  分为老师和学生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项目  由老师创建，被学生关注</a:t>
            </a:r>
            <a:endParaRPr lang="en-US" altLang="zh-CN" dirty="0"/>
          </a:p>
          <a:p>
            <a:pPr lvl="1"/>
            <a:r>
              <a:rPr lang="zh-CN" altLang="en-US" dirty="0" smtClean="0"/>
              <a:t>讨论  </a:t>
            </a:r>
            <a:r>
              <a:rPr lang="en-US" altLang="zh-CN" dirty="0" smtClean="0"/>
              <a:t>belongs </a:t>
            </a:r>
            <a:r>
              <a:rPr lang="en-US" altLang="zh-CN" dirty="0"/>
              <a:t>to</a:t>
            </a:r>
            <a:r>
              <a:rPr lang="zh-CN" altLang="en-US" dirty="0" smtClean="0"/>
              <a:t>项目、用户</a:t>
            </a:r>
            <a:endParaRPr lang="en-US" altLang="zh-CN" dirty="0"/>
          </a:p>
          <a:p>
            <a:pPr lvl="1"/>
            <a:r>
              <a:rPr lang="zh-CN" altLang="en-US" dirty="0" smtClean="0"/>
              <a:t>关系  学生和项目的关注关系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12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师生项目交流系统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操作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老师、学生注册和登录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老师增、删、改、查项目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学生查询、关注项目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学生与老师交流讨论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9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简易电子商务系统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数据库</a:t>
            </a:r>
            <a:r>
              <a:rPr lang="zh-CN" altLang="en-US" dirty="0" smtClean="0"/>
              <a:t>设计（参考）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产品表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产品的各种属性表</a:t>
            </a:r>
            <a:endParaRPr lang="en-US" altLang="zh-CN" dirty="0" smtClean="0"/>
          </a:p>
          <a:p>
            <a:pPr lvl="1"/>
            <a:r>
              <a:rPr lang="zh-CN" altLang="en-US" dirty="0"/>
              <a:t>购物</a:t>
            </a:r>
            <a:r>
              <a:rPr lang="zh-CN" altLang="en-US" dirty="0" smtClean="0"/>
              <a:t>车表</a:t>
            </a:r>
            <a:endParaRPr lang="en-US" altLang="zh-CN" dirty="0" smtClean="0"/>
          </a:p>
          <a:p>
            <a:pPr lvl="1"/>
            <a:r>
              <a:rPr lang="zh-CN" altLang="en-US" dirty="0"/>
              <a:t>收藏</a:t>
            </a:r>
            <a:r>
              <a:rPr lang="zh-CN" altLang="en-US" dirty="0" smtClean="0"/>
              <a:t>夹表（选做）</a:t>
            </a:r>
            <a:endParaRPr lang="en-US" altLang="zh-CN" dirty="0" smtClean="0"/>
          </a:p>
          <a:p>
            <a:pPr lvl="1"/>
            <a:r>
              <a:rPr lang="zh-CN" altLang="en-US" dirty="0"/>
              <a:t>订单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pPr lvl="1"/>
            <a:r>
              <a:rPr lang="zh-CN" altLang="en-US" dirty="0"/>
              <a:t>顶</a:t>
            </a:r>
            <a:r>
              <a:rPr lang="zh-CN" altLang="en-US" dirty="0" smtClean="0"/>
              <a:t>单项表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5887" y="1533524"/>
            <a:ext cx="5366113" cy="520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05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简易电子商务系统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用户表</a:t>
            </a:r>
            <a:endParaRPr lang="en-US" altLang="zh-CN" dirty="0" smtClean="0"/>
          </a:p>
          <a:p>
            <a:pPr lvl="1"/>
            <a:r>
              <a:rPr lang="en-US" altLang="zh-CN" dirty="0"/>
              <a:t>i</a:t>
            </a:r>
            <a:r>
              <a:rPr lang="en-US" altLang="zh-CN" dirty="0" smtClean="0"/>
              <a:t>d, </a:t>
            </a:r>
            <a:r>
              <a:rPr lang="zh-CN" altLang="en-US" dirty="0"/>
              <a:t>用户名</a:t>
            </a:r>
            <a:r>
              <a:rPr lang="zh-CN" altLang="en-US" dirty="0" smtClean="0"/>
              <a:t>，密码，角色（买家</a:t>
            </a:r>
            <a:r>
              <a:rPr lang="en-US" altLang="zh-CN" dirty="0" smtClean="0"/>
              <a:t>/</a:t>
            </a:r>
            <a:r>
              <a:rPr lang="zh-CN" altLang="en-US" dirty="0"/>
              <a:t>管理员</a:t>
            </a:r>
            <a:r>
              <a:rPr lang="zh-CN" altLang="en-US" dirty="0" smtClean="0"/>
              <a:t>）</a:t>
            </a:r>
            <a:r>
              <a:rPr lang="en-US" altLang="zh-CN" dirty="0" smtClean="0"/>
              <a:t>……</a:t>
            </a:r>
          </a:p>
          <a:p>
            <a:r>
              <a:rPr lang="zh-CN" altLang="en-US" dirty="0"/>
              <a:t>产品</a:t>
            </a:r>
            <a:r>
              <a:rPr lang="zh-CN" altLang="en-US" dirty="0" smtClean="0"/>
              <a:t>表</a:t>
            </a:r>
            <a:endParaRPr lang="en-US" altLang="zh-CN" dirty="0"/>
          </a:p>
          <a:p>
            <a:pPr lvl="1"/>
            <a:r>
              <a:rPr lang="en-US" altLang="zh-CN" dirty="0" smtClean="0"/>
              <a:t>Id</a:t>
            </a:r>
            <a:r>
              <a:rPr lang="en-US" altLang="zh-CN" dirty="0"/>
              <a:t>, </a:t>
            </a:r>
            <a:r>
              <a:rPr lang="zh-CN" altLang="en-US" dirty="0" smtClean="0"/>
              <a:t>名称，描述，价格，销量，图片路径，几个属性（</a:t>
            </a:r>
            <a:r>
              <a:rPr lang="en-US" altLang="zh-CN" dirty="0" smtClean="0"/>
              <a:t>e.g. </a:t>
            </a:r>
            <a:r>
              <a:rPr lang="zh-CN" altLang="en-US" dirty="0" smtClean="0"/>
              <a:t>产品类型</a:t>
            </a:r>
            <a:r>
              <a:rPr lang="en-US" altLang="zh-CN" dirty="0" smtClean="0"/>
              <a:t>/</a:t>
            </a:r>
            <a:r>
              <a:rPr lang="zh-CN" altLang="en-US" dirty="0" smtClean="0"/>
              <a:t>颜色</a:t>
            </a:r>
            <a:r>
              <a:rPr lang="en-US" altLang="zh-CN" dirty="0" smtClean="0"/>
              <a:t>/</a:t>
            </a:r>
            <a:r>
              <a:rPr lang="zh-CN" altLang="en-US" dirty="0" smtClean="0"/>
              <a:t>尺寸</a:t>
            </a:r>
            <a:r>
              <a:rPr lang="en-US" altLang="zh-CN" dirty="0" smtClean="0"/>
              <a:t>/</a:t>
            </a:r>
            <a:r>
              <a:rPr lang="zh-CN" altLang="en-US" dirty="0" smtClean="0"/>
              <a:t>设计款式）</a:t>
            </a:r>
            <a:r>
              <a:rPr lang="en-US" altLang="zh-CN" dirty="0" smtClean="0"/>
              <a:t>……</a:t>
            </a:r>
          </a:p>
          <a:p>
            <a:r>
              <a:rPr lang="zh-CN" altLang="en-US" dirty="0" smtClean="0"/>
              <a:t>属性代码表（如颜色表）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id, RGB</a:t>
            </a:r>
            <a:r>
              <a:rPr lang="zh-CN" altLang="en-US" dirty="0" smtClean="0"/>
              <a:t>值，颜色名称</a:t>
            </a:r>
            <a:endParaRPr lang="en-US" altLang="zh-CN" dirty="0" smtClean="0"/>
          </a:p>
          <a:p>
            <a:r>
              <a:rPr lang="zh-CN" altLang="en-US" dirty="0"/>
              <a:t>购物车</a:t>
            </a:r>
            <a:r>
              <a:rPr lang="zh-CN" altLang="en-US" dirty="0" smtClean="0"/>
              <a:t>表</a:t>
            </a:r>
            <a:endParaRPr lang="en-US" altLang="zh-CN" dirty="0"/>
          </a:p>
          <a:p>
            <a:pPr lvl="1"/>
            <a:r>
              <a:rPr lang="zh-CN" altLang="en-US" dirty="0" smtClean="0"/>
              <a:t>买家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，产品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，数量，添加时间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49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简易电子商务系统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收藏</a:t>
            </a:r>
            <a:r>
              <a:rPr lang="zh-CN" altLang="en-US" dirty="0" smtClean="0"/>
              <a:t>夹表</a:t>
            </a:r>
            <a:endParaRPr lang="en-US" altLang="zh-CN" dirty="0" smtClean="0"/>
          </a:p>
          <a:p>
            <a:pPr lvl="1"/>
            <a:r>
              <a:rPr lang="zh-CN" altLang="en-US" dirty="0"/>
              <a:t>买家</a:t>
            </a:r>
            <a:r>
              <a:rPr lang="en-US" altLang="zh-CN" dirty="0"/>
              <a:t>id</a:t>
            </a:r>
            <a:r>
              <a:rPr lang="zh-CN" altLang="en-US" dirty="0"/>
              <a:t>，产品</a:t>
            </a:r>
            <a:r>
              <a:rPr lang="en-US" altLang="zh-CN" dirty="0" smtClean="0"/>
              <a:t>id</a:t>
            </a:r>
            <a:r>
              <a:rPr lang="zh-CN" altLang="en-US" dirty="0"/>
              <a:t>，</a:t>
            </a:r>
            <a:r>
              <a:rPr lang="zh-CN" altLang="en-US" dirty="0" smtClean="0"/>
              <a:t>添加</a:t>
            </a:r>
            <a:r>
              <a:rPr lang="zh-CN" altLang="en-US" dirty="0"/>
              <a:t>时间</a:t>
            </a:r>
            <a:endParaRPr lang="en-US" altLang="zh-CN" dirty="0"/>
          </a:p>
          <a:p>
            <a:r>
              <a:rPr lang="zh-CN" altLang="en-US" dirty="0"/>
              <a:t>订单</a:t>
            </a:r>
            <a:r>
              <a:rPr lang="zh-CN" altLang="en-US" dirty="0" smtClean="0"/>
              <a:t>表</a:t>
            </a:r>
            <a:endParaRPr lang="en-US" altLang="zh-CN" dirty="0"/>
          </a:p>
          <a:p>
            <a:pPr lvl="1"/>
            <a:r>
              <a:rPr lang="zh-CN" altLang="en-US" dirty="0" smtClean="0"/>
              <a:t>买家</a:t>
            </a:r>
            <a:r>
              <a:rPr lang="en-US" altLang="zh-CN" dirty="0" smtClean="0"/>
              <a:t>Id</a:t>
            </a:r>
            <a:r>
              <a:rPr lang="en-US" altLang="zh-CN" dirty="0"/>
              <a:t>, </a:t>
            </a:r>
            <a:r>
              <a:rPr lang="zh-CN" altLang="en-US" dirty="0" smtClean="0"/>
              <a:t>收货人，收货地址，收货电话，邮编，订单状态，添加时间，总额</a:t>
            </a:r>
            <a:r>
              <a:rPr lang="en-US" altLang="zh-CN" dirty="0"/>
              <a:t>……</a:t>
            </a:r>
            <a:endParaRPr lang="en-US" altLang="zh-CN" dirty="0" smtClean="0"/>
          </a:p>
          <a:p>
            <a:r>
              <a:rPr lang="zh-CN" altLang="en-US" dirty="0" smtClean="0"/>
              <a:t>订单项表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产品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，数量，价格，所属订单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5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简易电子商务系统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管理员操作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添加</a:t>
            </a:r>
            <a:r>
              <a:rPr lang="en-US" altLang="zh-CN" dirty="0" smtClean="0"/>
              <a:t>/</a:t>
            </a:r>
            <a:r>
              <a:rPr lang="zh-CN" altLang="en-US" dirty="0" smtClean="0"/>
              <a:t>编辑</a:t>
            </a:r>
            <a:r>
              <a:rPr lang="en-US" altLang="zh-CN" dirty="0" smtClean="0"/>
              <a:t>/</a:t>
            </a:r>
            <a:r>
              <a:rPr lang="zh-CN" altLang="en-US" dirty="0" smtClean="0"/>
              <a:t>查看</a:t>
            </a:r>
            <a:r>
              <a:rPr lang="en-US" altLang="zh-CN" dirty="0" smtClean="0"/>
              <a:t>/</a:t>
            </a:r>
            <a:r>
              <a:rPr lang="zh-CN" altLang="en-US" dirty="0" smtClean="0"/>
              <a:t>删除产品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查看所有订单列表</a:t>
            </a:r>
            <a:endParaRPr lang="en-US" altLang="zh-CN" dirty="0" smtClean="0"/>
          </a:p>
          <a:p>
            <a:pPr lvl="1"/>
            <a:r>
              <a:rPr lang="zh-CN" altLang="en-US" dirty="0"/>
              <a:t>处理</a:t>
            </a:r>
            <a:r>
              <a:rPr lang="zh-CN" altLang="en-US" dirty="0" smtClean="0"/>
              <a:t>订单（发货</a:t>
            </a:r>
            <a:r>
              <a:rPr lang="en-US" altLang="zh-CN" dirty="0" smtClean="0"/>
              <a:t>/</a:t>
            </a:r>
            <a:r>
              <a:rPr lang="zh-CN" altLang="en-US" dirty="0" smtClean="0"/>
              <a:t>删除）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03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简易电子商务系统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买家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pPr lvl="1"/>
            <a:r>
              <a:rPr lang="zh-CN" altLang="en-US" dirty="0"/>
              <a:t>浏览产品列表 </a:t>
            </a:r>
            <a:r>
              <a:rPr lang="en-US" altLang="zh-CN" dirty="0"/>
              <a:t>=&gt;  </a:t>
            </a:r>
            <a:r>
              <a:rPr lang="zh-CN" altLang="en-US" dirty="0"/>
              <a:t>查看单品详情</a:t>
            </a:r>
            <a:endParaRPr lang="en-US" altLang="zh-CN" dirty="0"/>
          </a:p>
          <a:p>
            <a:pPr lvl="1"/>
            <a:r>
              <a:rPr lang="zh-CN" altLang="en-US" dirty="0"/>
              <a:t>添加到购物</a:t>
            </a:r>
            <a:r>
              <a:rPr lang="zh-CN" altLang="en-US" dirty="0" smtClean="0"/>
              <a:t>车</a:t>
            </a:r>
            <a:endParaRPr lang="en-US" altLang="zh-CN" dirty="0"/>
          </a:p>
          <a:p>
            <a:pPr lvl="1"/>
            <a:r>
              <a:rPr lang="zh-CN" altLang="en-US" dirty="0"/>
              <a:t>购物车内容生成</a:t>
            </a:r>
            <a:r>
              <a:rPr lang="zh-CN" altLang="en-US" dirty="0" smtClean="0"/>
              <a:t>订单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查看自己的订单列表</a:t>
            </a:r>
            <a:endParaRPr lang="en-US" altLang="zh-CN" dirty="0"/>
          </a:p>
          <a:p>
            <a:pPr lvl="1"/>
            <a:r>
              <a:rPr lang="zh-CN" altLang="en-US" dirty="0"/>
              <a:t>订单操作（付款，确认收货，取消订单）</a:t>
            </a:r>
            <a:endParaRPr lang="en-US" altLang="zh-CN" dirty="0"/>
          </a:p>
          <a:p>
            <a:pPr lvl="1"/>
            <a:r>
              <a:rPr lang="zh-CN" altLang="en-US" dirty="0" smtClean="0"/>
              <a:t>添加</a:t>
            </a:r>
            <a:r>
              <a:rPr lang="zh-CN" altLang="en-US" dirty="0"/>
              <a:t>产品到收藏</a:t>
            </a:r>
            <a:r>
              <a:rPr lang="zh-CN" altLang="en-US" dirty="0" smtClean="0"/>
              <a:t>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浏览收藏夹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将产品从收藏夹内删除</a:t>
            </a:r>
            <a:endParaRPr lang="en-US" altLang="zh-CN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66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以往同学的作业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zh-CN" dirty="0"/>
              <a:t>http://tucao-by-lyc.herokuapp.com/</a:t>
            </a:r>
          </a:p>
          <a:p>
            <a:r>
              <a:rPr lang="en-US" altLang="zh-CN" dirty="0" smtClean="0"/>
              <a:t>http</a:t>
            </a:r>
            <a:r>
              <a:rPr lang="en-US" altLang="zh-CN" dirty="0"/>
              <a:t>://lightsol.wo-jiu-shi-xiang-kan-kan-yu-ming-dao-di-neng-xie-duo-chang.name/logout/</a:t>
            </a:r>
          </a:p>
          <a:p>
            <a:r>
              <a:rPr lang="en-US" altLang="zh-CN" dirty="0" smtClean="0"/>
              <a:t>http</a:t>
            </a:r>
            <a:r>
              <a:rPr lang="en-US" altLang="zh-CN" dirty="0"/>
              <a:t>://whispering-citadel-9394.herokuapp.com/</a:t>
            </a:r>
          </a:p>
          <a:p>
            <a:r>
              <a:rPr lang="en-US" altLang="zh-CN" dirty="0" smtClean="0"/>
              <a:t>limitless-ridge-9983.herokuapp.com</a:t>
            </a:r>
            <a:endParaRPr lang="en-US" altLang="zh-CN" dirty="0"/>
          </a:p>
          <a:p>
            <a:r>
              <a:rPr lang="en-US" altLang="zh-CN" dirty="0" smtClean="0"/>
              <a:t>http</a:t>
            </a:r>
            <a:r>
              <a:rPr lang="en-US" altLang="zh-CN" dirty="0"/>
              <a:t>://warm-brushlands-9401.herokuapp.com/</a:t>
            </a:r>
          </a:p>
          <a:p>
            <a:r>
              <a:rPr lang="en-US" altLang="zh-CN" dirty="0" smtClean="0"/>
              <a:t>https</a:t>
            </a:r>
            <a:r>
              <a:rPr lang="en-US" altLang="zh-CN" dirty="0"/>
              <a:t>://air-pages.herokuapp.com/</a:t>
            </a:r>
          </a:p>
          <a:p>
            <a:r>
              <a:rPr lang="en-US" altLang="zh-CN" dirty="0" smtClean="0"/>
              <a:t>ljwnumone.herokuapp.com</a:t>
            </a:r>
            <a:endParaRPr lang="en-US" altLang="zh-CN" dirty="0"/>
          </a:p>
          <a:p>
            <a:r>
              <a:rPr lang="en-US" altLang="zh-CN" dirty="0" smtClean="0"/>
              <a:t>https</a:t>
            </a:r>
            <a:r>
              <a:rPr lang="en-US" altLang="zh-CN" dirty="0"/>
              <a:t>://sheltered-coast-5013.herokuapp.com/</a:t>
            </a:r>
          </a:p>
          <a:p>
            <a:r>
              <a:rPr lang="en-US" altLang="zh-CN" dirty="0" smtClean="0"/>
              <a:t>https</a:t>
            </a:r>
            <a:r>
              <a:rPr lang="en-US" altLang="zh-CN" dirty="0"/>
              <a:t>://enigmatic-escarpment-3691.herokuapp.com/</a:t>
            </a:r>
          </a:p>
          <a:p>
            <a:r>
              <a:rPr lang="en-US" altLang="zh-CN" dirty="0" smtClean="0"/>
              <a:t>http</a:t>
            </a:r>
            <a:r>
              <a:rPr lang="en-US" altLang="zh-CN" dirty="0"/>
              <a:t>://miniblog-by-yulang.herokuapp.com/.</a:t>
            </a:r>
          </a:p>
          <a:p>
            <a:r>
              <a:rPr lang="en-US" altLang="zh-CN" dirty="0" smtClean="0"/>
              <a:t>http</a:t>
            </a:r>
            <a:r>
              <a:rPr lang="en-US" altLang="zh-CN" dirty="0"/>
              <a:t>://taotie.herokuapp.com/</a:t>
            </a:r>
          </a:p>
          <a:p>
            <a:r>
              <a:rPr lang="en-US" altLang="zh-CN" dirty="0" smtClean="0"/>
              <a:t>http</a:t>
            </a:r>
            <a:r>
              <a:rPr lang="en-US" altLang="zh-CN" dirty="0"/>
              <a:t>://lostandfind.herokuapp.com/</a:t>
            </a:r>
          </a:p>
          <a:p>
            <a:r>
              <a:rPr lang="en-US" altLang="zh-CN" dirty="0" smtClean="0"/>
              <a:t>https</a:t>
            </a:r>
            <a:r>
              <a:rPr lang="en-US" altLang="zh-CN" dirty="0"/>
              <a:t>://caoyingjie.herokuapp.com</a:t>
            </a:r>
          </a:p>
          <a:p>
            <a:r>
              <a:rPr lang="en-US" altLang="zh-CN" dirty="0"/>
              <a:t>http://obscure-earth-7882.herokuapp.com/</a:t>
            </a:r>
          </a:p>
          <a:p>
            <a:r>
              <a:rPr lang="en-US" altLang="zh-CN" dirty="0" smtClean="0"/>
              <a:t>https</a:t>
            </a:r>
            <a:r>
              <a:rPr lang="en-US" altLang="zh-CN" dirty="0"/>
              <a:t>://usis.herokuapp.com/blogs</a:t>
            </a:r>
          </a:p>
          <a:p>
            <a:r>
              <a:rPr lang="en-US" altLang="zh-CN" dirty="0" smtClean="0"/>
              <a:t>http</a:t>
            </a:r>
            <a:r>
              <a:rPr lang="en-US" altLang="zh-CN" dirty="0"/>
              <a:t>://thawing-dawn-4932.herokuapp.com</a:t>
            </a:r>
          </a:p>
          <a:p>
            <a:r>
              <a:rPr lang="en-US" altLang="zh-CN" dirty="0" smtClean="0"/>
              <a:t>lqbuaa.herokuapp.com</a:t>
            </a:r>
            <a:endParaRPr lang="en-US" altLang="zh-CN" dirty="0"/>
          </a:p>
          <a:p>
            <a:r>
              <a:rPr lang="en-US" altLang="zh-CN" dirty="0" smtClean="0"/>
              <a:t>http</a:t>
            </a:r>
            <a:r>
              <a:rPr lang="en-US" altLang="zh-CN" dirty="0"/>
              <a:t>://jeanhwea.herokuapp.com/articles</a:t>
            </a:r>
          </a:p>
          <a:p>
            <a:r>
              <a:rPr lang="en-US" altLang="zh-CN" dirty="0" smtClean="0"/>
              <a:t>http</a:t>
            </a:r>
            <a:r>
              <a:rPr lang="en-US" altLang="zh-CN" dirty="0"/>
              <a:t>://wddwxy-weibo.herokuapp.com/</a:t>
            </a:r>
          </a:p>
          <a:p>
            <a:r>
              <a:rPr lang="en-US" altLang="zh-CN" dirty="0"/>
              <a:t>https://zjoe.herokuapp.com</a:t>
            </a:r>
          </a:p>
          <a:p>
            <a:r>
              <a:rPr lang="en-US" altLang="zh-CN" dirty="0"/>
              <a:t>https://legendljr.herokuapp.com</a:t>
            </a:r>
          </a:p>
          <a:p>
            <a:r>
              <a:rPr lang="en-US" altLang="zh-CN" dirty="0"/>
              <a:t>https://forwil.herokuapp.com</a:t>
            </a:r>
            <a:r>
              <a:rPr lang="en-US" altLang="zh-CN" dirty="0" smtClean="0"/>
              <a:t>/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9163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大作业提交与</a:t>
            </a:r>
            <a:r>
              <a:rPr lang="en-US" altLang="zh-CN" dirty="0"/>
              <a:t>CI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/>
          <a:lstStyle/>
          <a:p>
            <a:r>
              <a:rPr lang="zh-CN" altLang="en-US" sz="2400" dirty="0" smtClean="0"/>
              <a:t>大作业用</a:t>
            </a:r>
            <a:r>
              <a:rPr lang="en-US" altLang="zh-CN" sz="2400" dirty="0" err="1" smtClean="0"/>
              <a:t>git</a:t>
            </a:r>
            <a:r>
              <a:rPr lang="zh-CN" altLang="en-US" sz="2400" dirty="0" smtClean="0"/>
              <a:t>提交到</a:t>
            </a:r>
            <a:r>
              <a:rPr lang="en-US" altLang="zh-CN" sz="2400" dirty="0" smtClean="0"/>
              <a:t>ruby-git.act.buaa.edu.cn</a:t>
            </a:r>
            <a:r>
              <a:rPr lang="zh-CN" altLang="en-US" sz="2400" dirty="0" smtClean="0"/>
              <a:t>上</a:t>
            </a:r>
            <a:endParaRPr lang="en-US" altLang="zh-CN" sz="2400" dirty="0" smtClean="0"/>
          </a:p>
          <a:p>
            <a:r>
              <a:rPr lang="en-US" altLang="zh-CN" sz="2400" dirty="0" smtClean="0"/>
              <a:t>Repository</a:t>
            </a:r>
            <a:r>
              <a:rPr lang="zh-CN" altLang="en-US" sz="2400" dirty="0" smtClean="0"/>
              <a:t>名</a:t>
            </a:r>
            <a:endParaRPr lang="en-US" altLang="zh-CN" sz="2400" dirty="0" smtClean="0"/>
          </a:p>
          <a:p>
            <a:pPr lvl="1"/>
            <a:r>
              <a:rPr lang="en-US" altLang="zh-CN" sz="2000" dirty="0"/>
              <a:t>http://ruby-git.act.buaa.edu.cn/ruby-2018/</a:t>
            </a:r>
            <a:r>
              <a:rPr lang="zh-CN" altLang="en-US" sz="2000" dirty="0" smtClean="0"/>
              <a:t>学号</a:t>
            </a:r>
            <a:r>
              <a:rPr lang="en-US" altLang="zh-CN" sz="2000" dirty="0" smtClean="0"/>
              <a:t>-</a:t>
            </a:r>
            <a:r>
              <a:rPr lang="en-US" altLang="zh-CN" sz="2000" dirty="0" err="1" smtClean="0"/>
              <a:t>website.git</a:t>
            </a:r>
            <a:endParaRPr lang="zh-CN" altLang="en-US" sz="2000" dirty="0" smtClean="0"/>
          </a:p>
          <a:p>
            <a:pPr lvl="1"/>
            <a:r>
              <a:rPr lang="zh-CN" altLang="en-US" sz="2000" dirty="0" smtClean="0"/>
              <a:t>如：</a:t>
            </a:r>
            <a:r>
              <a:rPr lang="en-US" altLang="zh-CN" sz="2000" dirty="0" smtClean="0"/>
              <a:t>http://ruby-git.act.buaa.edu.cn/ruby-2018/14061141-website.git</a:t>
            </a:r>
          </a:p>
          <a:p>
            <a:r>
              <a:rPr lang="zh-CN" altLang="en-US" sz="2400" dirty="0"/>
              <a:t>分</a:t>
            </a:r>
            <a:r>
              <a:rPr lang="zh-CN" altLang="en-US" sz="2400" dirty="0" smtClean="0"/>
              <a:t>枝是</a:t>
            </a:r>
            <a:r>
              <a:rPr lang="en-US" altLang="zh-CN" sz="2400" dirty="0" smtClean="0"/>
              <a:t>master</a:t>
            </a:r>
            <a:r>
              <a:rPr lang="zh-CN" altLang="en-US" sz="2400" dirty="0" smtClean="0"/>
              <a:t>分枝</a:t>
            </a:r>
            <a:endParaRPr lang="en-US" altLang="zh-CN" sz="2400" dirty="0" smtClean="0"/>
          </a:p>
          <a:p>
            <a:r>
              <a:rPr lang="zh-CN" altLang="en-US" sz="2400" dirty="0" smtClean="0"/>
              <a:t>持续集成（</a:t>
            </a:r>
            <a:r>
              <a:rPr lang="en-US" altLang="zh-CN" sz="2400" dirty="0" smtClean="0"/>
              <a:t>Continuous Integration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CI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团队开发中，提高集成频率，降低集成风险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每</a:t>
            </a:r>
            <a:r>
              <a:rPr lang="zh-CN" altLang="en-US" sz="2000" dirty="0"/>
              <a:t>次提交（</a:t>
            </a:r>
            <a:r>
              <a:rPr lang="en-US" altLang="zh-CN" sz="2000" dirty="0"/>
              <a:t>push</a:t>
            </a:r>
            <a:r>
              <a:rPr lang="zh-CN" altLang="en-US" sz="2000" dirty="0"/>
              <a:t>）会触发</a:t>
            </a:r>
            <a:endParaRPr lang="en-US" altLang="zh-CN" sz="2000" dirty="0" smtClean="0"/>
          </a:p>
          <a:p>
            <a:pPr lvl="1"/>
            <a:r>
              <a:rPr lang="en-US" altLang="zh-CN" sz="2000" dirty="0" err="1" smtClean="0"/>
              <a:t>Gitlab</a:t>
            </a:r>
            <a:r>
              <a:rPr lang="zh-CN" altLang="en-US" sz="2000" dirty="0" smtClean="0"/>
              <a:t>会将最新的</a:t>
            </a:r>
            <a:r>
              <a:rPr lang="zh-CN" altLang="en-US" sz="2000" dirty="0"/>
              <a:t>代</a:t>
            </a:r>
            <a:r>
              <a:rPr lang="zh-CN" altLang="en-US" sz="2000" dirty="0" smtClean="0"/>
              <a:t>码部署运行于一个</a:t>
            </a:r>
            <a:r>
              <a:rPr lang="en-US" altLang="zh-CN" sz="2000" dirty="0" err="1" smtClean="0"/>
              <a:t>docker</a:t>
            </a:r>
            <a:r>
              <a:rPr lang="zh-CN" altLang="en-US" sz="2000" dirty="0" smtClean="0"/>
              <a:t>容器内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如果正确，可以通过特定端口访问作品，如：</a:t>
            </a:r>
            <a:endParaRPr lang="en-US" altLang="zh-CN" sz="2000" dirty="0" smtClean="0"/>
          </a:p>
          <a:p>
            <a:pPr lvl="2"/>
            <a:r>
              <a:rPr lang="en-US" altLang="zh-CN" sz="1600" dirty="0" smtClean="0"/>
              <a:t>http://ruby-git.act.buaa.edu.cn:10000</a:t>
            </a:r>
          </a:p>
          <a:p>
            <a:pPr lvl="1"/>
            <a:endParaRPr lang="en-US" altLang="zh-CN" sz="2000" dirty="0" smtClean="0"/>
          </a:p>
          <a:p>
            <a:pPr lvl="2"/>
            <a:endParaRPr lang="en-US" altLang="zh-CN" sz="1600" dirty="0" smtClean="0"/>
          </a:p>
          <a:p>
            <a:endParaRPr lang="en-US" altLang="zh-CN" sz="2400" dirty="0" smtClean="0"/>
          </a:p>
        </p:txBody>
      </p:sp>
      <p:sp>
        <p:nvSpPr>
          <p:cNvPr id="4" name="矩形 3"/>
          <p:cNvSpPr/>
          <p:nvPr/>
        </p:nvSpPr>
        <p:spPr>
          <a:xfrm>
            <a:off x="1475656" y="6297637"/>
            <a:ext cx="7776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https://en.wikipedia.org/wiki/Continuous_integration</a:t>
            </a:r>
          </a:p>
        </p:txBody>
      </p:sp>
    </p:spTree>
    <p:extLst>
      <p:ext uri="{BB962C8B-B14F-4D97-AF65-F5344CB8AC3E}">
        <p14:creationId xmlns:p14="http://schemas.microsoft.com/office/powerpoint/2010/main" val="61808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</a:t>
            </a:r>
            <a:r>
              <a:rPr lang="zh-CN" altLang="en-US" dirty="0" smtClean="0"/>
              <a:t>业</a:t>
            </a:r>
            <a:r>
              <a:rPr lang="en-US" altLang="zh-CN" dirty="0" smtClean="0"/>
              <a:t>lab5</a:t>
            </a:r>
            <a:r>
              <a:rPr lang="zh-CN" altLang="en-US" dirty="0" smtClean="0"/>
              <a:t>：用</a:t>
            </a:r>
            <a:r>
              <a:rPr lang="en-US" altLang="zh-CN" dirty="0" smtClean="0"/>
              <a:t>key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构造</a:t>
            </a:r>
            <a:r>
              <a:rPr lang="en-US" altLang="zh-CN" dirty="0" smtClean="0"/>
              <a:t>h</a:t>
            </a:r>
            <a:r>
              <a:rPr lang="en-US" altLang="zh-CN" dirty="0" smtClean="0"/>
              <a:t>ash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800" dirty="0"/>
              <a:t>两个大小相同数组</a:t>
            </a:r>
            <a:r>
              <a:rPr lang="en-US" altLang="zh-CN" sz="2800" dirty="0"/>
              <a:t>key</a:t>
            </a:r>
            <a:r>
              <a:rPr lang="zh-CN" altLang="zh-CN" sz="2800" dirty="0"/>
              <a:t>和</a:t>
            </a:r>
            <a:r>
              <a:rPr lang="en-US" altLang="zh-CN" sz="2800" dirty="0"/>
              <a:t>value</a:t>
            </a:r>
            <a:r>
              <a:rPr lang="zh-CN" altLang="zh-CN" sz="2800" dirty="0"/>
              <a:t>，</a:t>
            </a:r>
            <a:r>
              <a:rPr lang="en-US" altLang="zh-CN" sz="2800" dirty="0"/>
              <a:t>key</a:t>
            </a:r>
            <a:r>
              <a:rPr lang="zh-CN" altLang="zh-CN" sz="2800" dirty="0"/>
              <a:t>中元素各不相等，用尽量少的代码生成一个</a:t>
            </a:r>
            <a:r>
              <a:rPr lang="en-US" altLang="zh-CN" sz="2800" dirty="0"/>
              <a:t>hash</a:t>
            </a:r>
            <a:r>
              <a:rPr lang="zh-CN" altLang="zh-CN" sz="2800" dirty="0"/>
              <a:t>，使得该</a:t>
            </a:r>
            <a:r>
              <a:rPr lang="en-US" altLang="zh-CN" sz="2800" dirty="0"/>
              <a:t>hash</a:t>
            </a:r>
            <a:r>
              <a:rPr lang="zh-CN" altLang="zh-CN" sz="2800" dirty="0"/>
              <a:t>包含</a:t>
            </a:r>
            <a:r>
              <a:rPr lang="en-US" altLang="zh-CN" sz="2800" dirty="0"/>
              <a:t>key</a:t>
            </a:r>
            <a:r>
              <a:rPr lang="zh-CN" altLang="zh-CN" sz="2800" dirty="0"/>
              <a:t>、</a:t>
            </a:r>
            <a:r>
              <a:rPr lang="en-US" altLang="zh-CN" sz="2800" dirty="0"/>
              <a:t>value</a:t>
            </a:r>
            <a:r>
              <a:rPr lang="zh-CN" altLang="zh-CN" sz="2800" dirty="0"/>
              <a:t>中对应位置元素组成的元组对。例如：</a:t>
            </a:r>
            <a:r>
              <a:rPr lang="en-US" altLang="zh-CN" sz="2800" dirty="0"/>
              <a:t>key=%w{a b c d}</a:t>
            </a:r>
            <a:r>
              <a:rPr lang="zh-CN" altLang="zh-CN" sz="2800" dirty="0"/>
              <a:t>，</a:t>
            </a:r>
            <a:r>
              <a:rPr lang="en-US" altLang="zh-CN" sz="2800" dirty="0"/>
              <a:t>value=[1, 2, 3, 4]</a:t>
            </a:r>
            <a:r>
              <a:rPr lang="zh-CN" altLang="zh-CN" sz="2800" dirty="0"/>
              <a:t>，则生成的</a:t>
            </a:r>
            <a:r>
              <a:rPr lang="en-US" altLang="zh-CN" sz="2800" dirty="0"/>
              <a:t>hash={ 'a' =&gt; 1, 'b' =&gt; 2, 'c' =&gt; 3, 'd' =&gt; 4 }</a:t>
            </a:r>
            <a:endParaRPr lang="zh-CN" altLang="zh-CN" sz="2800" dirty="0"/>
          </a:p>
          <a:p>
            <a:r>
              <a:rPr lang="zh-CN" altLang="en-US" sz="2800" dirty="0" smtClean="0"/>
              <a:t>作</a:t>
            </a:r>
            <a:r>
              <a:rPr lang="zh-CN" altLang="en-US" sz="2800" dirty="0" smtClean="0"/>
              <a:t>业文件名：</a:t>
            </a:r>
            <a:r>
              <a:rPr lang="en-US" altLang="zh-CN" sz="2800" dirty="0" smtClean="0"/>
              <a:t>lab5.rb</a:t>
            </a:r>
            <a:r>
              <a:rPr lang="zh-CN" altLang="en-US" sz="2800" dirty="0" smtClean="0"/>
              <a:t>，提交到</a:t>
            </a:r>
            <a:r>
              <a:rPr lang="en-US" altLang="zh-CN" sz="2800" dirty="0" smtClean="0"/>
              <a:t>master</a:t>
            </a:r>
            <a:r>
              <a:rPr lang="zh-CN" altLang="en-US" sz="2800" dirty="0" smtClean="0"/>
              <a:t>分枝</a:t>
            </a:r>
            <a:endParaRPr lang="en-US" altLang="zh-CN" sz="2800" dirty="0" smtClean="0"/>
          </a:p>
          <a:p>
            <a:r>
              <a:rPr lang="zh-CN" altLang="en-US" sz="2800" dirty="0" smtClean="0"/>
              <a:t>输入从</a:t>
            </a:r>
            <a:r>
              <a:rPr lang="en-US" altLang="zh-CN" sz="2800" dirty="0" err="1" smtClean="0"/>
              <a:t>stdin</a:t>
            </a:r>
            <a:r>
              <a:rPr lang="zh-CN" altLang="en-US" sz="2800" dirty="0" smtClean="0"/>
              <a:t>读取，</a:t>
            </a:r>
            <a:r>
              <a:rPr lang="zh-CN" altLang="en-US" sz="2800" dirty="0" smtClean="0"/>
              <a:t>第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行分别为</a:t>
            </a:r>
            <a:r>
              <a:rPr lang="en-US" altLang="zh-CN" sz="2800" dirty="0" smtClean="0"/>
              <a:t>key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value</a:t>
            </a:r>
            <a:r>
              <a:rPr lang="zh-CN" altLang="en-US" sz="2800" dirty="0" smtClean="0"/>
              <a:t>数组（</a:t>
            </a:r>
            <a:r>
              <a:rPr lang="zh-CN" altLang="en-US" sz="2800" dirty="0" smtClean="0"/>
              <a:t>可用</a:t>
            </a:r>
            <a:r>
              <a:rPr lang="en-US" altLang="zh-CN" sz="2800" dirty="0" err="1" smtClean="0"/>
              <a:t>eval</a:t>
            </a:r>
            <a:r>
              <a:rPr lang="en-US" altLang="zh-CN" sz="2800" dirty="0" smtClean="0"/>
              <a:t>(gets)</a:t>
            </a:r>
            <a:r>
              <a:rPr lang="zh-CN" altLang="en-US" sz="2800" dirty="0" smtClean="0"/>
              <a:t>解</a:t>
            </a:r>
            <a:r>
              <a:rPr lang="zh-CN" altLang="en-US" sz="2800" dirty="0" smtClean="0"/>
              <a:t>析）</a:t>
            </a:r>
            <a:endParaRPr lang="en-US" altLang="zh-CN" sz="2800" dirty="0" smtClean="0"/>
          </a:p>
          <a:p>
            <a:r>
              <a:rPr lang="zh-CN" altLang="en-US" sz="2800" dirty="0"/>
              <a:t>输</a:t>
            </a:r>
            <a:r>
              <a:rPr lang="zh-CN" altLang="en-US" sz="2800" dirty="0" smtClean="0"/>
              <a:t>出所生成的</a:t>
            </a:r>
            <a:r>
              <a:rPr lang="en-US" altLang="zh-CN" sz="2800" dirty="0" smtClean="0"/>
              <a:t>hash</a:t>
            </a:r>
            <a:r>
              <a:rPr lang="zh-CN" altLang="en-US" sz="2800" dirty="0" smtClean="0"/>
              <a:t>的字符串形式（</a:t>
            </a:r>
            <a:r>
              <a:rPr lang="en-US" altLang="zh-CN" sz="2800" dirty="0" err="1" smtClean="0"/>
              <a:t>to_s</a:t>
            </a:r>
            <a:r>
              <a:rPr lang="zh-CN" altLang="en-US" sz="2800" dirty="0" smtClean="0"/>
              <a:t>方法结果）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7622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内容提要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概述</a:t>
            </a:r>
            <a:endParaRPr lang="en-US" altLang="zh-CN" dirty="0" smtClean="0"/>
          </a:p>
          <a:p>
            <a:r>
              <a:rPr lang="en-US" altLang="zh-CN" dirty="0" smtClean="0"/>
              <a:t>Ruby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Rails</a:t>
            </a:r>
            <a:r>
              <a:rPr lang="zh-CN" altLang="en-US" dirty="0" smtClean="0"/>
              <a:t>基础</a:t>
            </a:r>
            <a:endParaRPr lang="en-US" altLang="zh-CN" dirty="0" smtClean="0"/>
          </a:p>
          <a:p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谢谢！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0" y="3933056"/>
            <a:ext cx="4860032" cy="1752600"/>
          </a:xfrm>
        </p:spPr>
        <p:txBody>
          <a:bodyPr/>
          <a:lstStyle/>
          <a:p>
            <a:r>
              <a:rPr lang="zh-CN" altLang="en-US" dirty="0" smtClean="0"/>
              <a:t>教师：沃天宇</a:t>
            </a:r>
            <a:endParaRPr lang="en-US" altLang="zh-CN" dirty="0" smtClean="0"/>
          </a:p>
          <a:p>
            <a:r>
              <a:rPr lang="zh-CN" altLang="en-US" dirty="0" smtClean="0"/>
              <a:t>新主楼</a:t>
            </a:r>
            <a:r>
              <a:rPr lang="en-US" altLang="zh-CN" dirty="0" smtClean="0"/>
              <a:t>G506</a:t>
            </a:r>
          </a:p>
          <a:p>
            <a:r>
              <a:rPr lang="en-US" altLang="zh-CN" dirty="0" smtClean="0"/>
              <a:t>82339274</a:t>
            </a:r>
          </a:p>
          <a:p>
            <a:r>
              <a:rPr lang="en-US" altLang="zh-CN" dirty="0" smtClean="0"/>
              <a:t>woty@act.buaa.edu.cn</a:t>
            </a:r>
            <a:endParaRPr lang="zh-CN" altLang="en-US" dirty="0"/>
          </a:p>
        </p:txBody>
      </p:sp>
      <p:sp>
        <p:nvSpPr>
          <p:cNvPr id="6" name="副标题 4"/>
          <p:cNvSpPr txBox="1">
            <a:spLocks/>
          </p:cNvSpPr>
          <p:nvPr/>
        </p:nvSpPr>
        <p:spPr bwMode="auto">
          <a:xfrm>
            <a:off x="4283968" y="3933056"/>
            <a:ext cx="4860032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楷体_GB2312" pitchFamily="49" charset="-122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楷体_GB2312" pitchFamily="49" charset="-122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楷体_GB2312" pitchFamily="49" charset="-122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楷体_GB2312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r>
              <a:rPr lang="zh-CN" altLang="en-US" kern="0" dirty="0" smtClean="0"/>
              <a:t>助教：胡俊涛</a:t>
            </a:r>
            <a:endParaRPr lang="en-US" altLang="zh-CN" kern="0" dirty="0" smtClean="0"/>
          </a:p>
          <a:p>
            <a:r>
              <a:rPr lang="en-US" altLang="zh-CN" kern="0" dirty="0" smtClean="0"/>
              <a:t>hujuntao@buaa.edu.cn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258346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06"/>
          <p:cNvGrpSpPr>
            <a:grpSpLocks/>
          </p:cNvGrpSpPr>
          <p:nvPr/>
        </p:nvGrpSpPr>
        <p:grpSpPr bwMode="auto">
          <a:xfrm>
            <a:off x="1500188" y="5857875"/>
            <a:ext cx="2462212" cy="1000125"/>
            <a:chOff x="1500166" y="5857892"/>
            <a:chExt cx="2462222" cy="1000108"/>
          </a:xfrm>
        </p:grpSpPr>
        <p:pic>
          <p:nvPicPr>
            <p:cNvPr id="14395" name="Picture 6" descr="http://www.blue-inc-solutions.co.uk/web/images/www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23" t="12500" b="33331"/>
            <a:stretch>
              <a:fillRect/>
            </a:stretch>
          </p:blipFill>
          <p:spPr bwMode="auto">
            <a:xfrm>
              <a:off x="1500166" y="5857899"/>
              <a:ext cx="1495425" cy="928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96" name="Picture 2" descr="http://t1.gstatic.com/images?q=tbn:MS01g4Wil1gXVM: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857892"/>
              <a:ext cx="819148" cy="819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97" name="Picture 4" descr="ns9_splash.jpg">
              <a:hlinkClick r:id="rId6"/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0298" y="6286501"/>
              <a:ext cx="1015997" cy="571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0" name="Picture 12" descr="http://t2.gstatic.cn/images?q=tbn:bNs2nEZu67D2mM: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5819775"/>
            <a:ext cx="1152525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smtClean="0"/>
              <a:t>回顾－网络时代</a:t>
            </a:r>
          </a:p>
        </p:txBody>
      </p:sp>
      <p:sp>
        <p:nvSpPr>
          <p:cNvPr id="7" name="右箭头 6"/>
          <p:cNvSpPr/>
          <p:nvPr/>
        </p:nvSpPr>
        <p:spPr>
          <a:xfrm>
            <a:off x="285750" y="3429000"/>
            <a:ext cx="8715375" cy="64293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2571750" y="3571875"/>
            <a:ext cx="203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1990s </a:t>
            </a:r>
            <a:r>
              <a:rPr lang="zh-CN" altLang="en-US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计算机互联</a:t>
            </a:r>
            <a:endParaRPr lang="en-US" altLang="zh-CN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6643688" y="3571875"/>
            <a:ext cx="2146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2010's </a:t>
            </a:r>
            <a:r>
              <a:rPr lang="zh-CN" altLang="en-US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人机物互联</a:t>
            </a:r>
            <a:endParaRPr lang="en-US" altLang="zh-CN" b="1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6" name="右箭头 35"/>
          <p:cNvSpPr/>
          <p:nvPr/>
        </p:nvSpPr>
        <p:spPr>
          <a:xfrm>
            <a:off x="214313" y="5429250"/>
            <a:ext cx="8715375" cy="64293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642938" y="5572125"/>
            <a:ext cx="877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49" charset="-122"/>
                <a:ea typeface="黑体" pitchFamily="49" charset="-122"/>
              </a:rPr>
              <a:t>TCP/IP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2071688" y="5572125"/>
            <a:ext cx="877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浏览器</a:t>
            </a:r>
          </a:p>
        </p:txBody>
      </p:sp>
      <p:sp>
        <p:nvSpPr>
          <p:cNvPr id="42" name="矩形 41"/>
          <p:cNvSpPr>
            <a:spLocks noChangeArrowheads="1"/>
          </p:cNvSpPr>
          <p:nvPr/>
        </p:nvSpPr>
        <p:spPr bwMode="auto">
          <a:xfrm>
            <a:off x="5072063" y="5929313"/>
            <a:ext cx="6461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latin typeface="黑体" pitchFamily="49" charset="-122"/>
                <a:ea typeface="黑体" pitchFamily="49" charset="-122"/>
              </a:rPr>
              <a:t>网格</a:t>
            </a:r>
          </a:p>
        </p:txBody>
      </p:sp>
      <p:sp>
        <p:nvSpPr>
          <p:cNvPr id="48" name="矩形 47"/>
          <p:cNvSpPr>
            <a:spLocks noChangeArrowheads="1"/>
          </p:cNvSpPr>
          <p:nvPr/>
        </p:nvSpPr>
        <p:spPr bwMode="auto">
          <a:xfrm>
            <a:off x="4214813" y="5572125"/>
            <a:ext cx="877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分布式</a:t>
            </a:r>
          </a:p>
        </p:txBody>
      </p:sp>
      <p:sp>
        <p:nvSpPr>
          <p:cNvPr id="49" name="矩形 48"/>
          <p:cNvSpPr>
            <a:spLocks noChangeArrowheads="1"/>
          </p:cNvSpPr>
          <p:nvPr/>
        </p:nvSpPr>
        <p:spPr bwMode="auto">
          <a:xfrm>
            <a:off x="4714875" y="3571875"/>
            <a:ext cx="19161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2000's</a:t>
            </a:r>
            <a:r>
              <a:rPr lang="zh-CN" altLang="en-US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信息互联</a:t>
            </a:r>
            <a:endParaRPr lang="en-US" altLang="zh-CN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4" name="矩形 53"/>
          <p:cNvSpPr>
            <a:spLocks noChangeArrowheads="1"/>
          </p:cNvSpPr>
          <p:nvPr/>
        </p:nvSpPr>
        <p:spPr bwMode="auto">
          <a:xfrm>
            <a:off x="5143500" y="6215063"/>
            <a:ext cx="530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latin typeface="黑体" pitchFamily="49" charset="-122"/>
                <a:ea typeface="黑体" pitchFamily="49" charset="-122"/>
              </a:rPr>
              <a:t>P2P</a:t>
            </a:r>
          </a:p>
        </p:txBody>
      </p:sp>
      <p:sp>
        <p:nvSpPr>
          <p:cNvPr id="61" name="矩形 60"/>
          <p:cNvSpPr>
            <a:spLocks noChangeArrowheads="1"/>
          </p:cNvSpPr>
          <p:nvPr/>
        </p:nvSpPr>
        <p:spPr bwMode="auto">
          <a:xfrm>
            <a:off x="7000875" y="5572125"/>
            <a:ext cx="1717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>
                <a:latin typeface="黑体" pitchFamily="49" charset="-122"/>
                <a:ea typeface="黑体" pitchFamily="49" charset="-122"/>
              </a:rPr>
              <a:t>网络化软件？</a:t>
            </a:r>
          </a:p>
        </p:txBody>
      </p:sp>
      <p:grpSp>
        <p:nvGrpSpPr>
          <p:cNvPr id="3" name="组合 74"/>
          <p:cNvGrpSpPr>
            <a:grpSpLocks/>
          </p:cNvGrpSpPr>
          <p:nvPr/>
        </p:nvGrpSpPr>
        <p:grpSpPr bwMode="auto">
          <a:xfrm>
            <a:off x="4929188" y="1785938"/>
            <a:ext cx="1881187" cy="1655762"/>
            <a:chOff x="3714744" y="1428736"/>
            <a:chExt cx="2287588" cy="2012406"/>
          </a:xfrm>
        </p:grpSpPr>
        <p:sp>
          <p:nvSpPr>
            <p:cNvPr id="14393" name="矩形 62"/>
            <p:cNvSpPr>
              <a:spLocks noChangeArrowheads="1"/>
            </p:cNvSpPr>
            <p:nvPr/>
          </p:nvSpPr>
          <p:spPr bwMode="auto">
            <a:xfrm>
              <a:off x="4286248" y="3071810"/>
              <a:ext cx="11079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黑体" pitchFamily="49" charset="-122"/>
                  <a:ea typeface="黑体" pitchFamily="49" charset="-122"/>
                </a:rPr>
                <a:t>Internet</a:t>
              </a:r>
            </a:p>
          </p:txBody>
        </p:sp>
        <p:pic>
          <p:nvPicPr>
            <p:cNvPr id="14394" name="Picture 2" descr="http://www.elanso.com/U/Dcc/cc72a08858cd30d76b8c96d7a439a43d/128323432287812500.jp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4744" y="1428736"/>
              <a:ext cx="2287588" cy="1714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组合 75"/>
          <p:cNvGrpSpPr>
            <a:grpSpLocks/>
          </p:cNvGrpSpPr>
          <p:nvPr/>
        </p:nvGrpSpPr>
        <p:grpSpPr bwMode="auto">
          <a:xfrm>
            <a:off x="7143750" y="1785938"/>
            <a:ext cx="1725613" cy="1719262"/>
            <a:chOff x="6572264" y="1428736"/>
            <a:chExt cx="2097262" cy="2089584"/>
          </a:xfrm>
        </p:grpSpPr>
        <p:pic>
          <p:nvPicPr>
            <p:cNvPr id="14391" name="Picture 4" descr="http://news.xinhuanet.com/internet/2009-11/24/xinsrc_1721106241740703195023.jp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2264" y="1428736"/>
              <a:ext cx="2097262" cy="1714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92" name="矩形 64"/>
            <p:cNvSpPr>
              <a:spLocks noChangeArrowheads="1"/>
            </p:cNvSpPr>
            <p:nvPr/>
          </p:nvSpPr>
          <p:spPr bwMode="auto">
            <a:xfrm>
              <a:off x="7143368" y="3072619"/>
              <a:ext cx="1063101" cy="445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？？？</a:t>
              </a:r>
              <a:endParaRPr lang="en-US" altLang="zh-CN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5" name="组合 50"/>
          <p:cNvGrpSpPr>
            <a:grpSpLocks/>
          </p:cNvGrpSpPr>
          <p:nvPr/>
        </p:nvGrpSpPr>
        <p:grpSpPr bwMode="auto">
          <a:xfrm>
            <a:off x="0" y="3929063"/>
            <a:ext cx="1806575" cy="1546225"/>
            <a:chOff x="357158" y="3714752"/>
            <a:chExt cx="2559037" cy="2191194"/>
          </a:xfrm>
        </p:grpSpPr>
        <p:pic>
          <p:nvPicPr>
            <p:cNvPr id="14389" name="Picture 2" descr="File:Arpnet-map-march-1977.pn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158" y="3714752"/>
              <a:ext cx="2559037" cy="18329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90" name="矩形 46"/>
            <p:cNvSpPr>
              <a:spLocks noChangeArrowheads="1"/>
            </p:cNvSpPr>
            <p:nvPr/>
          </p:nvSpPr>
          <p:spPr bwMode="auto">
            <a:xfrm>
              <a:off x="964400" y="5536614"/>
              <a:ext cx="10509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Calibri" pitchFamily="34" charset="0"/>
                </a:rPr>
                <a:t>ARPANET</a:t>
              </a:r>
              <a:endParaRPr lang="zh-CN" altLang="en-US">
                <a:latin typeface="Calibri" pitchFamily="34" charset="0"/>
              </a:endParaRPr>
            </a:p>
          </p:txBody>
        </p:sp>
      </p:grpSp>
      <p:sp>
        <p:nvSpPr>
          <p:cNvPr id="55" name="矩形 54"/>
          <p:cNvSpPr>
            <a:spLocks noChangeArrowheads="1"/>
          </p:cNvSpPr>
          <p:nvPr/>
        </p:nvSpPr>
        <p:spPr bwMode="auto">
          <a:xfrm>
            <a:off x="4857750" y="6488113"/>
            <a:ext cx="1108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latin typeface="黑体" pitchFamily="49" charset="-122"/>
                <a:ea typeface="黑体" pitchFamily="49" charset="-122"/>
              </a:rPr>
              <a:t>普适计算</a:t>
            </a:r>
            <a:endParaRPr lang="en-US" altLang="zh-CN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6" name="矩形 55"/>
          <p:cNvSpPr>
            <a:spLocks noChangeArrowheads="1"/>
          </p:cNvSpPr>
          <p:nvPr/>
        </p:nvSpPr>
        <p:spPr bwMode="auto">
          <a:xfrm>
            <a:off x="5857875" y="5929313"/>
            <a:ext cx="145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latin typeface="黑体" pitchFamily="49" charset="-122"/>
                <a:ea typeface="黑体" pitchFamily="49" charset="-122"/>
              </a:rPr>
              <a:t>Web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Service</a:t>
            </a:r>
          </a:p>
        </p:txBody>
      </p:sp>
      <p:sp>
        <p:nvSpPr>
          <p:cNvPr id="57" name="矩形 56"/>
          <p:cNvSpPr>
            <a:spLocks noChangeArrowheads="1"/>
          </p:cNvSpPr>
          <p:nvPr/>
        </p:nvSpPr>
        <p:spPr bwMode="auto">
          <a:xfrm>
            <a:off x="4357688" y="6286500"/>
            <a:ext cx="6461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latin typeface="黑体" pitchFamily="49" charset="-122"/>
                <a:ea typeface="黑体" pitchFamily="49" charset="-122"/>
              </a:rPr>
              <a:t>DCOM</a:t>
            </a:r>
          </a:p>
        </p:txBody>
      </p:sp>
      <p:sp>
        <p:nvSpPr>
          <p:cNvPr id="67" name="矩形 66"/>
          <p:cNvSpPr>
            <a:spLocks noChangeArrowheads="1"/>
          </p:cNvSpPr>
          <p:nvPr/>
        </p:nvSpPr>
        <p:spPr bwMode="auto">
          <a:xfrm>
            <a:off x="4071938" y="6000750"/>
            <a:ext cx="76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latin typeface="黑体" pitchFamily="49" charset="-122"/>
                <a:ea typeface="黑体" pitchFamily="49" charset="-122"/>
              </a:rPr>
              <a:t>COBRA</a:t>
            </a:r>
          </a:p>
        </p:txBody>
      </p:sp>
      <p:sp>
        <p:nvSpPr>
          <p:cNvPr id="68" name="矩形 67"/>
          <p:cNvSpPr>
            <a:spLocks noChangeArrowheads="1"/>
          </p:cNvSpPr>
          <p:nvPr/>
        </p:nvSpPr>
        <p:spPr bwMode="auto">
          <a:xfrm>
            <a:off x="7929563" y="5929313"/>
            <a:ext cx="76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latin typeface="黑体" pitchFamily="49" charset="-122"/>
                <a:ea typeface="黑体" pitchFamily="49" charset="-122"/>
              </a:rPr>
              <a:t>CLOUD</a:t>
            </a:r>
          </a:p>
        </p:txBody>
      </p:sp>
      <p:grpSp>
        <p:nvGrpSpPr>
          <p:cNvPr id="6" name="组合 82"/>
          <p:cNvGrpSpPr>
            <a:grpSpLocks/>
          </p:cNvGrpSpPr>
          <p:nvPr/>
        </p:nvGrpSpPr>
        <p:grpSpPr bwMode="auto">
          <a:xfrm>
            <a:off x="214313" y="1500188"/>
            <a:ext cx="2217737" cy="2012950"/>
            <a:chOff x="214282" y="1500174"/>
            <a:chExt cx="2218180" cy="2012406"/>
          </a:xfrm>
        </p:grpSpPr>
        <p:sp>
          <p:nvSpPr>
            <p:cNvPr id="14386" name="矩形 79"/>
            <p:cNvSpPr>
              <a:spLocks noChangeArrowheads="1"/>
            </p:cNvSpPr>
            <p:nvPr/>
          </p:nvSpPr>
          <p:spPr bwMode="auto">
            <a:xfrm>
              <a:off x="285720" y="3143248"/>
              <a:ext cx="214674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黑体" pitchFamily="49" charset="-122"/>
                  <a:ea typeface="黑体" pitchFamily="49" charset="-122"/>
                </a:rPr>
                <a:t>分散指挥</a:t>
              </a:r>
              <a:r>
                <a:rPr lang="en-US" altLang="zh-CN">
                  <a:latin typeface="黑体" pitchFamily="49" charset="-122"/>
                  <a:ea typeface="黑体" pitchFamily="49" charset="-122"/>
                </a:rPr>
                <a:t>/</a:t>
              </a:r>
              <a:r>
                <a:rPr lang="zh-CN" altLang="en-US">
                  <a:latin typeface="黑体" pitchFamily="49" charset="-122"/>
                  <a:ea typeface="黑体" pitchFamily="49" charset="-122"/>
                </a:rPr>
                <a:t>抗核打击</a:t>
              </a:r>
              <a:endParaRPr lang="en-US" altLang="zh-CN"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81" name="Picture 14" descr="http://tbn0.google.cn/images?q=tbn:ZJz7azc8tUIciM:">
              <a:hlinkClick r:id="rId13"/>
            </p:cNvPr>
            <p:cNvPicPr>
              <a:picLocks noChangeAspect="1" noChangeArrowheads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214282" y="1500174"/>
              <a:ext cx="1432211" cy="114269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82" name="Picture 16" descr="图文：指挥中心大屏幕显示发现号飞行轨迹"/>
            <p:cNvPicPr>
              <a:picLocks noChangeAspect="1" noChangeArrowheads="1"/>
            </p:cNvPicPr>
            <p:nvPr/>
          </p:nvPicPr>
          <p:blipFill>
            <a:blip r:embed="rId15"/>
            <a:srcRect/>
            <a:stretch>
              <a:fillRect/>
            </a:stretch>
          </p:blipFill>
          <p:spPr bwMode="auto">
            <a:xfrm>
              <a:off x="928800" y="2000101"/>
              <a:ext cx="1457616" cy="106016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84" name="矩形 83"/>
          <p:cNvSpPr>
            <a:spLocks noChangeArrowheads="1"/>
          </p:cNvSpPr>
          <p:nvPr/>
        </p:nvSpPr>
        <p:spPr bwMode="auto">
          <a:xfrm>
            <a:off x="571500" y="3571875"/>
            <a:ext cx="145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1970s-1980s</a:t>
            </a:r>
          </a:p>
        </p:txBody>
      </p:sp>
      <p:sp>
        <p:nvSpPr>
          <p:cNvPr id="85" name="矩形 84"/>
          <p:cNvSpPr>
            <a:spLocks noChangeArrowheads="1"/>
          </p:cNvSpPr>
          <p:nvPr/>
        </p:nvSpPr>
        <p:spPr bwMode="auto">
          <a:xfrm>
            <a:off x="7215188" y="6286500"/>
            <a:ext cx="9921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latin typeface="黑体" pitchFamily="49" charset="-122"/>
                <a:ea typeface="黑体" pitchFamily="49" charset="-122"/>
              </a:rPr>
              <a:t>Web 2.0</a:t>
            </a:r>
          </a:p>
        </p:txBody>
      </p:sp>
      <p:sp>
        <p:nvSpPr>
          <p:cNvPr id="93" name="矩形 92"/>
          <p:cNvSpPr>
            <a:spLocks noChangeArrowheads="1"/>
          </p:cNvSpPr>
          <p:nvPr/>
        </p:nvSpPr>
        <p:spPr bwMode="auto">
          <a:xfrm>
            <a:off x="5899150" y="5572125"/>
            <a:ext cx="530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49" charset="-122"/>
                <a:ea typeface="黑体" pitchFamily="49" charset="-122"/>
              </a:rPr>
              <a:t>SOA</a:t>
            </a:r>
          </a:p>
        </p:txBody>
      </p:sp>
      <p:grpSp>
        <p:nvGrpSpPr>
          <p:cNvPr id="9" name="组合 94"/>
          <p:cNvGrpSpPr>
            <a:grpSpLocks/>
          </p:cNvGrpSpPr>
          <p:nvPr/>
        </p:nvGrpSpPr>
        <p:grpSpPr bwMode="auto">
          <a:xfrm>
            <a:off x="3929063" y="4286250"/>
            <a:ext cx="1562100" cy="1282700"/>
            <a:chOff x="4530729" y="4000504"/>
            <a:chExt cx="1755783" cy="1441702"/>
          </a:xfrm>
        </p:grpSpPr>
        <p:pic>
          <p:nvPicPr>
            <p:cNvPr id="14382" name="Picture 8" descr="http://www.baidu.com/img/baidu_logo.gif"/>
            <p:cNvPicPr>
              <a:picLocks noChangeAspect="1" noChangeArrowheads="1"/>
            </p:cNvPicPr>
            <p:nvPr/>
          </p:nvPicPr>
          <p:blipFill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4143380"/>
              <a:ext cx="1714512" cy="819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83" name="Picture 6" descr="Google"/>
            <p:cNvPicPr>
              <a:picLocks noChangeAspect="1" noChangeArrowheads="1"/>
            </p:cNvPicPr>
            <p:nvPr/>
          </p:nvPicPr>
          <p:blipFill>
            <a:blip r:embed="rId1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9190" y="5072074"/>
              <a:ext cx="928694" cy="370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84" name="矩形 93"/>
            <p:cNvSpPr>
              <a:spLocks noChangeArrowheads="1"/>
            </p:cNvSpPr>
            <p:nvPr/>
          </p:nvSpPr>
          <p:spPr bwMode="auto">
            <a:xfrm>
              <a:off x="4530729" y="4000504"/>
              <a:ext cx="1130042" cy="380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>
                  <a:latin typeface="黑体" pitchFamily="49" charset="-122"/>
                  <a:ea typeface="黑体" pitchFamily="49" charset="-122"/>
                </a:rPr>
                <a:t>搜索引擎</a:t>
              </a:r>
              <a:endParaRPr lang="en-US" altLang="zh-CN" sz="1600"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14385" name="Picture 2" descr="查看完整尺寸的图片">
              <a:hlinkClick r:id="rId18"/>
            </p:cNvPr>
            <p:cNvPicPr>
              <a:picLocks noChangeAspect="1" noChangeArrowheads="1"/>
            </p:cNvPicPr>
            <p:nvPr/>
          </p:nvPicPr>
          <p:blipFill>
            <a:blip r:embed="rId19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3472" y="4524388"/>
              <a:ext cx="108585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组合 99"/>
          <p:cNvGrpSpPr>
            <a:grpSpLocks/>
          </p:cNvGrpSpPr>
          <p:nvPr/>
        </p:nvGrpSpPr>
        <p:grpSpPr bwMode="auto">
          <a:xfrm>
            <a:off x="6929438" y="3929063"/>
            <a:ext cx="1428750" cy="1152525"/>
            <a:chOff x="6704118" y="4071942"/>
            <a:chExt cx="1606460" cy="1295406"/>
          </a:xfrm>
        </p:grpSpPr>
        <p:pic>
          <p:nvPicPr>
            <p:cNvPr id="14379" name="Picture 11" descr="C:\Users\wty\Desktop\logo080808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9454" y="4500570"/>
              <a:ext cx="1000131" cy="257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80" name="Picture 12" descr="http://imgsrc.baidu.com/baike/abpic/item/cf5a831665d24d61f3de32fe.jpg">
              <a:hlinkClick r:id="rId21"/>
            </p:cNvPr>
            <p:cNvPicPr>
              <a:picLocks noChangeAspect="1" noChangeArrowheads="1"/>
            </p:cNvPicPr>
            <p:nvPr/>
          </p:nvPicPr>
          <p:blipFill>
            <a:blip r:embed="rId2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6578" y="4786322"/>
              <a:ext cx="1524000" cy="581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81" name="矩形 98"/>
            <p:cNvSpPr>
              <a:spLocks noChangeArrowheads="1"/>
            </p:cNvSpPr>
            <p:nvPr/>
          </p:nvSpPr>
          <p:spPr bwMode="auto">
            <a:xfrm>
              <a:off x="6704118" y="4071942"/>
              <a:ext cx="1130041" cy="380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>
                  <a:latin typeface="黑体" pitchFamily="49" charset="-122"/>
                  <a:ea typeface="黑体" pitchFamily="49" charset="-122"/>
                </a:rPr>
                <a:t>电子商务</a:t>
              </a:r>
              <a:endParaRPr lang="en-US" altLang="zh-CN" sz="160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1" name="组合 101"/>
          <p:cNvGrpSpPr>
            <a:grpSpLocks/>
          </p:cNvGrpSpPr>
          <p:nvPr/>
        </p:nvGrpSpPr>
        <p:grpSpPr bwMode="auto">
          <a:xfrm>
            <a:off x="5259388" y="4071938"/>
            <a:ext cx="1955800" cy="1312862"/>
            <a:chOff x="4429124" y="4000504"/>
            <a:chExt cx="2198165" cy="1476381"/>
          </a:xfrm>
        </p:grpSpPr>
        <p:pic>
          <p:nvPicPr>
            <p:cNvPr id="14374" name="Picture 10" descr="http://t0.gstatic.cn/images?q=tbn:zJxMgbsojbq3jM:">
              <a:hlinkClick r:id="rId23"/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3570" y="4929198"/>
              <a:ext cx="983719" cy="371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75" name="Picture 9" descr="C:\Documents and Settings\Administrator\My Documents\My Pictures\logo\qq.jpg"/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9124" y="4286256"/>
              <a:ext cx="1050553" cy="595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76" name="Picture 10" descr="C:\Documents and Settings\Administrator\My Documents\My Pictures\logo\msn.jpg"/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0594" y="4857760"/>
              <a:ext cx="1104900" cy="619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77" name="矩形 96"/>
            <p:cNvSpPr>
              <a:spLocks noChangeArrowheads="1"/>
            </p:cNvSpPr>
            <p:nvPr/>
          </p:nvSpPr>
          <p:spPr bwMode="auto">
            <a:xfrm>
              <a:off x="4429155" y="4000504"/>
              <a:ext cx="2167834" cy="380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>
                  <a:latin typeface="黑体" pitchFamily="49" charset="-122"/>
                  <a:ea typeface="黑体" pitchFamily="49" charset="-122"/>
                </a:rPr>
                <a:t>即时通信</a:t>
              </a:r>
              <a:r>
                <a:rPr lang="en-US" altLang="zh-CN" sz="1600">
                  <a:latin typeface="黑体" pitchFamily="49" charset="-122"/>
                  <a:ea typeface="黑体" pitchFamily="49" charset="-122"/>
                </a:rPr>
                <a:t>/</a:t>
              </a:r>
              <a:r>
                <a:rPr lang="zh-CN" altLang="en-US" sz="1600">
                  <a:latin typeface="黑体" pitchFamily="49" charset="-122"/>
                  <a:ea typeface="黑体" pitchFamily="49" charset="-122"/>
                </a:rPr>
                <a:t>社交网络</a:t>
              </a:r>
            </a:p>
          </p:txBody>
        </p:sp>
        <p:pic>
          <p:nvPicPr>
            <p:cNvPr id="14378" name="Picture 4" descr="http://t2.gstatic.com/images?q=tbn:HlgeaHb1DzF49M:">
              <a:hlinkClick r:id="rId27"/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4246" y="4424372"/>
              <a:ext cx="976580" cy="36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35526" name="Picture 6" descr="http://www.policy.hu/inetclass/maps/USnetBackBone.jpeg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4000500"/>
            <a:ext cx="20193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组合 105"/>
          <p:cNvGrpSpPr>
            <a:grpSpLocks/>
          </p:cNvGrpSpPr>
          <p:nvPr/>
        </p:nvGrpSpPr>
        <p:grpSpPr bwMode="auto">
          <a:xfrm>
            <a:off x="2500313" y="1500188"/>
            <a:ext cx="2157412" cy="1941512"/>
            <a:chOff x="2500298" y="1500174"/>
            <a:chExt cx="2157360" cy="1940968"/>
          </a:xfrm>
        </p:grpSpPr>
        <p:sp>
          <p:nvSpPr>
            <p:cNvPr id="14371" name="矩形 61"/>
            <p:cNvSpPr>
              <a:spLocks noChangeArrowheads="1"/>
            </p:cNvSpPr>
            <p:nvPr/>
          </p:nvSpPr>
          <p:spPr bwMode="auto">
            <a:xfrm>
              <a:off x="2786050" y="3071810"/>
              <a:ext cx="17859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latin typeface="黑体" pitchFamily="49" charset="-122"/>
                  <a:ea typeface="黑体" pitchFamily="49" charset="-122"/>
                </a:rPr>
                <a:t>信息高速公路</a:t>
              </a:r>
              <a:endParaRPr lang="en-US" altLang="zh-CN"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14372" name="Picture 4"/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2000240"/>
              <a:ext cx="1514418" cy="1000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73" name="Picture 5"/>
            <p:cNvPicPr>
              <a:picLocks noChangeAspect="1" noChangeArrowheads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0298" y="1500174"/>
              <a:ext cx="1386067" cy="928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324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35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0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0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25" grpId="0"/>
      <p:bldP spid="36" grpId="0" animBg="1"/>
      <p:bldP spid="35" grpId="0"/>
      <p:bldP spid="41" grpId="0"/>
      <p:bldP spid="42" grpId="0"/>
      <p:bldP spid="48" grpId="0"/>
      <p:bldP spid="49" grpId="0"/>
      <p:bldP spid="54" grpId="0"/>
      <p:bldP spid="61" grpId="0"/>
      <p:bldP spid="55" grpId="0"/>
      <p:bldP spid="56" grpId="0"/>
      <p:bldP spid="57" grpId="0"/>
      <p:bldP spid="67" grpId="0"/>
      <p:bldP spid="68" grpId="0"/>
      <p:bldP spid="84" grpId="0"/>
      <p:bldP spid="85" grpId="0"/>
      <p:bldP spid="9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WWW</a:t>
            </a:r>
            <a:r>
              <a:rPr lang="zh-CN" altLang="en-US" dirty="0" smtClean="0"/>
              <a:t>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World Wide Web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WWW 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Internet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HTTP/HTTPS</a:t>
            </a:r>
            <a:r>
              <a:rPr lang="zh-CN" altLang="en-US" dirty="0" smtClean="0"/>
              <a:t>协</a:t>
            </a:r>
            <a:r>
              <a:rPr lang="zh-CN" altLang="en-US" dirty="0" smtClean="0"/>
              <a:t>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Verb: GET</a:t>
            </a:r>
            <a:r>
              <a:rPr lang="zh-CN" altLang="en-US" dirty="0"/>
              <a:t>、</a:t>
            </a:r>
            <a:r>
              <a:rPr lang="en-US" altLang="zh-CN" dirty="0"/>
              <a:t>PUT</a:t>
            </a:r>
            <a:r>
              <a:rPr lang="zh-CN" altLang="en-US" dirty="0"/>
              <a:t>、</a:t>
            </a:r>
            <a:r>
              <a:rPr lang="en-US" altLang="zh-CN" dirty="0"/>
              <a:t>POST</a:t>
            </a:r>
            <a:r>
              <a:rPr lang="zh-CN" altLang="en-US" dirty="0"/>
              <a:t>、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…</a:t>
            </a:r>
            <a:endParaRPr lang="en-US" altLang="zh-CN" dirty="0"/>
          </a:p>
          <a:p>
            <a:r>
              <a:rPr lang="en-US" altLang="zh-CN" dirty="0" smtClean="0"/>
              <a:t>URL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Universal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Resource</a:t>
            </a:r>
            <a:r>
              <a:rPr lang="zh-CN" altLang="en-US" dirty="0" smtClean="0"/>
              <a:t> </a:t>
            </a:r>
            <a:r>
              <a:rPr lang="en-US" altLang="zh-CN" dirty="0" smtClean="0"/>
              <a:t>Locator</a:t>
            </a:r>
          </a:p>
          <a:p>
            <a:r>
              <a:rPr lang="en-US" altLang="zh-CN" dirty="0" smtClean="0"/>
              <a:t>HTML = </a:t>
            </a:r>
            <a:r>
              <a:rPr lang="en-US" altLang="zh-CN" dirty="0" err="1" smtClean="0"/>
              <a:t>HyperText</a:t>
            </a:r>
            <a:r>
              <a:rPr lang="en-US" altLang="zh-CN" dirty="0" smtClean="0"/>
              <a:t> Markup Language</a:t>
            </a:r>
          </a:p>
        </p:txBody>
      </p:sp>
      <p:pic>
        <p:nvPicPr>
          <p:cNvPr id="3074" name="Picture 2" descr="http://imgsrc.baidu.com/baike/abpic/item/814b07d8be03270a33fa1cd9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224" y="1628800"/>
            <a:ext cx="1905000" cy="124777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发展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Web 1.0</a:t>
            </a:r>
          </a:p>
          <a:p>
            <a:pPr lvl="1"/>
            <a:r>
              <a:rPr lang="zh-CN" altLang="en-US" dirty="0" smtClean="0"/>
              <a:t>文档交互（下载），简单表单提交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信息单向流动</a:t>
            </a:r>
            <a:endParaRPr lang="zh-CN" altLang="en-US" dirty="0"/>
          </a:p>
        </p:txBody>
      </p:sp>
      <p:pic>
        <p:nvPicPr>
          <p:cNvPr id="4" name="Picture 4" descr="http://t1.gstatic.com/images?q=tbn:9yRlHgSMNVyi6M: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3933056"/>
            <a:ext cx="1200150" cy="117157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907704" y="515719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browser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28184" y="515719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7" name="左右箭头 6"/>
          <p:cNvSpPr/>
          <p:nvPr/>
        </p:nvSpPr>
        <p:spPr bwMode="auto">
          <a:xfrm>
            <a:off x="3491880" y="4365104"/>
            <a:ext cx="2520280" cy="504056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8" name="tower"/>
          <p:cNvSpPr>
            <a:spLocks noEditPoints="1" noChangeArrowheads="1"/>
          </p:cNvSpPr>
          <p:nvPr/>
        </p:nvSpPr>
        <p:spPr bwMode="auto">
          <a:xfrm>
            <a:off x="6228184" y="3861048"/>
            <a:ext cx="864095" cy="1233686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977602" y="4089157"/>
            <a:ext cx="1706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HTTP Request</a:t>
            </a:r>
          </a:p>
        </p:txBody>
      </p:sp>
      <p:sp>
        <p:nvSpPr>
          <p:cNvPr id="10" name="矩形 9"/>
          <p:cNvSpPr/>
          <p:nvPr/>
        </p:nvSpPr>
        <p:spPr>
          <a:xfrm>
            <a:off x="3870216" y="4725402"/>
            <a:ext cx="1886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HTTP Response</a:t>
            </a:r>
          </a:p>
        </p:txBody>
      </p:sp>
      <p:sp>
        <p:nvSpPr>
          <p:cNvPr id="11" name="折角形 10"/>
          <p:cNvSpPr/>
          <p:nvPr/>
        </p:nvSpPr>
        <p:spPr>
          <a:xfrm>
            <a:off x="4734612" y="3501008"/>
            <a:ext cx="432048" cy="576064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 smtClean="0">
                <a:solidFill>
                  <a:schemeClr val="tx1"/>
                </a:solidFill>
              </a:rPr>
              <a:t>HTTP</a:t>
            </a:r>
          </a:p>
          <a:p>
            <a:pPr algn="ctr"/>
            <a:r>
              <a:rPr lang="en-US" altLang="zh-CN" sz="700" dirty="0" smtClean="0">
                <a:solidFill>
                  <a:schemeClr val="tx1"/>
                </a:solidFill>
              </a:rPr>
              <a:t>REQ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sp>
        <p:nvSpPr>
          <p:cNvPr id="17" name="折角形 16"/>
          <p:cNvSpPr/>
          <p:nvPr/>
        </p:nvSpPr>
        <p:spPr>
          <a:xfrm>
            <a:off x="5206486" y="3501008"/>
            <a:ext cx="432048" cy="576064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>
                <a:solidFill>
                  <a:schemeClr val="tx1"/>
                </a:solidFill>
              </a:rPr>
              <a:t>HTTP</a:t>
            </a:r>
          </a:p>
          <a:p>
            <a:pPr algn="ctr"/>
            <a:r>
              <a:rPr lang="en-US" altLang="zh-CN" sz="700">
                <a:solidFill>
                  <a:schemeClr val="tx1"/>
                </a:solidFill>
              </a:rPr>
              <a:t>REQ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sp>
        <p:nvSpPr>
          <p:cNvPr id="18" name="折角形 17"/>
          <p:cNvSpPr/>
          <p:nvPr/>
        </p:nvSpPr>
        <p:spPr>
          <a:xfrm>
            <a:off x="5691889" y="3501008"/>
            <a:ext cx="432048" cy="576064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>
                <a:solidFill>
                  <a:schemeClr val="tx1"/>
                </a:solidFill>
              </a:rPr>
              <a:t>HTTP</a:t>
            </a:r>
          </a:p>
          <a:p>
            <a:pPr algn="ctr"/>
            <a:r>
              <a:rPr lang="en-US" altLang="zh-CN" sz="700">
                <a:solidFill>
                  <a:schemeClr val="tx1"/>
                </a:solidFill>
              </a:rPr>
              <a:t>REQ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sp>
        <p:nvSpPr>
          <p:cNvPr id="19" name="折角形 18"/>
          <p:cNvSpPr/>
          <p:nvPr/>
        </p:nvSpPr>
        <p:spPr>
          <a:xfrm>
            <a:off x="3251870" y="5051722"/>
            <a:ext cx="432048" cy="576064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 smtClean="0">
                <a:solidFill>
                  <a:schemeClr val="tx1"/>
                </a:solidFill>
              </a:rPr>
              <a:t>HTML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sp>
        <p:nvSpPr>
          <p:cNvPr id="20" name="折角形 19"/>
          <p:cNvSpPr/>
          <p:nvPr/>
        </p:nvSpPr>
        <p:spPr>
          <a:xfrm>
            <a:off x="3723744" y="5051722"/>
            <a:ext cx="432048" cy="576064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 smtClean="0">
                <a:solidFill>
                  <a:schemeClr val="tx1"/>
                </a:solidFill>
              </a:rPr>
              <a:t>HTML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sp>
        <p:nvSpPr>
          <p:cNvPr id="21" name="折角形 20"/>
          <p:cNvSpPr/>
          <p:nvPr/>
        </p:nvSpPr>
        <p:spPr>
          <a:xfrm>
            <a:off x="4209147" y="5051722"/>
            <a:ext cx="432048" cy="576064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 smtClean="0">
                <a:solidFill>
                  <a:schemeClr val="tx1"/>
                </a:solidFill>
              </a:rPr>
              <a:t>HTML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/>
              <a:t>Web</a:t>
            </a:r>
            <a:r>
              <a:rPr lang="zh-CN" altLang="en-US" sz="3600" dirty="0" smtClean="0"/>
              <a:t>发展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smtClean="0"/>
              <a:t>Web 2.0</a:t>
            </a:r>
          </a:p>
          <a:p>
            <a:pPr lvl="1" eaLnBrk="1" hangingPunct="1"/>
            <a:r>
              <a:rPr lang="zh-CN" altLang="en-US" sz="2400" dirty="0" smtClean="0"/>
              <a:t>什么是</a:t>
            </a:r>
            <a:r>
              <a:rPr lang="en-US" altLang="zh-CN" sz="2400" dirty="0" smtClean="0"/>
              <a:t>Web 2.0</a:t>
            </a:r>
          </a:p>
          <a:p>
            <a:pPr lvl="2" eaLnBrk="1" hangingPunct="1"/>
            <a:r>
              <a:rPr lang="zh-CN" altLang="en-US" sz="2000" dirty="0" smtClean="0"/>
              <a:t>用户是</a:t>
            </a:r>
            <a:r>
              <a:rPr lang="en-US" altLang="zh-CN" sz="2000" dirty="0" smtClean="0"/>
              <a:t>Web</a:t>
            </a:r>
            <a:r>
              <a:rPr lang="zh-CN" altLang="en-US" sz="2000" dirty="0" smtClean="0"/>
              <a:t>内容的产生者</a:t>
            </a:r>
          </a:p>
          <a:p>
            <a:pPr lvl="2" eaLnBrk="1" hangingPunct="1"/>
            <a:r>
              <a:rPr lang="zh-CN" altLang="en-US" sz="2000" dirty="0" smtClean="0"/>
              <a:t>动态的交互</a:t>
            </a:r>
          </a:p>
          <a:p>
            <a:pPr lvl="1" eaLnBrk="1" hangingPunct="1"/>
            <a:r>
              <a:rPr lang="en-US" altLang="zh-CN" sz="2400" dirty="0" smtClean="0"/>
              <a:t>Web 2.0 @ W3C: Rich Web Clients Activity</a:t>
            </a:r>
          </a:p>
          <a:p>
            <a:pPr lvl="1" eaLnBrk="1" hangingPunct="1"/>
            <a:r>
              <a:rPr lang="zh-CN" altLang="en-US" sz="2400" dirty="0" smtClean="0"/>
              <a:t>基于现有的</a:t>
            </a:r>
            <a:r>
              <a:rPr lang="en-US" altLang="zh-CN" sz="2400" dirty="0" smtClean="0"/>
              <a:t>W3C</a:t>
            </a:r>
            <a:r>
              <a:rPr lang="zh-CN" altLang="en-US" sz="2400" dirty="0" smtClean="0"/>
              <a:t>标准和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脚本</a:t>
            </a:r>
          </a:p>
          <a:p>
            <a:pPr lvl="2" eaLnBrk="1" hangingPunct="1"/>
            <a:r>
              <a:rPr lang="en-US" altLang="zh-CN" sz="2000" dirty="0" smtClean="0"/>
              <a:t>HTML 5, DOM, CSS, SVG …</a:t>
            </a:r>
          </a:p>
          <a:p>
            <a:pPr lvl="1" eaLnBrk="1" hangingPunct="1"/>
            <a:r>
              <a:rPr lang="zh-CN" altLang="en-US" sz="2400" dirty="0" smtClean="0"/>
              <a:t>增加新的标准</a:t>
            </a:r>
          </a:p>
          <a:p>
            <a:pPr lvl="2" eaLnBrk="1" hangingPunct="1"/>
            <a:r>
              <a:rPr lang="en-US" altLang="zh-CN" sz="2000" dirty="0" smtClean="0"/>
              <a:t>AJAX: </a:t>
            </a:r>
            <a:r>
              <a:rPr lang="zh-CN" altLang="en-US" sz="2000" dirty="0" smtClean="0"/>
              <a:t>异步</a:t>
            </a:r>
            <a:r>
              <a:rPr lang="en-US" altLang="zh-CN" sz="2000" dirty="0" smtClean="0"/>
              <a:t>Java Script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XML</a:t>
            </a:r>
          </a:p>
          <a:p>
            <a:pPr lvl="2" eaLnBrk="1" hangingPunct="1"/>
            <a:r>
              <a:rPr lang="zh-CN" altLang="en-US" sz="2000" dirty="0" smtClean="0"/>
              <a:t>标准窗口部件 </a:t>
            </a:r>
            <a:r>
              <a:rPr lang="en-US" altLang="zh-CN" sz="2000" dirty="0" smtClean="0"/>
              <a:t>(Widget)</a:t>
            </a:r>
          </a:p>
          <a:p>
            <a:pPr lvl="2" eaLnBrk="1" hangingPunct="1"/>
            <a:r>
              <a:rPr lang="en-US" altLang="zh-CN" sz="2000" dirty="0" smtClean="0"/>
              <a:t>Java Script</a:t>
            </a:r>
            <a:r>
              <a:rPr lang="zh-CN" altLang="en-US" sz="2000" dirty="0" smtClean="0"/>
              <a:t>的安全性考虑</a:t>
            </a:r>
          </a:p>
        </p:txBody>
      </p:sp>
      <p:sp>
        <p:nvSpPr>
          <p:cNvPr id="2253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597650"/>
            <a:ext cx="2133600" cy="260350"/>
          </a:xfrm>
          <a:prstGeom prst="rect">
            <a:avLst/>
          </a:prstGeom>
          <a:noFill/>
        </p:spPr>
        <p:txBody>
          <a:bodyPr/>
          <a:lstStyle/>
          <a:p>
            <a:fld id="{75C4022F-1DE3-4779-877E-89503713F842}" type="slidenum">
              <a:rPr lang="en-US" altLang="zh-CN" smtClean="0"/>
              <a:pPr/>
              <a:t>8</a:t>
            </a:fld>
            <a:endParaRPr lang="en-US" altLang="zh-CN" smtClean="0"/>
          </a:p>
        </p:txBody>
      </p:sp>
      <p:pic>
        <p:nvPicPr>
          <p:cNvPr id="2253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1676400"/>
            <a:ext cx="38481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发展</a:t>
            </a:r>
            <a:endParaRPr lang="zh-CN" altLang="en-US" sz="3600" dirty="0" smtClean="0"/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 smtClean="0"/>
              <a:t>Web</a:t>
            </a:r>
            <a:r>
              <a:rPr lang="zh-CN" altLang="en-US" dirty="0" smtClean="0"/>
              <a:t> </a:t>
            </a:r>
            <a:r>
              <a:rPr lang="en-US" altLang="zh-CN" dirty="0" smtClean="0"/>
              <a:t>3.0</a:t>
            </a:r>
            <a:r>
              <a:rPr lang="zh-CN" altLang="en-US" dirty="0" smtClean="0"/>
              <a:t> 语义</a:t>
            </a:r>
            <a:r>
              <a:rPr lang="en-US" altLang="zh-CN" dirty="0" smtClean="0"/>
              <a:t>Web (Semantic Web) 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知识图谱</a:t>
            </a: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/>
              <a:t>Web 1.0 = </a:t>
            </a:r>
            <a:r>
              <a:rPr lang="zh-CN" altLang="en-US" dirty="0" smtClean="0"/>
              <a:t>相互链接的文档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语义</a:t>
            </a:r>
            <a:r>
              <a:rPr lang="en-US" altLang="zh-CN" dirty="0" smtClean="0"/>
              <a:t>Web = </a:t>
            </a:r>
            <a:r>
              <a:rPr lang="zh-CN" altLang="en-US" dirty="0" smtClean="0"/>
              <a:t>相互链接的数据 </a:t>
            </a:r>
            <a:r>
              <a:rPr lang="en-US" altLang="zh-CN" dirty="0" smtClean="0"/>
              <a:t>(Web 3.0*)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/>
              <a:t>Web</a:t>
            </a:r>
            <a:r>
              <a:rPr lang="zh-CN" altLang="en-US" dirty="0" smtClean="0"/>
              <a:t>成为一个全球范围的，关系型的数据库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语义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关注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dirty="0" smtClean="0"/>
              <a:t>查询、规则、内容标记、语义推理等</a:t>
            </a:r>
            <a:r>
              <a:rPr lang="en-US" altLang="zh-CN" dirty="0" smtClean="0"/>
              <a:t>…</a:t>
            </a:r>
          </a:p>
        </p:txBody>
      </p:sp>
      <p:sp>
        <p:nvSpPr>
          <p:cNvPr id="2560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597650"/>
            <a:ext cx="2133600" cy="260350"/>
          </a:xfrm>
          <a:prstGeom prst="rect">
            <a:avLst/>
          </a:prstGeom>
          <a:noFill/>
        </p:spPr>
        <p:txBody>
          <a:bodyPr/>
          <a:lstStyle/>
          <a:p>
            <a:fld id="{A589734F-9554-4902-A270-01A79ABE24CD}" type="slidenum">
              <a:rPr lang="en-US" altLang="zh-CN" smtClean="0"/>
              <a:pPr/>
              <a:t>9</a:t>
            </a:fld>
            <a:endParaRPr lang="en-US" altLang="zh-CN" smtClean="0"/>
          </a:p>
        </p:txBody>
      </p:sp>
      <p:pic>
        <p:nvPicPr>
          <p:cNvPr id="2560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048000"/>
            <a:ext cx="7134225" cy="136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aa">
  <a:themeElements>
    <a:clrScheme name="赵永望-计算机新技术研究所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赵永望-计算机新技术研究所">
      <a:majorFont>
        <a:latin typeface="Arial Narrow"/>
        <a:ea typeface="华文中宋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仿宋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仿宋_GB2312" pitchFamily="49" charset="-122"/>
          </a:defRPr>
        </a:defPPr>
      </a:lstStyle>
    </a:lnDef>
  </a:objectDefaults>
  <a:extraClrSchemeLst>
    <a:extraClrScheme>
      <a:clrScheme name="赵永望-计算机新技术研究所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赵永望-计算机新技术研究所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赵永望-计算机新技术研究所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赵永望-计算机新技术研究所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赵永望-计算机新技术研究所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赵永望-计算机新技术研究所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赵永望-计算机新技术研究所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ct-v1">
  <a:themeElements>
    <a:clrScheme name="act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ct-v1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t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t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t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t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t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t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t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t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t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t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t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t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4371</TotalTime>
  <Words>2979</Words>
  <Application>Microsoft Office PowerPoint</Application>
  <PresentationFormat>全屏显示(4:3)</PresentationFormat>
  <Paragraphs>485</Paragraphs>
  <Slides>40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40</vt:i4>
      </vt:variant>
    </vt:vector>
  </HeadingPairs>
  <TitlesOfParts>
    <vt:vector size="55" baseType="lpstr">
      <vt:lpstr>Malgun Gothic</vt:lpstr>
      <vt:lpstr>Meiryo UI</vt:lpstr>
      <vt:lpstr>仿宋_GB2312</vt:lpstr>
      <vt:lpstr>黑体</vt:lpstr>
      <vt:lpstr>华文行楷</vt:lpstr>
      <vt:lpstr>华文中宋</vt:lpstr>
      <vt:lpstr>楷体_GB2312</vt:lpstr>
      <vt:lpstr>宋体</vt:lpstr>
      <vt:lpstr>Arial</vt:lpstr>
      <vt:lpstr>Arial Narrow</vt:lpstr>
      <vt:lpstr>Calibri</vt:lpstr>
      <vt:lpstr>Times New Roman</vt:lpstr>
      <vt:lpstr>Wingdings</vt:lpstr>
      <vt:lpstr>buaa</vt:lpstr>
      <vt:lpstr>act-v1</vt:lpstr>
      <vt:lpstr>作业lab4讲评</vt:lpstr>
      <vt:lpstr>Ruby语言程序设计 第四章：Web概述与Ruby on Rails 开发基础</vt:lpstr>
      <vt:lpstr>参考书</vt:lpstr>
      <vt:lpstr>内容提要</vt:lpstr>
      <vt:lpstr>回顾－网络时代</vt:lpstr>
      <vt:lpstr>WWW基础</vt:lpstr>
      <vt:lpstr>Web发展</vt:lpstr>
      <vt:lpstr>Web发展</vt:lpstr>
      <vt:lpstr>Web发展</vt:lpstr>
      <vt:lpstr>数据库应用</vt:lpstr>
      <vt:lpstr>Web开发的基本问题</vt:lpstr>
      <vt:lpstr>Ruby On Rails：Web开发的敏捷之道</vt:lpstr>
      <vt:lpstr>Brief History of ROR</vt:lpstr>
      <vt:lpstr>安装Rails</vt:lpstr>
      <vt:lpstr>什么是gem？</vt:lpstr>
      <vt:lpstr>开发环境</vt:lpstr>
      <vt:lpstr>第一个Rails程序</vt:lpstr>
      <vt:lpstr>Ruby On Rails</vt:lpstr>
      <vt:lpstr>一个简单的MIS</vt:lpstr>
      <vt:lpstr>RoR MVC基本原理</vt:lpstr>
      <vt:lpstr>MVC</vt:lpstr>
      <vt:lpstr>O-R mapping</vt:lpstr>
      <vt:lpstr>Naming convention</vt:lpstr>
      <vt:lpstr>复数化(pluralize)</vt:lpstr>
      <vt:lpstr>关于课程实践大作业</vt:lpstr>
      <vt:lpstr>产品发布系统</vt:lpstr>
      <vt:lpstr>产品发布系统</vt:lpstr>
      <vt:lpstr>超市管理系统</vt:lpstr>
      <vt:lpstr>超市管理系统</vt:lpstr>
      <vt:lpstr>师生项目交流系统</vt:lpstr>
      <vt:lpstr>师生项目交流系统</vt:lpstr>
      <vt:lpstr>简易电子商务系统</vt:lpstr>
      <vt:lpstr>简易电子商务系统</vt:lpstr>
      <vt:lpstr>简易电子商务系统</vt:lpstr>
      <vt:lpstr>简易电子商务系统</vt:lpstr>
      <vt:lpstr>简易电子商务系统</vt:lpstr>
      <vt:lpstr>以往同学的作业</vt:lpstr>
      <vt:lpstr>大作业提交与CI</vt:lpstr>
      <vt:lpstr>作业lab5：用key、value构造hash</vt:lpstr>
      <vt:lpstr>谢谢！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Ruby程序设计语言 第一章：绪论</dc:title>
  <dc:creator>wty</dc:creator>
  <cp:lastModifiedBy>wty</cp:lastModifiedBy>
  <cp:revision>442</cp:revision>
  <dcterms:created xsi:type="dcterms:W3CDTF">2010-05-17T07:15:50Z</dcterms:created>
  <dcterms:modified xsi:type="dcterms:W3CDTF">2018-10-11T04:16:43Z</dcterms:modified>
</cp:coreProperties>
</file>