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672" r:id="rId2"/>
  </p:sldMasterIdLst>
  <p:notesMasterIdLst>
    <p:notesMasterId r:id="rId49"/>
  </p:notesMasterIdLst>
  <p:sldIdLst>
    <p:sldId id="256" r:id="rId3"/>
    <p:sldId id="333" r:id="rId4"/>
    <p:sldId id="452" r:id="rId5"/>
    <p:sldId id="453" r:id="rId6"/>
    <p:sldId id="485" r:id="rId7"/>
    <p:sldId id="486" r:id="rId8"/>
    <p:sldId id="487" r:id="rId9"/>
    <p:sldId id="496" r:id="rId10"/>
    <p:sldId id="460" r:id="rId11"/>
    <p:sldId id="497" r:id="rId12"/>
    <p:sldId id="498" r:id="rId13"/>
    <p:sldId id="463" r:id="rId14"/>
    <p:sldId id="441" r:id="rId15"/>
    <p:sldId id="484" r:id="rId16"/>
    <p:sldId id="440" r:id="rId17"/>
    <p:sldId id="459" r:id="rId18"/>
    <p:sldId id="490" r:id="rId19"/>
    <p:sldId id="491" r:id="rId20"/>
    <p:sldId id="492" r:id="rId21"/>
    <p:sldId id="493" r:id="rId22"/>
    <p:sldId id="461" r:id="rId23"/>
    <p:sldId id="456" r:id="rId24"/>
    <p:sldId id="464" r:id="rId25"/>
    <p:sldId id="465" r:id="rId26"/>
    <p:sldId id="466" r:id="rId27"/>
    <p:sldId id="488" r:id="rId28"/>
    <p:sldId id="489" r:id="rId29"/>
    <p:sldId id="467" r:id="rId30"/>
    <p:sldId id="468" r:id="rId31"/>
    <p:sldId id="469" r:id="rId32"/>
    <p:sldId id="470" r:id="rId33"/>
    <p:sldId id="445" r:id="rId34"/>
    <p:sldId id="471" r:id="rId35"/>
    <p:sldId id="495" r:id="rId36"/>
    <p:sldId id="472" r:id="rId37"/>
    <p:sldId id="475" r:id="rId38"/>
    <p:sldId id="476" r:id="rId39"/>
    <p:sldId id="474" r:id="rId40"/>
    <p:sldId id="477" r:id="rId41"/>
    <p:sldId id="478" r:id="rId42"/>
    <p:sldId id="479" r:id="rId43"/>
    <p:sldId id="473" r:id="rId44"/>
    <p:sldId id="482" r:id="rId45"/>
    <p:sldId id="483" r:id="rId46"/>
    <p:sldId id="480" r:id="rId47"/>
    <p:sldId id="28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83576" autoAdjust="0"/>
  </p:normalViewPr>
  <p:slideViewPr>
    <p:cSldViewPr>
      <p:cViewPr>
        <p:scale>
          <a:sx n="50" d="100"/>
          <a:sy n="50" d="100"/>
        </p:scale>
        <p:origin x="558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01CB-7359-457B-8DB8-5481F67FF996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1D72-7A99-408A-9A85-E99143499B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5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6A090-4BD5-4ECC-B203-EFF6D44BF11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396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BB74E-19FB-4E29-9559-285023DBAF42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706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14F90-DE90-4C3C-87E1-F46C17772732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56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26933-83FD-45C8-8ED5-47EE61855B9D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719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BBDB3-327D-4AF9-B196-EDE059F1F321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94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3234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23234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32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23463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3464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23465" name="Picture 9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323467" name="Picture 5" descr="1"/>
          <p:cNvPicPr>
            <a:picLocks noChangeAspect="1" noChangeArrowheads="1"/>
          </p:cNvPicPr>
          <p:nvPr/>
        </p:nvPicPr>
        <p:blipFill>
          <a:blip r:embed="rId3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nap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nap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nap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/>
            </a:lvl1pPr>
          </a:lstStyle>
          <a:p>
            <a:fld id="{3910B3BE-CCD1-4F68-82E5-C4135640ED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130" name="Picture 10" descr="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AF8C-AD85-4ADF-AA49-2506FB76DA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48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DFCFA-D7E2-4756-82AE-1AD575F7CF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5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B7A45-191F-486B-AEDC-C5AD271AAA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58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BD57F-0247-4816-A5B0-7C37FCE1CC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41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2EC82-DC73-4ACB-9E61-01442FCDA4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0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F4D85-42E8-4D5F-BADB-405FF5714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06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6D11-4F27-479D-930C-3AC22EFDA6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143604" y="6488668"/>
            <a:ext cx="3000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http://act.buaa.edu.cn</a:t>
            </a:r>
            <a:endParaRPr lang="zh-CN" altLang="en-US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9EDA-4187-4734-9A07-33C7BAFDE8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08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3958-285E-4729-8EB0-4A239E9EA6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75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6ADF8-3BF2-4B13-8001-8162A0002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32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4000" b="0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9F68E-A0FD-451C-B93F-C9918E3B989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5E76-41F1-4809-A28B-27B230D1A9B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2434" name="Picture 2" descr="图片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</p:spPr>
      </p:pic>
      <p:sp>
        <p:nvSpPr>
          <p:cNvPr id="2322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22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322440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sp>
        <p:nvSpPr>
          <p:cNvPr id="2322442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6009C911-8525-4502-B3BF-2AEF9392E8C8}" type="slidenum">
              <a:rPr lang="zh-CN" altLang="en-US" sz="1600">
                <a:ea typeface="宋体" charset="-122"/>
              </a:rPr>
              <a:pPr/>
              <a:t>‹#›</a:t>
            </a:fld>
            <a:endParaRPr lang="en-US" altLang="zh-CN" sz="1600">
              <a:ea typeface="宋体" charset="-122"/>
            </a:endParaRPr>
          </a:p>
        </p:txBody>
      </p:sp>
      <p:sp>
        <p:nvSpPr>
          <p:cNvPr id="2322443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ap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Snap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ba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76250"/>
            <a:ext cx="91440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3" name="Picture 7" descr="Snap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F31A8D-1915-48DF-9C74-5CFF9D5CE0EA}" type="slidenum">
              <a:rPr lang="en-US" altLang="zh-CN">
                <a:solidFill>
                  <a:srgbClr val="000000"/>
                </a:solidFill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9" name="Picture 13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45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9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96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2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google.com.hk/imgres?imgurl=http://www.showtimez.net/wp-content/uploads/2009/11/internet-browser-logos.jpg&amp;imgrefurl=http://www.whoiszolo.com/?m=200911&amp;usg=__KxRDu4re9J5safikxkQqlF4Dej8=&amp;h=420&amp;w=429&amp;sz=48&amp;hl=zh-CN&amp;start=5&amp;um=1&amp;itbs=1&amp;tbnid=9yRlHgSMNVyi6M:&amp;tbnh=123&amp;tbnw=126&amp;prev=/images?q=browser&amp;um=1&amp;hl=zh-CN&amp;newwindow=1&amp;safe=strict&amp;sa=N&amp;tbs=isch:1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undler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程序设计语言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第五章：</a:t>
            </a:r>
            <a:r>
              <a:rPr lang="en-US" altLang="zh-CN" dirty="0" smtClean="0"/>
              <a:t>Ruby on Rails</a:t>
            </a:r>
            <a:r>
              <a:rPr lang="zh-CN" altLang="en-US" dirty="0" smtClean="0"/>
              <a:t>敏捷开发实践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CRUD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沃天宇 </a:t>
            </a:r>
            <a:r>
              <a:rPr lang="en-US" altLang="zh-CN" dirty="0" smtClean="0"/>
              <a:t>&lt;woty@act.buaa.edu.cn&gt;</a:t>
            </a:r>
          </a:p>
          <a:p>
            <a:r>
              <a:rPr lang="en-US" altLang="zh-CN" dirty="0" smtClean="0"/>
              <a:t>2018-10-18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3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用脚手架生成器自动生成代码框架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rails generate </a:t>
            </a:r>
            <a:r>
              <a:rPr lang="en-US" altLang="zh-TW" sz="2400" dirty="0" smtClean="0"/>
              <a:t>scaffold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recipe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title:string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vi </a:t>
            </a:r>
            <a:r>
              <a:rPr lang="en-US" altLang="zh-CN" sz="2400" dirty="0" err="1"/>
              <a:t>db</a:t>
            </a:r>
            <a:r>
              <a:rPr lang="en-US" altLang="zh-CN" sz="2400" dirty="0"/>
              <a:t>/migrate/20181018034535_create_recipes.rb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4" t="15350" r="5369" b="9050"/>
          <a:stretch/>
        </p:blipFill>
        <p:spPr>
          <a:xfrm>
            <a:off x="3419872" y="1450589"/>
            <a:ext cx="5616625" cy="51845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544" t="15350" r="34319" b="64700"/>
          <a:stretch/>
        </p:blipFill>
        <p:spPr>
          <a:xfrm>
            <a:off x="251520" y="4758011"/>
            <a:ext cx="3888432" cy="1368152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499992" y="2060848"/>
            <a:ext cx="34563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标注 12"/>
          <p:cNvSpPr/>
          <p:nvPr/>
        </p:nvSpPr>
        <p:spPr bwMode="auto">
          <a:xfrm>
            <a:off x="611560" y="3207297"/>
            <a:ext cx="2699792" cy="1368152"/>
          </a:xfrm>
          <a:prstGeom prst="wedgeRoundRectCallout">
            <a:avLst>
              <a:gd name="adj1" fmla="val 1754"/>
              <a:gd name="adj2" fmla="val 738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+mn-ea"/>
              </a:rPr>
              <a:t>为什</a:t>
            </a:r>
            <a:r>
              <a:rPr lang="zh-CN" altLang="en-US" sz="2400" dirty="0" smtClean="0">
                <a:latin typeface="+mn-ea"/>
              </a:rPr>
              <a:t>么要用</a:t>
            </a:r>
            <a:r>
              <a:rPr lang="en-US" altLang="zh-CN" sz="2400" dirty="0" smtClean="0">
                <a:latin typeface="+mn-ea"/>
              </a:rPr>
              <a:t>ruby</a:t>
            </a:r>
            <a:br>
              <a:rPr lang="en-US" altLang="zh-CN" sz="2400" dirty="0" smtClean="0">
                <a:latin typeface="+mn-ea"/>
              </a:rPr>
            </a:br>
            <a:r>
              <a:rPr lang="zh-CN" altLang="en-US" sz="2400" dirty="0" smtClean="0">
                <a:latin typeface="+mn-ea"/>
              </a:rPr>
              <a:t>代码建立数据库？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85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创建数据表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rails </a:t>
            </a:r>
            <a:r>
              <a:rPr lang="en-US" altLang="zh-CN" dirty="0" err="1" smtClean="0"/>
              <a:t>db:migrate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或者也可以用</a:t>
            </a:r>
            <a:r>
              <a:rPr lang="en-US" altLang="zh-CN" dirty="0" smtClean="0"/>
              <a:t>rake </a:t>
            </a:r>
            <a:r>
              <a:rPr lang="en-US" altLang="zh-CN" dirty="0" err="1" smtClean="0"/>
              <a:t>db:migrate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57" t="73542" r="4162" b="7275"/>
          <a:stretch/>
        </p:blipFill>
        <p:spPr>
          <a:xfrm>
            <a:off x="1331640" y="3645024"/>
            <a:ext cx="6984777" cy="16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3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访问一下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49736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启动服务器：</a:t>
            </a:r>
            <a:r>
              <a:rPr kumimoji="1" lang="en-US" altLang="zh-CN" sz="2800" dirty="0" smtClean="0"/>
              <a:t>rails </a:t>
            </a:r>
            <a:r>
              <a:rPr kumimoji="1" lang="en-US" altLang="zh-CN" sz="2800" dirty="0" smtClean="0"/>
              <a:t>s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-b 0.0.0.0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544" t="15350" r="2957" b="63108"/>
          <a:stretch/>
        </p:blipFill>
        <p:spPr>
          <a:xfrm>
            <a:off x="457200" y="2276872"/>
            <a:ext cx="7726126" cy="19813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058666"/>
            <a:ext cx="60198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AutoShape 5"/>
          <p:cNvSpPr>
            <a:spLocks noChangeAspect="1" noChangeArrowheads="1"/>
          </p:cNvSpPr>
          <p:nvPr/>
        </p:nvSpPr>
        <p:spPr bwMode="auto">
          <a:xfrm>
            <a:off x="611188" y="1628875"/>
            <a:ext cx="7416800" cy="445135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5346700" y="2206725"/>
            <a:ext cx="2825750" cy="20478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2074863" y="3491012"/>
            <a:ext cx="473075" cy="347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5725" tIns="47625" rIns="85725" bIns="47625"/>
          <a:lstStyle/>
          <a:p>
            <a:r>
              <a:rPr lang="en-US" altLang="zh-TW" sz="1200">
                <a:latin typeface="Times New Roman" pitchFamily="18" charset="0"/>
              </a:rPr>
              <a:t>list</a:t>
            </a:r>
            <a:endParaRPr lang="en-US" altLang="zh-TW"/>
          </a:p>
        </p:txBody>
      </p:sp>
      <p:pic>
        <p:nvPicPr>
          <p:cNvPr id="11293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1525" y="2782987"/>
            <a:ext cx="1657350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4" name="Picture 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1917800"/>
            <a:ext cx="2952750" cy="1912937"/>
          </a:xfrm>
          <a:prstGeom prst="rect">
            <a:avLst/>
          </a:prstGeom>
          <a:noFill/>
          <a:ln w="38100" cmpd="dbl">
            <a:solidFill>
              <a:srgbClr val="006600"/>
            </a:solidFill>
            <a:miter lim="800000"/>
            <a:headEnd/>
            <a:tailEnd/>
          </a:ln>
          <a:effectLst/>
        </p:spPr>
      </p:pic>
      <p:sp>
        <p:nvSpPr>
          <p:cNvPr id="11297" name="AutoShape 33"/>
          <p:cNvSpPr>
            <a:spLocks noChangeArrowheads="1"/>
          </p:cNvSpPr>
          <p:nvPr/>
        </p:nvSpPr>
        <p:spPr bwMode="auto">
          <a:xfrm>
            <a:off x="1763713" y="1486000"/>
            <a:ext cx="165735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smtClean="0"/>
              <a:t>recipe</a:t>
            </a:r>
            <a:r>
              <a:rPr lang="en-US" altLang="zh-CN" dirty="0" smtClean="0"/>
              <a:t>s</a:t>
            </a:r>
            <a:endParaRPr lang="en-US" altLang="zh-TW" dirty="0"/>
          </a:p>
        </p:txBody>
      </p:sp>
      <p:pic>
        <p:nvPicPr>
          <p:cNvPr id="11298" name="Picture 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2737" y="4886349"/>
            <a:ext cx="2019300" cy="1279525"/>
          </a:xfrm>
          <a:prstGeom prst="rect">
            <a:avLst/>
          </a:prstGeom>
          <a:noFill/>
          <a:ln w="38100" cmpd="dbl">
            <a:solidFill>
              <a:srgbClr val="006600"/>
            </a:solidFill>
            <a:miter lim="800000"/>
            <a:headEnd/>
            <a:tailEnd/>
          </a:ln>
          <a:effectLst/>
        </p:spPr>
      </p:pic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1979712" y="6237312"/>
            <a:ext cx="187325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smtClean="0"/>
              <a:t>recipe</a:t>
            </a:r>
            <a:r>
              <a:rPr lang="en-US" altLang="zh-CN" dirty="0" smtClean="0"/>
              <a:t>s</a:t>
            </a:r>
            <a:r>
              <a:rPr lang="en-US" altLang="zh-TW" dirty="0" smtClean="0"/>
              <a:t>/</a:t>
            </a:r>
            <a:r>
              <a:rPr lang="en-US" altLang="zh-CN" dirty="0" smtClean="0"/>
              <a:t>1/</a:t>
            </a:r>
            <a:r>
              <a:rPr lang="en-US" altLang="zh-TW" dirty="0" smtClean="0"/>
              <a:t>edit</a:t>
            </a:r>
            <a:endParaRPr lang="en-US" altLang="zh-TW" dirty="0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3348038" y="3359250"/>
            <a:ext cx="0" cy="143790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3203575" y="3214787"/>
            <a:ext cx="360363" cy="144463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2051720" y="5589240"/>
            <a:ext cx="576262" cy="360362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H="1">
            <a:off x="4211638" y="3933925"/>
            <a:ext cx="1855787" cy="1079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H="1" flipV="1">
            <a:off x="5003800" y="3141762"/>
            <a:ext cx="919163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1306" name="AutoShape 42"/>
          <p:cNvCxnSpPr>
            <a:cxnSpLocks noChangeShapeType="1"/>
            <a:stCxn id="11302" idx="3"/>
            <a:endCxn id="11270" idx="3"/>
          </p:cNvCxnSpPr>
          <p:nvPr/>
        </p:nvCxnSpPr>
        <p:spPr bwMode="auto">
          <a:xfrm flipV="1">
            <a:off x="2627982" y="4254600"/>
            <a:ext cx="4131593" cy="151482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5940425" y="2205137"/>
            <a:ext cx="1800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chemeClr val="tx2"/>
                </a:solidFill>
              </a:rPr>
              <a:t>cookbook3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11308" name="Picture 4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8400" y="836712"/>
            <a:ext cx="5113338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309" name="AutoShape 45"/>
          <p:cNvCxnSpPr>
            <a:cxnSpLocks noChangeShapeType="1"/>
          </p:cNvCxnSpPr>
          <p:nvPr/>
        </p:nvCxnSpPr>
        <p:spPr bwMode="auto">
          <a:xfrm flipH="1">
            <a:off x="7508875" y="1244700"/>
            <a:ext cx="1312863" cy="2235200"/>
          </a:xfrm>
          <a:prstGeom prst="bentConnector3">
            <a:avLst>
              <a:gd name="adj1" fmla="val -17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pic>
        <p:nvPicPr>
          <p:cNvPr id="11312" name="Picture 4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3860900"/>
            <a:ext cx="1439862" cy="615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11313" name="Picture 4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2997300"/>
            <a:ext cx="1368425" cy="541337"/>
          </a:xfrm>
          <a:prstGeom prst="rect">
            <a:avLst/>
          </a:prstGeom>
          <a:noFill/>
          <a:ln w="38100" cmpd="dbl">
            <a:solidFill>
              <a:srgbClr val="006600"/>
            </a:solidFill>
            <a:miter lim="800000"/>
            <a:headEnd/>
            <a:tailEnd/>
          </a:ln>
          <a:effectLst/>
        </p:spPr>
      </p:pic>
      <p:sp>
        <p:nvSpPr>
          <p:cNvPr id="11315" name="Freeform 51"/>
          <p:cNvSpPr>
            <a:spLocks/>
          </p:cNvSpPr>
          <p:nvPr/>
        </p:nvSpPr>
        <p:spPr bwMode="auto">
          <a:xfrm>
            <a:off x="1692275" y="3284637"/>
            <a:ext cx="1439863" cy="265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82"/>
              </a:cxn>
              <a:cxn ang="0">
                <a:pos x="771" y="182"/>
              </a:cxn>
              <a:cxn ang="0">
                <a:pos x="771" y="91"/>
              </a:cxn>
            </a:cxnLst>
            <a:rect l="0" t="0" r="r" b="b"/>
            <a:pathLst>
              <a:path w="862" h="212">
                <a:moveTo>
                  <a:pt x="0" y="0"/>
                </a:moveTo>
                <a:cubicBezTo>
                  <a:pt x="49" y="76"/>
                  <a:pt x="99" y="152"/>
                  <a:pt x="227" y="182"/>
                </a:cubicBezTo>
                <a:cubicBezTo>
                  <a:pt x="355" y="212"/>
                  <a:pt x="680" y="197"/>
                  <a:pt x="771" y="182"/>
                </a:cubicBezTo>
                <a:cubicBezTo>
                  <a:pt x="862" y="167"/>
                  <a:pt x="816" y="129"/>
                  <a:pt x="771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17" name="Freeform 53"/>
          <p:cNvSpPr>
            <a:spLocks/>
          </p:cNvSpPr>
          <p:nvPr/>
        </p:nvSpPr>
        <p:spPr bwMode="auto">
          <a:xfrm>
            <a:off x="1692275" y="3860900"/>
            <a:ext cx="863600" cy="444500"/>
          </a:xfrm>
          <a:custGeom>
            <a:avLst/>
            <a:gdLst/>
            <a:ahLst/>
            <a:cxnLst>
              <a:cxn ang="0">
                <a:pos x="1360" y="0"/>
              </a:cxn>
              <a:cxn ang="0">
                <a:pos x="861" y="499"/>
              </a:cxn>
              <a:cxn ang="0">
                <a:pos x="0" y="590"/>
              </a:cxn>
            </a:cxnLst>
            <a:rect l="0" t="0" r="r" b="b"/>
            <a:pathLst>
              <a:path w="1360" h="597">
                <a:moveTo>
                  <a:pt x="1360" y="0"/>
                </a:moveTo>
                <a:cubicBezTo>
                  <a:pt x="1224" y="200"/>
                  <a:pt x="1088" y="401"/>
                  <a:pt x="861" y="499"/>
                </a:cubicBezTo>
                <a:cubicBezTo>
                  <a:pt x="634" y="597"/>
                  <a:pt x="98" y="575"/>
                  <a:pt x="0" y="5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11318" name="Picture 5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5301208"/>
            <a:ext cx="15240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21" name="Freeform 57"/>
          <p:cNvSpPr>
            <a:spLocks/>
          </p:cNvSpPr>
          <p:nvPr/>
        </p:nvSpPr>
        <p:spPr bwMode="auto">
          <a:xfrm>
            <a:off x="1403648" y="3357662"/>
            <a:ext cx="2593677" cy="1871538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61" y="453"/>
              </a:cxn>
              <a:cxn ang="0">
                <a:pos x="272" y="680"/>
              </a:cxn>
              <a:cxn ang="0">
                <a:pos x="0" y="907"/>
              </a:cxn>
            </a:cxnLst>
            <a:rect l="0" t="0" r="r" b="b"/>
            <a:pathLst>
              <a:path w="1543" h="907">
                <a:moveTo>
                  <a:pt x="1361" y="0"/>
                </a:moveTo>
                <a:cubicBezTo>
                  <a:pt x="1452" y="170"/>
                  <a:pt x="1543" y="340"/>
                  <a:pt x="1361" y="453"/>
                </a:cubicBezTo>
                <a:cubicBezTo>
                  <a:pt x="1179" y="566"/>
                  <a:pt x="499" y="604"/>
                  <a:pt x="272" y="680"/>
                </a:cubicBezTo>
                <a:cubicBezTo>
                  <a:pt x="45" y="756"/>
                  <a:pt x="0" y="884"/>
                  <a:pt x="0" y="90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4716016" y="5949280"/>
            <a:ext cx="37433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990000"/>
                </a:solidFill>
              </a:rPr>
              <a:t>http://</a:t>
            </a:r>
            <a:r>
              <a:rPr lang="en-US" altLang="zh-TW" dirty="0" smtClean="0">
                <a:solidFill>
                  <a:srgbClr val="990000"/>
                </a:solidFill>
              </a:rPr>
              <a:t>localhost:3000/recipes</a:t>
            </a:r>
            <a:endParaRPr lang="en-US" altLang="zh-TW" dirty="0">
              <a:solidFill>
                <a:srgbClr val="990000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011434" y="1973342"/>
            <a:ext cx="216024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7" name="AutoShape 35"/>
          <p:cNvSpPr>
            <a:spLocks noChangeArrowheads="1"/>
          </p:cNvSpPr>
          <p:nvPr/>
        </p:nvSpPr>
        <p:spPr bwMode="auto">
          <a:xfrm>
            <a:off x="0" y="2492896"/>
            <a:ext cx="187325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smtClean="0"/>
              <a:t>recipe</a:t>
            </a:r>
            <a:r>
              <a:rPr lang="en-US" altLang="zh-CN" dirty="0" smtClean="0"/>
              <a:t>s</a:t>
            </a:r>
            <a:r>
              <a:rPr lang="en-US" altLang="zh-TW" dirty="0" smtClean="0"/>
              <a:t>/</a:t>
            </a:r>
            <a:r>
              <a:rPr lang="en-US" altLang="zh-CN" dirty="0" smtClean="0"/>
              <a:t>1</a:t>
            </a:r>
            <a:endParaRPr lang="en-US" altLang="zh-TW" dirty="0"/>
          </a:p>
        </p:txBody>
      </p: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0" y="4509120"/>
            <a:ext cx="187325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smtClean="0"/>
              <a:t>recipe</a:t>
            </a:r>
            <a:r>
              <a:rPr lang="en-US" altLang="zh-CN" dirty="0" smtClean="0"/>
              <a:t>s</a:t>
            </a:r>
            <a:r>
              <a:rPr lang="en-US" altLang="zh-TW" dirty="0" smtClean="0"/>
              <a:t>/new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dbconsole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rails </a:t>
            </a:r>
            <a:r>
              <a:rPr lang="en-US" altLang="zh-CN" dirty="0" err="1" smtClean="0">
                <a:solidFill>
                  <a:srgbClr val="0070C0"/>
                </a:solidFill>
              </a:rPr>
              <a:t>dbconsole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SQLite version 3.8.2 2013-12-06 14:53:30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Enter ".help" for instructions</a:t>
            </a:r>
          </a:p>
          <a:p>
            <a:pPr lvl="1"/>
            <a:r>
              <a:rPr lang="en-US" altLang="zh-CN" dirty="0" smtClean="0"/>
              <a:t>Enter SQL statements terminated with a ";"</a:t>
            </a:r>
          </a:p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&gt; </a:t>
            </a:r>
            <a:r>
              <a:rPr lang="en-US" altLang="zh-CN" dirty="0" smtClean="0">
                <a:solidFill>
                  <a:srgbClr val="0070C0"/>
                </a:solidFill>
              </a:rPr>
              <a:t>.schema</a:t>
            </a:r>
          </a:p>
          <a:p>
            <a:pPr lvl="1"/>
            <a:r>
              <a:rPr lang="en-US" altLang="zh-CN" sz="1200" dirty="0" smtClean="0"/>
              <a:t>CREATE TABLE "</a:t>
            </a:r>
            <a:r>
              <a:rPr lang="en-US" altLang="zh-CN" sz="1200" dirty="0" err="1" smtClean="0"/>
              <a:t>schema_migrations</a:t>
            </a:r>
            <a:r>
              <a:rPr lang="en-US" altLang="zh-CN" sz="1200" dirty="0" smtClean="0"/>
              <a:t>" ("version" 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(255) NOT NULL);</a:t>
            </a:r>
          </a:p>
          <a:p>
            <a:pPr lvl="1"/>
            <a:r>
              <a:rPr lang="en-US" altLang="zh-CN" sz="1200" dirty="0" smtClean="0"/>
              <a:t>CREATE UNIQUE INDEX "</a:t>
            </a:r>
            <a:r>
              <a:rPr lang="en-US" altLang="zh-CN" sz="1200" dirty="0" err="1" smtClean="0"/>
              <a:t>unique_schema_migrations</a:t>
            </a:r>
            <a:r>
              <a:rPr lang="en-US" altLang="zh-CN" sz="1200" dirty="0" smtClean="0"/>
              <a:t>" ON "</a:t>
            </a:r>
            <a:r>
              <a:rPr lang="en-US" altLang="zh-CN" sz="1200" dirty="0" err="1" smtClean="0"/>
              <a:t>schema_migrations</a:t>
            </a:r>
            <a:r>
              <a:rPr lang="en-US" altLang="zh-CN" sz="1200" dirty="0" smtClean="0"/>
              <a:t>" ("version”);</a:t>
            </a:r>
          </a:p>
          <a:p>
            <a:pPr lvl="1"/>
            <a:r>
              <a:rPr lang="en-US" altLang="zh-CN" sz="1200" dirty="0" smtClean="0"/>
              <a:t>CREATE TABLE "recipes" ("id" INTEGER PRIMARY KEY AUTOINCREMENT NOT NULL, "title" 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(255), "</a:t>
            </a:r>
            <a:r>
              <a:rPr lang="en-US" altLang="zh-CN" sz="1200" dirty="0" err="1" smtClean="0"/>
              <a:t>created_at</a:t>
            </a:r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datetime</a:t>
            </a:r>
            <a:r>
              <a:rPr lang="en-US" altLang="zh-CN" sz="1200" dirty="0" smtClean="0"/>
              <a:t> NOT NULL, "</a:t>
            </a:r>
            <a:r>
              <a:rPr lang="en-US" altLang="zh-CN" sz="1200" dirty="0" err="1" smtClean="0"/>
              <a:t>updated_at</a:t>
            </a:r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datetime</a:t>
            </a:r>
            <a:r>
              <a:rPr lang="en-US" altLang="zh-CN" sz="1200" dirty="0" smtClean="0"/>
              <a:t> NOT NULL);</a:t>
            </a:r>
            <a:endParaRPr lang="en-US" altLang="zh-CN" sz="1100" dirty="0" smtClean="0"/>
          </a:p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&gt;</a:t>
            </a:r>
            <a:r>
              <a:rPr lang="en-US" altLang="zh-CN" dirty="0" smtClean="0">
                <a:solidFill>
                  <a:srgbClr val="0070C0"/>
                </a:solidFill>
              </a:rPr>
              <a:t> select * from recipes;</a:t>
            </a:r>
          </a:p>
          <a:p>
            <a:pPr lvl="1"/>
            <a:r>
              <a:rPr lang="en-US" altLang="zh-CN" sz="1800" dirty="0" smtClean="0"/>
              <a:t>1|Hot Chips|2013-10-23 13:47:54.404576|2013-10-23 13:47:54.404576</a:t>
            </a:r>
          </a:p>
          <a:p>
            <a:pPr lvl="1"/>
            <a:r>
              <a:rPr lang="en-US" altLang="zh-CN" sz="1800" dirty="0" smtClean="0"/>
              <a:t>2|Ice Water|2013-10-23 13:48:04.402148|2013-10-23 13:48:04.402148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042988" y="2132013"/>
            <a:ext cx="7416800" cy="4451350"/>
            <a:chOff x="120" y="6108"/>
            <a:chExt cx="9638" cy="5783"/>
          </a:xfrm>
        </p:grpSpPr>
        <p:sp>
          <p:nvSpPr>
            <p:cNvPr id="9221" name="AutoShape 5"/>
            <p:cNvSpPr>
              <a:spLocks noChangeAspect="1" noChangeArrowheads="1"/>
            </p:cNvSpPr>
            <p:nvPr/>
          </p:nvSpPr>
          <p:spPr bwMode="auto">
            <a:xfrm>
              <a:off x="120" y="6108"/>
              <a:ext cx="9638" cy="5783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3204" y="6361"/>
              <a:ext cx="3672" cy="2662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6264" y="9504"/>
              <a:ext cx="2784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1200">
                  <a:solidFill>
                    <a:srgbClr val="800000"/>
                  </a:solidFill>
                  <a:latin typeface="Courier New" pitchFamily="49" charset="0"/>
                </a:rPr>
                <a:t>function update{</a:t>
              </a:r>
            </a:p>
            <a:p>
              <a:endParaRPr lang="en-US" altLang="zh-TW" sz="1200">
                <a:solidFill>
                  <a:srgbClr val="800000"/>
                </a:solidFill>
                <a:latin typeface="Courier New" pitchFamily="49" charset="0"/>
              </a:endParaRPr>
            </a:p>
            <a:p>
              <a:r>
                <a:rPr lang="en-US" altLang="zh-TW" sz="1200">
                  <a:solidFill>
                    <a:srgbClr val="800000"/>
                  </a:solidFill>
                  <a:latin typeface="Courier New" pitchFamily="49" charset="0"/>
                </a:rPr>
                <a:t>}</a:t>
              </a:r>
              <a:endParaRPr lang="en-US" altLang="zh-TW"/>
            </a:p>
          </p:txBody>
        </p:sp>
        <p:cxnSp>
          <p:nvCxnSpPr>
            <p:cNvPr id="9230" name="AutoShape 14"/>
            <p:cNvCxnSpPr>
              <a:cxnSpLocks noChangeShapeType="1"/>
              <a:stCxn id="9225" idx="0"/>
              <a:endCxn id="9222" idx="4"/>
            </p:cNvCxnSpPr>
            <p:nvPr/>
          </p:nvCxnSpPr>
          <p:spPr bwMode="auto">
            <a:xfrm rot="5400000" flipH="1">
              <a:off x="6360" y="8208"/>
              <a:ext cx="1812" cy="78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9231" name="AutoShape 15"/>
            <p:cNvCxnSpPr>
              <a:cxnSpLocks noChangeShapeType="1"/>
              <a:stCxn id="9238" idx="0"/>
              <a:endCxn id="9222" idx="2"/>
            </p:cNvCxnSpPr>
            <p:nvPr/>
          </p:nvCxnSpPr>
          <p:spPr bwMode="auto">
            <a:xfrm rot="16200000">
              <a:off x="2264" y="6859"/>
              <a:ext cx="108" cy="177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9234" name="AutoShape 18"/>
            <p:cNvCxnSpPr>
              <a:cxnSpLocks noChangeShapeType="1"/>
              <a:stCxn id="9237" idx="0"/>
              <a:endCxn id="9222" idx="2"/>
            </p:cNvCxnSpPr>
            <p:nvPr/>
          </p:nvCxnSpPr>
          <p:spPr bwMode="auto">
            <a:xfrm rot="16200000">
              <a:off x="1788" y="8472"/>
              <a:ext cx="2195" cy="63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525" y="7404"/>
              <a:ext cx="61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85725" tIns="47625" rIns="85725" bIns="47625"/>
            <a:lstStyle/>
            <a:p>
              <a:r>
                <a:rPr lang="en-US" altLang="zh-TW" sz="1200">
                  <a:latin typeface="Times New Roman" pitchFamily="18" charset="0"/>
                </a:rPr>
                <a:t>list</a:t>
              </a:r>
              <a:endParaRPr lang="en-US" altLang="zh-TW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1143" y="9372"/>
              <a:ext cx="837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85725" tIns="47625" rIns="85725" bIns="47625"/>
            <a:lstStyle/>
            <a:p>
              <a:r>
                <a:rPr lang="en-US" altLang="zh-TW" sz="1200">
                  <a:latin typeface="Times New Roman" pitchFamily="18" charset="0"/>
                </a:rPr>
                <a:t>edit</a:t>
              </a:r>
              <a:endParaRPr lang="en-US" altLang="zh-TW"/>
            </a:p>
          </p:txBody>
        </p:sp>
        <p:sp>
          <p:nvSpPr>
            <p:cNvPr id="9237" name="AutoShape 21"/>
            <p:cNvSpPr>
              <a:spLocks noChangeArrowheads="1"/>
            </p:cNvSpPr>
            <p:nvPr/>
          </p:nvSpPr>
          <p:spPr bwMode="auto">
            <a:xfrm>
              <a:off x="1032" y="9887"/>
              <a:ext cx="3072" cy="151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CN" sz="1200" dirty="0" smtClean="0">
                  <a:solidFill>
                    <a:srgbClr val="008000"/>
                  </a:solidFill>
                  <a:latin typeface="Times New Roman" pitchFamily="18" charset="0"/>
                </a:rPr>
                <a:t>Title</a:t>
              </a:r>
              <a:r>
                <a:rPr lang="en-US" altLang="zh-TW" sz="1200" dirty="0" smtClean="0">
                  <a:solidFill>
                    <a:srgbClr val="008000"/>
                  </a:solidFill>
                  <a:latin typeface="Times New Roman" pitchFamily="18" charset="0"/>
                </a:rPr>
                <a:t>: __Hot Chips_____</a:t>
              </a:r>
              <a:endParaRPr lang="zh-TW" altLang="en-US" sz="1200" dirty="0">
                <a:solidFill>
                  <a:srgbClr val="008000"/>
                </a:solidFill>
                <a:latin typeface="Times New Roman" pitchFamily="18" charset="0"/>
              </a:endParaRPr>
            </a:p>
            <a:p>
              <a:endParaRPr lang="en-US" altLang="zh-TW" dirty="0"/>
            </a:p>
          </p:txBody>
        </p:sp>
        <p:sp>
          <p:nvSpPr>
            <p:cNvPr id="9238" name="AutoShape 22"/>
            <p:cNvSpPr>
              <a:spLocks noChangeArrowheads="1"/>
            </p:cNvSpPr>
            <p:nvPr/>
          </p:nvSpPr>
          <p:spPr bwMode="auto">
            <a:xfrm>
              <a:off x="429" y="7830"/>
              <a:ext cx="2004" cy="137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mpd="dbl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CN" sz="1200" dirty="0" smtClean="0">
                  <a:solidFill>
                    <a:srgbClr val="008000"/>
                  </a:solidFill>
                  <a:latin typeface="Times New Roman" pitchFamily="18" charset="0"/>
                </a:rPr>
                <a:t>Title</a:t>
              </a:r>
            </a:p>
            <a:p>
              <a:endParaRPr lang="en-US" altLang="zh-TW" sz="1200" dirty="0">
                <a:solidFill>
                  <a:srgbClr val="008000"/>
                </a:solidFill>
                <a:latin typeface="Times New Roman" pitchFamily="18" charset="0"/>
              </a:endParaRPr>
            </a:p>
            <a:p>
              <a:r>
                <a:rPr lang="en-US" altLang="zh-CN" sz="1400" dirty="0" smtClean="0"/>
                <a:t>Hot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Chips</a:t>
              </a:r>
            </a:p>
            <a:p>
              <a:r>
                <a:rPr lang="en-US" altLang="zh-CN" sz="1400" dirty="0" smtClean="0"/>
                <a:t>Ice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Water</a:t>
              </a:r>
              <a:endParaRPr lang="en-US" altLang="zh-TW" dirty="0"/>
            </a:p>
          </p:txBody>
        </p:sp>
        <p:sp>
          <p:nvSpPr>
            <p:cNvPr id="9239" name="AutoShape 23"/>
            <p:cNvSpPr>
              <a:spLocks noChangeArrowheads="1"/>
            </p:cNvSpPr>
            <p:nvPr/>
          </p:nvSpPr>
          <p:spPr bwMode="auto">
            <a:xfrm>
              <a:off x="1758" y="8346"/>
              <a:ext cx="540" cy="33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9050" tIns="0" rIns="19050" bIns="19050"/>
            <a:lstStyle/>
            <a:p>
              <a:r>
                <a:rPr lang="en-US" altLang="zh-CN" sz="1200" dirty="0" smtClean="0"/>
                <a:t>Edit</a:t>
              </a:r>
              <a:endParaRPr lang="zh-TW" altLang="en-US" sz="1200" dirty="0"/>
            </a:p>
          </p:txBody>
        </p:sp>
        <p:sp>
          <p:nvSpPr>
            <p:cNvPr id="9240" name="AutoShape 24"/>
            <p:cNvSpPr>
              <a:spLocks noChangeArrowheads="1"/>
            </p:cNvSpPr>
            <p:nvPr/>
          </p:nvSpPr>
          <p:spPr bwMode="auto">
            <a:xfrm>
              <a:off x="1758" y="8742"/>
              <a:ext cx="540" cy="33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9050" tIns="0" rIns="19050" bIns="19050"/>
            <a:lstStyle/>
            <a:p>
              <a:r>
                <a:rPr lang="en-US" altLang="zh-CN" sz="1000" dirty="0" smtClean="0"/>
                <a:t>Edit</a:t>
              </a:r>
              <a:endParaRPr lang="zh-TW" altLang="en-US" dirty="0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588" y="8280"/>
              <a:ext cx="17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AutoShape 26"/>
            <p:cNvSpPr>
              <a:spLocks noChangeArrowheads="1"/>
            </p:cNvSpPr>
            <p:nvPr/>
          </p:nvSpPr>
          <p:spPr bwMode="auto">
            <a:xfrm>
              <a:off x="3072" y="10800"/>
              <a:ext cx="912" cy="5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dirty="0" smtClean="0">
                  <a:solidFill>
                    <a:srgbClr val="800000"/>
                  </a:solidFill>
                  <a:latin typeface="Times New Roman" pitchFamily="18" charset="0"/>
                </a:rPr>
                <a:t>保存</a:t>
              </a:r>
              <a:endParaRPr lang="zh-TW" altLang="en-US" dirty="0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2298" y="8494"/>
              <a:ext cx="906" cy="1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8" y="248"/>
                </a:cxn>
                <a:cxn ang="0">
                  <a:pos x="840" y="1295"/>
                </a:cxn>
              </a:cxnLst>
              <a:rect l="0" t="0" r="r" b="b"/>
              <a:pathLst>
                <a:path w="840" h="1295">
                  <a:moveTo>
                    <a:pt x="0" y="0"/>
                  </a:moveTo>
                  <a:cubicBezTo>
                    <a:pt x="224" y="16"/>
                    <a:pt x="448" y="32"/>
                    <a:pt x="588" y="248"/>
                  </a:cubicBezTo>
                  <a:cubicBezTo>
                    <a:pt x="728" y="464"/>
                    <a:pt x="786" y="1120"/>
                    <a:pt x="840" y="12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 flipV="1">
              <a:off x="3900" y="9789"/>
              <a:ext cx="2535" cy="1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93700" y="4795838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</a:rPr>
              <a:t>View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4283075" y="162877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083300" y="6021388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990000"/>
                </a:solidFill>
              </a:rPr>
              <a:t>Controller</a:t>
            </a:r>
          </a:p>
        </p:txBody>
      </p:sp>
      <p:sp>
        <p:nvSpPr>
          <p:cNvPr id="31" name="矩形 30"/>
          <p:cNvSpPr/>
          <p:nvPr/>
        </p:nvSpPr>
        <p:spPr>
          <a:xfrm>
            <a:off x="3491880" y="6488668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From: kphsu@ntu.edu.tw</a:t>
            </a:r>
            <a:endParaRPr lang="en-US" altLang="zh-TW" dirty="0"/>
          </a:p>
        </p:txBody>
      </p:sp>
      <p:sp>
        <p:nvSpPr>
          <p:cNvPr id="33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Model-View-Controller</a:t>
            </a:r>
            <a:endParaRPr lang="en-US" altLang="zh-TW" dirty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924944"/>
            <a:ext cx="1657350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71487" y="141763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由脚手架（</a:t>
            </a:r>
            <a:r>
              <a:rPr lang="en-US" altLang="zh-CN" dirty="0" err="1" smtClean="0"/>
              <a:t>scafflod</a:t>
            </a:r>
            <a:r>
              <a:rPr lang="zh-CN" altLang="en-US" dirty="0" smtClean="0"/>
              <a:t>）生成</a:t>
            </a:r>
            <a:endParaRPr lang="zh-CN" altLang="en-US" dirty="0"/>
          </a:p>
        </p:txBody>
      </p:sp>
      <p:pic>
        <p:nvPicPr>
          <p:cNvPr id="14" name="图片 13" descr="屏幕快照 2012-12-10 下午12.15.1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9"/>
          <a:stretch/>
        </p:blipFill>
        <p:spPr>
          <a:xfrm>
            <a:off x="2123728" y="1852318"/>
            <a:ext cx="5255935" cy="5005682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目录下的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相关文件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203848" y="3429000"/>
            <a:ext cx="3672408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03848" y="2420888"/>
            <a:ext cx="3672408" cy="216024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03848" y="3645024"/>
            <a:ext cx="3672408" cy="295232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6336" y="306896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6336" y="22048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  <a:endParaRPr lang="zh-CN" altLang="en-US" sz="3600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6336" y="40050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</a:t>
            </a:r>
            <a:endParaRPr lang="zh-CN" altLang="en-US" sz="36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看一下源代码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CN" dirty="0" smtClean="0"/>
              <a:t>app/controllers/</a:t>
            </a:r>
            <a:r>
              <a:rPr lang="en-US" altLang="zh-CN" dirty="0" err="1" smtClean="0"/>
              <a:t>recipes_controller.rb</a:t>
            </a:r>
            <a:endParaRPr lang="en-US" altLang="zh-CN" dirty="0" smtClean="0"/>
          </a:p>
          <a:p>
            <a:pPr lvl="1"/>
            <a:r>
              <a:rPr lang="zh-CN" altLang="en-US" dirty="0"/>
              <a:t>注</a:t>
            </a:r>
            <a:r>
              <a:rPr lang="zh-CN" altLang="en-US" dirty="0" smtClean="0"/>
              <a:t>意</a:t>
            </a:r>
            <a:r>
              <a:rPr lang="zh-CN" altLang="en-US" dirty="0"/>
              <a:t>命</a:t>
            </a:r>
            <a:r>
              <a:rPr lang="zh-CN" altLang="en-US" dirty="0" smtClean="0"/>
              <a:t>名</a:t>
            </a:r>
            <a:r>
              <a:rPr lang="en-US" altLang="zh-CN" dirty="0" smtClean="0"/>
              <a:t>Convention</a:t>
            </a:r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：确定一次服务的行为，主要是准备数据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据从模型获取，存入</a:t>
            </a:r>
            <a:r>
              <a:rPr lang="zh-CN" altLang="en-US" i="1" dirty="0" smtClean="0"/>
              <a:t>“成员变量”</a:t>
            </a:r>
            <a:endParaRPr lang="zh-CN" altLang="en-US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956" t="15350" r="11400" b="55250"/>
          <a:stretch/>
        </p:blipFill>
        <p:spPr>
          <a:xfrm>
            <a:off x="1259632" y="3717032"/>
            <a:ext cx="7056784" cy="278295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755576" y="5157192"/>
            <a:ext cx="3672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Recipe.all</a:t>
            </a:r>
            <a:r>
              <a:rPr lang="zh-CN" altLang="en-US" dirty="0" smtClean="0"/>
              <a:t>方法在哪里定义的？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app/models/</a:t>
            </a:r>
            <a:r>
              <a:rPr lang="en-US" altLang="zh-CN" dirty="0" err="1" smtClean="0"/>
              <a:t>recipe.rb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魔法诞生地：</a:t>
            </a:r>
            <a:r>
              <a:rPr lang="en-US" altLang="zh-CN" dirty="0" err="1" smtClean="0"/>
              <a:t>ActiveRecord</a:t>
            </a:r>
            <a:r>
              <a:rPr lang="en-US" altLang="zh-CN" dirty="0" smtClean="0"/>
              <a:t>::Base</a:t>
            </a:r>
            <a:endParaRPr lang="en-US" altLang="zh-CN" dirty="0"/>
          </a:p>
          <a:p>
            <a:pPr lvl="1"/>
            <a:r>
              <a:rPr lang="zh-CN" altLang="en-US" dirty="0" smtClean="0"/>
              <a:t>会</a:t>
            </a:r>
            <a:r>
              <a:rPr lang="zh-CN" altLang="en-US" dirty="0"/>
              <a:t>根</a:t>
            </a:r>
            <a:r>
              <a:rPr lang="zh-CN" altLang="en-US" dirty="0" smtClean="0"/>
              <a:t>据</a:t>
            </a:r>
            <a:r>
              <a:rPr lang="zh-CN" altLang="en-US" dirty="0"/>
              <a:t>数据</a:t>
            </a:r>
            <a:r>
              <a:rPr lang="zh-CN" altLang="en-US" dirty="0" smtClean="0"/>
              <a:t>库</a:t>
            </a:r>
            <a:r>
              <a:rPr lang="zh-CN" altLang="en-US" dirty="0"/>
              <a:t>结</a:t>
            </a:r>
            <a:r>
              <a:rPr lang="zh-CN" altLang="en-US" dirty="0" smtClean="0"/>
              <a:t>构进行自动</a:t>
            </a:r>
            <a:r>
              <a:rPr lang="en-US" altLang="zh-CN" dirty="0" smtClean="0"/>
              <a:t>O-R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</a:t>
            </a:r>
          </a:p>
          <a:p>
            <a:pPr lvl="1"/>
            <a:r>
              <a:rPr lang="en-US" altLang="zh-CN" dirty="0" err="1" smtClean="0"/>
              <a:t>Recipe.all</a:t>
            </a:r>
            <a:r>
              <a:rPr lang="zh-CN" altLang="en-US" dirty="0"/>
              <a:t>：</a:t>
            </a:r>
            <a:r>
              <a:rPr lang="zh-CN" altLang="en-US" dirty="0" smtClean="0"/>
              <a:t>获取所有</a:t>
            </a:r>
            <a:r>
              <a:rPr lang="en-US" altLang="zh-CN" dirty="0" smtClean="0"/>
              <a:t>recipes</a:t>
            </a:r>
            <a:r>
              <a:rPr lang="zh-CN" altLang="en-US" dirty="0" smtClean="0"/>
              <a:t>表中的数据，并转换为对象，返回这些所有对象的</a:t>
            </a:r>
            <a:r>
              <a:rPr lang="zh-CN" altLang="en-US" dirty="0"/>
              <a:t>“</a:t>
            </a:r>
            <a:r>
              <a:rPr lang="zh-CN" altLang="en-US" dirty="0" smtClean="0"/>
              <a:t>数组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app/models/</a:t>
            </a:r>
            <a:r>
              <a:rPr lang="en-US" altLang="zh-CN" dirty="0" err="1" smtClean="0"/>
              <a:t>application_record.rb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84784" y="6453336"/>
            <a:ext cx="7859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http://guides.rubyonrails.org/active_record_basics.html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205" t="15750" r="54405" b="80050"/>
          <a:stretch/>
        </p:blipFill>
        <p:spPr>
          <a:xfrm>
            <a:off x="1633736" y="4330665"/>
            <a:ext cx="5026496" cy="546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175" t="15350" r="16225" b="77300"/>
          <a:stretch/>
        </p:blipFill>
        <p:spPr>
          <a:xfrm>
            <a:off x="1633736" y="5589240"/>
            <a:ext cx="6480720" cy="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8" y="2901526"/>
            <a:ext cx="6019800" cy="3429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636912"/>
            <a:ext cx="6019800" cy="5524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怎么形成的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app/views/recipes/</a:t>
            </a:r>
            <a:r>
              <a:rPr lang="en-US" altLang="zh-CN" dirty="0" err="1" smtClean="0"/>
              <a:t>index.html.erb</a:t>
            </a:r>
            <a:endParaRPr lang="en-US" altLang="zh-CN" dirty="0" smtClean="0"/>
          </a:p>
          <a:p>
            <a:pPr lvl="1"/>
            <a:r>
              <a:rPr lang="en-US" altLang="zh-CN" dirty="0"/>
              <a:t>ERB (Embedded </a:t>
            </a:r>
            <a:r>
              <a:rPr lang="en-US" altLang="zh-CN" dirty="0" err="1"/>
              <a:t>RuBy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131840" y="5301208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107504" y="4338393"/>
            <a:ext cx="27466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499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还是从脚手架（</a:t>
            </a:r>
            <a:r>
              <a:rPr lang="en-US" altLang="zh-TW" dirty="0" smtClean="0"/>
              <a:t>scaffold</a:t>
            </a:r>
            <a:r>
              <a:rPr lang="zh-CN" altLang="en-US" dirty="0" smtClean="0"/>
              <a:t>）说起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再强化</a:t>
            </a:r>
            <a:endParaRPr lang="en-US" altLang="zh-CN" dirty="0" smtClean="0"/>
          </a:p>
          <a:p>
            <a:r>
              <a:rPr lang="en-US" altLang="zh-CN" dirty="0" smtClean="0"/>
              <a:t>Rails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 smtClean="0"/>
              <a:t>增量式开发与</a:t>
            </a:r>
            <a:r>
              <a:rPr lang="en-US" altLang="zh-CN" dirty="0" smtClean="0"/>
              <a:t>Migration</a:t>
            </a:r>
          </a:p>
          <a:p>
            <a:r>
              <a:rPr lang="zh-CN" altLang="en-US" dirty="0" smtClean="0"/>
              <a:t>数据关联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115616" y="5085184"/>
            <a:ext cx="6984776" cy="64633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600" dirty="0" smtClean="0"/>
              <a:t>Convention over Configuration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7200" y="1628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sz="2800" kern="0" dirty="0" smtClean="0"/>
              <a:t>app/views/recipes/</a:t>
            </a:r>
            <a:r>
              <a:rPr lang="en-US" altLang="zh-CN" sz="2800" kern="0" dirty="0" err="1" smtClean="0"/>
              <a:t>index.html.erb</a:t>
            </a:r>
            <a:endParaRPr lang="en-US" altLang="zh-CN" sz="2800" kern="0" dirty="0" smtClean="0"/>
          </a:p>
          <a:p>
            <a:pPr lvl="1"/>
            <a:r>
              <a:rPr lang="en-US" altLang="zh-CN" sz="2400" kern="0" dirty="0" smtClean="0"/>
              <a:t>ERB (Embedded </a:t>
            </a:r>
            <a:r>
              <a:rPr lang="en-US" altLang="zh-CN" sz="2400" kern="0" dirty="0" err="1" smtClean="0"/>
              <a:t>RuBy</a:t>
            </a:r>
            <a:r>
              <a:rPr lang="en-US" altLang="zh-CN" sz="2400" kern="0" dirty="0" smtClean="0"/>
              <a:t>)</a:t>
            </a:r>
          </a:p>
          <a:p>
            <a:pPr lvl="1"/>
            <a:r>
              <a:rPr lang="en-US" altLang="zh-CN" sz="2400" kern="0" dirty="0" smtClean="0"/>
              <a:t>&lt;%  %&gt;</a:t>
            </a:r>
            <a:r>
              <a:rPr lang="zh-CN" altLang="en-US" sz="2400" kern="0" dirty="0" smtClean="0"/>
              <a:t>括起来的是</a:t>
            </a:r>
            <a:r>
              <a:rPr lang="en-US" altLang="zh-CN" sz="2400" kern="0" dirty="0" smtClean="0"/>
              <a:t>ruby</a:t>
            </a:r>
            <a:r>
              <a:rPr lang="zh-CN" altLang="en-US" sz="2400" kern="0" dirty="0" smtClean="0"/>
              <a:t>代码</a:t>
            </a:r>
            <a:endParaRPr lang="en-US" altLang="zh-CN" sz="2400" kern="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怎么形成的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——</a:t>
            </a:r>
            <a:r>
              <a:rPr lang="zh-CN" altLang="en-US" dirty="0"/>
              <a:t>视图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544" t="15350" r="2957" b="22700"/>
          <a:stretch/>
        </p:blipFill>
        <p:spPr>
          <a:xfrm>
            <a:off x="2195736" y="3076498"/>
            <a:ext cx="5760641" cy="424847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1835696" y="5200734"/>
            <a:ext cx="30346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908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文档 15"/>
          <p:cNvSpPr/>
          <p:nvPr/>
        </p:nvSpPr>
        <p:spPr bwMode="auto">
          <a:xfrm>
            <a:off x="6444208" y="1700808"/>
            <a:ext cx="1296144" cy="72008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route.r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b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grpSp>
        <p:nvGrpSpPr>
          <p:cNvPr id="3" name="组合 11"/>
          <p:cNvGrpSpPr/>
          <p:nvPr/>
        </p:nvGrpSpPr>
        <p:grpSpPr>
          <a:xfrm>
            <a:off x="467544" y="1628800"/>
            <a:ext cx="1224136" cy="1593468"/>
            <a:chOff x="1115616" y="1916832"/>
            <a:chExt cx="1224136" cy="1593468"/>
          </a:xfrm>
        </p:grpSpPr>
        <p:pic>
          <p:nvPicPr>
            <p:cNvPr id="4" name="Picture 4" descr="http://t1.gstatic.com/images?q=tbn:9yRlHgSMNVyi6M: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1916832"/>
              <a:ext cx="1200150" cy="117157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1259632" y="314096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browser</a:t>
              </a:r>
              <a:endParaRPr lang="zh-CN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355976" y="28529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4572000" y="1556792"/>
            <a:ext cx="864095" cy="1233686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63688" y="1484784"/>
            <a:ext cx="2813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http://localhost:3000/recipes</a:t>
            </a:r>
          </a:p>
        </p:txBody>
      </p:sp>
      <p:sp>
        <p:nvSpPr>
          <p:cNvPr id="10" name="矩形 9"/>
          <p:cNvSpPr/>
          <p:nvPr/>
        </p:nvSpPr>
        <p:spPr>
          <a:xfrm>
            <a:off x="2123728" y="242088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Response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1907703" y="1988840"/>
            <a:ext cx="2520281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5400000">
            <a:off x="6012159" y="2924945"/>
            <a:ext cx="1008113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256490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根据</a:t>
            </a:r>
            <a:r>
              <a:rPr lang="en-US" altLang="zh-CN" sz="1600" dirty="0" err="1" smtClean="0"/>
              <a:t>router.rb</a:t>
            </a:r>
            <a:r>
              <a:rPr lang="zh-CN" altLang="en-US" sz="1600" dirty="0" smtClean="0"/>
              <a:t>分析</a:t>
            </a:r>
            <a:r>
              <a:rPr lang="en-US" altLang="zh-CN" sz="1600" dirty="0" smtClean="0"/>
              <a:t>URL</a:t>
            </a:r>
          </a:p>
          <a:p>
            <a:r>
              <a:rPr lang="zh-CN" altLang="en-US" sz="1600" dirty="0" smtClean="0"/>
              <a:t>确定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、参数</a:t>
            </a:r>
            <a:endParaRPr lang="en-US" altLang="zh-CN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364088" y="3602173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controller = </a:t>
            </a:r>
            <a:r>
              <a:rPr lang="en-US" altLang="zh-CN" sz="2000" b="1" dirty="0" err="1" smtClean="0"/>
              <a:t>RecipesController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action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index</a:t>
            </a:r>
            <a:endParaRPr lang="zh-CN" altLang="en-US" sz="2000" b="1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5580113" y="1988840"/>
            <a:ext cx="576064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 rot="10800000">
            <a:off x="3059830" y="5805264"/>
            <a:ext cx="2160241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0232" y="45811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调用相应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方法准备返回数据</a:t>
            </a:r>
            <a:endParaRPr lang="zh-CN" altLang="en-US" sz="1600" dirty="0"/>
          </a:p>
        </p:txBody>
      </p:sp>
      <p:sp>
        <p:nvSpPr>
          <p:cNvPr id="20" name="流程图: 文档 19"/>
          <p:cNvSpPr/>
          <p:nvPr/>
        </p:nvSpPr>
        <p:spPr bwMode="auto">
          <a:xfrm>
            <a:off x="5364088" y="5157192"/>
            <a:ext cx="3672408" cy="1584176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class </a:t>
            </a:r>
            <a:r>
              <a:rPr lang="en-US" altLang="zh-CN" sz="1400" dirty="0" err="1">
                <a:latin typeface="Times New Roman" pitchFamily="18" charset="0"/>
                <a:ea typeface="仿宋_GB2312" pitchFamily="49" charset="-122"/>
              </a:rPr>
              <a:t>RecipesController</a:t>
            </a: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 &lt; </a:t>
            </a:r>
            <a:r>
              <a:rPr lang="en-US" altLang="zh-CN" sz="1400" dirty="0" err="1">
                <a:latin typeface="Times New Roman" pitchFamily="18" charset="0"/>
                <a:ea typeface="仿宋_GB2312" pitchFamily="49" charset="-122"/>
              </a:rPr>
              <a:t>ApplicationController</a:t>
            </a:r>
            <a:endParaRPr lang="en-US" altLang="zh-CN" sz="1400" dirty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  # GET /recipes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  # GET /</a:t>
            </a:r>
            <a:r>
              <a:rPr lang="en-US" altLang="zh-CN" sz="1400" dirty="0" err="1">
                <a:latin typeface="Times New Roman" pitchFamily="18" charset="0"/>
                <a:ea typeface="仿宋_GB2312" pitchFamily="49" charset="-122"/>
              </a:rPr>
              <a:t>recipes.json</a:t>
            </a:r>
            <a:endParaRPr lang="en-US" altLang="zh-CN" sz="1400" dirty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1400" dirty="0" err="1">
                <a:latin typeface="Times New Roman" pitchFamily="18" charset="0"/>
                <a:ea typeface="仿宋_GB2312" pitchFamily="49" charset="-122"/>
              </a:rPr>
              <a:t>def</a:t>
            </a: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 index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    @recipes = </a:t>
            </a:r>
            <a:r>
              <a:rPr lang="en-US" altLang="zh-CN" sz="1400" dirty="0" err="1" smtClean="0">
                <a:latin typeface="Times New Roman" pitchFamily="18" charset="0"/>
                <a:ea typeface="仿宋_GB2312" pitchFamily="49" charset="-122"/>
              </a:rPr>
              <a:t>Recipe.all</a:t>
            </a:r>
            <a:endParaRPr lang="en-US" altLang="zh-CN" sz="14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latin typeface="Times New Roman" pitchFamily="18" charset="0"/>
                <a:ea typeface="仿宋_GB2312" pitchFamily="49" charset="-122"/>
              </a:rPr>
              <a:t>…</a:t>
            </a:r>
            <a:endParaRPr lang="en-US" altLang="zh-CN" sz="14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 rot="5400000">
            <a:off x="6264187" y="4689141"/>
            <a:ext cx="504057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9832" y="508518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erb</a:t>
            </a:r>
            <a:r>
              <a:rPr lang="zh-CN" altLang="en-US" dirty="0" smtClean="0"/>
              <a:t>模板，生成响应视图（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3" name="流程图: 文档 22"/>
          <p:cNvSpPr/>
          <p:nvPr/>
        </p:nvSpPr>
        <p:spPr bwMode="auto">
          <a:xfrm>
            <a:off x="395536" y="5229200"/>
            <a:ext cx="2592288" cy="1368152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views/recipes/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index.html.erb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&lt;h1&gt;Listing recipes&lt;/h1&gt;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&lt;table&gt;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  &lt;</a:t>
            </a:r>
            <a:r>
              <a:rPr lang="en-US" altLang="zh-CN" sz="1400" dirty="0" err="1">
                <a:latin typeface="Times New Roman" pitchFamily="18" charset="0"/>
                <a:ea typeface="仿宋_GB2312" pitchFamily="49" charset="-122"/>
              </a:rPr>
              <a:t>tr</a:t>
            </a: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    &lt;</a:t>
            </a:r>
            <a:r>
              <a:rPr lang="en-US" altLang="zh-CN" sz="1400" dirty="0" err="1">
                <a:latin typeface="Times New Roman" pitchFamily="18" charset="0"/>
                <a:ea typeface="仿宋_GB2312" pitchFamily="49" charset="-122"/>
              </a:rPr>
              <a:t>th</a:t>
            </a:r>
            <a:r>
              <a:rPr lang="en-US" altLang="zh-CN" sz="1400" dirty="0">
                <a:latin typeface="Times New Roman" pitchFamily="18" charset="0"/>
                <a:ea typeface="仿宋_GB2312" pitchFamily="49" charset="-122"/>
              </a:rPr>
              <a:t>&gt;Title&lt;/</a:t>
            </a:r>
            <a:r>
              <a:rPr lang="en-US" altLang="zh-CN" sz="1400" dirty="0" err="1">
                <a:latin typeface="Times New Roman" pitchFamily="18" charset="0"/>
                <a:ea typeface="仿宋_GB2312" pitchFamily="49" charset="-122"/>
              </a:rPr>
              <a:t>th</a:t>
            </a:r>
            <a:r>
              <a:rPr lang="en-US" altLang="zh-CN" sz="1400" dirty="0" smtClean="0">
                <a:latin typeface="Times New Roman" pitchFamily="18" charset="0"/>
                <a:ea typeface="仿宋_GB2312" pitchFamily="49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latin typeface="Times New Roman" pitchFamily="18" charset="0"/>
                <a:ea typeface="仿宋_GB2312" pitchFamily="49" charset="-122"/>
              </a:rPr>
              <a:t>…</a:t>
            </a:r>
            <a:endParaRPr lang="en-US" altLang="zh-CN" sz="14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 rot="16200000">
            <a:off x="305528" y="3951057"/>
            <a:ext cx="1188131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37890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返回客户端浏览器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难点：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在用户输入的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请求）与</a:t>
            </a:r>
            <a:r>
              <a:rPr lang="en-US" altLang="zh-CN" dirty="0" smtClean="0"/>
              <a:t>controller/action</a:t>
            </a:r>
            <a:r>
              <a:rPr lang="zh-CN" altLang="en-US" dirty="0" smtClean="0"/>
              <a:t>之间建立联系</a:t>
            </a:r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routes.rb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467544" y="2996952"/>
            <a:ext cx="8352928" cy="33123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sz="2800" b="1" kern="0" dirty="0" err="1">
                <a:solidFill>
                  <a:srgbClr val="000000"/>
                </a:solidFill>
              </a:rPr>
              <a:t>Rails.application.routes.draw</a:t>
            </a:r>
            <a:r>
              <a:rPr lang="en-US" altLang="zh-CN" sz="2800" b="1" kern="0" dirty="0">
                <a:solidFill>
                  <a:srgbClr val="000000"/>
                </a:solidFill>
              </a:rPr>
              <a:t> do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sz="2600" b="1" kern="0" dirty="0" smtClean="0">
                <a:solidFill>
                  <a:srgbClr val="000000"/>
                </a:solidFill>
              </a:rPr>
              <a:t>  </a:t>
            </a:r>
            <a:r>
              <a:rPr lang="en-US" altLang="zh-CN" sz="2600" b="1" kern="0" dirty="0" smtClean="0">
                <a:solidFill>
                  <a:srgbClr val="FF0000"/>
                </a:solidFill>
              </a:rPr>
              <a:t>resources :recipes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sz="2000" b="1" kern="0" dirty="0">
                <a:solidFill>
                  <a:srgbClr val="0070C0"/>
                </a:solidFill>
              </a:rPr>
              <a:t>  </a:t>
            </a:r>
            <a:r>
              <a:rPr lang="en-US" altLang="zh-CN" sz="2000" b="1" kern="0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kern="0" dirty="0">
                <a:solidFill>
                  <a:srgbClr val="0070C0"/>
                </a:solidFill>
              </a:rPr>
              <a:t># Example of regular route: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sz="2000" b="1" kern="0" dirty="0">
                <a:solidFill>
                  <a:srgbClr val="0070C0"/>
                </a:solidFill>
              </a:rPr>
              <a:t>  </a:t>
            </a:r>
            <a:r>
              <a:rPr lang="en-US" altLang="zh-CN" sz="2000" b="1" kern="0" dirty="0" smtClean="0">
                <a:solidFill>
                  <a:srgbClr val="0070C0"/>
                </a:solidFill>
              </a:rPr>
              <a:t> #   </a:t>
            </a:r>
            <a:r>
              <a:rPr lang="en-US" altLang="zh-CN" sz="2000" b="1" kern="0" dirty="0">
                <a:solidFill>
                  <a:srgbClr val="0070C0"/>
                </a:solidFill>
              </a:rPr>
              <a:t>get 'products/:id' =&gt; </a:t>
            </a:r>
            <a:r>
              <a:rPr lang="en-US" altLang="zh-CN" sz="2000" b="1" kern="0" dirty="0" smtClean="0">
                <a:solidFill>
                  <a:srgbClr val="0070C0"/>
                </a:solidFill>
              </a:rPr>
              <a:t>'</a:t>
            </a:r>
            <a:r>
              <a:rPr lang="en-US" altLang="zh-CN" sz="2000" b="1" kern="0" dirty="0" err="1" smtClean="0">
                <a:solidFill>
                  <a:srgbClr val="0070C0"/>
                </a:solidFill>
              </a:rPr>
              <a:t>catalog#view</a:t>
            </a:r>
            <a:r>
              <a:rPr lang="en-US" altLang="zh-CN" sz="2000" b="1" kern="0" dirty="0" smtClean="0">
                <a:solidFill>
                  <a:srgbClr val="0070C0"/>
                </a:solidFill>
              </a:rPr>
              <a:t>‘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sz="2600" b="1" kern="0" dirty="0" smtClean="0">
                <a:solidFill>
                  <a:srgbClr val="000000"/>
                </a:solidFill>
              </a:rPr>
              <a:t>end</a:t>
            </a:r>
            <a:endParaRPr lang="zh-CN" altLang="en-US" sz="2600" b="1" kern="0" dirty="0">
              <a:solidFill>
                <a:srgbClr val="000000"/>
              </a:solidFill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5868144" y="2276872"/>
            <a:ext cx="2808312" cy="936104"/>
          </a:xfrm>
          <a:prstGeom prst="borderCallout1">
            <a:avLst>
              <a:gd name="adj1" fmla="val 18750"/>
              <a:gd name="adj2" fmla="val -8333"/>
              <a:gd name="adj3" fmla="val 187087"/>
              <a:gd name="adj4" fmla="val -646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latin typeface="+mn-ea"/>
              </a:rPr>
              <a:t>资源化路由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6668138" y="5661248"/>
            <a:ext cx="2195736" cy="936104"/>
          </a:xfrm>
          <a:prstGeom prst="borderCallout1">
            <a:avLst>
              <a:gd name="adj1" fmla="val 18750"/>
              <a:gd name="adj2" fmla="val -8333"/>
              <a:gd name="adj3" fmla="val -17578"/>
              <a:gd name="adj4" fmla="val -312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latin typeface="+mn-ea"/>
              </a:rPr>
              <a:t>常</a:t>
            </a:r>
            <a:r>
              <a:rPr lang="zh-CN" altLang="en-US" sz="3600" dirty="0">
                <a:latin typeface="+mn-ea"/>
              </a:rPr>
              <a:t>规</a:t>
            </a:r>
            <a:r>
              <a:rPr lang="zh-CN" altLang="en-US" sz="3600" dirty="0" smtClean="0">
                <a:latin typeface="+mn-ea"/>
              </a:rPr>
              <a:t>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339752" y="5301208"/>
            <a:ext cx="5976664" cy="12241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err="1" smtClean="0">
                <a:solidFill>
                  <a:srgbClr val="000000"/>
                </a:solidFill>
              </a:rPr>
              <a:t>Rails.application.routes.draw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 do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smtClean="0">
                <a:solidFill>
                  <a:srgbClr val="000000"/>
                </a:solidFill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</a:rPr>
              <a:t> 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 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resources :recipes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smtClean="0">
                <a:solidFill>
                  <a:srgbClr val="000000"/>
                </a:solidFill>
              </a:rPr>
              <a:t>end</a:t>
            </a:r>
            <a:endParaRPr lang="zh-CN" altLang="en-US" b="1" kern="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7093" y="491394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route.rb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1300" r="12677" b="6716"/>
          <a:stretch/>
        </p:blipFill>
        <p:spPr>
          <a:xfrm>
            <a:off x="536391" y="1783335"/>
            <a:ext cx="15560049" cy="3087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用户输入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 smtClean="0"/>
              <a:t>http://localhost:3000/recipes</a:t>
            </a:r>
          </a:p>
          <a:p>
            <a:pPr lvl="1"/>
            <a:r>
              <a:rPr lang="en-US" altLang="zh-CN" dirty="0" smtClean="0"/>
              <a:t>http://localhost:3000/recipes/1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http://localhost:3000/recipes/new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http://localhost:3000/recipes/2/edit</a:t>
            </a:r>
          </a:p>
          <a:p>
            <a:pPr lvl="1"/>
            <a:r>
              <a:rPr lang="en-US" altLang="zh-CN" dirty="0" smtClean="0"/>
              <a:t>http://localhost:3000/xxx/yyy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匹配的</a:t>
            </a:r>
            <a:r>
              <a:rPr lang="en-US" altLang="zh-CN" dirty="0" smtClean="0"/>
              <a:t>Entry?</a:t>
            </a:r>
            <a:endParaRPr lang="zh-CN" altLang="en-US" dirty="0" smtClean="0"/>
          </a:p>
          <a:p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024" y="1427163"/>
            <a:ext cx="8383464" cy="47640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MS Reference Sans Serif"/>
                <a:cs typeface="MS Reference Sans Serif"/>
              </a:rPr>
              <a:t>&gt;rake routes </a:t>
            </a:r>
          </a:p>
          <a:p>
            <a:pPr>
              <a:buNone/>
            </a:pP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recipes       GET   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/recipes(.:format)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recipes#index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   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POST   /recipes(.:format)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recipes#create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 err="1" smtClean="0">
                <a:latin typeface="MS Reference Sans Serif"/>
                <a:ea typeface="Arial Unicode MS" pitchFamily="34" charset="-122"/>
                <a:cs typeface="MS Reference Sans Serif"/>
              </a:rPr>
              <a:t>new_recipe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GET    /recipes/new(.:format) 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recipes#new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edit_recipe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 GET    /recipes/:id/edit(.:format)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recipes#edit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recipe  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GET    /recipes/:id(.:format) 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recipes#show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 PATCH   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/recipes/:id(.:format)      </a:t>
            </a:r>
            <a:r>
              <a:rPr lang="en-US" altLang="zh-CN" sz="1700" dirty="0" err="1" smtClean="0">
                <a:latin typeface="MS Reference Sans Serif"/>
                <a:ea typeface="Arial Unicode MS" pitchFamily="34" charset="-122"/>
                <a:cs typeface="MS Reference Sans Serif"/>
              </a:rPr>
              <a:t>recipes#update</a:t>
            </a:r>
            <a:endParaRPr lang="en-US" altLang="zh-CN" sz="1700" dirty="0" smtClean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    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PUT    /recipes/:id(.:format) 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recipes#update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    DELETE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/recipes/:id(.:format)      </a:t>
            </a:r>
            <a:r>
              <a:rPr lang="en-US" altLang="zh-CN" sz="1700" dirty="0" err="1" smtClean="0">
                <a:latin typeface="MS Reference Sans Serif"/>
                <a:ea typeface="Arial Unicode MS" pitchFamily="34" charset="-122"/>
                <a:cs typeface="MS Reference Sans Serif"/>
              </a:rPr>
              <a:t>recipes#destroy</a:t>
            </a:r>
            <a:endParaRPr lang="en-US" altLang="zh-CN" sz="1700" dirty="0" smtClean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endParaRPr lang="en-US" altLang="zh-CN" sz="1700" dirty="0" smtClean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endParaRPr lang="en-US" altLang="zh-CN" sz="1700" dirty="0" smtClean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 marL="342900" lvl="1" indent="-342900">
              <a:spcAft>
                <a:spcPct val="20000"/>
              </a:spcAft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如何使得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http://localhost:3000/welcome/index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可以访问？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—</a:t>
            </a:r>
            <a:r>
              <a:rPr lang="en-US" altLang="zh-CN" dirty="0"/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添加路由。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>
              <a:latin typeface="MS Reference Sans Serif"/>
              <a:cs typeface="MS Reference Sans Serif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148064" y="2060848"/>
            <a:ext cx="3888432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dirty="0" smtClean="0"/>
              <a:t>http://localhost:3000/recipes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148064" y="3284984"/>
            <a:ext cx="3888432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dirty="0" smtClean="0"/>
              <a:t>http://localhost:3000/recipes/1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148064" y="2674195"/>
            <a:ext cx="3888432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dirty="0" smtClean="0"/>
              <a:t>http://localhost:3000/recipes/new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148064" y="2979590"/>
            <a:ext cx="3888432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dirty="0" smtClean="0"/>
              <a:t>http://localhost:3000/recipes/2/edit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004048" y="4797152"/>
            <a:ext cx="3888432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dirty="0" smtClean="0"/>
              <a:t>http://localhost:3000/welcome/index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37795 -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38576 2.96296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38576 -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38577 -3.703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</a:t>
            </a:r>
            <a:r>
              <a:rPr lang="zh-CN" altLang="en-US" dirty="0" smtClean="0"/>
              <a:t>规路</a:t>
            </a:r>
            <a:r>
              <a:rPr lang="zh-CN" altLang="en-US" dirty="0"/>
              <a:t>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516" y="3645025"/>
            <a:ext cx="8229600" cy="576064"/>
          </a:xfrm>
        </p:spPr>
        <p:txBody>
          <a:bodyPr/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执行</a:t>
            </a:r>
            <a:r>
              <a:rPr lang="en-US" altLang="zh-CN" sz="2400" dirty="0" smtClean="0"/>
              <a:t>rails g controller welcome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1187624" y="2060848"/>
            <a:ext cx="5976664" cy="152883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err="1" smtClean="0">
                <a:solidFill>
                  <a:srgbClr val="000000"/>
                </a:solidFill>
              </a:rPr>
              <a:t>Rails.application.routes.draw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 do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smtClean="0">
                <a:solidFill>
                  <a:schemeClr val="tx1"/>
                </a:solidFill>
              </a:rPr>
              <a:t> </a:t>
            </a:r>
            <a:r>
              <a:rPr lang="en-US" altLang="zh-CN" b="1" kern="0" dirty="0">
                <a:solidFill>
                  <a:schemeClr val="tx1"/>
                </a:solidFill>
              </a:rPr>
              <a:t> </a:t>
            </a:r>
            <a:r>
              <a:rPr lang="en-US" altLang="zh-CN" b="1" kern="0" dirty="0" smtClean="0">
                <a:solidFill>
                  <a:schemeClr val="tx1"/>
                </a:solidFill>
              </a:rPr>
              <a:t> resources :recipes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smtClean="0">
                <a:solidFill>
                  <a:srgbClr val="FF0000"/>
                </a:solidFill>
              </a:rPr>
              <a:t>   get</a:t>
            </a:r>
            <a:r>
              <a:rPr lang="zh-CN" altLang="en-US" b="1" kern="0" dirty="0" smtClean="0">
                <a:solidFill>
                  <a:srgbClr val="FF0000"/>
                </a:solidFill>
              </a:rPr>
              <a:t> 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'welcome/index' =&gt; '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welcome#index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'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smtClean="0">
                <a:solidFill>
                  <a:srgbClr val="000000"/>
                </a:solidFill>
              </a:rPr>
              <a:t>end</a:t>
            </a:r>
            <a:endParaRPr lang="zh-CN" altLang="en-US" b="1" kern="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62880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修改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/</a:t>
            </a:r>
            <a:r>
              <a:rPr lang="en-US" altLang="zh-CN" sz="2400" dirty="0" err="1"/>
              <a:t>route.rb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92"/>
          <a:stretch/>
        </p:blipFill>
        <p:spPr>
          <a:xfrm>
            <a:off x="1187624" y="4137680"/>
            <a:ext cx="7153336" cy="101951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5137787"/>
            <a:ext cx="822960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sz="2400" kern="0" dirty="0" smtClean="0"/>
              <a:t>3.</a:t>
            </a:r>
            <a:r>
              <a:rPr lang="zh-CN" altLang="en-US" sz="2400" kern="0" dirty="0" smtClean="0"/>
              <a:t> 生成</a:t>
            </a:r>
            <a:r>
              <a:rPr lang="en-US" altLang="zh-CN" sz="2400" kern="0" dirty="0" smtClean="0"/>
              <a:t>app/views/welcome/</a:t>
            </a:r>
            <a:r>
              <a:rPr lang="en-US" altLang="zh-CN" sz="2400" kern="0" dirty="0" err="1" smtClean="0"/>
              <a:t>index.html.erb</a:t>
            </a:r>
            <a:endParaRPr lang="zh-CN" altLang="en-US" sz="240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73"/>
          <a:stretch/>
        </p:blipFill>
        <p:spPr>
          <a:xfrm>
            <a:off x="1218232" y="5649847"/>
            <a:ext cx="4217863" cy="9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如果希望直接访问</a:t>
            </a:r>
            <a:r>
              <a:rPr lang="zh-CN" altLang="en-US" dirty="0"/>
              <a:t>域</a:t>
            </a:r>
            <a:r>
              <a:rPr lang="zh-CN" altLang="en-US" dirty="0" smtClean="0"/>
              <a:t>名，出现首页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187624" y="2636912"/>
            <a:ext cx="5976664" cy="1944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err="1" smtClean="0">
                <a:solidFill>
                  <a:srgbClr val="000000"/>
                </a:solidFill>
              </a:rPr>
              <a:t>Rails.application.routes.draw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 do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smtClean="0">
                <a:solidFill>
                  <a:schemeClr val="tx1"/>
                </a:solidFill>
              </a:rPr>
              <a:t> </a:t>
            </a:r>
            <a:r>
              <a:rPr lang="en-US" altLang="zh-CN" b="1" kern="0" dirty="0">
                <a:solidFill>
                  <a:schemeClr val="tx1"/>
                </a:solidFill>
              </a:rPr>
              <a:t> </a:t>
            </a:r>
            <a:r>
              <a:rPr lang="en-US" altLang="zh-CN" b="1" kern="0" dirty="0" smtClean="0">
                <a:solidFill>
                  <a:schemeClr val="tx1"/>
                </a:solidFill>
              </a:rPr>
              <a:t> resources :recipes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smtClean="0">
                <a:solidFill>
                  <a:schemeClr val="tx1"/>
                </a:solidFill>
              </a:rPr>
              <a:t>   get</a:t>
            </a:r>
            <a:r>
              <a:rPr lang="zh-CN" altLang="en-US" b="1" kern="0" dirty="0" smtClean="0">
                <a:solidFill>
                  <a:schemeClr val="tx1"/>
                </a:solidFill>
              </a:rPr>
              <a:t> </a:t>
            </a:r>
            <a:r>
              <a:rPr lang="en-US" altLang="zh-CN" b="1" kern="0" dirty="0" smtClean="0">
                <a:solidFill>
                  <a:schemeClr val="tx1"/>
                </a:solidFill>
              </a:rPr>
              <a:t>'welcome/index' =&gt; '</a:t>
            </a:r>
            <a:r>
              <a:rPr lang="en-US" altLang="zh-CN" b="1" kern="0" dirty="0" err="1" smtClean="0">
                <a:solidFill>
                  <a:schemeClr val="tx1"/>
                </a:solidFill>
              </a:rPr>
              <a:t>welcome#index</a:t>
            </a:r>
            <a:r>
              <a:rPr lang="en-US" altLang="zh-CN" b="1" kern="0" dirty="0" smtClean="0">
                <a:solidFill>
                  <a:schemeClr val="tx1"/>
                </a:solidFill>
              </a:rPr>
              <a:t>'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zh-CN" altLang="en-US" b="1" kern="0" dirty="0">
                <a:solidFill>
                  <a:srgbClr val="FF0000"/>
                </a:solidFill>
              </a:rPr>
              <a:t> </a:t>
            </a:r>
            <a:r>
              <a:rPr lang="zh-CN" altLang="en-US" b="1" kern="0" dirty="0" smtClean="0">
                <a:solidFill>
                  <a:srgbClr val="FF0000"/>
                </a:solidFill>
              </a:rPr>
              <a:t>  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root '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welcome#index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'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b="1" kern="0" dirty="0" smtClean="0">
                <a:solidFill>
                  <a:srgbClr val="000000"/>
                </a:solidFill>
              </a:rPr>
              <a:t>end</a:t>
            </a:r>
            <a:endParaRPr lang="zh-CN" altLang="en-US" b="1" kern="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220486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修改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/</a:t>
            </a:r>
            <a:r>
              <a:rPr lang="en-US" altLang="zh-CN" sz="2400" dirty="0" err="1"/>
              <a:t>route.rb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93" y="4673684"/>
            <a:ext cx="5028571" cy="205714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131840" y="5229200"/>
            <a:ext cx="526389" cy="792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3684"/>
            <a:ext cx="2335017" cy="20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routes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MS Reference Sans Serif"/>
                <a:cs typeface="MS Reference Sans Serif"/>
              </a:rPr>
              <a:t>&gt;rake routes </a:t>
            </a:r>
          </a:p>
          <a:p>
            <a:pPr>
              <a:buNone/>
            </a:pPr>
            <a:endParaRPr lang="en-US" altLang="zh-CN" dirty="0" smtClean="0">
              <a:latin typeface="MS Reference Sans Serif"/>
              <a:cs typeface="MS Reference Sans Serif"/>
            </a:endParaRPr>
          </a:p>
          <a:p>
            <a:pPr>
              <a:buNone/>
            </a:pP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recipes    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GET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/recipes(.:format)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recipes#index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       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POST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/recipes(.:format)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recipes#create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 err="1" smtClean="0">
                <a:latin typeface="MS Reference Sans Serif"/>
                <a:ea typeface="Arial Unicode MS" pitchFamily="34" charset="-122"/>
                <a:cs typeface="MS Reference Sans Serif"/>
              </a:rPr>
              <a:t>new_recipe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GET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/recipes/new(.:format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)     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recipes#new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edit_recipe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GET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/recipes/:id/edit(.:format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)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recipes#edit</a:t>
            </a:r>
            <a:endParaRPr lang="en-US" altLang="zh-CN" sz="1700" dirty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recipe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GET 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/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recipes/:id(.: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format)       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 err="1" smtClean="0">
                <a:latin typeface="MS Reference Sans Serif"/>
                <a:ea typeface="Arial Unicode MS" pitchFamily="34" charset="-122"/>
                <a:cs typeface="MS Reference Sans Serif"/>
              </a:rPr>
              <a:t>recipes#show</a:t>
            </a:r>
            <a:endParaRPr lang="en-US" altLang="zh-CN" sz="1700" dirty="0" smtClean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   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PUT 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/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recipes/:id(.:format)      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 err="1" smtClean="0">
                <a:latin typeface="MS Reference Sans Serif"/>
                <a:ea typeface="Arial Unicode MS" pitchFamily="34" charset="-122"/>
                <a:cs typeface="MS Reference Sans Serif"/>
              </a:rPr>
              <a:t>recipes#update</a:t>
            </a:r>
            <a:endParaRPr lang="en-US" altLang="zh-CN" sz="1700" dirty="0" smtClean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    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PATCH   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/recipes/:id(.:format)      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recipes#update</a:t>
            </a:r>
            <a:endParaRPr lang="en-US" altLang="zh-CN" sz="1700" dirty="0" smtClean="0">
              <a:latin typeface="MS Reference Sans Serif"/>
              <a:ea typeface="Arial Unicode MS" pitchFamily="34" charset="-122"/>
              <a:cs typeface="MS Reference Sans Serif"/>
            </a:endParaRPr>
          </a:p>
          <a:p>
            <a:pPr>
              <a:buNone/>
            </a:pP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DELETE </a:t>
            </a:r>
            <a:r>
              <a:rPr lang="zh-CN" altLang="en-US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/</a:t>
            </a:r>
            <a:r>
              <a:rPr lang="en-US" altLang="zh-CN" sz="1700" dirty="0">
                <a:latin typeface="MS Reference Sans Serif"/>
                <a:ea typeface="Arial Unicode MS" pitchFamily="34" charset="-122"/>
                <a:cs typeface="MS Reference Sans Serif"/>
              </a:rPr>
              <a:t>recipes/:id(.:format)  </a:t>
            </a:r>
            <a:r>
              <a:rPr lang="en-US" altLang="zh-CN" sz="1700" dirty="0" smtClean="0">
                <a:latin typeface="MS Reference Sans Serif"/>
                <a:ea typeface="Arial Unicode MS" pitchFamily="34" charset="-122"/>
                <a:cs typeface="MS Reference Sans Serif"/>
              </a:rPr>
              <a:t>          </a:t>
            </a:r>
            <a:r>
              <a:rPr lang="en-US" altLang="zh-CN" sz="1700" dirty="0" err="1">
                <a:latin typeface="MS Reference Sans Serif"/>
                <a:ea typeface="Arial Unicode MS" pitchFamily="34" charset="-122"/>
                <a:cs typeface="MS Reference Sans Serif"/>
              </a:rPr>
              <a:t>recipes#destroy</a:t>
            </a:r>
            <a:endParaRPr lang="en-US" altLang="zh-CN" dirty="0" smtClean="0">
              <a:latin typeface="MS Reference Sans Serif"/>
              <a:cs typeface="MS Reference Sans Serif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5536" y="2708920"/>
            <a:ext cx="1440160" cy="2615104"/>
          </a:xfrm>
          <a:prstGeom prst="rect">
            <a:avLst/>
          </a:prstGeom>
          <a:solidFill>
            <a:schemeClr val="accent1"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81965" y="2162775"/>
            <a:ext cx="118813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prefix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912135" y="2162775"/>
            <a:ext cx="9001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verb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28259" y="2162775"/>
            <a:ext cx="2772308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Times New Roman" pitchFamily="18" charset="0"/>
                <a:ea typeface="仿宋_GB2312" pitchFamily="49" charset="-122"/>
              </a:rPr>
              <a:t>URI Pattern</a:t>
            </a:r>
            <a:endParaRPr lang="zh-CN" altLang="en-US" sz="28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088599" y="2162775"/>
            <a:ext cx="2772308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Controller#action</a:t>
            </a:r>
            <a:endParaRPr lang="zh-CN" altLang="en-US" sz="2800" dirty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  <p:bldP spid="12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app/views/recipes/</a:t>
            </a:r>
            <a:r>
              <a:rPr lang="en-US" altLang="zh-CN" dirty="0" err="1" smtClean="0"/>
              <a:t>index.html.erb</a:t>
            </a:r>
            <a:endParaRPr lang="zh-CN" altLang="en-US" dirty="0"/>
          </a:p>
        </p:txBody>
      </p:sp>
      <p:pic>
        <p:nvPicPr>
          <p:cNvPr id="4" name="内容占位符 3" descr="屏幕快照 2012-12-10 下午12.53.4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3182"/>
            <a:ext cx="8229600" cy="4319999"/>
          </a:xfrm>
        </p:spPr>
      </p:pic>
      <p:cxnSp>
        <p:nvCxnSpPr>
          <p:cNvPr id="7" name="直接连接符 6"/>
          <p:cNvCxnSpPr/>
          <p:nvPr/>
        </p:nvCxnSpPr>
        <p:spPr bwMode="auto">
          <a:xfrm>
            <a:off x="3851920" y="3573016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3635896" y="5721796"/>
            <a:ext cx="18722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菜谱管理程序（</a:t>
            </a:r>
            <a:r>
              <a:rPr lang="en-US" altLang="zh-CN" dirty="0" smtClean="0"/>
              <a:t>cookbook3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功能需求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菜谱包含多个菜品（</a:t>
            </a:r>
            <a:r>
              <a:rPr lang="en-US" altLang="zh-CN" dirty="0" smtClean="0"/>
              <a:t>recipe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每个菜品有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个属性：名称（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实现菜品的增删改查管理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菜品的列表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添加新菜品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修改菜品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删除菜品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580112" y="3897052"/>
            <a:ext cx="2016224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Recipe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112" y="4689140"/>
            <a:ext cx="2016224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title:string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需求变化了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增加一个“类别（</a:t>
            </a:r>
            <a:r>
              <a:rPr lang="en-US" altLang="zh-TW" dirty="0" smtClean="0"/>
              <a:t>Category</a:t>
            </a:r>
            <a:r>
              <a:rPr lang="zh-CN" altLang="en-US" dirty="0" smtClean="0"/>
              <a:t>）”的概念：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每道菜品</a:t>
            </a:r>
            <a:r>
              <a:rPr lang="zh-CN" altLang="en-US" dirty="0" smtClean="0">
                <a:solidFill>
                  <a:srgbClr val="FF0000"/>
                </a:solidFill>
              </a:rPr>
              <a:t>“属于”</a:t>
            </a:r>
            <a:r>
              <a:rPr lang="zh-CN" altLang="en-US" dirty="0" smtClean="0"/>
              <a:t>一个类别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每个类别可以</a:t>
            </a:r>
            <a:r>
              <a:rPr lang="zh-CN" altLang="en-US" dirty="0" smtClean="0">
                <a:solidFill>
                  <a:srgbClr val="FF0000"/>
                </a:solidFill>
              </a:rPr>
              <a:t>“拥有多个”</a:t>
            </a:r>
            <a:r>
              <a:rPr lang="zh-CN" altLang="en-US" dirty="0" smtClean="0"/>
              <a:t>菜品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Category</a:t>
            </a:r>
            <a:r>
              <a:rPr lang="zh-CN" altLang="en-US" dirty="0" smtClean="0"/>
              <a:t>举例：</a:t>
            </a:r>
            <a:r>
              <a:rPr lang="en-US" altLang="zh-TW" dirty="0" smtClean="0"/>
              <a:t>Snacks</a:t>
            </a:r>
            <a:r>
              <a:rPr lang="zh-CN" altLang="en-US" dirty="0" smtClean="0"/>
              <a:t>、</a:t>
            </a:r>
            <a:r>
              <a:rPr lang="en-US" altLang="zh-TW" dirty="0" smtClean="0"/>
              <a:t>Beverages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Recipe</a:t>
            </a:r>
            <a:r>
              <a:rPr lang="zh-CN" altLang="en-US" dirty="0" smtClean="0"/>
              <a:t>的添加、修改、列表页面中添加相应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2555776" y="371703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Category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64088" y="371703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Recipe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55776" y="4149080"/>
            <a:ext cx="1296144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64088" y="4149080"/>
            <a:ext cx="1296144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cxnSp>
        <p:nvCxnSpPr>
          <p:cNvPr id="21" name="直接连接符 20"/>
          <p:cNvCxnSpPr>
            <a:stCxn id="17" idx="3"/>
            <a:endCxn id="18" idx="1"/>
          </p:cNvCxnSpPr>
          <p:nvPr/>
        </p:nvCxnSpPr>
        <p:spPr bwMode="auto">
          <a:xfrm>
            <a:off x="3851920" y="3933056"/>
            <a:ext cx="15121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流程图: 决策 21"/>
          <p:cNvSpPr/>
          <p:nvPr/>
        </p:nvSpPr>
        <p:spPr bwMode="auto">
          <a:xfrm>
            <a:off x="5004048" y="3861048"/>
            <a:ext cx="360040" cy="14401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1920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88024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一样的动作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/>
          <a:p>
            <a:pPr marL="342900" lvl="1" indent="-342900"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dirty="0" smtClean="0"/>
              <a:t>rails generate </a:t>
            </a:r>
            <a:r>
              <a:rPr lang="en-US" altLang="zh-TW" dirty="0" smtClean="0"/>
              <a:t>scaffold</a:t>
            </a:r>
            <a:r>
              <a:rPr lang="zh-CN" altLang="en-US" dirty="0" smtClean="0"/>
              <a:t> </a:t>
            </a:r>
            <a:r>
              <a:rPr lang="en-US" altLang="zh-TW" dirty="0" smtClean="0"/>
              <a:t>category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name:string</a:t>
            </a:r>
            <a:endParaRPr lang="en-US" altLang="zh-CN" dirty="0" smtClean="0"/>
          </a:p>
          <a:p>
            <a:pPr marL="342900" lvl="1" indent="-342900"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dirty="0" smtClean="0"/>
              <a:t>新数据表：</a:t>
            </a:r>
            <a:r>
              <a:rPr lang="en-US" altLang="zh-CN" dirty="0" smtClean="0"/>
              <a:t>categories</a:t>
            </a:r>
          </a:p>
          <a:p>
            <a:pPr marL="742950" lvl="2" indent="-342900"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dirty="0" err="1"/>
              <a:t>db</a:t>
            </a:r>
            <a:r>
              <a:rPr lang="en-US" altLang="zh-CN" dirty="0"/>
              <a:t>/migrate/20181018051228_create_categories.rb</a:t>
            </a:r>
            <a:endParaRPr lang="en-US" altLang="zh-CN" dirty="0" smtClean="0"/>
          </a:p>
          <a:p>
            <a:r>
              <a:rPr lang="zh-CN" altLang="en-US" sz="2400" dirty="0" smtClean="0">
                <a:solidFill>
                  <a:srgbClr val="000099"/>
                </a:solidFill>
                <a:ea typeface="宋体" charset="-122"/>
              </a:rPr>
              <a:t>增</a:t>
            </a:r>
            <a:r>
              <a:rPr lang="zh-CN" altLang="en-US" sz="2400" dirty="0" smtClean="0">
                <a:solidFill>
                  <a:srgbClr val="000099"/>
                </a:solidFill>
                <a:ea typeface="宋体" charset="-122"/>
              </a:rPr>
              <a:t>量修改数据库</a:t>
            </a:r>
            <a:endParaRPr lang="en-US" altLang="zh-CN" sz="2400" dirty="0" smtClean="0">
              <a:solidFill>
                <a:srgbClr val="000099"/>
              </a:solidFill>
              <a:ea typeface="宋体" charset="-122"/>
            </a:endParaRPr>
          </a:p>
          <a:p>
            <a:pPr lvl="1"/>
            <a:r>
              <a:rPr lang="en-US" altLang="zh-CN" sz="2400" dirty="0" smtClean="0"/>
              <a:t>rake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db:migrate</a:t>
            </a:r>
            <a:endParaRPr lang="en-US" altLang="zh-CN" sz="2400" dirty="0" smtClean="0"/>
          </a:p>
          <a:p>
            <a:pPr marL="342900" lvl="1" indent="-342900">
              <a:spcAft>
                <a:spcPct val="20000"/>
              </a:spcAft>
              <a:buFont typeface="Wingdings" pitchFamily="2" charset="2"/>
              <a:buChar char="§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419872" y="3501008"/>
            <a:ext cx="6120680" cy="295232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class </a:t>
            </a:r>
            <a:r>
              <a:rPr lang="en-US" altLang="zh-CN" sz="2000" b="1" dirty="0" err="1">
                <a:latin typeface="Times New Roman" pitchFamily="18" charset="0"/>
                <a:ea typeface="仿宋_GB2312" pitchFamily="49" charset="-122"/>
              </a:rPr>
              <a:t>CreateCategories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&lt; </a:t>
            </a:r>
            <a:r>
              <a:rPr lang="en-US" altLang="zh-CN" sz="2000" b="1" dirty="0" err="1">
                <a:latin typeface="Times New Roman" pitchFamily="18" charset="0"/>
                <a:ea typeface="仿宋_GB2312" pitchFamily="49" charset="-122"/>
              </a:rPr>
              <a:t>ActiveRecord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::Migration[5.2]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2000" b="1" dirty="0" err="1">
                <a:latin typeface="Times New Roman" pitchFamily="18" charset="0"/>
                <a:ea typeface="仿宋_GB2312" pitchFamily="49" charset="-122"/>
              </a:rPr>
              <a:t>def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change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000" b="1" dirty="0" err="1">
                <a:latin typeface="Times New Roman" pitchFamily="18" charset="0"/>
                <a:ea typeface="仿宋_GB2312" pitchFamily="49" charset="-122"/>
              </a:rPr>
              <a:t>create_table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:categories do |t|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en-US" altLang="zh-CN" sz="2000" b="1" dirty="0" err="1">
                <a:latin typeface="Times New Roman" pitchFamily="18" charset="0"/>
                <a:ea typeface="仿宋_GB2312" pitchFamily="49" charset="-122"/>
              </a:rPr>
              <a:t>t.string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:name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en-US" altLang="zh-CN" sz="2000" b="1" dirty="0" err="1">
                <a:latin typeface="Times New Roman" pitchFamily="18" charset="0"/>
                <a:ea typeface="仿宋_GB2312" pitchFamily="49" charset="-122"/>
              </a:rPr>
              <a:t>t.timestamps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 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end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Model recipe </a:t>
            </a:r>
            <a:r>
              <a:rPr lang="en-US" altLang="zh-TW" sz="4000" dirty="0" err="1"/>
              <a:t>belong_to</a:t>
            </a:r>
            <a:r>
              <a:rPr lang="en-US" altLang="zh-TW" sz="4000" dirty="0"/>
              <a:t> category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DB: recipes add field </a:t>
            </a:r>
            <a:r>
              <a:rPr lang="en-US" altLang="zh-TW" dirty="0" err="1" smtClean="0"/>
              <a:t>category_id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rails g migration </a:t>
            </a:r>
            <a:r>
              <a:rPr lang="en-US" altLang="zh-CN" dirty="0" err="1" smtClean="0"/>
              <a:t>AddCategoryRefToRecipes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category:references</a:t>
            </a:r>
            <a:endParaRPr lang="en-US" altLang="zh-TW" b="1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b="1" dirty="0" smtClean="0"/>
              <a:t>rake </a:t>
            </a:r>
            <a:r>
              <a:rPr lang="en-US" altLang="zh-TW" b="1" dirty="0" err="1" smtClean="0"/>
              <a:t>db:migrate</a:t>
            </a:r>
            <a:endParaRPr lang="en-US" altLang="zh-TW" sz="3600" b="1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251520" y="3193406"/>
            <a:ext cx="8784976" cy="261185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AddCategoryRefToRecipes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ActiveRecord</a:t>
            </a:r>
            <a:r>
              <a:rPr lang="en-US" altLang="zh-CN" sz="2400" dirty="0"/>
              <a:t>::Migration[5.2]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change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</a:t>
            </a:r>
            <a:r>
              <a:rPr lang="en-US" altLang="zh-CN" sz="2400" b="1" dirty="0" err="1">
                <a:solidFill>
                  <a:srgbClr val="FF0000"/>
                </a:solidFill>
              </a:rPr>
              <a:t>add_reference</a:t>
            </a:r>
            <a:r>
              <a:rPr lang="en-US" altLang="zh-CN" sz="2400" b="1" dirty="0">
                <a:solidFill>
                  <a:srgbClr val="FF0000"/>
                </a:solidFill>
              </a:rPr>
              <a:t> :recipes, :category, </a:t>
            </a:r>
            <a:r>
              <a:rPr lang="en-US" altLang="zh-CN" sz="2400" b="1" dirty="0" err="1">
                <a:solidFill>
                  <a:srgbClr val="FF0000"/>
                </a:solidFill>
              </a:rPr>
              <a:t>foreign_key</a:t>
            </a:r>
            <a:r>
              <a:rPr lang="en-US" altLang="zh-CN" sz="2400" b="1" dirty="0">
                <a:solidFill>
                  <a:srgbClr val="FF0000"/>
                </a:solidFill>
              </a:rPr>
              <a:t>: true</a:t>
            </a:r>
          </a:p>
          <a:p>
            <a:r>
              <a:rPr lang="en-US" altLang="zh-CN" sz="2400" dirty="0"/>
              <a:t>  end</a:t>
            </a:r>
          </a:p>
          <a:p>
            <a:r>
              <a:rPr lang="en-US" altLang="zh-CN" sz="2400" dirty="0"/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app/models/</a:t>
            </a:r>
            <a:r>
              <a:rPr lang="en-US" altLang="zh-TW" dirty="0" err="1" smtClean="0"/>
              <a:t>recipe.rb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belongs_to</a:t>
            </a:r>
            <a:r>
              <a:rPr lang="en-US" altLang="zh-TW" dirty="0" smtClean="0">
                <a:solidFill>
                  <a:srgbClr val="FF0000"/>
                </a:solidFill>
              </a:rPr>
              <a:t> :category</a:t>
            </a:r>
          </a:p>
          <a:p>
            <a:r>
              <a:rPr lang="en-US" altLang="zh-TW" dirty="0" smtClean="0"/>
              <a:t>app/models/</a:t>
            </a:r>
            <a:r>
              <a:rPr lang="en-US" altLang="zh-TW" dirty="0" err="1" smtClean="0"/>
              <a:t>category.rb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has_many</a:t>
            </a:r>
            <a:r>
              <a:rPr lang="en-US" altLang="zh-TW" dirty="0" smtClean="0">
                <a:solidFill>
                  <a:srgbClr val="FF0000"/>
                </a:solidFill>
              </a:rPr>
              <a:t> :recipes</a:t>
            </a: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6012160" y="3897052"/>
            <a:ext cx="2267744" cy="1656184"/>
          </a:xfrm>
          <a:prstGeom prst="wedgeRoundRectCallout">
            <a:avLst>
              <a:gd name="adj1" fmla="val -114406"/>
              <a:gd name="adj2" fmla="val -6293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这是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588224" y="980728"/>
            <a:ext cx="2267744" cy="1656184"/>
          </a:xfrm>
          <a:prstGeom prst="wedgeRoundRectCallout">
            <a:avLst>
              <a:gd name="adj1" fmla="val -131387"/>
              <a:gd name="adj2" fmla="val 358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这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是正式写的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/>
            </a:r>
            <a:b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</a:b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行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code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43608" y="4365104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Category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51920" y="4365104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Recipe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43608" y="4797152"/>
            <a:ext cx="1296144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920" y="4797152"/>
            <a:ext cx="1296144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cxnSp>
        <p:nvCxnSpPr>
          <p:cNvPr id="10" name="直接连接符 9"/>
          <p:cNvCxnSpPr>
            <a:stCxn id="6" idx="3"/>
            <a:endCxn id="7" idx="1"/>
          </p:cNvCxnSpPr>
          <p:nvPr/>
        </p:nvCxnSpPr>
        <p:spPr bwMode="auto">
          <a:xfrm>
            <a:off x="2339752" y="4581128"/>
            <a:ext cx="15121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流程图: 决策 10"/>
          <p:cNvSpPr/>
          <p:nvPr/>
        </p:nvSpPr>
        <p:spPr bwMode="auto">
          <a:xfrm>
            <a:off x="3491880" y="4509120"/>
            <a:ext cx="360040" cy="14401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5856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Loading development environment (Rails 4.2.4)</a:t>
            </a:r>
          </a:p>
          <a:p>
            <a:r>
              <a:rPr lang="en-US" altLang="zh-CN" sz="1400" dirty="0" err="1" smtClean="0"/>
              <a:t>irb</a:t>
            </a:r>
            <a:r>
              <a:rPr lang="en-US" altLang="zh-CN" sz="1400" dirty="0" smtClean="0"/>
              <a:t>(main</a:t>
            </a:r>
            <a:r>
              <a:rPr lang="en-US" altLang="zh-CN" sz="1400" dirty="0"/>
              <a:t>):002:0&gt; </a:t>
            </a:r>
            <a:r>
              <a:rPr lang="en-US" altLang="zh-CN" sz="1400" b="1" dirty="0">
                <a:solidFill>
                  <a:srgbClr val="FF0000"/>
                </a:solidFill>
              </a:rPr>
              <a:t>c=</a:t>
            </a:r>
            <a:r>
              <a:rPr lang="en-US" altLang="zh-CN" sz="1400" b="1" dirty="0" err="1">
                <a:solidFill>
                  <a:srgbClr val="FF0000"/>
                </a:solidFill>
              </a:rPr>
              <a:t>Category.new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=&gt; #&lt;Category id: nil, name: nil, </a:t>
            </a:r>
            <a:r>
              <a:rPr lang="en-US" altLang="zh-CN" sz="1400" dirty="0" err="1"/>
              <a:t>created_at</a:t>
            </a:r>
            <a:r>
              <a:rPr lang="en-US" altLang="zh-CN" sz="1400" dirty="0"/>
              <a:t>: nil, </a:t>
            </a:r>
            <a:r>
              <a:rPr lang="en-US" altLang="zh-CN" sz="1400" dirty="0" err="1"/>
              <a:t>updated_at</a:t>
            </a:r>
            <a:r>
              <a:rPr lang="en-US" altLang="zh-CN" sz="1400" dirty="0"/>
              <a:t>: nil&gt;</a:t>
            </a:r>
          </a:p>
          <a:p>
            <a:r>
              <a:rPr lang="en-US" altLang="zh-CN" sz="1400" dirty="0" err="1"/>
              <a:t>irb</a:t>
            </a:r>
            <a:r>
              <a:rPr lang="en-US" altLang="zh-CN" sz="1400" dirty="0"/>
              <a:t>(main):003:0&gt;</a:t>
            </a:r>
            <a:r>
              <a:rPr lang="en-US" altLang="zh-CN" sz="1400" b="1" dirty="0">
                <a:solidFill>
                  <a:srgbClr val="FF0000"/>
                </a:solidFill>
              </a:rPr>
              <a:t> r=</a:t>
            </a:r>
            <a:r>
              <a:rPr lang="en-US" altLang="zh-CN" sz="1400" b="1" dirty="0" err="1">
                <a:solidFill>
                  <a:srgbClr val="FF0000"/>
                </a:solidFill>
              </a:rPr>
              <a:t>Recipe.new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=&gt; #&lt;Recipe id: nil, title: nil, </a:t>
            </a:r>
            <a:r>
              <a:rPr lang="en-US" altLang="zh-CN" sz="1400" dirty="0" err="1"/>
              <a:t>created_at</a:t>
            </a:r>
            <a:r>
              <a:rPr lang="en-US" altLang="zh-CN" sz="1400" dirty="0"/>
              <a:t>: nil, </a:t>
            </a:r>
            <a:r>
              <a:rPr lang="en-US" altLang="zh-CN" sz="1400" dirty="0" err="1"/>
              <a:t>updated_at</a:t>
            </a:r>
            <a:r>
              <a:rPr lang="en-US" altLang="zh-CN" sz="1400" dirty="0"/>
              <a:t>: nil, </a:t>
            </a:r>
            <a:r>
              <a:rPr lang="en-US" altLang="zh-CN" sz="1400" dirty="0" err="1"/>
              <a:t>category_id</a:t>
            </a:r>
            <a:r>
              <a:rPr lang="en-US" altLang="zh-CN" sz="1400" dirty="0"/>
              <a:t>: nil&gt;</a:t>
            </a:r>
          </a:p>
          <a:p>
            <a:r>
              <a:rPr lang="en-US" altLang="zh-CN" sz="1400" dirty="0" err="1"/>
              <a:t>irb</a:t>
            </a:r>
            <a:r>
              <a:rPr lang="en-US" altLang="zh-CN" sz="1400" dirty="0"/>
              <a:t>(main):004:0&gt; </a:t>
            </a:r>
            <a:r>
              <a:rPr lang="en-US" altLang="zh-CN" sz="1400" b="1" dirty="0" err="1">
                <a:solidFill>
                  <a:srgbClr val="FF0000"/>
                </a:solidFill>
              </a:rPr>
              <a:t>r.category</a:t>
            </a:r>
            <a:r>
              <a:rPr lang="en-US" altLang="zh-CN" sz="1400" b="1" dirty="0">
                <a:solidFill>
                  <a:srgbClr val="FF0000"/>
                </a:solidFill>
              </a:rPr>
              <a:t>=c</a:t>
            </a:r>
          </a:p>
          <a:p>
            <a:r>
              <a:rPr lang="en-US" altLang="zh-CN" sz="1400" dirty="0"/>
              <a:t>=&gt; #&lt;Category id: nil, name: nil, </a:t>
            </a:r>
            <a:r>
              <a:rPr lang="en-US" altLang="zh-CN" sz="1400" dirty="0" err="1"/>
              <a:t>created_at</a:t>
            </a:r>
            <a:r>
              <a:rPr lang="en-US" altLang="zh-CN" sz="1400" dirty="0"/>
              <a:t>: nil, </a:t>
            </a:r>
            <a:r>
              <a:rPr lang="en-US" altLang="zh-CN" sz="1400" dirty="0" err="1"/>
              <a:t>updated_at</a:t>
            </a:r>
            <a:r>
              <a:rPr lang="en-US" altLang="zh-CN" sz="1400" dirty="0"/>
              <a:t>: nil&gt;</a:t>
            </a:r>
          </a:p>
          <a:p>
            <a:r>
              <a:rPr lang="en-US" altLang="zh-CN" sz="1400" dirty="0" err="1" smtClean="0"/>
              <a:t>irb</a:t>
            </a:r>
            <a:r>
              <a:rPr lang="en-US" altLang="zh-CN" sz="1400" dirty="0" smtClean="0"/>
              <a:t>(main</a:t>
            </a:r>
            <a:r>
              <a:rPr lang="en-US" altLang="zh-CN" sz="1400" dirty="0"/>
              <a:t>):006:0&gt;</a:t>
            </a:r>
            <a:r>
              <a:rPr lang="en-US" altLang="zh-CN" sz="1400" b="1" dirty="0">
                <a:solidFill>
                  <a:srgbClr val="FF0000"/>
                </a:solidFill>
              </a:rPr>
              <a:t> c.name="drink"</a:t>
            </a:r>
          </a:p>
          <a:p>
            <a:r>
              <a:rPr lang="en-US" altLang="zh-CN" sz="1400" dirty="0"/>
              <a:t>=&gt; "drink"</a:t>
            </a:r>
          </a:p>
          <a:p>
            <a:r>
              <a:rPr lang="en-US" altLang="zh-CN" sz="1400" dirty="0" err="1"/>
              <a:t>irb</a:t>
            </a:r>
            <a:r>
              <a:rPr lang="en-US" altLang="zh-CN" sz="1400" dirty="0"/>
              <a:t>(main):007:0&gt;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</a:rPr>
              <a:t>r.title</a:t>
            </a:r>
            <a:r>
              <a:rPr lang="en-US" altLang="zh-CN" sz="1400" b="1" dirty="0">
                <a:solidFill>
                  <a:srgbClr val="FF0000"/>
                </a:solidFill>
              </a:rPr>
              <a:t>="coke"</a:t>
            </a:r>
          </a:p>
          <a:p>
            <a:r>
              <a:rPr lang="en-US" altLang="zh-CN" sz="1400" dirty="0"/>
              <a:t>=&gt; "coke"</a:t>
            </a:r>
          </a:p>
          <a:p>
            <a:r>
              <a:rPr lang="en-US" altLang="zh-CN" sz="1400" dirty="0" err="1"/>
              <a:t>irb</a:t>
            </a:r>
            <a:r>
              <a:rPr lang="en-US" altLang="zh-CN" sz="1400" dirty="0"/>
              <a:t>(main):008:0&gt;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</a:rPr>
              <a:t>r.save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   (0.2ms)  begin transaction</a:t>
            </a:r>
            <a:endParaRPr lang="en-US" altLang="zh-CN" sz="1400" dirty="0"/>
          </a:p>
          <a:p>
            <a:r>
              <a:rPr lang="en-US" altLang="zh-CN" sz="1400" dirty="0"/>
              <a:t>  Category Create (2.5ms)  INSERT INTO "categories" ("name", "</a:t>
            </a:r>
            <a:r>
              <a:rPr lang="en-US" altLang="zh-CN" sz="1400" dirty="0" err="1"/>
              <a:t>created_at</a:t>
            </a:r>
            <a:r>
              <a:rPr lang="en-US" altLang="zh-CN" sz="1400" dirty="0"/>
              <a:t>", "</a:t>
            </a:r>
            <a:r>
              <a:rPr lang="en-US" altLang="zh-CN" sz="1400" dirty="0" err="1"/>
              <a:t>updated_at</a:t>
            </a:r>
            <a:r>
              <a:rPr lang="en-US" altLang="zh-CN" sz="1400" dirty="0"/>
              <a:t>") VALUES (?, ?, ?)  [["name", "drink"], ["</a:t>
            </a:r>
            <a:r>
              <a:rPr lang="en-US" altLang="zh-CN" sz="1400" dirty="0" err="1"/>
              <a:t>created_at</a:t>
            </a:r>
            <a:r>
              <a:rPr lang="en-US" altLang="zh-CN" sz="1400" dirty="0"/>
              <a:t>", "2018-10-18 05:21:47.044423"], ["</a:t>
            </a:r>
            <a:r>
              <a:rPr lang="en-US" altLang="zh-CN" sz="1400" dirty="0" err="1"/>
              <a:t>updated_at</a:t>
            </a:r>
            <a:r>
              <a:rPr lang="en-US" altLang="zh-CN" sz="1400" dirty="0"/>
              <a:t>", "2018-10-18 05:21:47.044423"]]</a:t>
            </a:r>
          </a:p>
          <a:p>
            <a:r>
              <a:rPr lang="en-US" altLang="zh-CN" sz="1400" dirty="0"/>
              <a:t>  Recipe Create (0.3ms)  INSERT INTO "recipes" ("title", "</a:t>
            </a:r>
            <a:r>
              <a:rPr lang="en-US" altLang="zh-CN" sz="1400" dirty="0" err="1"/>
              <a:t>created_at</a:t>
            </a:r>
            <a:r>
              <a:rPr lang="en-US" altLang="zh-CN" sz="1400" dirty="0"/>
              <a:t>", "</a:t>
            </a:r>
            <a:r>
              <a:rPr lang="en-US" altLang="zh-CN" sz="1400" dirty="0" err="1"/>
              <a:t>updated_at</a:t>
            </a:r>
            <a:r>
              <a:rPr lang="en-US" altLang="zh-CN" sz="1400" dirty="0"/>
              <a:t>", "</a:t>
            </a:r>
            <a:r>
              <a:rPr lang="en-US" altLang="zh-CN" sz="1400" dirty="0" err="1"/>
              <a:t>category_id</a:t>
            </a:r>
            <a:r>
              <a:rPr lang="en-US" altLang="zh-CN" sz="1400" dirty="0"/>
              <a:t>") VALUES (?, ?, ?, ?)  [["title", "coke"], ["</a:t>
            </a:r>
            <a:r>
              <a:rPr lang="en-US" altLang="zh-CN" sz="1400" dirty="0" err="1"/>
              <a:t>created_at</a:t>
            </a:r>
            <a:r>
              <a:rPr lang="en-US" altLang="zh-CN" sz="1400" dirty="0"/>
              <a:t>", "2018-10-18 05:21:47.067898"], ["</a:t>
            </a:r>
            <a:r>
              <a:rPr lang="en-US" altLang="zh-CN" sz="1400" dirty="0" err="1"/>
              <a:t>updated_at</a:t>
            </a:r>
            <a:r>
              <a:rPr lang="en-US" altLang="zh-CN" sz="1400" dirty="0"/>
              <a:t>", "2018-10-18 05:21:47.067898"], ["</a:t>
            </a:r>
            <a:r>
              <a:rPr lang="en-US" altLang="zh-CN" sz="1400" dirty="0" err="1"/>
              <a:t>category_id</a:t>
            </a:r>
            <a:r>
              <a:rPr lang="en-US" altLang="zh-CN" sz="1400" dirty="0"/>
              <a:t>", 1]]</a:t>
            </a:r>
          </a:p>
          <a:p>
            <a:r>
              <a:rPr lang="en-US" altLang="zh-CN" sz="1400" dirty="0"/>
              <a:t>   (4.4ms)  commit transaction</a:t>
            </a:r>
          </a:p>
          <a:p>
            <a:r>
              <a:rPr lang="en-US" altLang="zh-CN" sz="1400" dirty="0"/>
              <a:t> =&gt; true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80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app/views/recipes/_</a:t>
            </a:r>
            <a:r>
              <a:rPr lang="en-US" altLang="zh-CN" dirty="0" err="1" smtClean="0"/>
              <a:t>form.html.erb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683568" y="2276873"/>
            <a:ext cx="8003232" cy="42484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&lt;%= </a:t>
            </a:r>
            <a:r>
              <a:rPr lang="en-US" altLang="zh-TW" sz="1600" b="1" kern="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form_with</a:t>
            </a: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(model: recipe, local: true) do |form| %&gt;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TW" sz="1600" b="1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 if </a:t>
            </a:r>
            <a:r>
              <a:rPr lang="en-US" altLang="zh-TW" sz="1600" b="1" kern="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recipe.errors.any</a:t>
            </a: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 </a:t>
            </a:r>
            <a:r>
              <a:rPr lang="en-US" altLang="zh-TW" sz="1600" b="1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TW" sz="1600" b="1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TW" sz="1600" b="1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 end %&gt;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TW" sz="1600" b="1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&lt;div class="field"&gt;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&lt;%= </a:t>
            </a:r>
            <a:r>
              <a:rPr lang="en-US" altLang="zh-TW" sz="1600" b="1" kern="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form.label</a:t>
            </a: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:title %&gt;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&lt;%= </a:t>
            </a:r>
            <a:r>
              <a:rPr lang="en-US" altLang="zh-TW" sz="1600" b="1" kern="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form.text_field</a:t>
            </a: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:title %&gt;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&lt;/div&gt;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defRPr/>
            </a:pPr>
            <a:r>
              <a:rPr lang="en-US" altLang="zh-TW" sz="1600" b="1" kern="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TW" sz="1600" b="1" kern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&lt;div&gt;&lt;%= </a:t>
            </a:r>
            <a:r>
              <a:rPr lang="en-US" altLang="zh-TW" sz="1600" b="1" kern="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form.collection_select</a:t>
            </a:r>
            <a:r>
              <a:rPr lang="en-US" altLang="zh-TW" sz="1600" b="1" kern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(:</a:t>
            </a:r>
            <a:r>
              <a:rPr lang="en-US" altLang="zh-TW" sz="1600" b="1" kern="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category_id</a:t>
            </a:r>
            <a:r>
              <a:rPr lang="en-US" altLang="zh-TW" sz="1600" b="1" kern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TW" sz="1600" b="1" kern="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Category.all</a:t>
            </a:r>
            <a:r>
              <a:rPr lang="en-US" altLang="zh-TW" sz="1600" b="1" kern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:id, :name) %&gt;&lt;/div&gt;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defRPr/>
            </a:pPr>
            <a:r>
              <a:rPr lang="en-US" altLang="zh-TW" sz="1600" b="1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&lt;div class="actions"&gt;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defRPr/>
            </a:pP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&lt;%= </a:t>
            </a:r>
            <a:r>
              <a:rPr lang="en-US" altLang="zh-TW" sz="1600" b="1" kern="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form.submit</a:t>
            </a: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%&gt;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defRPr/>
            </a:pP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&lt;/div&gt;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defRPr/>
            </a:pPr>
            <a:r>
              <a:rPr lang="en-US" altLang="zh-TW" sz="1600" b="1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 end %&gt;</a:t>
            </a:r>
            <a:endParaRPr lang="en-US" altLang="zh-TW" sz="1600" b="1" kern="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dirty="0" smtClean="0"/>
              <a:t>1.</a:t>
            </a:r>
            <a:r>
              <a:rPr lang="zh-CN" altLang="en-US" sz="3600" dirty="0" smtClean="0"/>
              <a:t>创建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修改</a:t>
            </a:r>
            <a:r>
              <a:rPr lang="en-US" altLang="zh-CN" sz="3600" dirty="0" smtClean="0"/>
              <a:t>Recipe</a:t>
            </a:r>
            <a:r>
              <a:rPr lang="zh-CN" altLang="en-US" sz="3600" dirty="0" smtClean="0"/>
              <a:t>的时候可以选择类别</a:t>
            </a:r>
            <a:endParaRPr lang="en-US" altLang="zh-CN" sz="3600" dirty="0" smtClean="0"/>
          </a:p>
        </p:txBody>
      </p:sp>
      <p:sp>
        <p:nvSpPr>
          <p:cNvPr id="5" name="圆角矩形标注 4"/>
          <p:cNvSpPr/>
          <p:nvPr/>
        </p:nvSpPr>
        <p:spPr bwMode="auto">
          <a:xfrm>
            <a:off x="5252120" y="2564904"/>
            <a:ext cx="3203848" cy="1656184"/>
          </a:xfrm>
          <a:prstGeom prst="wedgeRoundRectCallout">
            <a:avLst>
              <a:gd name="adj1" fmla="val -62871"/>
              <a:gd name="adj2" fmla="val 798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这是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lang="en-US" altLang="zh-CN" sz="2800" dirty="0"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2771800" y="5733255"/>
            <a:ext cx="6228184" cy="887167"/>
          </a:xfrm>
          <a:prstGeom prst="wedgeRoundRectCallout">
            <a:avLst>
              <a:gd name="adj1" fmla="val -43910"/>
              <a:gd name="adj2" fmla="val -10759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ActionView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::Helpers::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FormOptionsHelper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列</a:t>
            </a:r>
            <a:r>
              <a:rPr lang="en-US" altLang="zh-CN" sz="3600" dirty="0" smtClean="0"/>
              <a:t>Recipe</a:t>
            </a:r>
            <a:r>
              <a:rPr lang="zh-CN" altLang="en-US" sz="3600" dirty="0" smtClean="0"/>
              <a:t>列表的时候可以显示类别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app/views/recipes/</a:t>
            </a:r>
            <a:r>
              <a:rPr lang="en-US" altLang="zh-CN" dirty="0" err="1" smtClean="0"/>
              <a:t>index.html.erb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2196147"/>
            <a:ext cx="88204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h1&gt;Recipes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&lt;/h1&gt;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&lt;table&gt;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&gt;Title&lt;/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&gt;Category&lt;/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 @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recipes.each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do |recipe| %&gt;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&lt;td&gt;&lt;%=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recipe.title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%&gt;&lt;/td&gt;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&lt;td&gt;&lt;%= recipe.category.name if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recipe.category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%&gt;&lt;/td&gt;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&lt;td&gt;&lt;%=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link_to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'Show', recipe %&gt;&lt;/td&gt;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&lt;td&gt;&lt;%=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link_to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'Edit',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edit_recipe_path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(recipe) %&gt;&lt;/td&gt;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&lt;td&gt;&lt;%=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link_to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'Destroy', recipe, :confirm =&gt; 'Are you sure?', :method =&gt; :delete %&gt;&lt;/td&gt;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 end %&gt;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&lt;/table&gt;</a:t>
            </a:r>
          </a:p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5759921" y="2132856"/>
            <a:ext cx="3203848" cy="1008112"/>
          </a:xfrm>
          <a:prstGeom prst="wedgeRoundRectCallout">
            <a:avLst>
              <a:gd name="adj1" fmla="val -145453"/>
              <a:gd name="adj2" fmla="val 542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这是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4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724128" y="3212976"/>
            <a:ext cx="3203848" cy="1008112"/>
          </a:xfrm>
          <a:prstGeom prst="wedgeRoundRectCallout">
            <a:avLst>
              <a:gd name="adj1" fmla="val -81236"/>
              <a:gd name="adj2" fmla="val 668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这是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5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显示</a:t>
            </a:r>
            <a:r>
              <a:rPr lang="en-US" altLang="zh-CN" dirty="0" smtClean="0">
                <a:solidFill>
                  <a:schemeClr val="tx1"/>
                </a:solidFill>
              </a:rPr>
              <a:t>Recipe</a:t>
            </a:r>
            <a:r>
              <a:rPr lang="zh-CN" altLang="en-US" dirty="0" smtClean="0">
                <a:solidFill>
                  <a:schemeClr val="tx1"/>
                </a:solidFill>
              </a:rPr>
              <a:t>的时候可以显示类别</a:t>
            </a:r>
            <a:endParaRPr lang="en-US" altLang="zh-TW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1935" y="1987376"/>
            <a:ext cx="7772400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&lt;b&gt;Title:&lt;/b&gt;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&lt;%= @</a:t>
            </a:r>
            <a:r>
              <a:rPr lang="en-US" altLang="zh-TW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recipe.title</a:t>
            </a: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%&gt;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&lt;/p&gt;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&lt;b&gt;Category:&lt;/b&gt;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&lt;%= @</a:t>
            </a:r>
            <a:r>
              <a:rPr lang="en-US" altLang="zh-TW" sz="18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recipe.category.name</a:t>
            </a:r>
            <a:r>
              <a:rPr lang="en-US" altLang="zh-TW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if @</a:t>
            </a:r>
            <a:r>
              <a:rPr lang="en-US" altLang="zh-TW" sz="18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recipe.category</a:t>
            </a:r>
            <a:r>
              <a:rPr lang="en-US" altLang="zh-TW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&lt;/p&gt;</a:t>
            </a:r>
          </a:p>
          <a:p>
            <a:pPr>
              <a:lnSpc>
                <a:spcPct val="80000"/>
              </a:lnSpc>
              <a:buNone/>
            </a:pPr>
            <a:endParaRPr lang="en-US" altLang="zh-TW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&lt;%= </a:t>
            </a:r>
            <a:r>
              <a:rPr lang="en-US" altLang="zh-TW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link_to</a:t>
            </a: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'Edit', </a:t>
            </a:r>
            <a:r>
              <a:rPr lang="en-US" altLang="zh-TW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edit_recipe_path</a:t>
            </a: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(@recipe) %&gt; |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&lt;%= </a:t>
            </a:r>
            <a:r>
              <a:rPr lang="en-US" altLang="zh-TW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link_to</a:t>
            </a: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'Back', </a:t>
            </a:r>
            <a:r>
              <a:rPr lang="en-US" altLang="zh-TW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recipes_path</a:t>
            </a:r>
            <a:r>
              <a:rPr lang="en-US" altLang="zh-TW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%&gt;</a:t>
            </a:r>
            <a:endParaRPr lang="en-US" altLang="zh-TW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580112" y="1844824"/>
            <a:ext cx="3203848" cy="1656184"/>
          </a:xfrm>
          <a:prstGeom prst="wedgeRoundRectCallout">
            <a:avLst>
              <a:gd name="adj1" fmla="val -66074"/>
              <a:gd name="adj2" fmla="val 5969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这是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6-9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81025" y="1569715"/>
            <a:ext cx="7772400" cy="4764087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TW" sz="2600" b="1" dirty="0" smtClean="0"/>
              <a:t>app/views/recipe</a:t>
            </a:r>
            <a:r>
              <a:rPr lang="en-US" altLang="zh-CN" sz="2600" b="1" dirty="0" smtClean="0"/>
              <a:t>s</a:t>
            </a:r>
            <a:r>
              <a:rPr lang="en-US" altLang="zh-TW" sz="2600" b="1" dirty="0" smtClean="0"/>
              <a:t>/</a:t>
            </a:r>
            <a:r>
              <a:rPr lang="en-US" altLang="zh-CN" sz="2600" b="1" dirty="0" err="1" smtClean="0"/>
              <a:t>show</a:t>
            </a:r>
            <a:r>
              <a:rPr lang="en-US" altLang="zh-TW" sz="2600" b="1" dirty="0" err="1" smtClean="0"/>
              <a:t>.html.erb</a:t>
            </a:r>
            <a:endParaRPr lang="zh-CN" altLang="en-US" sz="2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52475"/>
            <a:ext cx="9143999" cy="533400"/>
          </a:xfrm>
        </p:spPr>
        <p:txBody>
          <a:bodyPr>
            <a:noAutofit/>
          </a:bodyPr>
          <a:lstStyle/>
          <a:p>
            <a:pPr lvl="1"/>
            <a:r>
              <a:rPr lang="en-US" altLang="zh-CN" sz="3200" dirty="0" smtClean="0"/>
              <a:t>4.</a:t>
            </a:r>
            <a:r>
              <a:rPr lang="zh-CN" altLang="en-US" sz="3200" dirty="0" smtClean="0"/>
              <a:t>显示</a:t>
            </a:r>
            <a:r>
              <a:rPr lang="en-US" altLang="zh-CN" sz="3200" dirty="0" smtClean="0"/>
              <a:t>Category</a:t>
            </a:r>
            <a:r>
              <a:rPr lang="zh-CN" altLang="en-US" sz="3200" dirty="0" smtClean="0"/>
              <a:t>详细信息时列出所有该类的</a:t>
            </a:r>
            <a:r>
              <a:rPr lang="en-US" altLang="zh-CN" sz="3200" dirty="0" smtClean="0"/>
              <a:t>Recipe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app/views/categories/</a:t>
            </a:r>
            <a:r>
              <a:rPr lang="en-US" altLang="zh-CN" dirty="0" err="1" smtClean="0"/>
              <a:t>show.html.erb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34888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</a:p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&lt;p&gt;</a:t>
            </a:r>
          </a:p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&lt;b&gt;Name:&lt;/b&gt;</a:t>
            </a:r>
          </a:p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&lt;%=h @</a:t>
            </a:r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category.name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%&gt;</a:t>
            </a:r>
          </a:p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&lt;/p&gt;</a:t>
            </a:r>
          </a:p>
          <a:p>
            <a:endParaRPr lang="en-US" altLang="zh-CN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&lt;p&gt;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&lt;b&gt;Recipes of this category:&lt;/b&gt;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&lt;%= (@</a:t>
            </a:r>
            <a:r>
              <a:rPr lang="en-US" altLang="zh-CN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category.recipes.collect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 |recipe| </a:t>
            </a:r>
            <a:r>
              <a:rPr lang="en-US" altLang="zh-CN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recipe.title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}).join(", ") %&gt;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&lt;/p&gt;</a:t>
            </a:r>
          </a:p>
          <a:p>
            <a:endParaRPr lang="en-US" altLang="zh-CN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&lt;%= </a:t>
            </a:r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link_to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'Edit', </a:t>
            </a:r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edit_category_path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(@category) %&gt; |</a:t>
            </a:r>
          </a:p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&lt;%= </a:t>
            </a:r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link_to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'Back', </a:t>
            </a:r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categories_path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%&gt;</a:t>
            </a:r>
            <a:endParaRPr lang="zh-CN" altLang="en-US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5652120" y="2276872"/>
            <a:ext cx="3203848" cy="1656184"/>
          </a:xfrm>
          <a:prstGeom prst="wedgeRoundRectCallout">
            <a:avLst>
              <a:gd name="adj1" fmla="val -70831"/>
              <a:gd name="adj2" fmla="val 594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这是第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12-15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</a:rPr>
              <a:t>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看看效果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126" y="4869160"/>
            <a:ext cx="315727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30422"/>
            <a:ext cx="254797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830422"/>
            <a:ext cx="316835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6694" y="4869160"/>
            <a:ext cx="230425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830422"/>
            <a:ext cx="2592288" cy="253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椭圆 9"/>
          <p:cNvSpPr/>
          <p:nvPr/>
        </p:nvSpPr>
        <p:spPr bwMode="auto">
          <a:xfrm>
            <a:off x="0" y="1412776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699792" y="1412776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2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436096" y="1412776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3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66654" y="4437112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4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727094" y="4437112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5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0" y="3068960"/>
            <a:ext cx="1475656" cy="5760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2915816" y="3140968"/>
            <a:ext cx="1475656" cy="5760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516216" y="2636912"/>
            <a:ext cx="1152128" cy="115212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932040" y="5445224"/>
            <a:ext cx="3528392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67544" y="5805264"/>
            <a:ext cx="3528392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rails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 cookbook3</a:t>
            </a:r>
            <a:r>
              <a:rPr lang="en-US" altLang="zh-CN" dirty="0" smtClean="0">
                <a:solidFill>
                  <a:srgbClr val="FF0000"/>
                </a:solidFill>
              </a:rPr>
              <a:t> --skip-bundle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00192" y="2420888"/>
            <a:ext cx="23042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关于</a:t>
            </a:r>
            <a:r>
              <a:rPr kumimoji="1" lang="en-US" altLang="zh-CN" sz="3200" dirty="0" smtClean="0"/>
              <a:t>bundler</a:t>
            </a:r>
          </a:p>
          <a:p>
            <a:endParaRPr kumimoji="1" lang="en-US" altLang="zh-CN" dirty="0"/>
          </a:p>
          <a:p>
            <a:r>
              <a:rPr kumimoji="1" lang="zh-CN" altLang="en-US" sz="2000" dirty="0" smtClean="0"/>
              <a:t>管理</a:t>
            </a:r>
            <a:r>
              <a:rPr kumimoji="1" lang="en-US" altLang="zh-CN" sz="2000" dirty="0" smtClean="0"/>
              <a:t>rails</a:t>
            </a:r>
            <a:r>
              <a:rPr kumimoji="1" lang="zh-CN" altLang="en-US" sz="2000" dirty="0" smtClean="0"/>
              <a:t>应用的依赖环境（</a:t>
            </a:r>
            <a:r>
              <a:rPr kumimoji="1" lang="en-US" altLang="zh-CN" sz="2000" dirty="0" smtClean="0"/>
              <a:t>rails</a:t>
            </a:r>
            <a:r>
              <a:rPr kumimoji="1" lang="zh-CN" altLang="en-US" sz="2000" dirty="0" smtClean="0"/>
              <a:t>包），保证在不同的机器上迁移应用是的一致性。</a:t>
            </a:r>
            <a:endParaRPr kumimoji="1"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545" t="15350" r="7781" b="6951"/>
          <a:stretch/>
        </p:blipFill>
        <p:spPr>
          <a:xfrm>
            <a:off x="1132495" y="2204864"/>
            <a:ext cx="4506144" cy="4387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Naming convention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基本命名规则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数据模型名称：单数，大写字母开头的单词组成</a:t>
            </a:r>
            <a:endParaRPr lang="en-US" altLang="zh-CN" sz="2000" dirty="0" smtClean="0"/>
          </a:p>
          <a:p>
            <a:pPr lvl="2"/>
            <a:r>
              <a:rPr lang="en-US" altLang="zh-CN" sz="1800" dirty="0" err="1" smtClean="0"/>
              <a:t>HighSchool</a:t>
            </a:r>
            <a:endParaRPr lang="zh-CN" altLang="en-US" sz="1800" dirty="0" smtClean="0"/>
          </a:p>
          <a:p>
            <a:pPr lvl="1"/>
            <a:r>
              <a:rPr lang="zh-CN" altLang="en-US" sz="2000" dirty="0" smtClean="0"/>
              <a:t>关系名（表名）：复数，全小写，单词间下划线</a:t>
            </a:r>
            <a:r>
              <a:rPr lang="en-US" altLang="zh-CN" sz="2000" dirty="0" smtClean="0"/>
              <a:t>(“_”)</a:t>
            </a:r>
            <a:r>
              <a:rPr lang="zh-CN" altLang="en-US" sz="2000" dirty="0" smtClean="0"/>
              <a:t>隔开</a:t>
            </a:r>
            <a:endParaRPr lang="en-US" altLang="zh-CN" sz="2000" dirty="0" smtClean="0"/>
          </a:p>
          <a:p>
            <a:pPr lvl="2"/>
            <a:r>
              <a:rPr lang="en-US" altLang="zh-CN" sz="1800" dirty="0" err="1" smtClean="0"/>
              <a:t>high_schools</a:t>
            </a:r>
            <a:endParaRPr lang="en-US" altLang="zh-CN" sz="1800" dirty="0" smtClean="0"/>
          </a:p>
          <a:p>
            <a:pPr lvl="1"/>
            <a:r>
              <a:rPr lang="en-US" altLang="zh-CN" sz="2000" dirty="0" smtClean="0"/>
              <a:t>Controller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文件名：</a:t>
            </a:r>
            <a:r>
              <a:rPr lang="en-US" altLang="zh-CN" sz="1800" dirty="0" err="1" smtClean="0"/>
              <a:t>high_schools_controller.rb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类名：</a:t>
            </a:r>
            <a:r>
              <a:rPr lang="en-US" altLang="zh-CN" sz="1800" dirty="0" err="1" smtClean="0"/>
              <a:t>HighSchoolsController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操作名（</a:t>
            </a:r>
            <a:r>
              <a:rPr lang="en-US" altLang="zh-CN" sz="1800" dirty="0" smtClean="0"/>
              <a:t>action</a:t>
            </a:r>
            <a:r>
              <a:rPr lang="zh-CN" altLang="en-US" sz="1800" dirty="0" smtClean="0"/>
              <a:t>）：小写字母，</a:t>
            </a:r>
            <a:r>
              <a:rPr lang="en-US" altLang="zh-CN" sz="1800" dirty="0" smtClean="0"/>
              <a:t>e.g. show</a:t>
            </a:r>
          </a:p>
          <a:p>
            <a:pPr lvl="1"/>
            <a:r>
              <a:rPr lang="en-US" altLang="zh-CN" sz="2000" dirty="0" smtClean="0"/>
              <a:t>View:</a:t>
            </a:r>
          </a:p>
          <a:p>
            <a:pPr lvl="2"/>
            <a:r>
              <a:rPr lang="en-US" altLang="zh-CN" sz="1800" dirty="0" err="1" smtClean="0"/>
              <a:t>high_schools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show.html.erb</a:t>
            </a:r>
            <a:endParaRPr lang="en-US" altLang="zh-CN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复数化</a:t>
            </a:r>
            <a:r>
              <a:rPr lang="en-US" altLang="zh-CN" dirty="0" smtClean="0"/>
              <a:t>(pluralize)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Model: Order</a:t>
            </a:r>
          </a:p>
          <a:p>
            <a:r>
              <a:rPr lang="en-US" altLang="zh-CN" dirty="0" smtClean="0"/>
              <a:t>Controller: </a:t>
            </a:r>
            <a:r>
              <a:rPr lang="en-US" altLang="zh-CN" dirty="0" err="1" smtClean="0"/>
              <a:t>OrdersController</a:t>
            </a:r>
            <a:endParaRPr lang="en-US" altLang="zh-CN" dirty="0" smtClean="0"/>
          </a:p>
          <a:p>
            <a:r>
              <a:rPr lang="en-US" altLang="zh-CN" dirty="0" smtClean="0"/>
              <a:t>View: Orders</a:t>
            </a:r>
          </a:p>
          <a:p>
            <a:r>
              <a:rPr lang="zh-CN" altLang="en-US" dirty="0" smtClean="0"/>
              <a:t>数据库表名：</a:t>
            </a:r>
            <a:r>
              <a:rPr lang="en-US" altLang="zh-CN" dirty="0" smtClean="0"/>
              <a:t>orders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注意不规则变化、不可数名词：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person</a:t>
            </a:r>
            <a:r>
              <a:rPr lang="zh-CN" altLang="en-US" dirty="0" smtClean="0"/>
              <a:t>的复数形式：</a:t>
            </a:r>
            <a:r>
              <a:rPr lang="en-US" altLang="zh-CN" dirty="0" smtClean="0"/>
              <a:t>people</a:t>
            </a:r>
          </a:p>
          <a:p>
            <a:pPr lvl="1"/>
            <a:r>
              <a:rPr lang="en-US" altLang="zh-CN" dirty="0" smtClean="0"/>
              <a:t>money </a:t>
            </a:r>
            <a:r>
              <a:rPr lang="en-US" altLang="zh-CN" dirty="0" smtClean="0">
                <a:sym typeface="Wingdings" pitchFamily="2" charset="2"/>
              </a:rPr>
              <a:t> money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数据关联（</a:t>
            </a:r>
            <a:r>
              <a:rPr lang="en-US" altLang="zh-CN" dirty="0" smtClean="0"/>
              <a:t>Associations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1:1</a:t>
            </a:r>
          </a:p>
          <a:p>
            <a:pPr lvl="1"/>
            <a:r>
              <a:rPr lang="en-US" altLang="zh-CN" dirty="0" err="1" smtClean="0"/>
              <a:t>has_one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belongs_to</a:t>
            </a:r>
            <a:endParaRPr lang="en-US" altLang="zh-CN" dirty="0" smtClean="0"/>
          </a:p>
          <a:p>
            <a:r>
              <a:rPr lang="en-US" altLang="zh-CN" dirty="0" smtClean="0"/>
              <a:t>1:n</a:t>
            </a:r>
          </a:p>
          <a:p>
            <a:pPr lvl="1"/>
            <a:r>
              <a:rPr lang="en-US" altLang="zh-CN" dirty="0" err="1" smtClean="0"/>
              <a:t>has_many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belongs_to</a:t>
            </a:r>
            <a:endParaRPr lang="en-US" altLang="zh-CN" dirty="0" smtClean="0"/>
          </a:p>
          <a:p>
            <a:r>
              <a:rPr lang="en-US" altLang="zh-CN" dirty="0" smtClean="0"/>
              <a:t>n:m</a:t>
            </a:r>
          </a:p>
          <a:p>
            <a:pPr lvl="1"/>
            <a:r>
              <a:rPr lang="en-US" altLang="zh-CN" dirty="0" err="1" smtClean="0"/>
              <a:t>has_and_belongs_to_many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55576" y="5984413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http://</a:t>
            </a:r>
            <a:r>
              <a:rPr lang="en-US" altLang="zh-CN" dirty="0" err="1">
                <a:solidFill>
                  <a:srgbClr val="FF0000"/>
                </a:solidFill>
              </a:rPr>
              <a:t>guides.rubyonrails.org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association_basics.html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http://api.rubyonrails.org/classes/ActiveRecord/Associations/ClassMethods.html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需求又变化了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Recipe</a:t>
            </a:r>
            <a:r>
              <a:rPr lang="zh-CN" altLang="en-US" dirty="0" smtClean="0"/>
              <a:t>增加一个“制作方法（</a:t>
            </a:r>
            <a:r>
              <a:rPr lang="en-US" altLang="zh-CN" dirty="0" smtClean="0"/>
              <a:t>instructions</a:t>
            </a:r>
            <a:r>
              <a:rPr lang="zh-CN" altLang="en-US" dirty="0" smtClean="0"/>
              <a:t>）”的属性：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migration</a:t>
            </a:r>
            <a:r>
              <a:rPr lang="zh-CN" altLang="en-US" dirty="0" smtClean="0"/>
              <a:t>，增加相应字段</a:t>
            </a:r>
            <a:endParaRPr lang="en-US" altLang="zh-CN" dirty="0" smtClean="0"/>
          </a:p>
          <a:p>
            <a:pPr lvl="1"/>
            <a:r>
              <a:rPr lang="en-US" altLang="zh-TW" dirty="0"/>
              <a:t>rails g migration </a:t>
            </a:r>
            <a:r>
              <a:rPr lang="en-US" altLang="zh-TW" dirty="0" err="1" smtClean="0"/>
              <a:t>Add</a:t>
            </a:r>
            <a:r>
              <a:rPr lang="en-US" altLang="zh-CN" dirty="0" err="1" smtClean="0"/>
              <a:t>InstructionTo</a:t>
            </a:r>
            <a:r>
              <a:rPr lang="en-US" altLang="zh-TW" dirty="0" err="1" smtClean="0"/>
              <a:t>Recipe</a:t>
            </a:r>
            <a:endParaRPr lang="en-US" altLang="zh-TW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Recipe</a:t>
            </a:r>
            <a:r>
              <a:rPr lang="zh-CN" altLang="en-US" dirty="0" smtClean="0"/>
              <a:t>的添加、修改、列表页面中添加相应</a:t>
            </a:r>
            <a:r>
              <a:rPr lang="en-US" altLang="zh-CN" dirty="0" smtClean="0"/>
              <a:t>Instructions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5364088" y="2060848"/>
            <a:ext cx="324036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/>
              <a:t>Recipe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64088" y="2492896"/>
            <a:ext cx="324036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+ title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</a:rPr>
              <a:t>: string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_GB2312" pitchFamily="49" charset="-122"/>
              </a:rPr>
              <a:t>+ instructions: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_GB2312" pitchFamily="49" charset="-122"/>
              </a:rPr>
              <a:t> string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9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989981"/>
            <a:ext cx="28797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AutoShape 2"/>
          <p:cNvSpPr>
            <a:spLocks noChangeAspect="1" noChangeArrowheads="1"/>
          </p:cNvSpPr>
          <p:nvPr/>
        </p:nvSpPr>
        <p:spPr bwMode="auto">
          <a:xfrm>
            <a:off x="611188" y="1701056"/>
            <a:ext cx="7416800" cy="445135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5346700" y="2278906"/>
            <a:ext cx="2825750" cy="20478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971550" y="1558181"/>
            <a:ext cx="165735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smtClean="0"/>
              <a:t>recipe</a:t>
            </a:r>
            <a:endParaRPr lang="en-US" altLang="zh-TW" dirty="0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3635375" y="5733306"/>
            <a:ext cx="187325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smtClean="0"/>
              <a:t>recipe/</a:t>
            </a:r>
            <a:r>
              <a:rPr lang="en-US" altLang="zh-CN" dirty="0" smtClean="0"/>
              <a:t>2/e</a:t>
            </a:r>
            <a:r>
              <a:rPr lang="en-US" altLang="zh-TW" dirty="0" smtClean="0"/>
              <a:t>dit</a:t>
            </a:r>
            <a:endParaRPr lang="en-US" altLang="zh-TW" dirty="0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771775" y="3069481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3132138" y="2853581"/>
            <a:ext cx="360362" cy="144462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3563938" y="4006106"/>
            <a:ext cx="2503487" cy="1079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 flipV="1">
            <a:off x="4194175" y="3142506"/>
            <a:ext cx="172878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7423" name="AutoShape 15"/>
          <p:cNvCxnSpPr>
            <a:cxnSpLocks noChangeShapeType="1"/>
            <a:stCxn id="17420" idx="3"/>
          </p:cNvCxnSpPr>
          <p:nvPr/>
        </p:nvCxnSpPr>
        <p:spPr bwMode="auto">
          <a:xfrm flipV="1">
            <a:off x="1854200" y="4090243"/>
            <a:ext cx="5037138" cy="22574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940425" y="2277318"/>
            <a:ext cx="1800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chemeClr val="tx2"/>
                </a:solidFill>
              </a:rPr>
              <a:t>cookbook3</a:t>
            </a:r>
            <a:endParaRPr lang="en-US" altLang="zh-TW" dirty="0">
              <a:solidFill>
                <a:schemeClr val="tx2"/>
              </a:solidFill>
            </a:endParaRPr>
          </a:p>
        </p:txBody>
      </p:sp>
      <p:cxnSp>
        <p:nvCxnSpPr>
          <p:cNvPr id="17426" name="AutoShape 18"/>
          <p:cNvCxnSpPr>
            <a:cxnSpLocks noChangeShapeType="1"/>
          </p:cNvCxnSpPr>
          <p:nvPr/>
        </p:nvCxnSpPr>
        <p:spPr bwMode="auto">
          <a:xfrm flipH="1">
            <a:off x="7508875" y="1316881"/>
            <a:ext cx="1312863" cy="2235200"/>
          </a:xfrm>
          <a:prstGeom prst="bentConnector3">
            <a:avLst>
              <a:gd name="adj1" fmla="val -17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2925018"/>
            <a:ext cx="23320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8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2863" y="685056"/>
            <a:ext cx="4967287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8888" y="3644156"/>
            <a:ext cx="2298700" cy="3097212"/>
          </a:xfrm>
          <a:prstGeom prst="rect">
            <a:avLst/>
          </a:prstGeom>
          <a:noFill/>
          <a:ln w="38100" cmpd="dbl">
            <a:solidFill>
              <a:srgbClr val="006600"/>
            </a:solidFill>
            <a:miter lim="800000"/>
            <a:headEnd/>
            <a:tailEnd/>
          </a:ln>
          <a:effectLst/>
        </p:spPr>
      </p:pic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1258888" y="6166693"/>
            <a:ext cx="576262" cy="360363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本节课作业：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安装</a:t>
            </a:r>
            <a:r>
              <a:rPr lang="en-US" altLang="zh-CN" b="0" dirty="0" smtClean="0"/>
              <a:t>Ruby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Rails</a:t>
            </a:r>
          </a:p>
          <a:p>
            <a:pPr lvl="1"/>
            <a:r>
              <a:rPr lang="zh-CN" altLang="en-US" b="0" dirty="0" smtClean="0"/>
              <a:t>实践一遍</a:t>
            </a:r>
            <a:r>
              <a:rPr lang="en-US" altLang="zh-CN" b="0" dirty="0" smtClean="0"/>
              <a:t>cookbook3</a:t>
            </a:r>
          </a:p>
          <a:p>
            <a:pPr lvl="1"/>
            <a:r>
              <a:rPr lang="zh-CN" altLang="en-US" b="0" dirty="0" smtClean="0"/>
              <a:t>完成对</a:t>
            </a:r>
            <a:r>
              <a:rPr lang="en-US" altLang="zh-CN" b="0" dirty="0" smtClean="0"/>
              <a:t>recipe</a:t>
            </a:r>
            <a:r>
              <a:rPr lang="zh-CN" altLang="en-US" b="0" dirty="0" smtClean="0"/>
              <a:t>数据模型的</a:t>
            </a:r>
            <a:r>
              <a:rPr lang="en-US" altLang="zh-CN" b="0" dirty="0" smtClean="0"/>
              <a:t>instructions</a:t>
            </a:r>
            <a:r>
              <a:rPr lang="zh-CN" altLang="en-US" b="0" dirty="0" smtClean="0"/>
              <a:t>属性的添加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可以通过</a:t>
            </a:r>
            <a:r>
              <a:rPr lang="en-US" altLang="zh-CN" b="0" dirty="0" smtClean="0"/>
              <a:t>http://localhost:3000/recipes</a:t>
            </a:r>
            <a:r>
              <a:rPr lang="zh-CN" altLang="en-US" b="0" dirty="0" smtClean="0"/>
              <a:t>访问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提交代码到</a:t>
            </a:r>
            <a:r>
              <a:rPr lang="en-US" altLang="zh-CN" b="0" dirty="0" err="1" smtClean="0"/>
              <a:t>git</a:t>
            </a:r>
            <a:r>
              <a:rPr lang="zh-CN" altLang="en-US" b="0" dirty="0" smtClean="0"/>
              <a:t>代码</a:t>
            </a:r>
            <a:r>
              <a:rPr lang="zh-CN" altLang="en-US" b="0" dirty="0" smtClean="0"/>
              <a:t>库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cookbook3</a:t>
            </a:r>
            <a:r>
              <a:rPr lang="zh-CN" altLang="en-US" smtClean="0"/>
              <a:t>分枝</a:t>
            </a:r>
            <a:endParaRPr lang="zh-CN" altLang="en-US" b="0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联系方式：沃天宇</a:t>
            </a:r>
            <a:endParaRPr lang="en-US" altLang="zh-CN" dirty="0" smtClean="0"/>
          </a:p>
          <a:p>
            <a:r>
              <a:rPr lang="zh-CN" altLang="en-US" dirty="0" smtClean="0"/>
              <a:t>办公室：新主楼</a:t>
            </a:r>
            <a:r>
              <a:rPr lang="en-US" altLang="zh-CN" dirty="0" smtClean="0"/>
              <a:t>G506</a:t>
            </a:r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8233924</a:t>
            </a:r>
          </a:p>
          <a:p>
            <a:r>
              <a:rPr lang="zh-CN" altLang="en-US" dirty="0" smtClean="0"/>
              <a:t>电子邮件：</a:t>
            </a:r>
            <a:r>
              <a:rPr lang="en-US" altLang="zh-CN" dirty="0" smtClean="0"/>
              <a:t>woty@act.buaa.edu.cn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rails</a:t>
            </a:r>
            <a:r>
              <a:rPr lang="zh-CN" altLang="en-US" dirty="0" smtClean="0">
                <a:solidFill>
                  <a:srgbClr val="FF0000"/>
                </a:solidFill>
              </a:rPr>
              <a:t>升级太快，版本太多，合作开发环境难以统一，部署运营时环境和开发环境不一致，造成很多错误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Rails</a:t>
            </a:r>
            <a:r>
              <a:rPr lang="zh-CN" altLang="en-US" dirty="0"/>
              <a:t>环</a:t>
            </a:r>
            <a:r>
              <a:rPr lang="zh-CN" altLang="en-US" dirty="0" smtClean="0"/>
              <a:t>境实际上是一系列</a:t>
            </a:r>
            <a:r>
              <a:rPr lang="en-US" altLang="zh-CN" dirty="0" smtClean="0"/>
              <a:t>gem</a:t>
            </a:r>
            <a:r>
              <a:rPr lang="zh-CN" altLang="en-US" dirty="0" smtClean="0"/>
              <a:t>包组成</a:t>
            </a:r>
            <a:endParaRPr lang="en-US" altLang="zh-CN" dirty="0" smtClean="0"/>
          </a:p>
          <a:p>
            <a:pPr lvl="1"/>
            <a:r>
              <a:rPr lang="zh-CN" altLang="en-US" dirty="0"/>
              <a:t>执行</a:t>
            </a:r>
            <a:r>
              <a:rPr lang="en-US" altLang="zh-CN" dirty="0" smtClean="0"/>
              <a:t>gem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或者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</a:p>
          <a:p>
            <a:pPr lvl="2"/>
            <a:r>
              <a:rPr lang="en-US" altLang="zh-CN" dirty="0" err="1" smtClean="0"/>
              <a:t>activejob</a:t>
            </a:r>
            <a:r>
              <a:rPr lang="en-US" altLang="zh-CN" dirty="0" smtClean="0"/>
              <a:t> </a:t>
            </a:r>
            <a:r>
              <a:rPr lang="en-US" altLang="zh-CN" dirty="0" smtClean="0"/>
              <a:t>(5.2.1</a:t>
            </a:r>
            <a:r>
              <a:rPr lang="en-US" altLang="zh-CN" dirty="0" smtClean="0"/>
              <a:t>, </a:t>
            </a:r>
            <a:r>
              <a:rPr lang="en-US" altLang="zh-CN" dirty="0" smtClean="0"/>
              <a:t>4.2.4</a:t>
            </a:r>
            <a:r>
              <a:rPr lang="en-US" altLang="zh-CN" dirty="0"/>
              <a:t>, 4.2.1, 4.2.0)</a:t>
            </a:r>
          </a:p>
          <a:p>
            <a:pPr lvl="2"/>
            <a:r>
              <a:rPr lang="en-US" altLang="zh-CN" dirty="0" err="1"/>
              <a:t>activemodel</a:t>
            </a:r>
            <a:r>
              <a:rPr lang="en-US" altLang="zh-CN" dirty="0"/>
              <a:t> </a:t>
            </a:r>
            <a:r>
              <a:rPr lang="en-US" altLang="zh-CN" dirty="0"/>
              <a:t>(5.2.1, 4.2.4</a:t>
            </a:r>
            <a:r>
              <a:rPr lang="en-US" altLang="zh-CN" dirty="0"/>
              <a:t>, 4.2.1, 4.2.0</a:t>
            </a:r>
            <a:r>
              <a:rPr lang="en-US" altLang="zh-CN" dirty="0" smtClean="0"/>
              <a:t>)		</a:t>
            </a:r>
            <a:endParaRPr lang="en-US" altLang="zh-CN" dirty="0"/>
          </a:p>
          <a:p>
            <a:pPr lvl="2"/>
            <a:r>
              <a:rPr lang="en-US" altLang="zh-CN" dirty="0" err="1"/>
              <a:t>activerecord</a:t>
            </a:r>
            <a:r>
              <a:rPr lang="en-US" altLang="zh-CN" dirty="0"/>
              <a:t> </a:t>
            </a:r>
            <a:r>
              <a:rPr lang="en-US" altLang="zh-CN" dirty="0"/>
              <a:t>(5.2.1, 4.2.4</a:t>
            </a:r>
            <a:r>
              <a:rPr lang="en-US" altLang="zh-CN" dirty="0"/>
              <a:t>, 4.2.1, 4.2.0)</a:t>
            </a:r>
          </a:p>
          <a:p>
            <a:pPr lvl="2"/>
            <a:r>
              <a:rPr lang="en-US" altLang="zh-CN" dirty="0" err="1"/>
              <a:t>activesupport</a:t>
            </a:r>
            <a:r>
              <a:rPr lang="en-US" altLang="zh-CN" dirty="0"/>
              <a:t> </a:t>
            </a:r>
            <a:r>
              <a:rPr lang="en-US" altLang="zh-CN" dirty="0"/>
              <a:t>(5.2.1, 4.2.4</a:t>
            </a:r>
            <a:r>
              <a:rPr lang="en-US" altLang="zh-CN" dirty="0"/>
              <a:t>, 4.2.1, 4.2.0)</a:t>
            </a:r>
          </a:p>
          <a:p>
            <a:pPr lvl="2"/>
            <a:r>
              <a:rPr lang="en-US" altLang="zh-CN" dirty="0" err="1" smtClean="0"/>
              <a:t>actionmailer</a:t>
            </a:r>
            <a:r>
              <a:rPr lang="en-US" altLang="zh-CN" dirty="0" smtClean="0"/>
              <a:t> </a:t>
            </a:r>
            <a:r>
              <a:rPr lang="en-US" altLang="zh-CN" dirty="0"/>
              <a:t>(5.2.1, 4.2.4</a:t>
            </a:r>
            <a:r>
              <a:rPr lang="en-US" altLang="zh-CN" dirty="0"/>
              <a:t>, 4.2.1, 4.2.0)</a:t>
            </a:r>
          </a:p>
          <a:p>
            <a:pPr lvl="2"/>
            <a:r>
              <a:rPr lang="en-US" altLang="zh-CN" dirty="0" err="1"/>
              <a:t>actionpack</a:t>
            </a:r>
            <a:r>
              <a:rPr lang="en-US" altLang="zh-CN" dirty="0"/>
              <a:t> </a:t>
            </a:r>
            <a:r>
              <a:rPr lang="en-US" altLang="zh-CN" dirty="0"/>
              <a:t>(5.2.1, 4.2.4</a:t>
            </a:r>
            <a:r>
              <a:rPr lang="en-US" altLang="zh-CN" dirty="0"/>
              <a:t>, 4.2.1, 4.2.0)</a:t>
            </a:r>
          </a:p>
          <a:p>
            <a:pPr lvl="2"/>
            <a:r>
              <a:rPr lang="en-US" altLang="zh-CN" dirty="0" err="1"/>
              <a:t>actionview</a:t>
            </a:r>
            <a:r>
              <a:rPr lang="en-US" altLang="zh-CN" dirty="0"/>
              <a:t> </a:t>
            </a:r>
            <a:r>
              <a:rPr lang="en-US" altLang="zh-CN" dirty="0"/>
              <a:t>(5.2.1, 4.2.4</a:t>
            </a:r>
            <a:r>
              <a:rPr lang="en-US" altLang="zh-CN" dirty="0"/>
              <a:t>, 4.2.1, 4.2.0)</a:t>
            </a:r>
          </a:p>
          <a:p>
            <a:pPr lvl="2"/>
            <a:r>
              <a:rPr lang="en-US" altLang="zh-CN" dirty="0" smtClean="0"/>
              <a:t>…</a:t>
            </a:r>
          </a:p>
          <a:p>
            <a:pPr lvl="1"/>
            <a:r>
              <a:rPr lang="zh-CN" altLang="en-US" i="1" dirty="0"/>
              <a:t>上</a:t>
            </a:r>
            <a:r>
              <a:rPr lang="zh-CN" altLang="en-US" i="1" dirty="0" smtClean="0"/>
              <a:t>面</a:t>
            </a:r>
            <a:r>
              <a:rPr lang="zh-CN" altLang="en-US" i="1" dirty="0"/>
              <a:t>这</a:t>
            </a:r>
            <a:r>
              <a:rPr lang="zh-CN" altLang="en-US" i="1" dirty="0" smtClean="0"/>
              <a:t>些</a:t>
            </a:r>
            <a:r>
              <a:rPr lang="en-US" altLang="zh-CN" i="1" dirty="0" smtClean="0"/>
              <a:t>gem</a:t>
            </a:r>
            <a:r>
              <a:rPr lang="zh-CN" altLang="en-US" i="1" dirty="0" smtClean="0"/>
              <a:t>包都是干什么的</a:t>
            </a:r>
            <a:r>
              <a:rPr lang="zh-CN" altLang="en-US" i="1" dirty="0" smtClean="0"/>
              <a:t>？</a:t>
            </a:r>
            <a:r>
              <a:rPr lang="zh-CN" altLang="en-US" i="1" dirty="0"/>
              <a:t>请</a:t>
            </a:r>
            <a:r>
              <a:rPr lang="zh-CN" altLang="en-US" i="1" dirty="0" smtClean="0"/>
              <a:t>检</a:t>
            </a:r>
            <a:r>
              <a:rPr lang="zh-CN" altLang="en-US" i="1" dirty="0" smtClean="0"/>
              <a:t>索资料后写在自己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project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RubyGems</a:t>
            </a:r>
            <a:r>
              <a:rPr lang="en-US" altLang="zh-CN" i="1" dirty="0" smtClean="0"/>
              <a:t>.md</a:t>
            </a:r>
            <a:r>
              <a:rPr lang="zh-CN" altLang="en-US" i="1" dirty="0" smtClean="0"/>
              <a:t>文件里，提交到</a:t>
            </a:r>
            <a:r>
              <a:rPr lang="en-US" altLang="zh-CN" i="1" dirty="0" err="1" smtClean="0"/>
              <a:t>git</a:t>
            </a:r>
            <a:endParaRPr lang="zh-CN" altLang="en-US" i="1" dirty="0"/>
          </a:p>
        </p:txBody>
      </p:sp>
      <p:pic>
        <p:nvPicPr>
          <p:cNvPr id="1026" name="Picture 2" descr="The best way to manage your application's dependenc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75" y="332656"/>
            <a:ext cx="2832249" cy="9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988124" y="821219"/>
            <a:ext cx="18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http://bundler.io/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27582" y="6469107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http://guides.rubyonrails.org/index.html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4258816" cy="1143000"/>
          </a:xfrm>
        </p:spPr>
        <p:txBody>
          <a:bodyPr/>
          <a:lstStyle/>
          <a:p>
            <a:r>
              <a:rPr lang="zh-CN" altLang="en-US" dirty="0" smtClean="0"/>
              <a:t>小专题：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7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小专题：</a:t>
            </a:r>
            <a:r>
              <a:rPr lang="en-US" altLang="zh-CN" dirty="0" smtClean="0"/>
              <a:t>bundler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Gemfile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把所</a:t>
            </a:r>
            <a:r>
              <a:rPr lang="zh-CN" altLang="en-US" dirty="0"/>
              <a:t>需</a:t>
            </a:r>
            <a:r>
              <a:rPr lang="zh-CN" altLang="en-US" dirty="0" smtClean="0"/>
              <a:t>要的</a:t>
            </a:r>
            <a:r>
              <a:rPr lang="en-US" altLang="zh-CN" dirty="0" smtClean="0"/>
              <a:t>gem</a:t>
            </a:r>
            <a:r>
              <a:rPr lang="zh-CN" altLang="en-US" dirty="0" smtClean="0"/>
              <a:t>包和它们的版本列出来，这个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工程就依赖这些包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909936" y="2610683"/>
            <a:ext cx="7776864" cy="424731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#source 'https://rubygems.org'</a:t>
            </a:r>
          </a:p>
          <a:p>
            <a:r>
              <a:rPr lang="en-US" altLang="zh-CN" dirty="0"/>
              <a:t>source 'https://gems.ruby-china.com'</a:t>
            </a:r>
          </a:p>
          <a:p>
            <a:r>
              <a:rPr lang="en-US" altLang="zh-CN" dirty="0" err="1"/>
              <a:t>git_source</a:t>
            </a:r>
            <a:r>
              <a:rPr lang="en-US" altLang="zh-CN" dirty="0"/>
              <a:t>(:</a:t>
            </a:r>
            <a:r>
              <a:rPr lang="en-US" altLang="zh-CN" dirty="0" err="1"/>
              <a:t>github</a:t>
            </a:r>
            <a:r>
              <a:rPr lang="en-US" altLang="zh-CN" dirty="0"/>
              <a:t>) { |repo| "https://github.com/#{repo}.</a:t>
            </a:r>
            <a:r>
              <a:rPr lang="en-US" altLang="zh-CN" dirty="0" err="1"/>
              <a:t>git</a:t>
            </a:r>
            <a:r>
              <a:rPr lang="en-US" altLang="zh-CN" dirty="0"/>
              <a:t>" }</a:t>
            </a:r>
          </a:p>
          <a:p>
            <a:endParaRPr lang="en-US" altLang="zh-CN" dirty="0"/>
          </a:p>
          <a:p>
            <a:r>
              <a:rPr lang="en-US" altLang="zh-CN" dirty="0"/>
              <a:t>#ruby '2.5.1'</a:t>
            </a:r>
          </a:p>
          <a:p>
            <a:endParaRPr lang="en-US" altLang="zh-CN" dirty="0"/>
          </a:p>
          <a:p>
            <a:r>
              <a:rPr lang="en-US" altLang="zh-CN" dirty="0"/>
              <a:t># Bundle edge Rails instead: gem 'rails', </a:t>
            </a:r>
            <a:r>
              <a:rPr lang="en-US" altLang="zh-CN" dirty="0" err="1"/>
              <a:t>github</a:t>
            </a:r>
            <a:r>
              <a:rPr lang="en-US" altLang="zh-CN" dirty="0"/>
              <a:t>: 'rails/rails'</a:t>
            </a:r>
          </a:p>
          <a:p>
            <a:r>
              <a:rPr lang="en-US" altLang="zh-CN" dirty="0"/>
              <a:t>gem 'rails', '~&gt; 5.2.1'</a:t>
            </a:r>
          </a:p>
          <a:p>
            <a:r>
              <a:rPr lang="en-US" altLang="zh-CN" dirty="0"/>
              <a:t># Use sqlite3 as the database for Active Record</a:t>
            </a:r>
          </a:p>
          <a:p>
            <a:r>
              <a:rPr lang="en-US" altLang="zh-CN" dirty="0"/>
              <a:t>gem 'sqlite3'</a:t>
            </a:r>
          </a:p>
          <a:p>
            <a:r>
              <a:rPr lang="en-US" altLang="zh-CN" dirty="0"/>
              <a:t># Use Puma as the app server</a:t>
            </a:r>
          </a:p>
          <a:p>
            <a:r>
              <a:rPr lang="en-US" altLang="zh-CN" dirty="0"/>
              <a:t>gem 'puma', '~&gt; 3.11'</a:t>
            </a:r>
          </a:p>
          <a:p>
            <a:r>
              <a:rPr lang="en-US" altLang="zh-CN" dirty="0"/>
              <a:t># Use SCSS for stylesheets</a:t>
            </a:r>
          </a:p>
          <a:p>
            <a:r>
              <a:rPr lang="en-US" altLang="zh-CN" dirty="0"/>
              <a:t>gem 'sass-rails', '~&gt; </a:t>
            </a:r>
            <a:r>
              <a:rPr lang="en-US" altLang="zh-CN" dirty="0" smtClean="0"/>
              <a:t>5.0‘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0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config.ru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environment.rb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210172" y="1760324"/>
            <a:ext cx="684076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# This file is used by </a:t>
            </a:r>
            <a:r>
              <a:rPr lang="en-US" altLang="zh-CN" dirty="0">
                <a:solidFill>
                  <a:srgbClr val="FF0000"/>
                </a:solidFill>
              </a:rPr>
              <a:t>Rack-based </a:t>
            </a:r>
            <a:r>
              <a:rPr lang="en-US" altLang="zh-CN" dirty="0">
                <a:solidFill>
                  <a:schemeClr val="accent2"/>
                </a:solidFill>
              </a:rPr>
              <a:t>servers to start the application.</a:t>
            </a:r>
          </a:p>
          <a:p>
            <a:r>
              <a:rPr lang="en-US" altLang="zh-CN" dirty="0" err="1" smtClean="0"/>
              <a:t>require_relative</a:t>
            </a:r>
            <a:r>
              <a:rPr lang="en-US" altLang="zh-CN" dirty="0" smtClean="0"/>
              <a:t> '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/environment‘</a:t>
            </a:r>
          </a:p>
          <a:p>
            <a:endParaRPr lang="en-US" altLang="zh-CN" dirty="0"/>
          </a:p>
          <a:p>
            <a:r>
              <a:rPr lang="en-US" altLang="zh-CN" dirty="0" smtClean="0"/>
              <a:t>run </a:t>
            </a:r>
            <a:r>
              <a:rPr lang="en-US" altLang="zh-CN" dirty="0" err="1"/>
              <a:t>Rails.application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215108" y="5168019"/>
            <a:ext cx="5455096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# </a:t>
            </a:r>
            <a:r>
              <a:rPr lang="en-US" altLang="zh-CN" dirty="0">
                <a:solidFill>
                  <a:schemeClr val="accent2"/>
                </a:solidFill>
              </a:rPr>
              <a:t>Load the Rails application.</a:t>
            </a:r>
          </a:p>
          <a:p>
            <a:r>
              <a:rPr lang="en-US" altLang="zh-CN" dirty="0" err="1"/>
              <a:t>require_relative</a:t>
            </a:r>
            <a:r>
              <a:rPr lang="en-US" altLang="zh-CN" dirty="0"/>
              <a:t> </a:t>
            </a:r>
            <a:r>
              <a:rPr lang="en-US" altLang="zh-CN" dirty="0" smtClean="0"/>
              <a:t>'application‘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# Initialize the Rails application.</a:t>
            </a:r>
          </a:p>
          <a:p>
            <a:r>
              <a:rPr lang="en-US" altLang="zh-CN" dirty="0" err="1" smtClean="0"/>
              <a:t>Rails.application.initialize</a:t>
            </a:r>
            <a:r>
              <a:rPr lang="en-US" altLang="zh-CN" dirty="0"/>
              <a:t>!</a:t>
            </a:r>
            <a:endParaRPr lang="en-US" altLang="zh-CN" dirty="0"/>
          </a:p>
        </p:txBody>
      </p:sp>
      <p:pic>
        <p:nvPicPr>
          <p:cNvPr id="1028" name="Picture 4" descr="Rack powers web applic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4" y="2765202"/>
            <a:ext cx="3439208" cy="171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453578" y="317150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https://rack.github.io/</a:t>
            </a:r>
            <a:endParaRPr lang="zh-CN" altLang="en-US" b="1" dirty="0"/>
          </a:p>
          <a:p>
            <a:endParaRPr lang="en-US" altLang="zh-CN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Rack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provides a minimal interface between webservers that support Ruby and Ruby frameworks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1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application.rb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boot.rb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91590" y="2215981"/>
            <a:ext cx="834490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require_relative</a:t>
            </a:r>
            <a:r>
              <a:rPr lang="en-US" altLang="zh-CN" dirty="0"/>
              <a:t> 'boot'</a:t>
            </a:r>
          </a:p>
          <a:p>
            <a:endParaRPr lang="en-US" altLang="zh-CN" dirty="0"/>
          </a:p>
          <a:p>
            <a:r>
              <a:rPr lang="en-US" altLang="zh-CN" dirty="0"/>
              <a:t>require 'rails/all'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# Require the gems listed in </a:t>
            </a:r>
            <a:r>
              <a:rPr lang="en-US" altLang="zh-CN" dirty="0" err="1">
                <a:solidFill>
                  <a:schemeClr val="accent2"/>
                </a:solidFill>
              </a:rPr>
              <a:t>Gemfile</a:t>
            </a:r>
            <a:r>
              <a:rPr lang="en-US" altLang="zh-CN" dirty="0">
                <a:solidFill>
                  <a:schemeClr val="accent2"/>
                </a:solidFill>
              </a:rPr>
              <a:t>, including any gems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# you've limited to :test, :development, or :production.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Bundler.require</a:t>
            </a:r>
            <a:r>
              <a:rPr lang="en-US" altLang="zh-CN" dirty="0">
                <a:solidFill>
                  <a:srgbClr val="FF0000"/>
                </a:solidFill>
              </a:rPr>
              <a:t>(*</a:t>
            </a:r>
            <a:r>
              <a:rPr lang="en-US" altLang="zh-CN" dirty="0" err="1">
                <a:solidFill>
                  <a:srgbClr val="FF0000"/>
                </a:solidFill>
              </a:rPr>
              <a:t>Rails.groups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83568" y="5140085"/>
            <a:ext cx="835292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ENV</a:t>
            </a:r>
            <a:r>
              <a:rPr lang="en-US" altLang="zh-CN" dirty="0"/>
              <a:t>['BUNDLE_GEMFILE'] ||= </a:t>
            </a:r>
            <a:r>
              <a:rPr lang="en-US" altLang="zh-CN" dirty="0" err="1"/>
              <a:t>File.expand_path</a:t>
            </a:r>
            <a:r>
              <a:rPr lang="en-US" altLang="zh-CN" dirty="0"/>
              <a:t>('../</a:t>
            </a:r>
            <a:r>
              <a:rPr lang="en-US" altLang="zh-CN" dirty="0" err="1"/>
              <a:t>Gemfile</a:t>
            </a:r>
            <a:r>
              <a:rPr lang="en-US" altLang="zh-CN" dirty="0"/>
              <a:t>', __</a:t>
            </a:r>
            <a:r>
              <a:rPr lang="en-US" altLang="zh-CN" dirty="0" err="1"/>
              <a:t>dir</a:t>
            </a:r>
            <a:r>
              <a:rPr lang="en-US" altLang="zh-CN" dirty="0"/>
              <a:t>__)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require 'bundler/setup' # Set up gems listed in the </a:t>
            </a:r>
            <a:r>
              <a:rPr lang="en-US" altLang="zh-CN" dirty="0" err="1">
                <a:solidFill>
                  <a:srgbClr val="FF0000"/>
                </a:solidFill>
              </a:rPr>
              <a:t>Gemfile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dirty="0"/>
              <a:t>require '</a:t>
            </a:r>
            <a:r>
              <a:rPr lang="en-US" altLang="zh-CN" dirty="0" err="1"/>
              <a:t>bootsnap</a:t>
            </a:r>
            <a:r>
              <a:rPr lang="en-US" altLang="zh-CN" dirty="0"/>
              <a:t>/setup' # Speed up boot time by caching expensive operations.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47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配置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/database.yml</a:t>
            </a:r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 smtClean="0"/>
              <a:t>rake </a:t>
            </a:r>
            <a:r>
              <a:rPr lang="en-US" altLang="zh-CN" dirty="0" err="1" smtClean="0"/>
              <a:t>db:create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删除：</a:t>
            </a:r>
            <a:r>
              <a:rPr lang="en-US" altLang="zh-CN" dirty="0" smtClean="0"/>
              <a:t>rake </a:t>
            </a:r>
            <a:r>
              <a:rPr lang="en-US" altLang="zh-CN" dirty="0" err="1" smtClean="0"/>
              <a:t>db:drop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741" t="18500" r="16826" b="16245"/>
          <a:stretch/>
        </p:blipFill>
        <p:spPr>
          <a:xfrm>
            <a:off x="3059832" y="2039651"/>
            <a:ext cx="5904657" cy="4475152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 bwMode="auto">
          <a:xfrm>
            <a:off x="5333765" y="1988840"/>
            <a:ext cx="3491880" cy="1368152"/>
          </a:xfrm>
          <a:prstGeom prst="wedgeRoundRectCallout">
            <a:avLst>
              <a:gd name="adj1" fmla="val -70259"/>
              <a:gd name="adj2" fmla="val -180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</a:rPr>
              <a:t>可以暂时不改</a:t>
            </a:r>
            <a:r>
              <a:rPr lang="en-US" altLang="zh-CN" sz="2400" dirty="0" smtClean="0">
                <a:latin typeface="+mn-ea"/>
              </a:rPr>
              <a:t>,</a:t>
            </a:r>
            <a:br>
              <a:rPr lang="en-US" altLang="zh-CN" sz="2400" dirty="0" smtClean="0">
                <a:latin typeface="+mn-ea"/>
              </a:rPr>
            </a:br>
            <a:r>
              <a:rPr lang="zh-CN" altLang="en-US" sz="2400" dirty="0" smtClean="0">
                <a:latin typeface="+mn-ea"/>
              </a:rPr>
              <a:t>除非你要用其他数据库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ct-v1">
  <a:themeElements>
    <a:clrScheme name="act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t-v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t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2611</Words>
  <Application>Microsoft Office PowerPoint</Application>
  <PresentationFormat>全屏显示(4:3)</PresentationFormat>
  <Paragraphs>498</Paragraphs>
  <Slides>46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 Unicode MS</vt:lpstr>
      <vt:lpstr>Meiryo UI</vt:lpstr>
      <vt:lpstr>新細明體</vt:lpstr>
      <vt:lpstr>仿宋_GB2312</vt:lpstr>
      <vt:lpstr>黑体</vt:lpstr>
      <vt:lpstr>华文行楷</vt:lpstr>
      <vt:lpstr>华文中宋</vt:lpstr>
      <vt:lpstr>楷体_GB2312</vt:lpstr>
      <vt:lpstr>宋体</vt:lpstr>
      <vt:lpstr>Arial</vt:lpstr>
      <vt:lpstr>Arial Narrow</vt:lpstr>
      <vt:lpstr>Calibri</vt:lpstr>
      <vt:lpstr>Courier New</vt:lpstr>
      <vt:lpstr>MS Reference Sans Serif</vt:lpstr>
      <vt:lpstr>Times New Roman</vt:lpstr>
      <vt:lpstr>Verdana</vt:lpstr>
      <vt:lpstr>Wingdings</vt:lpstr>
      <vt:lpstr>buaa</vt:lpstr>
      <vt:lpstr>act-v1</vt:lpstr>
      <vt:lpstr>Ruby程序设计语言 第五章：Ruby on Rails敏捷开发实践1 ——基本CRUD </vt:lpstr>
      <vt:lpstr>内容提要</vt:lpstr>
      <vt:lpstr>一个简单的例子</vt:lpstr>
      <vt:lpstr>实现步骤</vt:lpstr>
      <vt:lpstr>小专题：</vt:lpstr>
      <vt:lpstr>小专题：bundler</vt:lpstr>
      <vt:lpstr>rails server启动流程</vt:lpstr>
      <vt:lpstr>rails server启动流程</vt:lpstr>
      <vt:lpstr>实现步骤</vt:lpstr>
      <vt:lpstr>实现步骤</vt:lpstr>
      <vt:lpstr>实现步骤</vt:lpstr>
      <vt:lpstr>访问一下</vt:lpstr>
      <vt:lpstr>PowerPoint 演示文稿</vt:lpstr>
      <vt:lpstr>使用dbconsole</vt:lpstr>
      <vt:lpstr>Model-View-Controller</vt:lpstr>
      <vt:lpstr>app目录下的MVC相关文件</vt:lpstr>
      <vt:lpstr>看一下源代码——控制器</vt:lpstr>
      <vt:lpstr>模型</vt:lpstr>
      <vt:lpstr>怎么形成的html页面——视图</vt:lpstr>
      <vt:lpstr>怎么形成的html页面——视图</vt:lpstr>
      <vt:lpstr>RoR MVC基本原理</vt:lpstr>
      <vt:lpstr>难点：rails路由</vt:lpstr>
      <vt:lpstr>rake routes</vt:lpstr>
      <vt:lpstr>例如</vt:lpstr>
      <vt:lpstr>rake routes</vt:lpstr>
      <vt:lpstr>常规路由</vt:lpstr>
      <vt:lpstr>根路由</vt:lpstr>
      <vt:lpstr>rake routes</vt:lpstr>
      <vt:lpstr>app/views/recipes/index.html.erb</vt:lpstr>
      <vt:lpstr>需求变化了</vt:lpstr>
      <vt:lpstr>一样的动作</vt:lpstr>
      <vt:lpstr>Model recipe belong_to category</vt:lpstr>
      <vt:lpstr>修改model</vt:lpstr>
      <vt:lpstr>rails console</vt:lpstr>
      <vt:lpstr>1.创建/修改Recipe的时候可以选择类别</vt:lpstr>
      <vt:lpstr>2.列Recipe列表的时候可以显示类别</vt:lpstr>
      <vt:lpstr>3.显示Recipe的时候可以显示类别</vt:lpstr>
      <vt:lpstr>4.显示Category详细信息时列出所有该类的Recipe</vt:lpstr>
      <vt:lpstr>That’s it 看看效果</vt:lpstr>
      <vt:lpstr>Naming convention</vt:lpstr>
      <vt:lpstr>复数化(pluralize)</vt:lpstr>
      <vt:lpstr>数据关联（Associations）</vt:lpstr>
      <vt:lpstr>需求又变化了</vt:lpstr>
      <vt:lpstr>PowerPoint 演示文稿</vt:lpstr>
      <vt:lpstr>作业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Ruby程序设计语言 第一章：绪论</dc:title>
  <dc:creator>wty</dc:creator>
  <cp:lastModifiedBy>wty</cp:lastModifiedBy>
  <cp:revision>511</cp:revision>
  <dcterms:created xsi:type="dcterms:W3CDTF">2010-05-17T07:15:50Z</dcterms:created>
  <dcterms:modified xsi:type="dcterms:W3CDTF">2018-10-18T05:32:21Z</dcterms:modified>
</cp:coreProperties>
</file>