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</p:sldMasterIdLst>
  <p:notesMasterIdLst>
    <p:notesMasterId r:id="rId43"/>
  </p:notesMasterIdLst>
  <p:sldIdLst>
    <p:sldId id="256" r:id="rId3"/>
    <p:sldId id="511" r:id="rId4"/>
    <p:sldId id="510" r:id="rId5"/>
    <p:sldId id="512" r:id="rId6"/>
    <p:sldId id="513" r:id="rId7"/>
    <p:sldId id="514" r:id="rId8"/>
    <p:sldId id="515" r:id="rId9"/>
    <p:sldId id="474" r:id="rId10"/>
    <p:sldId id="475" r:id="rId11"/>
    <p:sldId id="481" r:id="rId12"/>
    <p:sldId id="476" r:id="rId13"/>
    <p:sldId id="477" r:id="rId14"/>
    <p:sldId id="498" r:id="rId15"/>
    <p:sldId id="503" r:id="rId16"/>
    <p:sldId id="502" r:id="rId17"/>
    <p:sldId id="504" r:id="rId18"/>
    <p:sldId id="499" r:id="rId19"/>
    <p:sldId id="480" r:id="rId20"/>
    <p:sldId id="479" r:id="rId21"/>
    <p:sldId id="505" r:id="rId22"/>
    <p:sldId id="482" r:id="rId23"/>
    <p:sldId id="506" r:id="rId24"/>
    <p:sldId id="485" r:id="rId25"/>
    <p:sldId id="483" r:id="rId26"/>
    <p:sldId id="509" r:id="rId27"/>
    <p:sldId id="484" r:id="rId28"/>
    <p:sldId id="500" r:id="rId29"/>
    <p:sldId id="486" r:id="rId30"/>
    <p:sldId id="487" r:id="rId31"/>
    <p:sldId id="488" r:id="rId32"/>
    <p:sldId id="489" r:id="rId33"/>
    <p:sldId id="507" r:id="rId34"/>
    <p:sldId id="490" r:id="rId35"/>
    <p:sldId id="496" r:id="rId36"/>
    <p:sldId id="497" r:id="rId37"/>
    <p:sldId id="501" r:id="rId38"/>
    <p:sldId id="508" r:id="rId39"/>
    <p:sldId id="544" r:id="rId40"/>
    <p:sldId id="516" r:id="rId41"/>
    <p:sldId id="28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 autoAdjust="0"/>
    <p:restoredTop sz="92000" autoAdjust="0"/>
  </p:normalViewPr>
  <p:slideViewPr>
    <p:cSldViewPr>
      <p:cViewPr varScale="1">
        <p:scale>
          <a:sx n="103" d="100"/>
          <a:sy n="103" d="100"/>
        </p:scale>
        <p:origin x="20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01CB-7359-457B-8DB8-5481F67FF996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1D72-7A99-408A-9A85-E99143499B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6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1D72-7A99-408A-9A85-E99143499B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4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8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2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5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2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07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89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9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zh-CN" altLang="en-US" sz="4000" b="0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357516" y="0"/>
            <a:ext cx="5786484" cy="642918"/>
          </a:xfrm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9F68E-A0FD-451C-B93F-C9918E3B989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2018/10/25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5E76-41F1-4809-A28B-27B230D1A9B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2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 smtClean="0"/>
              <a:t>程序设计语言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第</a:t>
            </a:r>
            <a:r>
              <a:rPr lang="zh-CN" altLang="en-US"/>
              <a:t>六</a:t>
            </a:r>
            <a:r>
              <a:rPr lang="zh-CN" altLang="en-US" smtClean="0"/>
              <a:t>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Ruby on Rails</a:t>
            </a:r>
            <a:r>
              <a:rPr lang="zh-CN" altLang="en-US" dirty="0" smtClean="0"/>
              <a:t>敏捷开发实践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对象关系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2018-10-25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060848"/>
            <a:ext cx="4032448" cy="360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60848"/>
            <a:ext cx="4033471" cy="36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基本数据关系设计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51520" y="1628800"/>
            <a:ext cx="208823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Times New Roman" pitchFamily="18" charset="0"/>
                <a:ea typeface="仿宋_GB2312" pitchFamily="49" charset="-122"/>
              </a:rPr>
              <a:t>U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ser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2204864"/>
            <a:ext cx="2088232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username:string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password:string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email:string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15816" y="2348880"/>
            <a:ext cx="237626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Blog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15816" y="2924944"/>
            <a:ext cx="2376264" cy="2376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user_id:integer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title:string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content:text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created_at:datetime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updated_at:datetime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88224" y="3789040"/>
            <a:ext cx="2448272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comment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88224" y="4365104"/>
            <a:ext cx="2448272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blog_id:integer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content:text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user_id:integer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created_at:datetime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2000" dirty="0" err="1" smtClean="0">
                <a:latin typeface="Times New Roman" pitchFamily="18" charset="0"/>
                <a:ea typeface="仿宋_GB2312" pitchFamily="49" charset="-122"/>
              </a:rPr>
              <a:t>updated_at:datetime</a:t>
            </a:r>
            <a:endParaRPr lang="en-US" altLang="zh-CN" sz="2000" dirty="0" smtClean="0">
              <a:latin typeface="Times New Roman" pitchFamily="18" charset="0"/>
              <a:ea typeface="仿宋_GB2312" pitchFamily="49" charset="-122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10800000">
            <a:off x="1547664" y="2420888"/>
            <a:ext cx="1440160" cy="1008112"/>
          </a:xfrm>
          <a:prstGeom prst="bentConnector3">
            <a:avLst>
              <a:gd name="adj1" fmla="val 25787"/>
            </a:avLst>
          </a:prstGeom>
          <a:ln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 bwMode="auto">
          <a:xfrm rot="10800000">
            <a:off x="4211960" y="3140968"/>
            <a:ext cx="2448272" cy="1728192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0" idx="1"/>
          </p:cNvCxnSpPr>
          <p:nvPr/>
        </p:nvCxnSpPr>
        <p:spPr bwMode="auto">
          <a:xfrm rot="10800000">
            <a:off x="1547664" y="2492896"/>
            <a:ext cx="5040561" cy="2988332"/>
          </a:xfrm>
          <a:prstGeom prst="bentConnector3">
            <a:avLst>
              <a:gd name="adj1" fmla="val 81392"/>
            </a:avLst>
          </a:prstGeom>
          <a:ln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生成工程框架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用脚手架生成数据模型的增删改查基本界面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增加对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相关字段的判空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增加用户登录与访问控制功能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生成工程框架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rails new blog4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用脚手架生成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数据模型的增删改查基本界面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rails g scaffold blog </a:t>
            </a:r>
            <a:r>
              <a:rPr lang="en-US" altLang="zh-CN" sz="1800" dirty="0" err="1" smtClean="0"/>
              <a:t>title:string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content:text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rake </a:t>
            </a:r>
            <a:r>
              <a:rPr lang="en-US" altLang="zh-CN" sz="1800" dirty="0" err="1" smtClean="0"/>
              <a:t>db:migrate</a:t>
            </a:r>
            <a:endParaRPr lang="en-US" altLang="zh-CN" sz="1800" dirty="0" smtClean="0"/>
          </a:p>
          <a:p>
            <a:r>
              <a:rPr lang="zh-CN" altLang="en-US" dirty="0" smtClean="0"/>
              <a:t>看看效果</a:t>
            </a:r>
            <a:endParaRPr lang="zh-CN" altLang="en-US" dirty="0"/>
          </a:p>
        </p:txBody>
      </p:sp>
      <p:pic>
        <p:nvPicPr>
          <p:cNvPr id="4" name="图片 3" descr="屏幕快照 2012-12-31 上午10.23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44" y="3861048"/>
            <a:ext cx="3375556" cy="2907358"/>
          </a:xfrm>
          <a:prstGeom prst="rect">
            <a:avLst/>
          </a:prstGeom>
        </p:spPr>
      </p:pic>
      <p:pic>
        <p:nvPicPr>
          <p:cNvPr id="5" name="图片 4" descr="屏幕快照 2012-12-31 上午10.25.1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861048"/>
            <a:ext cx="325841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入</a:t>
            </a:r>
            <a:r>
              <a:rPr lang="zh-CN" altLang="en-US" dirty="0"/>
              <a:t>理</a:t>
            </a:r>
            <a:r>
              <a:rPr lang="zh-CN" altLang="en-US" dirty="0" smtClean="0"/>
              <a:t>解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，小练习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以下哪个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不会通</a:t>
            </a:r>
            <a:r>
              <a:rPr lang="zh-CN" altLang="en-US" dirty="0"/>
              <a:t>过</a:t>
            </a:r>
            <a:r>
              <a:rPr lang="en-US" altLang="zh-CN" dirty="0"/>
              <a:t>scaffold</a:t>
            </a:r>
            <a:r>
              <a:rPr lang="zh-CN" altLang="en-US" dirty="0"/>
              <a:t>生</a:t>
            </a:r>
            <a:r>
              <a:rPr lang="zh-CN" altLang="en-US" dirty="0" smtClean="0"/>
              <a:t>成器在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代码中生成？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A. index</a:t>
            </a:r>
          </a:p>
          <a:p>
            <a:pPr marL="457200" lvl="1" indent="0">
              <a:buNone/>
            </a:pPr>
            <a:r>
              <a:rPr lang="en-US" altLang="zh-CN" dirty="0" smtClean="0"/>
              <a:t>B. update</a:t>
            </a:r>
          </a:p>
          <a:p>
            <a:pPr marL="457200" lvl="1" indent="0">
              <a:buNone/>
            </a:pPr>
            <a:r>
              <a:rPr lang="en-US" altLang="zh-CN" dirty="0" smtClean="0"/>
              <a:t>C. delete</a:t>
            </a:r>
          </a:p>
          <a:p>
            <a:pPr marL="457200" lvl="1" indent="0">
              <a:buNone/>
            </a:pPr>
            <a:r>
              <a:rPr lang="en-US" altLang="zh-CN" dirty="0" smtClean="0"/>
              <a:t>D. destroy</a:t>
            </a:r>
          </a:p>
        </p:txBody>
      </p:sp>
    </p:spTree>
    <p:extLst>
      <p:ext uri="{BB962C8B-B14F-4D97-AF65-F5344CB8AC3E}">
        <p14:creationId xmlns:p14="http://schemas.microsoft.com/office/powerpoint/2010/main" val="1727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深入理解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scaffold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代码中包含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，这和对数据的</a:t>
            </a:r>
            <a:r>
              <a:rPr lang="en-US" altLang="zh-CN" dirty="0" smtClean="0"/>
              <a:t>crud(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)</a:t>
            </a:r>
            <a:r>
              <a:rPr lang="zh-CN" altLang="en-US" dirty="0" smtClean="0"/>
              <a:t>怎么对应的？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</a:t>
            </a:r>
          </a:p>
          <a:p>
            <a:pPr lvl="1"/>
            <a:r>
              <a:rPr lang="en-US" altLang="zh-CN" dirty="0"/>
              <a:t>show</a:t>
            </a:r>
          </a:p>
          <a:p>
            <a:pPr lvl="1"/>
            <a:r>
              <a:rPr lang="en-US" altLang="zh-CN" dirty="0" smtClean="0"/>
              <a:t>new</a:t>
            </a:r>
          </a:p>
          <a:p>
            <a:pPr lvl="1"/>
            <a:r>
              <a:rPr lang="en-US" altLang="zh-CN" dirty="0"/>
              <a:t>edit</a:t>
            </a:r>
          </a:p>
          <a:p>
            <a:pPr lvl="1"/>
            <a:r>
              <a:rPr lang="en-US" altLang="zh-CN" dirty="0" smtClean="0"/>
              <a:t>create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smtClean="0"/>
              <a:t>destroy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3186" y="3140968"/>
            <a:ext cx="69762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增</a:t>
            </a:r>
            <a:endParaRPr lang="en-US" altLang="zh-CN" sz="4000" dirty="0" smtClean="0"/>
          </a:p>
          <a:p>
            <a:r>
              <a:rPr lang="zh-CN" altLang="en-US" sz="4000" dirty="0" smtClean="0"/>
              <a:t>删</a:t>
            </a:r>
            <a:endParaRPr lang="en-US" altLang="zh-CN" sz="4000" dirty="0" smtClean="0"/>
          </a:p>
          <a:p>
            <a:r>
              <a:rPr lang="zh-CN" altLang="en-US" sz="4000" dirty="0" smtClean="0"/>
              <a:t>改</a:t>
            </a:r>
            <a:endParaRPr lang="en-US" altLang="zh-CN" sz="4000" dirty="0" smtClean="0"/>
          </a:p>
          <a:p>
            <a:r>
              <a:rPr lang="zh-CN" altLang="en-US" sz="4000" dirty="0" smtClean="0"/>
              <a:t>查</a:t>
            </a:r>
            <a:endParaRPr lang="zh-CN" altLang="en-US" sz="4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23728" y="3140968"/>
            <a:ext cx="2160240" cy="223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50908" y="3624414"/>
            <a:ext cx="2133060" cy="189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952532" y="3573016"/>
            <a:ext cx="2270654" cy="505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267744" y="3717032"/>
            <a:ext cx="1955442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423833" y="4155728"/>
            <a:ext cx="1799353" cy="1649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950909" y="4426807"/>
            <a:ext cx="2333059" cy="376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403143" y="4954582"/>
            <a:ext cx="1880825" cy="3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436096" y="299695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询：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集</a:t>
            </a:r>
            <a:r>
              <a:rPr lang="zh-CN" altLang="en-US" dirty="0"/>
              <a:t>合查</a:t>
            </a:r>
            <a:r>
              <a:rPr lang="zh-CN" altLang="en-US" dirty="0" smtClean="0"/>
              <a:t>询（列表，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成员查询（详细信息，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增</a:t>
            </a:r>
            <a:r>
              <a:rPr lang="zh-CN" altLang="en-US" dirty="0" smtClean="0"/>
              <a:t>加：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收集信息页面（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执行</a:t>
            </a:r>
            <a:r>
              <a:rPr lang="zh-CN" altLang="en-US" dirty="0" smtClean="0"/>
              <a:t>数据对象创建（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修</a:t>
            </a:r>
            <a:r>
              <a:rPr lang="zh-CN" altLang="en-US" dirty="0" smtClean="0"/>
              <a:t>改：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收集信息页面（</a:t>
            </a:r>
            <a:r>
              <a:rPr lang="en-US" altLang="zh-CN" dirty="0" smtClean="0"/>
              <a:t>edit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执</a:t>
            </a:r>
            <a:r>
              <a:rPr lang="zh-CN" altLang="en-US" dirty="0" smtClean="0"/>
              <a:t>行数据对象更新（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执行数据对象删除（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15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600200"/>
            <a:ext cx="8229600" cy="415873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（动态）网页 </a:t>
            </a:r>
            <a:r>
              <a:rPr lang="en-US" altLang="zh-CN" dirty="0" smtClean="0"/>
              <a:t>=</a:t>
            </a:r>
            <a:r>
              <a:rPr lang="zh-CN" altLang="en-US" dirty="0" smtClean="0"/>
              <a:t> 软件</a:t>
            </a:r>
            <a:endParaRPr lang="en-US" altLang="zh-CN" dirty="0" smtClean="0"/>
          </a:p>
          <a:p>
            <a:r>
              <a:rPr lang="zh-CN" altLang="en-US" dirty="0" smtClean="0"/>
              <a:t>软件设计不能太随意，否则不好开发和维护</a:t>
            </a:r>
            <a:endParaRPr lang="en-US" altLang="zh-CN" dirty="0" smtClean="0"/>
          </a:p>
          <a:p>
            <a:r>
              <a:rPr lang="zh-CN" altLang="en-US" dirty="0"/>
              <a:t>互联</a:t>
            </a:r>
            <a:r>
              <a:rPr lang="zh-CN" altLang="en-US" dirty="0" smtClean="0"/>
              <a:t>网</a:t>
            </a:r>
            <a:r>
              <a:rPr lang="zh-CN" altLang="en-US" dirty="0"/>
              <a:t>软</a:t>
            </a:r>
            <a:r>
              <a:rPr lang="zh-CN" altLang="en-US" dirty="0" smtClean="0"/>
              <a:t>件交互是核心，交互协议是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，还需要“交互模式”来规范其软件体系结构</a:t>
            </a:r>
            <a:endParaRPr lang="en-US" altLang="zh-CN" dirty="0" smtClean="0"/>
          </a:p>
          <a:p>
            <a:r>
              <a:rPr lang="en-US" altLang="zh-CN" dirty="0" smtClean="0"/>
              <a:t>RESTful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RE</a:t>
            </a:r>
            <a:r>
              <a:rPr lang="en-US" altLang="zh-CN" dirty="0" err="1" smtClean="0"/>
              <a:t>presentational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tate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ransfer </a:t>
            </a:r>
            <a:endParaRPr lang="en-US" altLang="zh-CN" dirty="0" smtClean="0"/>
          </a:p>
          <a:p>
            <a:pPr lvl="1"/>
            <a:r>
              <a:rPr lang="en-US" altLang="zh-CN" u="sng" dirty="0" smtClean="0"/>
              <a:t>Roy </a:t>
            </a:r>
            <a:r>
              <a:rPr lang="en-US" altLang="zh-CN" u="sng" dirty="0"/>
              <a:t>Thomas </a:t>
            </a:r>
            <a:r>
              <a:rPr lang="en-US" altLang="zh-CN" u="sng" dirty="0" smtClean="0"/>
              <a:t>Fielding</a:t>
            </a:r>
            <a:r>
              <a:rPr lang="zh-CN" altLang="en-US" dirty="0" smtClean="0"/>
              <a:t>在</a:t>
            </a:r>
            <a:r>
              <a:rPr lang="zh-CN" altLang="en-US" dirty="0"/>
              <a:t>他</a:t>
            </a:r>
            <a:r>
              <a:rPr lang="en-US" altLang="zh-CN" dirty="0"/>
              <a:t>2000</a:t>
            </a:r>
            <a:r>
              <a:rPr lang="zh-CN" altLang="en-US" dirty="0" smtClean="0"/>
              <a:t>年提出</a:t>
            </a:r>
            <a:endParaRPr lang="en-US" altLang="zh-CN" dirty="0" smtClean="0"/>
          </a:p>
          <a:p>
            <a:r>
              <a:rPr lang="zh-CN" altLang="en-US" dirty="0" smtClean="0"/>
              <a:t>网络上的资源（数据）都用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r>
              <a:rPr lang="zh-CN" altLang="en-US" dirty="0" smtClean="0"/>
              <a:t>网络上传输的是资源的“表现”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zh-CN" altLang="en-US" dirty="0"/>
              <a:t>资</a:t>
            </a:r>
            <a:r>
              <a:rPr lang="zh-CN" altLang="en-US" dirty="0" smtClean="0"/>
              <a:t>源“表现”</a:t>
            </a:r>
            <a:r>
              <a:rPr lang="en-US" altLang="zh-CN" dirty="0" smtClean="0"/>
              <a:t>(HTTP)</a:t>
            </a:r>
            <a:r>
              <a:rPr lang="zh-CN" altLang="en-US" dirty="0" smtClean="0"/>
              <a:t>来修改资源状态</a:t>
            </a:r>
            <a:endParaRPr lang="en-US" altLang="zh-CN" dirty="0" smtClean="0"/>
          </a:p>
          <a:p>
            <a:r>
              <a:rPr lang="zh-CN" altLang="en-US" dirty="0" smtClean="0"/>
              <a:t>很多网络化</a:t>
            </a:r>
            <a:r>
              <a:rPr lang="zh-CN" altLang="en-US" dirty="0"/>
              <a:t>软</a:t>
            </a:r>
            <a:r>
              <a:rPr lang="zh-CN" altLang="en-US" dirty="0" smtClean="0"/>
              <a:t>件（</a:t>
            </a:r>
            <a:r>
              <a:rPr lang="en-US" altLang="zh-CN" dirty="0" smtClean="0"/>
              <a:t>MIS</a:t>
            </a:r>
            <a:r>
              <a:rPr lang="zh-CN" altLang="en-US" dirty="0" smtClean="0"/>
              <a:t>）都是干这些事情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image.beekka.com/blog/201109/bg2011091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77072"/>
            <a:ext cx="1909986" cy="25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2565" y="5758935"/>
            <a:ext cx="656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http://www.ics.uci.edu/~fielding/pubs/dissertation/top.htm</a:t>
            </a:r>
          </a:p>
        </p:txBody>
      </p:sp>
      <p:sp>
        <p:nvSpPr>
          <p:cNvPr id="7" name="矩形 6"/>
          <p:cNvSpPr/>
          <p:nvPr/>
        </p:nvSpPr>
        <p:spPr>
          <a:xfrm>
            <a:off x="154556" y="6095037"/>
            <a:ext cx="686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Roy Thomas </a:t>
            </a:r>
            <a:r>
              <a:rPr lang="en-US" altLang="zh-CN" dirty="0" smtClean="0"/>
              <a:t>Fielding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 pitchFamily="18" charset="0"/>
              </a:rPr>
              <a:t>HTTP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协议（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1.0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版和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1.1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版）的主要设计者、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Apache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服务器软件的作者之一、</a:t>
            </a:r>
            <a:r>
              <a:rPr lang="en-US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Apache</a:t>
            </a:r>
            <a:r>
              <a:rPr lang="zh-CN" altLang="en-US" dirty="0">
                <a:solidFill>
                  <a:srgbClr val="111111"/>
                </a:solidFill>
                <a:latin typeface="Georgia" panose="02040502050405020303" pitchFamily="18" charset="0"/>
              </a:rPr>
              <a:t>基金会的第一任主席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9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调整一下根目录路由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http://localhost:3000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  <a:p>
            <a:r>
              <a:rPr kumimoji="1" lang="zh-CN" altLang="en-US" dirty="0" smtClean="0"/>
              <a:t>如何让网站“根目录”直接指向</a:t>
            </a:r>
            <a:r>
              <a:rPr kumimoji="1" lang="en-US" altLang="zh-CN" dirty="0" smtClean="0"/>
              <a:t>blogs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修改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routes.rb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7" name="图片 6" descr="屏幕快照 2012-12-31 上午10.36.3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73116"/>
            <a:ext cx="4480828" cy="2592288"/>
          </a:xfrm>
          <a:prstGeom prst="rect">
            <a:avLst/>
          </a:prstGeom>
        </p:spPr>
      </p:pic>
      <p:pic>
        <p:nvPicPr>
          <p:cNvPr id="8" name="图片 7" descr="屏幕快照 2012-12-31 上午10.27.3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5251559" cy="3093740"/>
          </a:xfrm>
          <a:prstGeom prst="rect">
            <a:avLst/>
          </a:prstGeom>
        </p:spPr>
      </p:pic>
      <p:cxnSp>
        <p:nvCxnSpPr>
          <p:cNvPr id="9" name="直线连接符 8"/>
          <p:cNvCxnSpPr/>
          <p:nvPr/>
        </p:nvCxnSpPr>
        <p:spPr bwMode="auto">
          <a:xfrm>
            <a:off x="3491880" y="4293096"/>
            <a:ext cx="38164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199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增加对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相关字段的判空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67544" y="1329398"/>
            <a:ext cx="3384376" cy="1739562"/>
            <a:chOff x="5580112" y="3057590"/>
            <a:chExt cx="2736304" cy="1739562"/>
          </a:xfrm>
        </p:grpSpPr>
        <p:sp>
          <p:nvSpPr>
            <p:cNvPr id="6" name="矩形 5"/>
            <p:cNvSpPr/>
            <p:nvPr/>
          </p:nvSpPr>
          <p:spPr bwMode="auto">
            <a:xfrm>
              <a:off x="5580112" y="3057590"/>
              <a:ext cx="2736304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err="1" smtClean="0"/>
                <a:t>blog_controller.rb</a:t>
              </a:r>
              <a:endParaRPr lang="en-US" altLang="zh-CN" sz="1100" b="1" dirty="0" smtClean="0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80112" y="3284984"/>
              <a:ext cx="2736304" cy="15121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 smtClean="0"/>
                <a:t>  </a:t>
              </a:r>
              <a:r>
                <a:rPr lang="en-US" altLang="zh-CN" sz="1200" b="1" dirty="0" err="1" smtClean="0"/>
                <a:t>def</a:t>
              </a:r>
              <a:r>
                <a:rPr lang="en-US" altLang="zh-CN" sz="1200" b="1" dirty="0" smtClean="0"/>
                <a:t> new</a:t>
              </a:r>
            </a:p>
            <a:p>
              <a:r>
                <a:rPr lang="en-US" altLang="zh-CN" sz="1200" b="1" dirty="0" smtClean="0"/>
                <a:t>    @blog = </a:t>
              </a:r>
              <a:r>
                <a:rPr lang="en-US" altLang="zh-CN" sz="1200" b="1" dirty="0" err="1" smtClean="0"/>
                <a:t>Blog.new</a:t>
              </a:r>
              <a:endParaRPr lang="en-US" altLang="zh-CN" sz="1200" b="1" dirty="0" smtClean="0"/>
            </a:p>
            <a:p>
              <a:endParaRPr lang="zh-CN" altLang="en-US" sz="1200" dirty="0" smtClean="0"/>
            </a:p>
            <a:p>
              <a:r>
                <a:rPr lang="en-US" altLang="zh-CN" sz="1200" dirty="0" smtClean="0"/>
                <a:t>    </a:t>
              </a:r>
              <a:r>
                <a:rPr lang="en-US" altLang="zh-CN" sz="1200" dirty="0" err="1" smtClean="0"/>
                <a:t>respond_to</a:t>
              </a:r>
              <a:r>
                <a:rPr lang="en-US" altLang="zh-CN" sz="1200" b="1" dirty="0" smtClean="0"/>
                <a:t> do |format|</a:t>
              </a:r>
            </a:p>
            <a:p>
              <a:r>
                <a:rPr lang="en-US" altLang="zh-CN" sz="1200" dirty="0" smtClean="0"/>
                <a:t>      format.html # </a:t>
              </a:r>
              <a:r>
                <a:rPr lang="en-US" altLang="zh-CN" sz="1200" dirty="0" err="1" smtClean="0"/>
                <a:t>new.html.erb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      format.xml  { render</a:t>
              </a:r>
              <a:r>
                <a:rPr lang="en-US" altLang="zh-CN" sz="1200" b="1" dirty="0" smtClean="0"/>
                <a:t> :xml =&gt; @blog }</a:t>
              </a:r>
            </a:p>
            <a:p>
              <a:r>
                <a:rPr lang="en-US" altLang="zh-CN" sz="1200" b="1" dirty="0" smtClean="0"/>
                <a:t>    end</a:t>
              </a:r>
            </a:p>
            <a:p>
              <a:r>
                <a:rPr lang="en-US" altLang="zh-CN" sz="1200" b="1" dirty="0"/>
                <a:t> </a:t>
              </a:r>
              <a:r>
                <a:rPr lang="en-US" altLang="zh-CN" sz="1200" b="1" dirty="0" smtClean="0"/>
                <a:t> end</a:t>
              </a:r>
            </a:p>
          </p:txBody>
        </p:sp>
      </p:grpSp>
      <p:sp>
        <p:nvSpPr>
          <p:cNvPr id="12" name="右箭头 11"/>
          <p:cNvSpPr/>
          <p:nvPr/>
        </p:nvSpPr>
        <p:spPr bwMode="auto">
          <a:xfrm>
            <a:off x="3898595" y="3074645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7544" y="3212976"/>
            <a:ext cx="3276364" cy="3539762"/>
            <a:chOff x="5580112" y="3057590"/>
            <a:chExt cx="2736304" cy="3539762"/>
          </a:xfrm>
        </p:grpSpPr>
        <p:sp>
          <p:nvSpPr>
            <p:cNvPr id="14" name="矩形 13"/>
            <p:cNvSpPr/>
            <p:nvPr/>
          </p:nvSpPr>
          <p:spPr bwMode="auto">
            <a:xfrm>
              <a:off x="5580112" y="3057590"/>
              <a:ext cx="2736304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smtClean="0"/>
                <a:t>views/blogs/_</a:t>
              </a:r>
              <a:r>
                <a:rPr lang="en-US" altLang="zh-CN" sz="1100" b="1" dirty="0" err="1" smtClean="0"/>
                <a:t>form.html.erb</a:t>
              </a:r>
              <a:endParaRPr lang="en-US" altLang="zh-CN" sz="1100" b="1" dirty="0" smtClean="0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580112" y="3284984"/>
              <a:ext cx="2736304" cy="33123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/>
                <a:t>&lt;%= </a:t>
              </a:r>
              <a:r>
                <a:rPr lang="en-US" altLang="zh-CN" sz="1400" b="1" dirty="0" err="1"/>
                <a:t>form_for</a:t>
              </a:r>
              <a:r>
                <a:rPr lang="en-US" altLang="zh-CN" sz="1400" b="1" dirty="0"/>
                <a:t>(@blog) do |f| %&gt;</a:t>
              </a:r>
            </a:p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…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endParaRPr lang="en-US" altLang="zh-CN" sz="1400" b="1" dirty="0">
                <a:solidFill>
                  <a:srgbClr val="FF0000"/>
                </a:solidFill>
              </a:endParaRPr>
            </a:p>
            <a:p>
              <a:r>
                <a:rPr lang="en-US" altLang="zh-CN" sz="1400" b="1" dirty="0"/>
                <a:t>  &lt;div class="field"&gt;</a:t>
              </a:r>
            </a:p>
            <a:p>
              <a:r>
                <a:rPr lang="en-US" altLang="zh-CN" sz="1400" b="1" dirty="0"/>
                <a:t>    &lt;%= </a:t>
              </a:r>
              <a:r>
                <a:rPr lang="en-US" altLang="zh-CN" sz="1400" b="1" dirty="0" err="1"/>
                <a:t>f.label</a:t>
              </a:r>
              <a:r>
                <a:rPr lang="en-US" altLang="zh-CN" sz="1400" b="1" dirty="0"/>
                <a:t> :title %&gt;&lt;</a:t>
              </a:r>
              <a:r>
                <a:rPr lang="en-US" altLang="zh-CN" sz="1400" b="1" dirty="0" err="1"/>
                <a:t>br</a:t>
              </a:r>
              <a:r>
                <a:rPr lang="en-US" altLang="zh-CN" sz="1400" b="1" dirty="0"/>
                <a:t> /&gt;</a:t>
              </a:r>
            </a:p>
            <a:p>
              <a:r>
                <a:rPr lang="en-US" altLang="zh-CN" sz="1400" b="1" dirty="0"/>
                <a:t>    &lt;%= </a:t>
              </a:r>
              <a:r>
                <a:rPr lang="en-US" altLang="zh-CN" sz="1400" b="1" dirty="0" err="1"/>
                <a:t>f.text_field</a:t>
              </a:r>
              <a:r>
                <a:rPr lang="en-US" altLang="zh-CN" sz="1400" b="1" dirty="0"/>
                <a:t> :title %&gt;</a:t>
              </a:r>
            </a:p>
            <a:p>
              <a:r>
                <a:rPr lang="en-US" altLang="zh-CN" sz="1400" b="1" dirty="0"/>
                <a:t>  &lt;/div&gt;</a:t>
              </a:r>
            </a:p>
            <a:p>
              <a:r>
                <a:rPr lang="en-US" altLang="zh-CN" sz="1400" b="1" dirty="0"/>
                <a:t>  &lt;div class="field"&gt;</a:t>
              </a:r>
            </a:p>
            <a:p>
              <a:r>
                <a:rPr lang="en-US" altLang="zh-CN" sz="1400" b="1" dirty="0"/>
                <a:t>    &lt;%= </a:t>
              </a:r>
              <a:r>
                <a:rPr lang="en-US" altLang="zh-CN" sz="1400" b="1" dirty="0" err="1"/>
                <a:t>f.label</a:t>
              </a:r>
              <a:r>
                <a:rPr lang="en-US" altLang="zh-CN" sz="1400" b="1" dirty="0"/>
                <a:t> :content %&gt;&lt;</a:t>
              </a:r>
              <a:r>
                <a:rPr lang="en-US" altLang="zh-CN" sz="1400" b="1" dirty="0" err="1"/>
                <a:t>br</a:t>
              </a:r>
              <a:r>
                <a:rPr lang="en-US" altLang="zh-CN" sz="1400" b="1" dirty="0"/>
                <a:t> /&gt;</a:t>
              </a:r>
            </a:p>
            <a:p>
              <a:r>
                <a:rPr lang="en-US" altLang="zh-CN" sz="1400" b="1" dirty="0"/>
                <a:t>    &lt;%= </a:t>
              </a:r>
              <a:r>
                <a:rPr lang="en-US" altLang="zh-CN" sz="1400" b="1" dirty="0" err="1"/>
                <a:t>f.text_area</a:t>
              </a:r>
              <a:r>
                <a:rPr lang="en-US" altLang="zh-CN" sz="1400" b="1" dirty="0"/>
                <a:t> :content %&gt;</a:t>
              </a:r>
            </a:p>
            <a:p>
              <a:r>
                <a:rPr lang="en-US" altLang="zh-CN" sz="1400" b="1" dirty="0"/>
                <a:t>  &lt;/div&gt;</a:t>
              </a:r>
            </a:p>
            <a:p>
              <a:r>
                <a:rPr lang="en-US" altLang="zh-CN" sz="1400" b="1" dirty="0"/>
                <a:t>  &lt;div class="actions"&gt;</a:t>
              </a:r>
            </a:p>
            <a:p>
              <a:r>
                <a:rPr lang="en-US" altLang="zh-CN" sz="1400" b="1" dirty="0"/>
                <a:t>    &lt;%= </a:t>
              </a:r>
              <a:r>
                <a:rPr lang="en-US" altLang="zh-CN" sz="1400" b="1" dirty="0" err="1"/>
                <a:t>f.submit</a:t>
              </a:r>
              <a:r>
                <a:rPr lang="en-US" altLang="zh-CN" sz="1400" b="1" dirty="0"/>
                <a:t> %&gt;</a:t>
              </a:r>
            </a:p>
            <a:p>
              <a:r>
                <a:rPr lang="en-US" altLang="zh-CN" sz="1400" b="1" dirty="0"/>
                <a:t>  &lt;/div&gt;</a:t>
              </a:r>
            </a:p>
            <a:p>
              <a:r>
                <a:rPr lang="en-US" altLang="zh-CN" sz="1400" b="1" dirty="0"/>
                <a:t>&lt;% end %&gt;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0262"/>
            <a:ext cx="3801664" cy="406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99" y="3797187"/>
            <a:ext cx="3168707" cy="3376229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 bwMode="auto">
          <a:xfrm>
            <a:off x="5364088" y="4149080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19971" y="3578701"/>
            <a:ext cx="1614027" cy="42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775057" y="4647996"/>
            <a:ext cx="1965295" cy="509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增加对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相关字段的判空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5537" y="3068960"/>
            <a:ext cx="4320480" cy="1131184"/>
            <a:chOff x="5580112" y="3078534"/>
            <a:chExt cx="2736305" cy="1131184"/>
          </a:xfrm>
        </p:grpSpPr>
        <p:sp>
          <p:nvSpPr>
            <p:cNvPr id="10" name="矩形 9"/>
            <p:cNvSpPr/>
            <p:nvPr/>
          </p:nvSpPr>
          <p:spPr bwMode="auto">
            <a:xfrm>
              <a:off x="5580112" y="3078534"/>
              <a:ext cx="2736304" cy="3390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models/</a:t>
              </a:r>
              <a:r>
                <a:rPr lang="en-US" altLang="zh-CN" sz="1600" b="1" dirty="0" err="1" smtClean="0"/>
                <a:t>blog.rb</a:t>
              </a:r>
              <a:endParaRPr lang="en-US" altLang="zh-CN" sz="1600" b="1" dirty="0" smtClean="0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580113" y="3417630"/>
              <a:ext cx="2736304" cy="7920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class Blog &lt; </a:t>
              </a:r>
              <a:r>
                <a:rPr lang="en-US" altLang="zh-CN" sz="1600" b="1" dirty="0" err="1" smtClean="0"/>
                <a:t>ActiveRecord</a:t>
              </a:r>
              <a:r>
                <a:rPr lang="en-US" altLang="zh-CN" sz="1600" b="1" dirty="0" smtClean="0"/>
                <a:t>::Base</a:t>
              </a:r>
            </a:p>
            <a:p>
              <a:r>
                <a:rPr lang="en-US" altLang="zh-CN" sz="1600" dirty="0" smtClean="0"/>
                <a:t>  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validates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:title, :content,</a:t>
              </a:r>
              <a:r>
                <a:rPr lang="en-US" altLang="zh-CN" sz="1600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 presence: true</a:t>
              </a:r>
              <a:endParaRPr lang="en-US" altLang="zh-CN" sz="16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600" b="1" dirty="0" smtClean="0"/>
                <a:t>end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4104456" cy="4012315"/>
          </a:xfrm>
          <a:prstGeom prst="rect">
            <a:avLst/>
          </a:prstGeom>
        </p:spPr>
      </p:pic>
      <p:sp>
        <p:nvSpPr>
          <p:cNvPr id="6" name="爆炸形 1 5"/>
          <p:cNvSpPr/>
          <p:nvPr/>
        </p:nvSpPr>
        <p:spPr>
          <a:xfrm>
            <a:off x="827584" y="4350044"/>
            <a:ext cx="4464495" cy="19751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谁干的？</a:t>
            </a:r>
            <a:r>
              <a:rPr lang="en-US" altLang="zh-CN" sz="3600" dirty="0" smtClean="0">
                <a:solidFill>
                  <a:srgbClr val="FF0000"/>
                </a:solidFill>
              </a:rPr>
              <a:t>How</a:t>
            </a:r>
            <a:r>
              <a:rPr lang="zh-CN" altLang="en-US" sz="3600" dirty="0" smtClean="0">
                <a:solidFill>
                  <a:srgbClr val="FF0000"/>
                </a:solidFill>
              </a:rPr>
              <a:t>？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Cookbook3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126" y="4869160"/>
            <a:ext cx="315727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30422"/>
            <a:ext cx="254797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830422"/>
            <a:ext cx="31683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6694" y="4869160"/>
            <a:ext cx="23042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1830422"/>
            <a:ext cx="2592288" cy="253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椭圆 9"/>
          <p:cNvSpPr/>
          <p:nvPr/>
        </p:nvSpPr>
        <p:spPr bwMode="auto">
          <a:xfrm>
            <a:off x="0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1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699792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2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436096" y="1412776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3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66654" y="4437112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4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727094" y="4437112"/>
            <a:ext cx="539552" cy="50405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5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0" y="3068960"/>
            <a:ext cx="1475656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915816" y="3140968"/>
            <a:ext cx="1475656" cy="5760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516216" y="2636912"/>
            <a:ext cx="1152128" cy="11521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932040" y="5445224"/>
            <a:ext cx="3528392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67544" y="5805264"/>
            <a:ext cx="3528392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2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当用户点击“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”时哪个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被触发？</a:t>
            </a:r>
            <a:r>
              <a:rPr lang="zh-CN" altLang="en-US" dirty="0"/>
              <a:t>为什</a:t>
            </a:r>
            <a:r>
              <a:rPr lang="zh-CN" altLang="en-US" dirty="0" smtClean="0"/>
              <a:t>么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971550" lvl="1" indent="-514350">
              <a:buAutoNum type="alphaUcPeriod"/>
            </a:pPr>
            <a:r>
              <a:rPr lang="en-US" altLang="zh-CN" dirty="0" smtClean="0"/>
              <a:t>new</a:t>
            </a:r>
          </a:p>
          <a:p>
            <a:pPr marL="971550" lvl="1" indent="-514350">
              <a:buAutoNum type="alphaUcPeriod"/>
            </a:pPr>
            <a:r>
              <a:rPr lang="en-US" altLang="zh-CN" dirty="0" smtClean="0"/>
              <a:t>create</a:t>
            </a:r>
          </a:p>
          <a:p>
            <a:pPr marL="971550" lvl="1" indent="-514350">
              <a:buAutoNum type="alphaUcPeriod"/>
            </a:pPr>
            <a:r>
              <a:rPr lang="en-US" altLang="zh-CN" dirty="0" smtClean="0"/>
              <a:t>edit</a:t>
            </a:r>
          </a:p>
          <a:p>
            <a:pPr marL="971550" lvl="1" indent="-514350">
              <a:buAutoNum type="alphaUcPeriod"/>
            </a:pPr>
            <a:r>
              <a:rPr lang="en-US" altLang="zh-CN" dirty="0" smtClean="0"/>
              <a:t>update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6001518" cy="2760342"/>
          </a:xfrm>
          <a:prstGeom prst="rect">
            <a:avLst/>
          </a:prstGeom>
        </p:spPr>
      </p:pic>
      <p:cxnSp>
        <p:nvCxnSpPr>
          <p:cNvPr id="6" name="直接连接符 5"/>
          <p:cNvCxnSpPr>
            <a:endCxn id="4" idx="3"/>
          </p:cNvCxnSpPr>
          <p:nvPr/>
        </p:nvCxnSpPr>
        <p:spPr>
          <a:xfrm>
            <a:off x="2411760" y="5025195"/>
            <a:ext cx="6505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7504" y="1412776"/>
            <a:ext cx="5184576" cy="2736304"/>
            <a:chOff x="5580112" y="3057590"/>
            <a:chExt cx="5184576" cy="2736304"/>
          </a:xfrm>
        </p:grpSpPr>
        <p:sp>
          <p:nvSpPr>
            <p:cNvPr id="7" name="矩形 6"/>
            <p:cNvSpPr/>
            <p:nvPr/>
          </p:nvSpPr>
          <p:spPr bwMode="auto">
            <a:xfrm>
              <a:off x="5580112" y="3057590"/>
              <a:ext cx="5184576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err="1" smtClean="0"/>
                <a:t>blog_controller.rb</a:t>
              </a:r>
              <a:endParaRPr lang="en-US" altLang="zh-CN" sz="1100" b="1" dirty="0" smtClean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80112" y="3284984"/>
              <a:ext cx="5184576" cy="250891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100" b="1" dirty="0" smtClean="0"/>
                <a:t> </a:t>
              </a:r>
              <a:r>
                <a:rPr lang="en-US" altLang="zh-CN" sz="1100" b="1" dirty="0"/>
                <a:t> </a:t>
              </a:r>
              <a:r>
                <a:rPr lang="en-US" altLang="zh-CN" sz="1100" b="1" dirty="0" err="1"/>
                <a:t>def</a:t>
              </a:r>
              <a:r>
                <a:rPr lang="en-US" altLang="zh-CN" sz="1100" b="1" dirty="0"/>
                <a:t> create</a:t>
              </a:r>
            </a:p>
            <a:p>
              <a:r>
                <a:rPr lang="en-US" altLang="zh-CN" sz="1100" b="1" dirty="0"/>
                <a:t>    @blog = </a:t>
              </a:r>
              <a:r>
                <a:rPr lang="en-US" altLang="zh-CN" sz="1100" b="1" dirty="0" err="1"/>
                <a:t>Blog.new</a:t>
              </a:r>
              <a:r>
                <a:rPr lang="en-US" altLang="zh-CN" sz="1100" b="1" dirty="0"/>
                <a:t>(</a:t>
              </a:r>
              <a:r>
                <a:rPr lang="en-US" altLang="zh-CN" sz="1100" b="1" dirty="0" err="1"/>
                <a:t>params</a:t>
              </a:r>
              <a:r>
                <a:rPr lang="en-US" altLang="zh-CN" sz="1100" b="1" dirty="0"/>
                <a:t>[:blog])</a:t>
              </a:r>
            </a:p>
            <a:p>
              <a:endParaRPr lang="en-US" altLang="zh-CN" sz="1100" b="1" dirty="0"/>
            </a:p>
            <a:p>
              <a:r>
                <a:rPr lang="en-US" altLang="zh-CN" sz="1100" b="1" dirty="0"/>
                <a:t>    </a:t>
              </a:r>
              <a:r>
                <a:rPr lang="en-US" altLang="zh-CN" sz="1100" b="1" dirty="0" err="1"/>
                <a:t>respond_to</a:t>
              </a:r>
              <a:r>
                <a:rPr lang="en-US" altLang="zh-CN" sz="1100" b="1" dirty="0"/>
                <a:t> do |format|</a:t>
              </a:r>
            </a:p>
            <a:p>
              <a:r>
                <a:rPr lang="en-US" altLang="zh-CN" sz="1100" b="1" dirty="0"/>
                <a:t>      if 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@</a:t>
              </a:r>
              <a:r>
                <a:rPr lang="en-US" altLang="zh-CN" sz="1100" b="1" dirty="0" err="1">
                  <a:solidFill>
                    <a:srgbClr val="FF0000"/>
                  </a:solidFill>
                </a:rPr>
                <a:t>blog.save</a:t>
              </a:r>
              <a:endParaRPr lang="en-US" altLang="zh-CN" sz="1100" b="1" dirty="0">
                <a:solidFill>
                  <a:srgbClr val="FF0000"/>
                </a:solidFill>
              </a:endParaRPr>
            </a:p>
            <a:p>
              <a:r>
                <a:rPr lang="en-US" altLang="zh-CN" sz="1100" b="1" dirty="0"/>
                <a:t>        </a:t>
              </a:r>
              <a:r>
                <a:rPr lang="en-US" altLang="zh-CN" sz="1100" b="1" dirty="0" err="1"/>
                <a:t>format.html</a:t>
              </a:r>
              <a:r>
                <a:rPr lang="en-US" altLang="zh-CN" sz="1100" b="1" dirty="0"/>
                <a:t> { </a:t>
              </a:r>
              <a:r>
                <a:rPr lang="en-US" altLang="zh-CN" sz="1100" b="1" dirty="0" err="1">
                  <a:solidFill>
                    <a:srgbClr val="FF0000"/>
                  </a:solidFill>
                </a:rPr>
                <a:t>redirect_to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 @blog</a:t>
              </a:r>
              <a:r>
                <a:rPr lang="en-US" altLang="zh-CN" sz="1100" b="1" dirty="0"/>
                <a:t>, notice: 'Blog was successfully created.' }</a:t>
              </a:r>
            </a:p>
            <a:p>
              <a:r>
                <a:rPr lang="en-US" altLang="zh-CN" sz="1100" b="1" dirty="0"/>
                <a:t>        </a:t>
              </a:r>
              <a:r>
                <a:rPr lang="en-US" altLang="zh-CN" sz="1100" b="1" dirty="0" err="1"/>
                <a:t>format.json</a:t>
              </a:r>
              <a:r>
                <a:rPr lang="en-US" altLang="zh-CN" sz="1100" b="1" dirty="0"/>
                <a:t> { render </a:t>
              </a:r>
              <a:r>
                <a:rPr lang="en-US" altLang="zh-CN" sz="1100" b="1" dirty="0" err="1"/>
                <a:t>json</a:t>
              </a:r>
              <a:r>
                <a:rPr lang="en-US" altLang="zh-CN" sz="1100" b="1" dirty="0"/>
                <a:t>: @blog, status: :created, location: @blog }</a:t>
              </a:r>
            </a:p>
            <a:p>
              <a:r>
                <a:rPr lang="en-US" altLang="zh-CN" sz="1100" b="1" dirty="0"/>
                <a:t>      else</a:t>
              </a:r>
            </a:p>
            <a:p>
              <a:r>
                <a:rPr lang="en-US" altLang="zh-CN" sz="1100" b="1" dirty="0"/>
                <a:t>        </a:t>
              </a:r>
              <a:r>
                <a:rPr lang="en-US" altLang="zh-CN" sz="1100" b="1" dirty="0" err="1"/>
                <a:t>format.html</a:t>
              </a:r>
              <a:r>
                <a:rPr lang="en-US" altLang="zh-CN" sz="1100" b="1" dirty="0"/>
                <a:t> { 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render action: "new" </a:t>
              </a:r>
              <a:r>
                <a:rPr lang="en-US" altLang="zh-CN" sz="1100" b="1" dirty="0"/>
                <a:t>}</a:t>
              </a:r>
            </a:p>
            <a:p>
              <a:r>
                <a:rPr lang="en-US" altLang="zh-CN" sz="1100" b="1" dirty="0"/>
                <a:t>        </a:t>
              </a:r>
              <a:r>
                <a:rPr lang="en-US" altLang="zh-CN" sz="1100" b="1" dirty="0" err="1"/>
                <a:t>format.json</a:t>
              </a:r>
              <a:r>
                <a:rPr lang="en-US" altLang="zh-CN" sz="1100" b="1" dirty="0"/>
                <a:t> { render </a:t>
              </a:r>
              <a:r>
                <a:rPr lang="en-US" altLang="zh-CN" sz="1100" b="1" dirty="0" err="1"/>
                <a:t>json</a:t>
              </a:r>
              <a:r>
                <a:rPr lang="en-US" altLang="zh-CN" sz="1100" b="1" dirty="0"/>
                <a:t>: @</a:t>
              </a:r>
              <a:r>
                <a:rPr lang="en-US" altLang="zh-CN" sz="1100" b="1" dirty="0" err="1"/>
                <a:t>blog.errors</a:t>
              </a:r>
              <a:r>
                <a:rPr lang="en-US" altLang="zh-CN" sz="1100" b="1" dirty="0"/>
                <a:t>, status: :</a:t>
              </a:r>
              <a:r>
                <a:rPr lang="en-US" altLang="zh-CN" sz="1100" b="1" dirty="0" err="1"/>
                <a:t>unprocessable_entity</a:t>
              </a:r>
              <a:r>
                <a:rPr lang="en-US" altLang="zh-CN" sz="1100" b="1" dirty="0"/>
                <a:t> }</a:t>
              </a:r>
            </a:p>
            <a:p>
              <a:r>
                <a:rPr lang="en-US" altLang="zh-CN" sz="1100" b="1" dirty="0"/>
                <a:t>      end</a:t>
              </a:r>
            </a:p>
            <a:p>
              <a:r>
                <a:rPr lang="en-US" altLang="zh-CN" sz="1100" b="1" dirty="0"/>
                <a:t>    end</a:t>
              </a:r>
            </a:p>
            <a:p>
              <a:r>
                <a:rPr lang="en-US" altLang="zh-CN" sz="1100" b="1" dirty="0"/>
                <a:t>  end</a:t>
              </a:r>
              <a:endParaRPr lang="en-US" altLang="zh-CN" sz="1100" b="1" dirty="0" smtClean="0"/>
            </a:p>
          </p:txBody>
        </p:sp>
      </p:grpSp>
      <p:sp>
        <p:nvSpPr>
          <p:cNvPr id="9" name="右箭头 8"/>
          <p:cNvSpPr/>
          <p:nvPr/>
        </p:nvSpPr>
        <p:spPr bwMode="auto">
          <a:xfrm>
            <a:off x="4788024" y="4941168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9552" y="4365104"/>
            <a:ext cx="4032448" cy="2376264"/>
            <a:chOff x="5580112" y="3057590"/>
            <a:chExt cx="4032448" cy="2376264"/>
          </a:xfrm>
        </p:grpSpPr>
        <p:sp>
          <p:nvSpPr>
            <p:cNvPr id="11" name="矩形 10"/>
            <p:cNvSpPr/>
            <p:nvPr/>
          </p:nvSpPr>
          <p:spPr bwMode="auto">
            <a:xfrm>
              <a:off x="5580112" y="3057590"/>
              <a:ext cx="4032448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smtClean="0"/>
                <a:t>views/blogs/_</a:t>
              </a:r>
              <a:r>
                <a:rPr lang="en-US" altLang="zh-CN" sz="1100" b="1" dirty="0" err="1" smtClean="0"/>
                <a:t>form.html.erb</a:t>
              </a:r>
              <a:endParaRPr lang="en-US" altLang="zh-CN" sz="1100" b="1" dirty="0" smtClean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580112" y="3284984"/>
              <a:ext cx="4032448" cy="214887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/>
                <a:t> &lt;% if 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@</a:t>
              </a:r>
              <a:r>
                <a:rPr lang="en-US" altLang="zh-CN" sz="1200" b="1" dirty="0" err="1">
                  <a:solidFill>
                    <a:srgbClr val="FF0000"/>
                  </a:solidFill>
                </a:rPr>
                <a:t>blog.errors.any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? </a:t>
              </a:r>
              <a:r>
                <a:rPr lang="en-US" altLang="zh-CN" sz="1200" b="1" dirty="0"/>
                <a:t>%&gt;</a:t>
              </a:r>
            </a:p>
            <a:p>
              <a:r>
                <a:rPr lang="en-US" altLang="zh-CN" sz="1200" b="1" dirty="0"/>
                <a:t>    &lt;div id="</a:t>
              </a:r>
              <a:r>
                <a:rPr lang="en-US" altLang="zh-CN" sz="1200" b="1" dirty="0" err="1"/>
                <a:t>error_explanation</a:t>
              </a:r>
              <a:r>
                <a:rPr lang="en-US" altLang="zh-CN" sz="1200" b="1" dirty="0"/>
                <a:t>"&gt;</a:t>
              </a:r>
            </a:p>
            <a:p>
              <a:r>
                <a:rPr lang="en-US" altLang="zh-CN" sz="1200" b="1" dirty="0"/>
                <a:t>      &lt;h2&gt;&lt;%= 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pluralize</a:t>
              </a:r>
              <a:r>
                <a:rPr lang="en-US" altLang="zh-CN" sz="1200" b="1" dirty="0"/>
                <a:t>(@</a:t>
              </a:r>
              <a:r>
                <a:rPr lang="en-US" altLang="zh-CN" sz="1200" b="1" dirty="0" err="1"/>
                <a:t>blog.errors.count</a:t>
              </a:r>
              <a:r>
                <a:rPr lang="en-US" altLang="zh-CN" sz="1200" b="1" dirty="0"/>
                <a:t>, "error") %&gt; </a:t>
              </a:r>
              <a:r>
                <a:rPr lang="en-US" altLang="zh-CN" sz="1200" b="1" dirty="0" smtClean="0"/>
                <a:t/>
              </a:r>
              <a:br>
                <a:rPr lang="en-US" altLang="zh-CN" sz="1200" b="1" dirty="0" smtClean="0"/>
              </a:br>
              <a:r>
                <a:rPr lang="en-US" altLang="zh-CN" sz="1200" b="1" dirty="0" smtClean="0"/>
                <a:t>prohibited </a:t>
              </a:r>
              <a:r>
                <a:rPr lang="en-US" altLang="zh-CN" sz="1200" b="1" dirty="0"/>
                <a:t>this blog from being saved:&lt;/h2&gt;</a:t>
              </a:r>
            </a:p>
            <a:p>
              <a:r>
                <a:rPr lang="en-US" altLang="zh-CN" sz="1200" b="1" dirty="0" smtClean="0"/>
                <a:t>&lt;</a:t>
              </a:r>
              <a:r>
                <a:rPr lang="en-US" altLang="zh-CN" sz="1200" b="1" dirty="0" err="1"/>
                <a:t>ul</a:t>
              </a:r>
              <a:r>
                <a:rPr lang="en-US" altLang="zh-CN" sz="1200" b="1" dirty="0"/>
                <a:t>&gt;</a:t>
              </a:r>
            </a:p>
            <a:p>
              <a:r>
                <a:rPr lang="en-US" altLang="zh-CN" sz="1200" b="1" dirty="0"/>
                <a:t>      &lt;% 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@</a:t>
              </a:r>
              <a:r>
                <a:rPr lang="en-US" altLang="zh-CN" sz="1200" b="1" dirty="0" err="1">
                  <a:solidFill>
                    <a:srgbClr val="FF0000"/>
                  </a:solidFill>
                </a:rPr>
                <a:t>blog.errors.full_messages</a:t>
              </a:r>
              <a:r>
                <a:rPr lang="en-US" altLang="zh-CN" sz="1200" b="1" dirty="0" err="1"/>
                <a:t>.each</a:t>
              </a:r>
              <a:r>
                <a:rPr lang="en-US" altLang="zh-CN" sz="1200" b="1" dirty="0"/>
                <a:t> do |</a:t>
              </a:r>
              <a:r>
                <a:rPr lang="en-US" altLang="zh-CN" sz="1200" b="1" dirty="0" err="1"/>
                <a:t>msg</a:t>
              </a:r>
              <a:r>
                <a:rPr lang="en-US" altLang="zh-CN" sz="1200" b="1" dirty="0"/>
                <a:t>| %&gt;</a:t>
              </a:r>
            </a:p>
            <a:p>
              <a:r>
                <a:rPr lang="en-US" altLang="zh-CN" sz="1200" b="1" dirty="0"/>
                <a:t>        &lt;li&gt;&lt;%= </a:t>
              </a:r>
              <a:r>
                <a:rPr lang="en-US" altLang="zh-CN" sz="1200" b="1" dirty="0" err="1"/>
                <a:t>msg</a:t>
              </a:r>
              <a:r>
                <a:rPr lang="en-US" altLang="zh-CN" sz="1200" b="1" dirty="0"/>
                <a:t> %&gt;&lt;/li&gt;</a:t>
              </a:r>
            </a:p>
            <a:p>
              <a:r>
                <a:rPr lang="en-US" altLang="zh-CN" sz="1200" b="1" dirty="0"/>
                <a:t>      &lt;% end %&gt;</a:t>
              </a:r>
            </a:p>
            <a:p>
              <a:r>
                <a:rPr lang="en-US" altLang="zh-CN" sz="1200" b="1" dirty="0"/>
                <a:t>      &lt;/</a:t>
              </a:r>
              <a:r>
                <a:rPr lang="en-US" altLang="zh-CN" sz="1200" b="1" dirty="0" err="1"/>
                <a:t>ul</a:t>
              </a:r>
              <a:r>
                <a:rPr lang="en-US" altLang="zh-CN" sz="1200" b="1" dirty="0"/>
                <a:t>&gt;</a:t>
              </a:r>
            </a:p>
            <a:p>
              <a:r>
                <a:rPr lang="en-US" altLang="zh-CN" sz="1200" b="1" dirty="0"/>
                <a:t>    &lt;/div&gt;</a:t>
              </a:r>
            </a:p>
            <a:p>
              <a:r>
                <a:rPr lang="en-US" altLang="zh-CN" sz="1200" b="1" dirty="0"/>
                <a:t>  &lt;% end %&gt;</a:t>
              </a:r>
              <a:endParaRPr lang="en-US" altLang="zh-CN" sz="1200" b="1" dirty="0" smtClean="0"/>
            </a:p>
            <a:p>
              <a:r>
                <a:rPr lang="en-US" altLang="zh-CN" sz="1200" b="1" dirty="0" smtClean="0"/>
                <a:t>…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6096" y="3501008"/>
            <a:ext cx="3600400" cy="2952328"/>
            <a:chOff x="5220072" y="2060848"/>
            <a:chExt cx="4643566" cy="374441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3605" b="49020"/>
            <a:stretch>
              <a:fillRect/>
            </a:stretch>
          </p:blipFill>
          <p:spPr bwMode="auto">
            <a:xfrm>
              <a:off x="5220072" y="2060848"/>
              <a:ext cx="4643566" cy="374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椭圆 14"/>
            <p:cNvSpPr/>
            <p:nvPr/>
          </p:nvSpPr>
          <p:spPr bwMode="auto">
            <a:xfrm>
              <a:off x="6084168" y="2276872"/>
              <a:ext cx="1440160" cy="28803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4" name="组合 9"/>
          <p:cNvGrpSpPr/>
          <p:nvPr/>
        </p:nvGrpSpPr>
        <p:grpSpPr>
          <a:xfrm>
            <a:off x="5940152" y="1772816"/>
            <a:ext cx="2232248" cy="1296144"/>
            <a:chOff x="5580112" y="3057590"/>
            <a:chExt cx="2232248" cy="1296144"/>
          </a:xfrm>
        </p:grpSpPr>
        <p:sp>
          <p:nvSpPr>
            <p:cNvPr id="17" name="矩形 16"/>
            <p:cNvSpPr/>
            <p:nvPr/>
          </p:nvSpPr>
          <p:spPr bwMode="auto">
            <a:xfrm>
              <a:off x="5580112" y="3057590"/>
              <a:ext cx="2232248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smtClean="0"/>
                <a:t>views/blogs/</a:t>
              </a:r>
              <a:r>
                <a:rPr lang="en-US" altLang="zh-CN" sz="1100" b="1" dirty="0" err="1" smtClean="0"/>
                <a:t>new.html.erb</a:t>
              </a:r>
              <a:endParaRPr lang="en-US" altLang="zh-CN" sz="1100" b="1" dirty="0" smtClean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80112" y="3284984"/>
              <a:ext cx="2232248" cy="10687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dirty="0"/>
                <a:t>&lt;h1&gt;New blog&lt;/h1&gt;</a:t>
              </a:r>
            </a:p>
            <a:p>
              <a:endParaRPr lang="en-US" altLang="zh-CN" sz="1200" dirty="0"/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&lt;%= render 'form' %&gt;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&lt;%= </a:t>
              </a:r>
              <a:r>
                <a:rPr lang="en-US" altLang="zh-CN" sz="1200" dirty="0" err="1"/>
                <a:t>link_to</a:t>
              </a:r>
              <a:r>
                <a:rPr lang="en-US" altLang="zh-CN" sz="1200" dirty="0"/>
                <a:t> 'Back', </a:t>
              </a:r>
              <a:r>
                <a:rPr lang="en-US" altLang="zh-CN" sz="1200" dirty="0" err="1"/>
                <a:t>blogs_path</a:t>
              </a:r>
              <a:r>
                <a:rPr lang="en-US" altLang="zh-CN" sz="1200" dirty="0"/>
                <a:t> %&gt;</a:t>
              </a:r>
            </a:p>
          </p:txBody>
        </p:sp>
      </p:grpSp>
      <p:cxnSp>
        <p:nvCxnSpPr>
          <p:cNvPr id="5" name="直线箭头连接符 4"/>
          <p:cNvCxnSpPr>
            <a:stCxn id="18" idx="1"/>
          </p:cNvCxnSpPr>
          <p:nvPr/>
        </p:nvCxnSpPr>
        <p:spPr bwMode="auto">
          <a:xfrm flipH="1">
            <a:off x="3779912" y="2534585"/>
            <a:ext cx="2160240" cy="19025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render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rediret_to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都是完成本次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请求的手段</a:t>
            </a:r>
            <a:endParaRPr lang="en-US" altLang="zh-CN" dirty="0" smtClean="0"/>
          </a:p>
          <a:p>
            <a:r>
              <a:rPr lang="en-US" altLang="zh-CN" dirty="0" smtClean="0"/>
              <a:t>Render</a:t>
            </a:r>
            <a:r>
              <a:rPr lang="zh-CN" altLang="en-US" dirty="0" smtClean="0"/>
              <a:t>：在针对本次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请求的响应中“渲染”</a:t>
            </a:r>
            <a:r>
              <a:rPr lang="en-US" altLang="zh-CN" dirty="0" smtClean="0"/>
              <a:t>HTML</a:t>
            </a:r>
            <a:r>
              <a:rPr lang="zh-CN" altLang="en-US" dirty="0"/>
              <a:t>结</a:t>
            </a:r>
            <a:r>
              <a:rPr lang="zh-CN" altLang="en-US" dirty="0" smtClean="0"/>
              <a:t>果内容，响应代码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，表示正常返回。浏览器收到该响应后，会直接在页面上展现。</a:t>
            </a:r>
            <a:endParaRPr lang="en-US" altLang="zh-CN" dirty="0" smtClean="0"/>
          </a:p>
          <a:p>
            <a:pPr lvl="1"/>
            <a:r>
              <a:rPr lang="en-US" altLang="zh-CN" b="1" dirty="0"/>
              <a:t>Completed 200 OK in 77ms (Views: 75.3ms | </a:t>
            </a:r>
            <a:r>
              <a:rPr lang="en-US" altLang="zh-CN" b="1" dirty="0" err="1"/>
              <a:t>ActiveRecord</a:t>
            </a:r>
            <a:r>
              <a:rPr lang="en-US" altLang="zh-CN" b="1" dirty="0"/>
              <a:t>: 0.2ms) 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r>
              <a:rPr lang="en-US" altLang="zh-CN" dirty="0" err="1" smtClean="0"/>
              <a:t>Redirect_to</a:t>
            </a:r>
            <a:r>
              <a:rPr lang="zh-CN" altLang="en-US" dirty="0" smtClean="0"/>
              <a:t>：针对本次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请求的响应由一个特殊的响应代码（</a:t>
            </a:r>
            <a:r>
              <a:rPr lang="en-US" altLang="zh-CN" dirty="0" smtClean="0"/>
              <a:t>302</a:t>
            </a:r>
            <a:r>
              <a:rPr lang="zh-CN" altLang="en-US" dirty="0" smtClean="0"/>
              <a:t>）和新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组成，表示通知浏览器“重定向”到另一个页面。浏览器收到该响应后，会重新对给定的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发起一个新的请求。</a:t>
            </a:r>
            <a:endParaRPr lang="en-US" altLang="zh-CN" dirty="0" smtClean="0"/>
          </a:p>
          <a:p>
            <a:pPr lvl="1"/>
            <a:r>
              <a:rPr lang="en-US" altLang="zh-CN" b="1" dirty="0"/>
              <a:t>Redirected to http://localhost:3000/blogs/2</a:t>
            </a:r>
          </a:p>
          <a:p>
            <a:pPr lvl="1"/>
            <a:r>
              <a:rPr lang="en-US" altLang="zh-CN" b="1" dirty="0"/>
              <a:t>Completed 302 Found in 10ms (</a:t>
            </a:r>
            <a:r>
              <a:rPr lang="en-US" altLang="zh-CN" b="1" dirty="0" err="1"/>
              <a:t>ActiveRecord</a:t>
            </a:r>
            <a:r>
              <a:rPr lang="en-US" altLang="zh-CN" b="1" dirty="0"/>
              <a:t>: 4.6ms)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47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渲染结果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t="54181" b="13649"/>
          <a:stretch>
            <a:fillRect/>
          </a:stretch>
        </p:blipFill>
        <p:spPr bwMode="auto">
          <a:xfrm>
            <a:off x="1259632" y="1484784"/>
            <a:ext cx="10036342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 bwMode="auto">
          <a:xfrm>
            <a:off x="179512" y="2204864"/>
            <a:ext cx="1008112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正常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48917" r="15979" b="14618"/>
          <a:stretch>
            <a:fillRect/>
          </a:stretch>
        </p:blipFill>
        <p:spPr bwMode="auto">
          <a:xfrm>
            <a:off x="1765201" y="2852936"/>
            <a:ext cx="10491387" cy="37107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/>
          <p:cNvSpPr/>
          <p:nvPr/>
        </p:nvSpPr>
        <p:spPr bwMode="auto">
          <a:xfrm>
            <a:off x="2267744" y="3140968"/>
            <a:ext cx="6876256" cy="10081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5516" y="4870734"/>
            <a:ext cx="1008112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出错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2843808" y="4149080"/>
            <a:ext cx="338437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其他表单（模型）验证方法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Validation Helpers</a:t>
            </a:r>
            <a:r>
              <a:rPr lang="zh-CN" altLang="en-US" dirty="0" smtClean="0"/>
              <a:t>（常见验证需求）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acceptance	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接受条款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validates_associated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 验证关联</a:t>
            </a:r>
            <a:r>
              <a:rPr lang="zh-CN" altLang="en-US" dirty="0">
                <a:sym typeface="Wingdings" panose="05000000000000000000" pitchFamily="2" charset="2"/>
              </a:rPr>
              <a:t>数</a:t>
            </a:r>
            <a:r>
              <a:rPr lang="zh-CN" altLang="en-US" dirty="0" smtClean="0">
                <a:sym typeface="Wingdings" panose="05000000000000000000" pitchFamily="2" charset="2"/>
              </a:rPr>
              <a:t>据</a:t>
            </a:r>
            <a:r>
              <a:rPr lang="zh-CN" altLang="en-US" dirty="0">
                <a:sym typeface="Wingdings" panose="05000000000000000000" pitchFamily="2" charset="2"/>
              </a:rPr>
              <a:t>模型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避免死循环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confirmation		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 验证</a:t>
            </a:r>
            <a:r>
              <a:rPr lang="en-US" altLang="zh-CN" dirty="0" smtClean="0">
                <a:sym typeface="Wingdings" panose="05000000000000000000" pitchFamily="2" charset="2"/>
              </a:rPr>
              <a:t>password</a:t>
            </a:r>
            <a:r>
              <a:rPr lang="zh-CN" altLang="en-US" dirty="0" smtClean="0">
                <a:sym typeface="Wingdings" panose="05000000000000000000" pitchFamily="2" charset="2"/>
              </a:rPr>
              <a:t>确认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exclusion			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 不包含在某个集合中（保留内容）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format		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符合特定格式（正则表达）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inclusion			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 包含于某个集合中（限制输入范围）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		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字符串长度（等于、最大、最小、范围）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numericality</a:t>
            </a:r>
            <a:r>
              <a:rPr lang="en-US" altLang="zh-CN" dirty="0" smtClean="0"/>
              <a:t>		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 数值数据范围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presence		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不为空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absence			 </a:t>
            </a:r>
            <a:r>
              <a:rPr lang="zh-CN" altLang="en-US" dirty="0" smtClean="0">
                <a:sym typeface="Wingdings" panose="05000000000000000000" pitchFamily="2" charset="2"/>
              </a:rPr>
              <a:t>当前值为空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uniqueness		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值唯一</a:t>
            </a:r>
            <a:r>
              <a:rPr lang="en-US" altLang="zh-CN" dirty="0" smtClean="0">
                <a:sym typeface="Wingdings" panose="05000000000000000000" pitchFamily="2" charset="2"/>
              </a:rPr>
              <a:t>(Username)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自</a:t>
            </a:r>
            <a:r>
              <a:rPr lang="zh-CN" altLang="en-US" dirty="0">
                <a:sym typeface="Wingdings" panose="05000000000000000000" pitchFamily="2" charset="2"/>
              </a:rPr>
              <a:t>定</a:t>
            </a:r>
            <a:r>
              <a:rPr lang="zh-CN" altLang="en-US" dirty="0" smtClean="0">
                <a:sym typeface="Wingdings" panose="05000000000000000000" pitchFamily="2" charset="2"/>
              </a:rPr>
              <a:t>义验证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validate</a:t>
            </a:r>
            <a:r>
              <a:rPr lang="en-US" altLang="zh-CN" dirty="0" smtClean="0">
                <a:sym typeface="Wingdings" panose="05000000000000000000" pitchFamily="2" charset="2"/>
              </a:rPr>
              <a:t> { }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validates_with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validates_each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sz="3100" dirty="0"/>
              <a:t>请阅读：</a:t>
            </a:r>
            <a:endParaRPr lang="en-US" altLang="zh-CN" sz="3100" dirty="0"/>
          </a:p>
          <a:p>
            <a:pPr lvl="1"/>
            <a:r>
              <a:rPr lang="en-US" altLang="zh-CN" sz="2900" dirty="0"/>
              <a:t>http://guides.rubyonrails.org/active_record_validations.html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声明式编程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命令式编程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通过声明式编程隐藏</a:t>
            </a:r>
            <a:r>
              <a:rPr lang="zh-CN" altLang="en-US" dirty="0"/>
              <a:t>实现</a:t>
            </a:r>
            <a:r>
              <a:rPr lang="zh-CN" altLang="en-US" dirty="0" smtClean="0"/>
              <a:t>细节，侧重结果（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convention</a:t>
            </a:r>
            <a:r>
              <a:rPr lang="zh-CN" altLang="en-US" dirty="0" smtClean="0"/>
              <a:t>定义流程，高重用，</a:t>
            </a:r>
            <a:r>
              <a:rPr lang="zh-CN" altLang="en-US" dirty="0"/>
              <a:t>放弃细节关</a:t>
            </a:r>
            <a:r>
              <a:rPr lang="zh-CN" altLang="en-US" dirty="0" smtClean="0"/>
              <a:t>注</a:t>
            </a:r>
            <a:r>
              <a:rPr lang="zh-CN" altLang="en-US" dirty="0"/>
              <a:t>业</a:t>
            </a:r>
            <a:r>
              <a:rPr lang="zh-CN" altLang="en-US" dirty="0" smtClean="0"/>
              <a:t>务需求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Array#map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SQL</a:t>
            </a:r>
          </a:p>
          <a:p>
            <a:pPr lvl="2"/>
            <a:r>
              <a:rPr lang="en-US" altLang="zh-CN" dirty="0" smtClean="0"/>
              <a:t>Model</a:t>
            </a:r>
            <a:endParaRPr lang="en-US" altLang="zh-CN" dirty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令式编程侧重步骤和流程（</a:t>
            </a:r>
            <a:r>
              <a:rPr lang="en-US" altLang="zh-CN" dirty="0" smtClean="0"/>
              <a:t>How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zh-CN" altLang="en-US" dirty="0"/>
              <a:t>流</a:t>
            </a:r>
            <a:r>
              <a:rPr lang="zh-CN" altLang="en-US" dirty="0" smtClean="0"/>
              <a:t>程、具体业务逻辑，低重用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79912" y="3068960"/>
            <a:ext cx="5093847" cy="1872208"/>
            <a:chOff x="5580112" y="3181369"/>
            <a:chExt cx="2736305" cy="1028349"/>
          </a:xfrm>
        </p:grpSpPr>
        <p:sp>
          <p:nvSpPr>
            <p:cNvPr id="5" name="矩形 4"/>
            <p:cNvSpPr/>
            <p:nvPr/>
          </p:nvSpPr>
          <p:spPr bwMode="auto">
            <a:xfrm>
              <a:off x="5580112" y="3181369"/>
              <a:ext cx="2736304" cy="23626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1" dirty="0" smtClean="0"/>
                <a:t>models/</a:t>
              </a:r>
              <a:r>
                <a:rPr lang="en-US" altLang="zh-CN" sz="2000" b="1" dirty="0" err="1" smtClean="0"/>
                <a:t>blog.rb</a:t>
              </a:r>
              <a:endParaRPr lang="en-US" altLang="zh-CN" sz="2000" b="1" dirty="0" smtClean="0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580113" y="3417630"/>
              <a:ext cx="2736304" cy="7920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1" dirty="0" smtClean="0"/>
                <a:t>class Blog &lt; </a:t>
              </a:r>
              <a:r>
                <a:rPr lang="en-US" altLang="zh-CN" sz="2000" b="1" dirty="0" err="1" smtClean="0"/>
                <a:t>ActiveRecord</a:t>
              </a:r>
              <a:r>
                <a:rPr lang="en-US" altLang="zh-CN" sz="2000" b="1" dirty="0" smtClean="0"/>
                <a:t>::Base</a:t>
              </a:r>
            </a:p>
            <a:p>
              <a:r>
                <a:rPr lang="en-US" altLang="zh-CN" sz="2000" dirty="0" smtClean="0"/>
                <a:t>  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has_many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:comments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validates</a:t>
              </a:r>
              <a:r>
                <a:rPr lang="en-US" altLang="zh-CN" sz="2000" b="1" dirty="0" smtClean="0">
                  <a:solidFill>
                    <a:srgbClr val="FF0000"/>
                  </a:solidFill>
                </a:rPr>
                <a:t> :title, :content,</a:t>
              </a:r>
              <a:r>
                <a:rPr lang="en-US" altLang="zh-CN" sz="2000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presence: true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2000" b="1" dirty="0" smtClean="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4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932040" y="1844824"/>
            <a:ext cx="3744416" cy="165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出错信息如何定制？</a:t>
            </a:r>
          </a:p>
        </p:txBody>
      </p:sp>
      <p:sp>
        <p:nvSpPr>
          <p:cNvPr id="9" name="右箭头 8"/>
          <p:cNvSpPr/>
          <p:nvPr/>
        </p:nvSpPr>
        <p:spPr bwMode="auto">
          <a:xfrm flipH="1">
            <a:off x="4211960" y="4005064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32040" y="3861048"/>
            <a:ext cx="3744416" cy="165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出错样式如何定制？</a:t>
            </a:r>
          </a:p>
        </p:txBody>
      </p:sp>
      <p:sp>
        <p:nvSpPr>
          <p:cNvPr id="11" name="右箭头 10"/>
          <p:cNvSpPr/>
          <p:nvPr/>
        </p:nvSpPr>
        <p:spPr bwMode="auto">
          <a:xfrm flipH="1">
            <a:off x="4211960" y="2996952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5589240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app</a:t>
            </a:r>
            <a:r>
              <a:rPr lang="en-US" altLang="zh-CN" sz="2400" b="1" dirty="0"/>
              <a:t>/assets/</a:t>
            </a:r>
            <a:r>
              <a:rPr lang="en-US" altLang="zh-CN" sz="2400" b="1" dirty="0" err="1" smtClean="0"/>
              <a:t>stylesheets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/>
              <a:t>scaffolds.css.scss</a:t>
            </a:r>
            <a:r>
              <a:rPr lang="en-US" altLang="zh-CN" sz="2400" b="1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611942"/>
            <a:ext cx="4032448" cy="4090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改进一下</a:t>
            </a:r>
            <a:r>
              <a:rPr kumimoji="1" lang="en-US" altLang="zh-CN" dirty="0" smtClean="0"/>
              <a:t>blog</a:t>
            </a:r>
            <a:r>
              <a:rPr kumimoji="1" lang="zh-CN" altLang="en-US" dirty="0" smtClean="0"/>
              <a:t>列表和展示界面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&lt;div&gt;</a:t>
            </a:r>
            <a:r>
              <a:rPr kumimoji="1" lang="zh-CN" altLang="en-US" dirty="0" smtClean="0"/>
              <a:t>替代表格</a:t>
            </a:r>
            <a:endParaRPr kumimoji="1" lang="zh-CN" altLang="en-US" dirty="0"/>
          </a:p>
        </p:txBody>
      </p:sp>
      <p:grpSp>
        <p:nvGrpSpPr>
          <p:cNvPr id="5" name="组合 8"/>
          <p:cNvGrpSpPr/>
          <p:nvPr/>
        </p:nvGrpSpPr>
        <p:grpSpPr>
          <a:xfrm>
            <a:off x="107503" y="2168790"/>
            <a:ext cx="5472608" cy="4680520"/>
            <a:chOff x="5580112" y="3078534"/>
            <a:chExt cx="3648406" cy="4296871"/>
          </a:xfrm>
        </p:grpSpPr>
        <p:sp>
          <p:nvSpPr>
            <p:cNvPr id="6" name="矩形 5"/>
            <p:cNvSpPr/>
            <p:nvPr/>
          </p:nvSpPr>
          <p:spPr bwMode="auto">
            <a:xfrm>
              <a:off x="5580112" y="3078534"/>
              <a:ext cx="3648406" cy="3390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views/blogs/</a:t>
              </a:r>
              <a:r>
                <a:rPr lang="en-US" altLang="zh-CN" sz="1600" b="1" dirty="0" err="1" smtClean="0"/>
                <a:t>index.html.erb</a:t>
              </a:r>
              <a:endParaRPr lang="en-US" altLang="zh-CN" sz="1600" b="1" dirty="0" smtClean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80112" y="3417630"/>
              <a:ext cx="3648405" cy="395777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/>
                <a:t>&lt;h1&gt;Listing blogs&lt;/h1&gt;</a:t>
              </a:r>
            </a:p>
            <a:p>
              <a:r>
                <a:rPr lang="en-US" altLang="zh-CN" sz="1600" b="1" dirty="0" smtClean="0"/>
                <a:t>&lt;div class="blogs”&gt;</a:t>
              </a:r>
              <a:endParaRPr lang="en-US" altLang="zh-CN" sz="1600" b="1" dirty="0"/>
            </a:p>
            <a:p>
              <a:r>
                <a:rPr lang="en-US" altLang="zh-CN" sz="1600" b="1" dirty="0"/>
                <a:t>&lt;% @</a:t>
              </a:r>
              <a:r>
                <a:rPr lang="en-US" altLang="zh-CN" sz="1600" b="1" dirty="0" err="1"/>
                <a:t>blogs.each</a:t>
              </a:r>
              <a:r>
                <a:rPr lang="en-US" altLang="zh-CN" sz="1600" b="1" dirty="0"/>
                <a:t> do |blog| %</a:t>
              </a:r>
              <a:r>
                <a:rPr lang="en-US" altLang="zh-CN" sz="1600" b="1" dirty="0" smtClean="0"/>
                <a:t>&gt;</a:t>
              </a:r>
            </a:p>
            <a:p>
              <a:r>
                <a:rPr lang="en-US" altLang="zh-CN" sz="1600" b="1" dirty="0" smtClean="0"/>
                <a:t>&lt;div class=”blog”&gt;</a:t>
              </a:r>
              <a:endParaRPr lang="en-US" altLang="zh-CN" sz="1600" b="1" dirty="0"/>
            </a:p>
            <a:p>
              <a:r>
                <a:rPr lang="en-US" altLang="zh-CN" sz="1600" b="1" dirty="0"/>
                <a:t>   &lt;%= </a:t>
              </a:r>
              <a:r>
                <a:rPr lang="en-US" altLang="zh-CN" sz="1600" b="1" dirty="0" err="1"/>
                <a:t>link_to</a:t>
              </a:r>
              <a:r>
                <a:rPr lang="en-US" altLang="zh-CN" sz="1600" b="1" dirty="0"/>
                <a:t> </a:t>
              </a:r>
              <a:r>
                <a:rPr lang="en-US" altLang="zh-CN" sz="1600" b="1" dirty="0" err="1"/>
                <a:t>blog.title</a:t>
              </a:r>
              <a:r>
                <a:rPr lang="en-US" altLang="zh-CN" sz="1600" b="1" dirty="0"/>
                <a:t>, blog </a:t>
              </a:r>
              <a:r>
                <a:rPr lang="en-US" altLang="zh-CN" sz="1600" b="1" dirty="0" smtClean="0"/>
                <a:t>%&gt;,  Posted </a:t>
              </a:r>
              <a:br>
                <a:rPr lang="en-US" altLang="zh-CN" sz="1600" b="1" dirty="0" smtClean="0"/>
              </a:br>
              <a:r>
                <a:rPr lang="en-US" altLang="zh-CN" sz="1600" b="1" dirty="0" smtClean="0"/>
                <a:t>&lt;%= </a:t>
              </a:r>
              <a:r>
                <a:rPr lang="en-US" altLang="zh-CN" sz="1600" b="1" dirty="0" err="1">
                  <a:solidFill>
                    <a:srgbClr val="FF0000"/>
                  </a:solidFill>
                </a:rPr>
                <a:t>time_ago_in_words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b="1" dirty="0" err="1"/>
                <a:t>blog.created_at</a:t>
              </a:r>
              <a:r>
                <a:rPr lang="en-US" altLang="zh-CN" sz="1600" b="1" dirty="0"/>
                <a:t> %&gt; ago. | </a:t>
              </a:r>
            </a:p>
            <a:p>
              <a:r>
                <a:rPr lang="en-US" altLang="zh-CN" sz="1600" b="1" dirty="0"/>
                <a:t>   &lt;%= </a:t>
              </a:r>
              <a:r>
                <a:rPr lang="en-US" altLang="zh-CN" sz="1600" b="1" dirty="0" err="1"/>
                <a:t>link_to</a:t>
              </a:r>
              <a:r>
                <a:rPr lang="en-US" altLang="zh-CN" sz="1600" b="1" dirty="0"/>
                <a:t> 'Edit', </a:t>
              </a:r>
              <a:r>
                <a:rPr lang="en-US" altLang="zh-CN" sz="1600" b="1" dirty="0" err="1"/>
                <a:t>edit_blog_path</a:t>
              </a:r>
              <a:r>
                <a:rPr lang="en-US" altLang="zh-CN" sz="1600" b="1" dirty="0"/>
                <a:t>(blog) %&gt;</a:t>
              </a:r>
            </a:p>
            <a:p>
              <a:r>
                <a:rPr lang="en-US" altLang="zh-CN" sz="1600" b="1" dirty="0"/>
                <a:t>   &lt;%= </a:t>
              </a:r>
              <a:r>
                <a:rPr lang="en-US" altLang="zh-CN" sz="1600" b="1" dirty="0" err="1"/>
                <a:t>link_to</a:t>
              </a:r>
              <a:r>
                <a:rPr lang="en-US" altLang="zh-CN" sz="1600" b="1" dirty="0"/>
                <a:t> </a:t>
              </a:r>
              <a:r>
                <a:rPr lang="en-US" altLang="zh-CN" sz="1600" b="1" dirty="0" smtClean="0"/>
                <a:t>'Destroy', </a:t>
              </a:r>
              <a:r>
                <a:rPr lang="en-US" altLang="zh-CN" sz="1600" b="1" dirty="0"/>
                <a:t>blog, method: :delete, data: {</a:t>
              </a:r>
            </a:p>
            <a:p>
              <a:r>
                <a:rPr lang="en-US" altLang="zh-CN" sz="1600" b="1" dirty="0"/>
                <a:t> confirm: 'Are you sure?' } %&gt;</a:t>
              </a:r>
            </a:p>
            <a:p>
              <a:r>
                <a:rPr lang="en-US" altLang="zh-CN" sz="1600" b="1" dirty="0"/>
                <a:t>   &lt;pre&gt;&lt;%= </a:t>
              </a:r>
              <a:r>
                <a:rPr lang="en-US" altLang="zh-CN" sz="1600" b="1" dirty="0" err="1"/>
                <a:t>blog.content</a:t>
              </a:r>
              <a:r>
                <a:rPr lang="en-US" altLang="zh-CN" sz="1600" b="1" dirty="0"/>
                <a:t> %&gt;&lt;/pre&gt;</a:t>
              </a:r>
            </a:p>
            <a:p>
              <a:r>
                <a:rPr lang="en-US" altLang="zh-CN" sz="1600" b="1" dirty="0" smtClean="0"/>
                <a:t>&lt;/div&gt;</a:t>
              </a:r>
            </a:p>
            <a:p>
              <a:r>
                <a:rPr lang="en-US" altLang="zh-CN" sz="1600" b="1" dirty="0" smtClean="0"/>
                <a:t>&lt;</a:t>
              </a:r>
              <a:r>
                <a:rPr lang="en-US" altLang="zh-CN" sz="1600" b="1" dirty="0"/>
                <a:t>% end %&gt;</a:t>
              </a:r>
            </a:p>
            <a:p>
              <a:r>
                <a:rPr lang="en-US" altLang="zh-CN" sz="1600" b="1" dirty="0" smtClean="0"/>
                <a:t>&lt;/div&gt;</a:t>
              </a:r>
            </a:p>
            <a:p>
              <a:r>
                <a:rPr lang="en-US" altLang="zh-CN" sz="1600" b="1" dirty="0" smtClean="0"/>
                <a:t>&lt;</a:t>
              </a:r>
              <a:r>
                <a:rPr lang="en-US" altLang="zh-CN" sz="1600" b="1" dirty="0" err="1"/>
                <a:t>br</a:t>
              </a:r>
              <a:r>
                <a:rPr lang="en-US" altLang="zh-CN" sz="1600" b="1" dirty="0"/>
                <a:t> /</a:t>
              </a:r>
              <a:r>
                <a:rPr lang="en-US" altLang="zh-CN" sz="1600" b="1" dirty="0" smtClean="0"/>
                <a:t>&gt;</a:t>
              </a:r>
            </a:p>
            <a:p>
              <a:endParaRPr lang="en-US" altLang="zh-CN" sz="1600" b="1" dirty="0"/>
            </a:p>
            <a:p>
              <a:r>
                <a:rPr lang="en-US" altLang="zh-CN" sz="1600" b="1" dirty="0"/>
                <a:t>&lt;%= </a:t>
              </a:r>
              <a:r>
                <a:rPr lang="en-US" altLang="zh-CN" sz="1600" b="1" dirty="0" err="1"/>
                <a:t>link_to</a:t>
              </a:r>
              <a:r>
                <a:rPr lang="en-US" altLang="zh-CN" sz="1600" b="1" dirty="0"/>
                <a:t> 'New Blog', </a:t>
              </a:r>
              <a:r>
                <a:rPr lang="en-US" altLang="zh-CN" sz="1600" b="1" dirty="0" err="1"/>
                <a:t>new_blog_path</a:t>
              </a:r>
              <a:r>
                <a:rPr lang="en-US" altLang="zh-CN" sz="1600" b="1" dirty="0"/>
                <a:t> %&gt;</a:t>
              </a:r>
            </a:p>
            <a:p>
              <a:endParaRPr lang="en-US" altLang="zh-CN" sz="1600" b="1" dirty="0" smtClean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45" y="2348880"/>
            <a:ext cx="52712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244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用脚手架生成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基本框架</a:t>
            </a:r>
            <a:endParaRPr lang="en-US" altLang="zh-CN" dirty="0" smtClean="0"/>
          </a:p>
          <a:p>
            <a:pPr lvl="1"/>
            <a:r>
              <a:rPr lang="en-US" altLang="zh-CN" sz="1800" dirty="0"/>
              <a:t>rails g </a:t>
            </a:r>
            <a:r>
              <a:rPr lang="en-US" altLang="zh-CN" sz="1800" dirty="0" smtClean="0"/>
              <a:t>scaffold </a:t>
            </a:r>
            <a:r>
              <a:rPr lang="en-US" altLang="zh-CN" sz="1800" dirty="0"/>
              <a:t>comment </a:t>
            </a:r>
            <a:r>
              <a:rPr lang="en-US" altLang="zh-CN" sz="1800" dirty="0" err="1">
                <a:solidFill>
                  <a:srgbClr val="FF0000"/>
                </a:solidFill>
              </a:rPr>
              <a:t>blog:references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content:text</a:t>
            </a:r>
            <a:endParaRPr lang="en-US" altLang="zh-CN" sz="1800" dirty="0"/>
          </a:p>
          <a:p>
            <a:pPr lvl="1"/>
            <a:r>
              <a:rPr lang="en-US" altLang="zh-CN" dirty="0" err="1" smtClean="0">
                <a:latin typeface="Times New Roman" pitchFamily="18" charset="0"/>
                <a:ea typeface="仿宋_GB2312" pitchFamily="49" charset="-122"/>
              </a:rPr>
              <a:t>blog_id:integer</a:t>
            </a:r>
            <a:endParaRPr lang="en-US" altLang="zh-CN" dirty="0" smtClean="0">
              <a:latin typeface="Times New Roman" pitchFamily="18" charset="0"/>
              <a:ea typeface="仿宋_GB2312" pitchFamily="49" charset="-122"/>
            </a:endParaRPr>
          </a:p>
          <a:p>
            <a:pPr lvl="1"/>
            <a:r>
              <a:rPr lang="en-US" altLang="zh-CN" sz="2800" dirty="0" err="1" smtClean="0">
                <a:latin typeface="Times New Roman" pitchFamily="18" charset="0"/>
                <a:ea typeface="仿宋_GB2312" pitchFamily="49" charset="-122"/>
              </a:rPr>
              <a:t>content:text</a:t>
            </a:r>
            <a:endParaRPr lang="en-US" altLang="zh-CN" sz="2800" dirty="0" smtClean="0">
              <a:latin typeface="Times New Roman" pitchFamily="18" charset="0"/>
              <a:ea typeface="仿宋_GB2312" pitchFamily="49" charset="-122"/>
            </a:endParaRPr>
          </a:p>
          <a:p>
            <a:pPr lvl="1"/>
            <a:endParaRPr lang="en-US" altLang="zh-CN" sz="2800" dirty="0" smtClean="0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建立模型关联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83569" y="4627269"/>
            <a:ext cx="3744416" cy="1440160"/>
            <a:chOff x="5580112" y="3078534"/>
            <a:chExt cx="2736305" cy="1440160"/>
          </a:xfrm>
        </p:grpSpPr>
        <p:sp>
          <p:nvSpPr>
            <p:cNvPr id="7" name="矩形 6"/>
            <p:cNvSpPr/>
            <p:nvPr/>
          </p:nvSpPr>
          <p:spPr bwMode="auto">
            <a:xfrm>
              <a:off x="5580112" y="3078534"/>
              <a:ext cx="2736304" cy="3390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models/</a:t>
              </a:r>
              <a:r>
                <a:rPr lang="en-US" altLang="zh-CN" sz="1600" b="1" dirty="0" err="1" smtClean="0"/>
                <a:t>blog.rb</a:t>
              </a:r>
              <a:endParaRPr lang="en-US" altLang="zh-CN" sz="1600" b="1" dirty="0" smtClean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80113" y="3417630"/>
              <a:ext cx="2736304" cy="11010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class Blog &lt; </a:t>
              </a:r>
              <a:r>
                <a:rPr lang="en-US" altLang="zh-CN" sz="1600" b="1" dirty="0" err="1" smtClean="0"/>
                <a:t>ActiveRecord</a:t>
              </a:r>
              <a:r>
                <a:rPr lang="en-US" altLang="zh-CN" sz="1600" b="1" dirty="0" smtClean="0"/>
                <a:t>::Base</a:t>
              </a:r>
            </a:p>
            <a:p>
              <a:r>
                <a:rPr lang="en-US" altLang="zh-CN" sz="1600" dirty="0" smtClean="0"/>
                <a:t>  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validates_presence_of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 :title, :content</a:t>
              </a:r>
            </a:p>
            <a:p>
              <a:r>
                <a:rPr lang="zh-CN" altLang="en-US" sz="1600" dirty="0" smtClean="0"/>
                <a:t>  </a:t>
              </a:r>
              <a:r>
                <a:rPr lang="en-US" altLang="zh-CN" sz="1600" dirty="0" err="1" smtClean="0">
                  <a:solidFill>
                    <a:srgbClr val="FF0000"/>
                  </a:solidFill>
                </a:rPr>
                <a:t>has_many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:comments</a:t>
              </a:r>
            </a:p>
            <a:p>
              <a:r>
                <a:rPr lang="en-US" altLang="zh-CN" sz="1600" b="1" dirty="0" smtClean="0"/>
                <a:t>end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60032" y="4627269"/>
            <a:ext cx="3888433" cy="1440160"/>
            <a:chOff x="5580112" y="3078534"/>
            <a:chExt cx="2736305" cy="1440160"/>
          </a:xfrm>
        </p:grpSpPr>
        <p:sp>
          <p:nvSpPr>
            <p:cNvPr id="10" name="矩形 9"/>
            <p:cNvSpPr/>
            <p:nvPr/>
          </p:nvSpPr>
          <p:spPr bwMode="auto">
            <a:xfrm>
              <a:off x="5580112" y="3078534"/>
              <a:ext cx="2736304" cy="3390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models/</a:t>
              </a:r>
              <a:r>
                <a:rPr lang="en-US" altLang="zh-CN" sz="1600" b="1" dirty="0" err="1" smtClean="0"/>
                <a:t>commnet.rb</a:t>
              </a:r>
              <a:endParaRPr lang="en-US" altLang="zh-CN" sz="1600" b="1" dirty="0" smtClean="0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580113" y="3417630"/>
              <a:ext cx="2736304" cy="110106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/>
                <a:t>class Comment &lt; </a:t>
              </a:r>
              <a:r>
                <a:rPr lang="en-US" altLang="zh-CN" sz="1600" b="1" dirty="0" err="1" smtClean="0"/>
                <a:t>ActiveRecord</a:t>
              </a:r>
              <a:r>
                <a:rPr lang="en-US" altLang="zh-CN" sz="1600" b="1" dirty="0" smtClean="0"/>
                <a:t>::Base</a:t>
              </a:r>
            </a:p>
            <a:p>
              <a:r>
                <a:rPr lang="en-US" altLang="zh-CN" sz="1600" dirty="0" smtClean="0"/>
                <a:t>  </a:t>
              </a:r>
              <a:r>
                <a:rPr lang="en-US" altLang="zh-CN" sz="1600" dirty="0" err="1" smtClean="0">
                  <a:solidFill>
                    <a:srgbClr val="FF0000"/>
                  </a:solidFill>
                </a:rPr>
                <a:t>belongs_to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:blog</a:t>
              </a:r>
            </a:p>
            <a:p>
              <a:r>
                <a:rPr lang="en-US" altLang="zh-CN" sz="1600" b="1" dirty="0" smtClean="0"/>
                <a:t>end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r>
              <a:rPr lang="zh-CN" altLang="en-US" dirty="0" smtClean="0"/>
              <a:t>是依附于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存在的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嵌套资源</a:t>
            </a:r>
            <a:endParaRPr lang="en-US" altLang="zh-CN" dirty="0" smtClean="0"/>
          </a:p>
          <a:p>
            <a:r>
              <a:rPr lang="zh-CN" altLang="en-US" dirty="0" smtClean="0"/>
              <a:t>调整路由</a:t>
            </a:r>
            <a:endParaRPr lang="en-US" altLang="zh-CN" dirty="0" smtClean="0"/>
          </a:p>
          <a:p>
            <a:r>
              <a:rPr lang="zh-CN" altLang="en-US" dirty="0" smtClean="0"/>
              <a:t>调整后路由表</a:t>
            </a:r>
            <a:endParaRPr lang="en-US" altLang="zh-CN" dirty="0"/>
          </a:p>
          <a:p>
            <a:pPr lvl="1"/>
            <a:r>
              <a:rPr lang="en-US" altLang="zh-CN" dirty="0" smtClean="0"/>
              <a:t>rake routes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467544" y="4509120"/>
            <a:ext cx="8208912" cy="165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altLang="zh-CN" sz="1400" dirty="0">
                <a:latin typeface="黑体"/>
                <a:ea typeface="黑体"/>
                <a:cs typeface="黑体"/>
              </a:rPr>
              <a:t> </a:t>
            </a:r>
            <a:r>
              <a:rPr lang="fr-FR" altLang="zh-CN" sz="1400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blog_comments</a:t>
            </a:r>
            <a:r>
              <a:rPr lang="fr-FR" altLang="zh-CN" sz="1400" dirty="0" smtClean="0">
                <a:latin typeface="黑体"/>
                <a:ea typeface="黑体"/>
                <a:cs typeface="黑体"/>
              </a:rPr>
              <a:t>    GET    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(.:format)         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comments#index</a:t>
            </a:r>
            <a:endParaRPr lang="fr-FR" altLang="zh-CN" sz="1400" dirty="0">
              <a:latin typeface="黑体"/>
              <a:ea typeface="黑体"/>
              <a:cs typeface="黑体"/>
            </a:endParaRPr>
          </a:p>
          <a:p>
            <a:r>
              <a:rPr lang="fr-FR" altLang="zh-CN" sz="1400" dirty="0">
                <a:latin typeface="黑体"/>
                <a:ea typeface="黑体"/>
                <a:cs typeface="黑体"/>
              </a:rPr>
              <a:t>                  POST   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(.:format)         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comments#create</a:t>
            </a:r>
            <a:endParaRPr lang="fr-FR" altLang="zh-CN" sz="1400" dirty="0">
              <a:latin typeface="黑体"/>
              <a:ea typeface="黑体"/>
              <a:cs typeface="黑体"/>
            </a:endParaRPr>
          </a:p>
          <a:p>
            <a:r>
              <a:rPr lang="fr-FR" altLang="zh-CN" sz="1400" dirty="0">
                <a:latin typeface="黑体"/>
                <a:ea typeface="黑体"/>
                <a:cs typeface="黑体"/>
              </a:rPr>
              <a:t> </a:t>
            </a:r>
            <a:r>
              <a:rPr lang="fr-FR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new_blog_comment</a:t>
            </a:r>
            <a:r>
              <a:rPr lang="fr-FR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GET    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/new(.:format)     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comments#new</a:t>
            </a:r>
            <a:endParaRPr lang="fr-FR" altLang="zh-CN" sz="1400" dirty="0">
              <a:latin typeface="黑体"/>
              <a:ea typeface="黑体"/>
              <a:cs typeface="黑体"/>
            </a:endParaRPr>
          </a:p>
          <a:p>
            <a:r>
              <a:rPr lang="fr-FR" altLang="zh-CN" sz="1400" dirty="0" err="1">
                <a:latin typeface="黑体"/>
                <a:ea typeface="黑体"/>
                <a:cs typeface="黑体"/>
              </a:rPr>
              <a:t>edit_blog_comment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 GET    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/:id/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edit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(.:format)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comments#edit</a:t>
            </a:r>
            <a:endParaRPr lang="fr-FR" altLang="zh-CN" sz="1400" dirty="0">
              <a:latin typeface="黑体"/>
              <a:ea typeface="黑体"/>
              <a:cs typeface="黑体"/>
            </a:endParaRPr>
          </a:p>
          <a:p>
            <a:r>
              <a:rPr lang="fr-FR" altLang="zh-CN" sz="1400" dirty="0">
                <a:latin typeface="黑体"/>
                <a:ea typeface="黑体"/>
                <a:cs typeface="黑体"/>
              </a:rPr>
              <a:t>    </a:t>
            </a:r>
            <a:r>
              <a:rPr lang="fr-FR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</a:t>
            </a:r>
            <a:r>
              <a:rPr lang="fr-FR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blog_comment</a:t>
            </a:r>
            <a:r>
              <a:rPr lang="fr-FR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GET    /blogs/:</a:t>
            </a:r>
            <a:r>
              <a:rPr lang="fr-FR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/:id(.:format)      </a:t>
            </a:r>
            <a:r>
              <a:rPr lang="fr-FR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</a:rPr>
              <a:t>comments#show</a:t>
            </a:r>
            <a:endParaRPr lang="fr-FR" altLang="zh-CN" sz="1400" dirty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r>
              <a:rPr lang="fr-FR" altLang="zh-CN" sz="1400" dirty="0">
                <a:latin typeface="黑体"/>
                <a:ea typeface="黑体"/>
                <a:cs typeface="黑体"/>
              </a:rPr>
              <a:t>                  PUT    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/:id(.:format)     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comments#update</a:t>
            </a:r>
            <a:endParaRPr lang="fr-FR" altLang="zh-CN" sz="1400" dirty="0">
              <a:latin typeface="黑体"/>
              <a:ea typeface="黑体"/>
              <a:cs typeface="黑体"/>
            </a:endParaRPr>
          </a:p>
          <a:p>
            <a:r>
              <a:rPr lang="fr-FR" altLang="zh-CN" sz="1400" dirty="0">
                <a:latin typeface="黑体"/>
                <a:ea typeface="黑体"/>
                <a:cs typeface="黑体"/>
              </a:rPr>
              <a:t>                  DELETE /blogs/: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blog_id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</a:t>
            </a:r>
            <a:r>
              <a:rPr lang="fr-FR" altLang="zh-CN" sz="1400" dirty="0">
                <a:latin typeface="黑体"/>
                <a:ea typeface="黑体"/>
                <a:cs typeface="黑体"/>
              </a:rPr>
              <a:t>/:id(.:format)      </a:t>
            </a:r>
            <a:r>
              <a:rPr lang="fr-FR" altLang="zh-CN" sz="1400" dirty="0" err="1">
                <a:latin typeface="黑体"/>
                <a:ea typeface="黑体"/>
                <a:cs typeface="黑体"/>
              </a:rPr>
              <a:t>comments#</a:t>
            </a:r>
            <a:r>
              <a:rPr lang="fr-FR" altLang="zh-CN" sz="1400" dirty="0" err="1" smtClean="0">
                <a:latin typeface="黑体"/>
                <a:ea typeface="黑体"/>
                <a:cs typeface="黑体"/>
              </a:rPr>
              <a:t>destroy</a:t>
            </a:r>
            <a:r>
              <a:rPr lang="fr-FR" altLang="zh-CN" sz="1400" dirty="0" smtClean="0">
                <a:latin typeface="黑体"/>
                <a:ea typeface="黑体"/>
                <a:cs typeface="黑体"/>
              </a:rPr>
              <a:t>    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/>
              <a:ea typeface="黑体"/>
              <a:cs typeface="黑体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52120" y="2138802"/>
            <a:ext cx="3240360" cy="2160240"/>
            <a:chOff x="5580112" y="3078534"/>
            <a:chExt cx="2736306" cy="2160240"/>
          </a:xfrm>
        </p:grpSpPr>
        <p:sp>
          <p:nvSpPr>
            <p:cNvPr id="7" name="矩形 6"/>
            <p:cNvSpPr/>
            <p:nvPr/>
          </p:nvSpPr>
          <p:spPr bwMode="auto">
            <a:xfrm>
              <a:off x="5580112" y="3078534"/>
              <a:ext cx="2736304" cy="3390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err="1" smtClean="0"/>
                <a:t>route.rb</a:t>
              </a:r>
              <a:endParaRPr lang="en-US" altLang="zh-CN" sz="1600" b="1" dirty="0" smtClean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80114" y="3417630"/>
              <a:ext cx="2736304" cy="182114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/>
                <a:t>Blog3::</a:t>
              </a:r>
              <a:r>
                <a:rPr lang="en-US" altLang="zh-CN" sz="1600" dirty="0" err="1"/>
                <a:t>Application.routes.draw</a:t>
              </a:r>
              <a:r>
                <a:rPr lang="en-US" altLang="zh-CN" sz="1600" dirty="0"/>
                <a:t> do</a:t>
              </a:r>
            </a:p>
            <a:p>
              <a:r>
                <a:rPr lang="en-US" altLang="zh-CN" sz="1600" dirty="0" smtClean="0">
                  <a:solidFill>
                    <a:srgbClr val="FF0000"/>
                  </a:solidFill>
                </a:rPr>
                <a:t>#  resources :comments</a:t>
              </a:r>
            </a:p>
            <a:p>
              <a:endParaRPr lang="zh-CN" altLang="en-US" sz="1600" dirty="0" smtClean="0"/>
            </a:p>
            <a:p>
              <a:r>
                <a:rPr lang="en-US" altLang="zh-CN" sz="1600" dirty="0" smtClean="0"/>
                <a:t>  </a:t>
              </a:r>
              <a:r>
                <a:rPr lang="en-US" altLang="zh-CN" sz="1600" dirty="0"/>
                <a:t> </a:t>
              </a:r>
              <a:r>
                <a:rPr lang="en-US" altLang="zh-CN" sz="1600" dirty="0" smtClean="0"/>
                <a:t>resources</a:t>
              </a:r>
              <a:r>
                <a:rPr lang="en-US" altLang="zh-CN" sz="1600" b="1" dirty="0" smtClean="0"/>
                <a:t> :blogs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do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       resources :comments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   end</a:t>
              </a:r>
            </a:p>
            <a:p>
              <a:r>
                <a:rPr lang="en-US" altLang="zh-CN" dirty="0" smtClean="0"/>
                <a:t>…</a:t>
              </a:r>
            </a:p>
          </p:txBody>
        </p:sp>
      </p:grpSp>
      <p:sp>
        <p:nvSpPr>
          <p:cNvPr id="4" name="右箭头 3"/>
          <p:cNvSpPr/>
          <p:nvPr/>
        </p:nvSpPr>
        <p:spPr bwMode="auto">
          <a:xfrm>
            <a:off x="2771800" y="2320444"/>
            <a:ext cx="273630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么不能修改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20698946" cy="3240360"/>
          </a:xfrm>
        </p:spPr>
      </p:pic>
      <p:sp>
        <p:nvSpPr>
          <p:cNvPr id="6" name="椭圆 5"/>
          <p:cNvSpPr/>
          <p:nvPr/>
        </p:nvSpPr>
        <p:spPr>
          <a:xfrm>
            <a:off x="179512" y="3573016"/>
            <a:ext cx="6192688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3529" y="1696452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调试技巧：观察服务器端输出，看看是否有错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30560" y="5612043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什么叫做</a:t>
            </a:r>
            <a:r>
              <a:rPr lang="en-US" altLang="zh-CN" sz="3200" dirty="0" smtClean="0"/>
              <a:t>Unpermitted parameter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33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调整路由后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http://localhost:3000/blogs/1/comments</a:t>
            </a:r>
          </a:p>
          <a:p>
            <a:pPr lvl="1"/>
            <a:r>
              <a:rPr lang="en-US" altLang="zh-CN" dirty="0" smtClean="0"/>
              <a:t>http://localhost:3000/blogs/1/comments/new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http://localhost:3000/blogs/1/comments/1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http://localhost:3000/blogs/1/comments/1/edit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7503" y="1412776"/>
            <a:ext cx="4392487" cy="2664296"/>
            <a:chOff x="5580112" y="3057590"/>
            <a:chExt cx="3816424" cy="2664296"/>
          </a:xfrm>
        </p:grpSpPr>
        <p:sp>
          <p:nvSpPr>
            <p:cNvPr id="6" name="矩形 5"/>
            <p:cNvSpPr/>
            <p:nvPr/>
          </p:nvSpPr>
          <p:spPr bwMode="auto">
            <a:xfrm>
              <a:off x="5580112" y="3057590"/>
              <a:ext cx="3816424" cy="22739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smtClean="0"/>
                <a:t>views/blogs/</a:t>
              </a:r>
              <a:r>
                <a:rPr lang="en-US" altLang="zh-CN" sz="1100" b="1" dirty="0" err="1" smtClean="0"/>
                <a:t>show.html.erb</a:t>
              </a:r>
              <a:endParaRPr lang="en-US" altLang="zh-CN" sz="1100" b="1" dirty="0" smtClean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580112" y="3284984"/>
              <a:ext cx="3816424" cy="243690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dirty="0" smtClean="0"/>
                <a:t>…</a:t>
              </a:r>
            </a:p>
            <a:p>
              <a:endParaRPr lang="zh-CN" altLang="en-US" sz="1400" dirty="0" smtClean="0"/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'Edit', </a:t>
              </a:r>
              <a:r>
                <a:rPr lang="en-US" altLang="zh-CN" sz="1400" dirty="0" err="1" smtClean="0"/>
                <a:t>edit_blog_path</a:t>
              </a:r>
              <a:r>
                <a:rPr lang="en-US" altLang="zh-CN" sz="1400" dirty="0" smtClean="0"/>
                <a:t>(</a:t>
              </a:r>
              <a:r>
                <a:rPr lang="en-US" altLang="zh-CN" sz="1400" b="1" dirty="0" smtClean="0"/>
                <a:t>@blog) %&gt; |</a:t>
              </a:r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'Destroy',</a:t>
              </a:r>
              <a:r>
                <a:rPr lang="en-US" altLang="zh-CN" sz="1400" b="1" dirty="0" smtClean="0"/>
                <a:t> @blog, :confirm =&gt;</a:t>
              </a:r>
              <a:br>
                <a:rPr lang="en-US" altLang="zh-CN" sz="1400" b="1" dirty="0" smtClean="0"/>
              </a:br>
              <a:r>
                <a:rPr lang="en-US" altLang="zh-CN" sz="1400" b="1" dirty="0" smtClean="0"/>
                <a:t> 'Are you sure?', :method =&gt; :delete %&gt; |</a:t>
              </a:r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'See All Posts', </a:t>
              </a:r>
              <a:r>
                <a:rPr lang="en-US" altLang="zh-CN" sz="1400" dirty="0" err="1" smtClean="0"/>
                <a:t>blogs_path</a:t>
              </a:r>
              <a:r>
                <a:rPr lang="en-US" altLang="zh-CN" sz="1400" dirty="0" smtClean="0"/>
                <a:t> %&gt;</a:t>
              </a:r>
            </a:p>
            <a:p>
              <a:endParaRPr lang="zh-CN" altLang="en-US" sz="1400" dirty="0" smtClean="0"/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&lt;h2&gt;Comments&lt;/h2&gt;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&lt;div id="comments"&gt;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&lt;%= render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 :partial =&gt; @</a:t>
              </a:r>
              <a:r>
                <a:rPr lang="en-US" altLang="zh-CN" sz="1400" b="1" dirty="0" err="1" smtClean="0">
                  <a:solidFill>
                    <a:srgbClr val="FF0000"/>
                  </a:solidFill>
                </a:rPr>
                <a:t>blog.comments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&lt;/div&gt;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7504" y="4259634"/>
            <a:ext cx="4392487" cy="2193702"/>
            <a:chOff x="5580112" y="2880112"/>
            <a:chExt cx="4032448" cy="2193702"/>
          </a:xfrm>
        </p:grpSpPr>
        <p:sp>
          <p:nvSpPr>
            <p:cNvPr id="9" name="矩形 8"/>
            <p:cNvSpPr/>
            <p:nvPr/>
          </p:nvSpPr>
          <p:spPr bwMode="auto">
            <a:xfrm>
              <a:off x="5580112" y="2880112"/>
              <a:ext cx="4032448" cy="4048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100" b="1" dirty="0" smtClean="0"/>
                <a:t>views/comments/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_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comment.html.erb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580112" y="3284984"/>
              <a:ext cx="4032448" cy="178883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div_for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comment do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&lt;p&gt;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&lt;strong&gt;Posted 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   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time_ago_in_words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comment.created_at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)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&lt;/strong&gt;&lt;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br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/&gt;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comment.content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&lt;/p&gt;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 end %&gt;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5"/>
          <a:stretch/>
        </p:blipFill>
        <p:spPr>
          <a:xfrm>
            <a:off x="4821600" y="1526473"/>
            <a:ext cx="5009361" cy="3486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添加新</a:t>
            </a:r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00200"/>
            <a:ext cx="500936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添加新</a:t>
            </a:r>
            <a:r>
              <a:rPr lang="en-US" altLang="zh-CN" dirty="0" smtClean="0"/>
              <a:t>comments</a:t>
            </a:r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>
          <a:xfrm>
            <a:off x="395536" y="2132856"/>
            <a:ext cx="3960440" cy="4511646"/>
            <a:chOff x="5220072" y="3010440"/>
            <a:chExt cx="3960440" cy="4511646"/>
          </a:xfrm>
        </p:grpSpPr>
        <p:sp>
          <p:nvSpPr>
            <p:cNvPr id="6" name="矩形 5"/>
            <p:cNvSpPr/>
            <p:nvPr/>
          </p:nvSpPr>
          <p:spPr bwMode="auto">
            <a:xfrm>
              <a:off x="5220072" y="3010440"/>
              <a:ext cx="3960440" cy="2631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 smtClean="0"/>
                <a:t>views/blogs/</a:t>
              </a:r>
              <a:r>
                <a:rPr lang="en-US" altLang="zh-CN" sz="1400" b="1" dirty="0" err="1" smtClean="0"/>
                <a:t>show.html.erb</a:t>
              </a:r>
              <a:endParaRPr lang="en-US" altLang="zh-CN" sz="1400" b="1" dirty="0" smtClean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20072" y="3284984"/>
              <a:ext cx="3960440" cy="423710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dirty="0" smtClean="0"/>
                <a:t>…</a:t>
              </a:r>
            </a:p>
            <a:p>
              <a:endParaRPr lang="zh-CN" altLang="en-US" sz="1400" dirty="0" smtClean="0"/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'Edit', </a:t>
              </a:r>
              <a:r>
                <a:rPr lang="en-US" altLang="zh-CN" sz="1400" dirty="0" err="1" smtClean="0"/>
                <a:t>edit_blog_path</a:t>
              </a:r>
              <a:r>
                <a:rPr lang="en-US" altLang="zh-CN" sz="1400" dirty="0" smtClean="0"/>
                <a:t>(</a:t>
              </a:r>
              <a:r>
                <a:rPr lang="en-US" altLang="zh-CN" sz="1400" b="1" dirty="0" smtClean="0"/>
                <a:t>@blog) %&gt; |</a:t>
              </a:r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'Destroy',</a:t>
              </a:r>
              <a:r>
                <a:rPr lang="en-US" altLang="zh-CN" sz="1400" b="1" dirty="0" smtClean="0"/>
                <a:t> @blog, :confirm =&gt;</a:t>
              </a:r>
              <a:br>
                <a:rPr lang="en-US" altLang="zh-CN" sz="1400" b="1" dirty="0" smtClean="0"/>
              </a:br>
              <a:r>
                <a:rPr lang="en-US" altLang="zh-CN" sz="1400" b="1" dirty="0" smtClean="0"/>
                <a:t> 'Are you sure?', :method =&gt; :delete %&gt; |</a:t>
              </a:r>
            </a:p>
            <a:p>
              <a:r>
                <a:rPr lang="en-US" altLang="zh-CN" sz="1400" dirty="0" smtClean="0"/>
                <a:t>&lt;%= </a:t>
              </a:r>
              <a:r>
                <a:rPr lang="en-US" altLang="zh-CN" sz="1400" dirty="0" err="1" smtClean="0"/>
                <a:t>link_to</a:t>
              </a:r>
              <a:r>
                <a:rPr lang="en-US" altLang="zh-CN" sz="1400" dirty="0" smtClean="0"/>
                <a:t> 'See All Posts', </a:t>
              </a:r>
              <a:r>
                <a:rPr lang="en-US" altLang="zh-CN" sz="1400" dirty="0" err="1" smtClean="0"/>
                <a:t>blogs_path</a:t>
              </a:r>
              <a:r>
                <a:rPr lang="en-US" altLang="zh-CN" sz="1400" dirty="0" smtClean="0"/>
                <a:t> %&gt;</a:t>
              </a:r>
            </a:p>
            <a:p>
              <a:endParaRPr lang="zh-CN" altLang="en-US" sz="1400" dirty="0" smtClean="0"/>
            </a:p>
            <a:p>
              <a:r>
                <a:rPr lang="en-US" altLang="zh-CN" sz="1400" dirty="0" smtClean="0"/>
                <a:t>&lt;h2&gt;Comments&lt;/h2&gt;</a:t>
              </a:r>
            </a:p>
            <a:p>
              <a:r>
                <a:rPr lang="en-US" altLang="zh-CN" sz="1400" dirty="0" smtClean="0"/>
                <a:t>&lt;div id="comments"&gt;</a:t>
              </a:r>
            </a:p>
            <a:p>
              <a:r>
                <a:rPr lang="en-US" altLang="zh-CN" sz="1400" dirty="0" smtClean="0"/>
                <a:t>&lt;%= render :partial =&gt; @</a:t>
              </a:r>
              <a:r>
                <a:rPr lang="en-US" altLang="zh-CN" sz="1400" dirty="0" err="1" smtClean="0"/>
                <a:t>blog.comments</a:t>
              </a:r>
              <a:r>
                <a:rPr lang="en-US" altLang="zh-CN" sz="1400" dirty="0" smtClean="0"/>
                <a:t> %&gt;</a:t>
              </a:r>
            </a:p>
            <a:p>
              <a:r>
                <a:rPr lang="en-US" altLang="zh-CN" sz="1400" dirty="0" smtClean="0"/>
                <a:t>&lt;/div&gt;</a:t>
              </a:r>
            </a:p>
            <a:p>
              <a:endParaRPr lang="en-US" altLang="zh-CN" sz="1400" dirty="0" smtClean="0">
                <a:solidFill>
                  <a:srgbClr val="FF0000"/>
                </a:solidFill>
              </a:endParaRP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form_for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[@blog,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Comment.new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] do |f|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&lt;p&gt;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  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f.label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:content, "New Comment" %&gt; &lt;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br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/&gt;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  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f.text_area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:content, :rows =&gt; 5 %&gt;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&lt;/p&gt;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  &lt;p&gt;&lt;%= 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f.submit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 "Add Comment" %&gt;&lt;/p&gt;</a:t>
              </a:r>
            </a:p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&lt;% end %&gt;</a:t>
              </a:r>
            </a:p>
            <a:p>
              <a:endParaRPr lang="en-US" altLang="zh-CN" sz="1400" dirty="0" smtClean="0">
                <a:solidFill>
                  <a:srgbClr val="FF0000"/>
                </a:solidFill>
              </a:endParaRPr>
            </a:p>
            <a:p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4"/>
          <p:cNvGrpSpPr/>
          <p:nvPr/>
        </p:nvGrpSpPr>
        <p:grpSpPr>
          <a:xfrm>
            <a:off x="4860032" y="1772816"/>
            <a:ext cx="4176464" cy="4824536"/>
            <a:chOff x="5220072" y="3010440"/>
            <a:chExt cx="3960440" cy="4824536"/>
          </a:xfrm>
        </p:grpSpPr>
        <p:sp>
          <p:nvSpPr>
            <p:cNvPr id="9" name="矩形 8"/>
            <p:cNvSpPr/>
            <p:nvPr/>
          </p:nvSpPr>
          <p:spPr bwMode="auto">
            <a:xfrm>
              <a:off x="5220072" y="3010440"/>
              <a:ext cx="3960440" cy="26317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 smtClean="0"/>
                <a:t>controllers/</a:t>
              </a:r>
              <a:r>
                <a:rPr lang="en-US" altLang="zh-CN" sz="1400" b="1" dirty="0" err="1" smtClean="0"/>
                <a:t>comments_controller.rb</a:t>
              </a:r>
              <a:endParaRPr lang="en-US" altLang="zh-CN" sz="1400" b="1" dirty="0" smtClean="0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20072" y="3284984"/>
              <a:ext cx="3960440" cy="454999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 # POST /comments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# POST /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comments.json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def</a:t>
              </a:r>
              <a:r>
                <a:rPr lang="en-US" altLang="zh-CN" sz="1400" dirty="0">
                  <a:solidFill>
                    <a:schemeClr val="tx1"/>
                  </a:solidFill>
                </a:rPr>
                <a:t> create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@blog = 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Blog.find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params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[: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blog_id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])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@comment =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Comment.new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comment_params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@</a:t>
              </a:r>
              <a:r>
                <a:rPr lang="en-US" altLang="zh-CN" sz="1400" b="1" dirty="0" err="1">
                  <a:solidFill>
                    <a:srgbClr val="FF0000"/>
                  </a:solidFill>
                </a:rPr>
                <a:t>comment.blog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 = @blog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respond_to</a:t>
              </a:r>
              <a:r>
                <a:rPr lang="en-US" altLang="zh-CN" sz="1400" dirty="0">
                  <a:solidFill>
                    <a:schemeClr val="tx1"/>
                  </a:solidFill>
                </a:rPr>
                <a:t> do |format|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if @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comment.save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 format.html {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redirect_to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@blog</a:t>
              </a:r>
              <a:r>
                <a:rPr lang="en-US" altLang="zh-CN" sz="1400" dirty="0">
                  <a:solidFill>
                    <a:schemeClr val="tx1"/>
                  </a:solidFill>
                </a:rPr>
                <a:t>, notice: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400" dirty="0" smtClean="0">
                  <a:solidFill>
                    <a:schemeClr val="tx1"/>
                  </a:solidFill>
                </a:rPr>
              </a:br>
              <a:r>
                <a:rPr lang="en-US" altLang="zh-CN" sz="1400" dirty="0" smtClean="0">
                  <a:solidFill>
                    <a:schemeClr val="tx1"/>
                  </a:solidFill>
                </a:rPr>
                <a:t>'Comment </a:t>
              </a:r>
              <a:r>
                <a:rPr lang="en-US" altLang="zh-CN" sz="1400" dirty="0">
                  <a:solidFill>
                    <a:schemeClr val="tx1"/>
                  </a:solidFill>
                </a:rPr>
                <a:t>was successfully created.' }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format.json</a:t>
              </a:r>
              <a:r>
                <a:rPr lang="en-US" altLang="zh-CN" sz="1400" dirty="0">
                  <a:solidFill>
                    <a:schemeClr val="tx1"/>
                  </a:solidFill>
                </a:rPr>
                <a:t> { render :show, status: :created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, </a:t>
              </a:r>
              <a:br>
                <a:rPr lang="en-US" altLang="zh-CN" sz="1400" dirty="0" smtClean="0">
                  <a:solidFill>
                    <a:schemeClr val="tx1"/>
                  </a:solidFill>
                </a:rPr>
              </a:br>
              <a:r>
                <a:rPr lang="en-US" altLang="zh-CN" sz="1400" dirty="0" smtClean="0">
                  <a:solidFill>
                    <a:schemeClr val="tx1"/>
                  </a:solidFill>
                </a:rPr>
                <a:t>location</a:t>
              </a:r>
              <a:r>
                <a:rPr lang="en-US" altLang="zh-CN" sz="1400" dirty="0">
                  <a:solidFill>
                    <a:schemeClr val="tx1"/>
                  </a:solidFill>
                </a:rPr>
                <a:t>: @comment }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else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 format.html { render 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"blogs/show"</a:t>
              </a:r>
              <a:r>
                <a:rPr lang="en-US" altLang="zh-CN" sz="1400" dirty="0">
                  <a:solidFill>
                    <a:srgbClr val="FF0000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format.json</a:t>
              </a:r>
              <a:r>
                <a:rPr lang="en-US" altLang="zh-CN" sz="1400" dirty="0">
                  <a:solidFill>
                    <a:schemeClr val="tx1"/>
                  </a:solidFill>
                </a:rPr>
                <a:t> { render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json</a:t>
              </a:r>
              <a:r>
                <a:rPr lang="en-US" altLang="zh-CN" sz="1400" dirty="0">
                  <a:solidFill>
                    <a:schemeClr val="tx1"/>
                  </a:solidFill>
                </a:rPr>
                <a:t>: @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comment.errors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zh-CN" sz="1400" dirty="0" smtClean="0">
                  <a:solidFill>
                    <a:schemeClr val="tx1"/>
                  </a:solidFill>
                </a:rPr>
              </a:br>
              <a:r>
                <a:rPr lang="en-US" altLang="zh-CN" sz="1400" dirty="0" smtClean="0">
                  <a:solidFill>
                    <a:schemeClr val="tx1"/>
                  </a:solidFill>
                </a:rPr>
                <a:t>status</a:t>
              </a:r>
              <a:r>
                <a:rPr lang="en-US" altLang="zh-CN" sz="1400" dirty="0">
                  <a:solidFill>
                    <a:schemeClr val="tx1"/>
                  </a:solidFill>
                </a:rPr>
                <a:t>: :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unprocessable_entity</a:t>
              </a:r>
              <a:r>
                <a:rPr lang="en-US" altLang="zh-CN" sz="1400" dirty="0">
                  <a:solidFill>
                    <a:schemeClr val="tx1"/>
                  </a:solidFill>
                </a:rPr>
                <a:t> }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end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end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end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4774566" cy="43758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3353612" cy="4653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多个页面之间共享的部分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页面布局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 flipH="1">
            <a:off x="5364088" y="3140968"/>
            <a:ext cx="864096" cy="720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 flipH="1">
            <a:off x="323528" y="3717032"/>
            <a:ext cx="864096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flipH="1">
            <a:off x="5292080" y="6525344"/>
            <a:ext cx="1800200" cy="3326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flipH="1">
            <a:off x="35496" y="6408712"/>
            <a:ext cx="1800200" cy="3326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 flipH="1">
            <a:off x="179512" y="3140968"/>
            <a:ext cx="2088232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flipH="1">
            <a:off x="5292080" y="2492896"/>
            <a:ext cx="1872208" cy="720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024" y="1427163"/>
            <a:ext cx="8562975" cy="4764087"/>
          </a:xfrm>
        </p:spPr>
        <p:txBody>
          <a:bodyPr/>
          <a:lstStyle/>
          <a:p>
            <a:r>
              <a:rPr lang="zh-CN" altLang="en-US" dirty="0" smtClean="0"/>
              <a:t>请阅读：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http://guides.rubyonrails.org/layouts_and_rendering.html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27784" y="3068960"/>
            <a:ext cx="352839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header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27784" y="5733256"/>
            <a:ext cx="352839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footer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27784" y="3717032"/>
            <a:ext cx="720080" cy="1872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left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91880" y="3717032"/>
            <a:ext cx="2664296" cy="1872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rPr>
              <a:t>main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03" y="1427163"/>
            <a:ext cx="2845321" cy="4764087"/>
          </a:xfrm>
        </p:spPr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layout view</a:t>
            </a:r>
          </a:p>
          <a:p>
            <a:r>
              <a:rPr kumimoji="1" lang="zh-CN" altLang="en-US" dirty="0" smtClean="0"/>
              <a:t>修改样式表</a:t>
            </a:r>
            <a:endParaRPr kumimoji="1" lang="zh-CN" altLang="en-US" dirty="0"/>
          </a:p>
        </p:txBody>
      </p:sp>
      <p:grpSp>
        <p:nvGrpSpPr>
          <p:cNvPr id="6" name="组合 4"/>
          <p:cNvGrpSpPr/>
          <p:nvPr/>
        </p:nvGrpSpPr>
        <p:grpSpPr>
          <a:xfrm>
            <a:off x="179512" y="827059"/>
            <a:ext cx="5256584" cy="5976664"/>
            <a:chOff x="5220072" y="2938432"/>
            <a:chExt cx="4968552" cy="5976664"/>
          </a:xfrm>
        </p:grpSpPr>
        <p:sp>
          <p:nvSpPr>
            <p:cNvPr id="7" name="矩形 6"/>
            <p:cNvSpPr/>
            <p:nvPr/>
          </p:nvSpPr>
          <p:spPr bwMode="auto">
            <a:xfrm>
              <a:off x="5220072" y="2938432"/>
              <a:ext cx="4968552" cy="335182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 smtClean="0"/>
                <a:t>views/layouts/</a:t>
              </a:r>
              <a:r>
                <a:rPr lang="en-US" altLang="zh-CN" sz="1400" b="1" dirty="0" err="1" smtClean="0"/>
                <a:t>application.html.erb</a:t>
              </a:r>
              <a:endParaRPr lang="en-US" altLang="zh-CN" sz="1400" b="1" dirty="0" smtClean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220072" y="3284984"/>
              <a:ext cx="4968552" cy="5630112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/>
                <a:t>&lt;!DOCTYPE html&gt;</a:t>
              </a:r>
            </a:p>
            <a:p>
              <a:r>
                <a:rPr lang="en-US" altLang="zh-CN" sz="1400" b="1" dirty="0"/>
                <a:t>&lt;html&gt;</a:t>
              </a:r>
            </a:p>
            <a:p>
              <a:r>
                <a:rPr lang="en-US" altLang="zh-CN" sz="1400" b="1" dirty="0"/>
                <a:t>&lt;head&gt;</a:t>
              </a:r>
            </a:p>
            <a:p>
              <a:r>
                <a:rPr lang="en-US" altLang="zh-CN" sz="1400" b="1" dirty="0"/>
                <a:t>  &lt;title&gt;Blogs3&lt;/title&gt;</a:t>
              </a:r>
            </a:p>
            <a:p>
              <a:r>
                <a:rPr lang="en-US" altLang="zh-CN" sz="1400" b="1" dirty="0"/>
                <a:t>  &lt;%= </a:t>
              </a:r>
              <a:r>
                <a:rPr lang="en-US" altLang="zh-CN" sz="1400" b="1" dirty="0" err="1"/>
                <a:t>stylesheet_link_tag</a:t>
              </a:r>
              <a:r>
                <a:rPr lang="en-US" altLang="zh-CN" sz="1400" b="1" dirty="0"/>
                <a:t>    "application", :media =&gt; "all" %&gt;</a:t>
              </a:r>
            </a:p>
            <a:p>
              <a:r>
                <a:rPr lang="en-US" altLang="zh-CN" sz="1400" b="1" dirty="0"/>
                <a:t>  &lt;%= </a:t>
              </a:r>
              <a:r>
                <a:rPr lang="en-US" altLang="zh-CN" sz="1400" b="1" dirty="0" err="1"/>
                <a:t>javascript_include_tag</a:t>
              </a:r>
              <a:r>
                <a:rPr lang="en-US" altLang="zh-CN" sz="1400" b="1" dirty="0"/>
                <a:t> "application" %&gt;</a:t>
              </a:r>
            </a:p>
            <a:p>
              <a:r>
                <a:rPr lang="en-US" altLang="zh-CN" sz="1400" b="1" dirty="0"/>
                <a:t>  &lt;%= </a:t>
              </a:r>
              <a:r>
                <a:rPr lang="en-US" altLang="zh-CN" sz="1400" b="1" dirty="0" err="1"/>
                <a:t>csrf_meta_tags</a:t>
              </a:r>
              <a:r>
                <a:rPr lang="en-US" altLang="zh-CN" sz="1400" b="1" dirty="0"/>
                <a:t> %&gt;</a:t>
              </a:r>
            </a:p>
            <a:p>
              <a:r>
                <a:rPr lang="en-US" altLang="zh-CN" sz="1400" b="1" dirty="0"/>
                <a:t>&lt;/head&gt;</a:t>
              </a:r>
            </a:p>
            <a:p>
              <a:r>
                <a:rPr lang="en-US" altLang="zh-CN" sz="1400" b="1" dirty="0"/>
                <a:t>&lt;body&gt;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&lt;div id="banner"&gt;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&lt;h1&gt;My Blogs 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IV&lt;/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h1&gt;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&lt;/div&gt;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&lt;div id="left-panel"&gt;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Left Panel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&lt;/div&gt;</a:t>
              </a:r>
            </a:p>
            <a:p>
              <a:endParaRPr lang="en-US" altLang="zh-CN" sz="1400" b="1" dirty="0"/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&lt;div id="main-panel"&gt;</a:t>
              </a:r>
            </a:p>
            <a:p>
              <a:r>
                <a:rPr lang="en-US" altLang="zh-CN" sz="1400" b="1" dirty="0"/>
                <a:t>&lt;%= yield %&gt;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&lt;/div&gt;</a:t>
              </a:r>
            </a:p>
            <a:p>
              <a:endParaRPr lang="en-US" altLang="zh-CN" sz="1400" b="1" dirty="0"/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&lt;div id="footer"&gt;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Copyright wty &amp;copy; 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2012</a:t>
              </a:r>
              <a:endParaRPr lang="en-US" altLang="zh-CN" sz="1400" b="1" dirty="0">
                <a:solidFill>
                  <a:srgbClr val="FF0000"/>
                </a:solidFill>
              </a:endParaRP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&lt;/div&gt;</a:t>
              </a:r>
            </a:p>
            <a:p>
              <a:endParaRPr lang="en-US" altLang="zh-CN" sz="1400" b="1" dirty="0"/>
            </a:p>
            <a:p>
              <a:r>
                <a:rPr lang="en-US" altLang="zh-CN" sz="1400" b="1" dirty="0"/>
                <a:t>&lt;/body&gt;</a:t>
              </a:r>
            </a:p>
            <a:p>
              <a:r>
                <a:rPr lang="en-US" altLang="zh-CN" sz="1400" b="1" dirty="0"/>
                <a:t>&lt;/html&gt;</a:t>
              </a:r>
            </a:p>
          </p:txBody>
        </p:sp>
      </p:grpSp>
      <p:grpSp>
        <p:nvGrpSpPr>
          <p:cNvPr id="9" name="组合 4"/>
          <p:cNvGrpSpPr/>
          <p:nvPr/>
        </p:nvGrpSpPr>
        <p:grpSpPr>
          <a:xfrm>
            <a:off x="5724128" y="2987299"/>
            <a:ext cx="3384376" cy="3816424"/>
            <a:chOff x="5220072" y="2938432"/>
            <a:chExt cx="4968552" cy="3816424"/>
          </a:xfrm>
        </p:grpSpPr>
        <p:sp>
          <p:nvSpPr>
            <p:cNvPr id="10" name="矩形 9"/>
            <p:cNvSpPr/>
            <p:nvPr/>
          </p:nvSpPr>
          <p:spPr bwMode="auto">
            <a:xfrm>
              <a:off x="5220072" y="2938432"/>
              <a:ext cx="4968552" cy="335182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/>
                <a:t>assets/</a:t>
              </a:r>
              <a:r>
                <a:rPr lang="en-US" altLang="zh-CN" sz="1400" b="1" dirty="0" err="1" smtClean="0"/>
                <a:t>stylesheets</a:t>
              </a:r>
              <a:r>
                <a:rPr lang="en-US" altLang="zh-CN" sz="1400" b="1" dirty="0" smtClean="0"/>
                <a:t>/</a:t>
              </a:r>
              <a:r>
                <a:rPr lang="en-US" altLang="zh-CN" sz="1400" b="1" dirty="0" err="1" smtClean="0"/>
                <a:t>application.css</a:t>
              </a:r>
              <a:endParaRPr lang="en-US" altLang="zh-CN" sz="1400" b="1" dirty="0" smtClean="0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220072" y="3284984"/>
              <a:ext cx="4968552" cy="3469872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400" b="1" dirty="0" smtClean="0"/>
                <a:t>…</a:t>
              </a:r>
            </a:p>
            <a:p>
              <a:endParaRPr lang="en-US" altLang="zh-CN" sz="1400" b="1" dirty="0"/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#left-panel {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float: left;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margin: 20px;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zh-CN" sz="1400" b="1" dirty="0">
                <a:solidFill>
                  <a:srgbClr val="FF0000"/>
                </a:solidFill>
              </a:endParaRP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#main-panel {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float: left;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border-left: 1px solid;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padding: 10px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zh-CN" sz="1400" b="1" dirty="0">
                <a:solidFill>
                  <a:srgbClr val="FF0000"/>
                </a:solidFill>
              </a:endParaRP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#footer {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  clear: both</a:t>
              </a:r>
            </a:p>
            <a:p>
              <a:r>
                <a:rPr lang="en-US" altLang="zh-CN" sz="1400" b="1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4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</a:t>
            </a:r>
            <a:r>
              <a:rPr lang="zh-CN" altLang="en-US" dirty="0" smtClean="0"/>
              <a:t>索与</a:t>
            </a:r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希</a:t>
            </a:r>
            <a:r>
              <a:rPr lang="zh-CN" altLang="en-US" dirty="0" smtClean="0"/>
              <a:t>望有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种或</a:t>
            </a:r>
            <a:r>
              <a:rPr lang="zh-CN" altLang="en-US" dirty="0"/>
              <a:t>以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如首页布局风格和其他页不一样？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9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Bootstrap -</a:t>
            </a:r>
            <a:r>
              <a:rPr lang="zh-CN" altLang="en-US" dirty="0"/>
              <a:t>是一组用于网站和网络应用程序开发的开源前端框架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https://github.com/twbs/bootstrap-rubygem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87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/>
              <a:t>blog4</a:t>
            </a:r>
            <a:r>
              <a:rPr lang="zh-CN" altLang="en-US" dirty="0"/>
              <a:t>实现，计时，看是否能够在</a:t>
            </a:r>
            <a:r>
              <a:rPr lang="en-US" altLang="zh-CN" dirty="0"/>
              <a:t>15</a:t>
            </a:r>
            <a:r>
              <a:rPr lang="zh-CN" altLang="en-US" dirty="0"/>
              <a:t>分钟内完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zh-CN" altLang="en-US" dirty="0" smtClean="0"/>
              <a:t>提</a:t>
            </a:r>
            <a:r>
              <a:rPr lang="zh-CN" altLang="en-US" dirty="0"/>
              <a:t>交到各自</a:t>
            </a:r>
            <a:r>
              <a:rPr lang="en-US" altLang="zh-CN" dirty="0" err="1"/>
              <a:t>git</a:t>
            </a:r>
            <a:r>
              <a:rPr lang="zh-CN" altLang="en-US" dirty="0"/>
              <a:t>代码库（</a:t>
            </a:r>
            <a:r>
              <a:rPr lang="en-US" altLang="zh-CN" dirty="0"/>
              <a:t>website</a:t>
            </a:r>
            <a:r>
              <a:rPr lang="zh-CN" altLang="en-US" dirty="0"/>
              <a:t>）</a:t>
            </a:r>
            <a:r>
              <a:rPr lang="en-US" altLang="zh-CN" dirty="0"/>
              <a:t>blog4</a:t>
            </a:r>
            <a:r>
              <a:rPr lang="zh-CN" altLang="en-US" dirty="0"/>
              <a:t>分支（注意从空白工程分枝，</a:t>
            </a:r>
            <a:r>
              <a:rPr lang="en-US" altLang="zh-CN" dirty="0"/>
              <a:t>how</a:t>
            </a:r>
            <a:r>
              <a:rPr lang="zh-CN" altLang="en-US" dirty="0"/>
              <a:t>？）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87624" y="4365104"/>
            <a:ext cx="309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87624" y="4869160"/>
            <a:ext cx="309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4534" y="418043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4003" y="46844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cookbook3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187624" y="5445224"/>
            <a:ext cx="3096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14942" y="5220662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blog4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3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为什么不能修改</a:t>
            </a:r>
            <a:r>
              <a:rPr lang="en-US" altLang="zh-CN" dirty="0"/>
              <a:t>Category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按下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按钮后发生了什么？</a:t>
            </a:r>
            <a:endParaRPr lang="en-US" altLang="zh-CN" dirty="0" smtClean="0"/>
          </a:p>
          <a:p>
            <a:pPr lvl="1"/>
            <a:r>
              <a:rPr lang="zh-CN" altLang="en-US" dirty="0"/>
              <a:t>提交表</a:t>
            </a:r>
            <a:r>
              <a:rPr lang="zh-CN" altLang="en-US" dirty="0" smtClean="0"/>
              <a:t>单，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提交的表单中包含在界面上输入的参数（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在服务器端通过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参数访问，可以看成一个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RecipeController#update</a:t>
            </a:r>
            <a:r>
              <a:rPr lang="zh-CN" altLang="en-US" dirty="0" smtClean="0"/>
              <a:t>被调用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1439652" y="4077072"/>
            <a:ext cx="6264696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"recipe"=&gt;{"title"=&gt;"coke","</a:t>
            </a:r>
            <a:r>
              <a:rPr lang="en-US" altLang="zh-CN" sz="2000" b="1" dirty="0" err="1">
                <a:latin typeface="Times New Roman" pitchFamily="18" charset="0"/>
                <a:ea typeface="仿宋_GB2312" pitchFamily="49" charset="-122"/>
              </a:rPr>
              <a:t>category_id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"=&gt;"1"}</a:t>
            </a:r>
          </a:p>
        </p:txBody>
      </p:sp>
    </p:spTree>
    <p:extLst>
      <p:ext uri="{BB962C8B-B14F-4D97-AF65-F5344CB8AC3E}">
        <p14:creationId xmlns:p14="http://schemas.microsoft.com/office/powerpoint/2010/main" val="14008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联系方式：沃天宇</a:t>
            </a:r>
            <a:endParaRPr lang="en-US" altLang="zh-CN" dirty="0" smtClean="0"/>
          </a:p>
          <a:p>
            <a:r>
              <a:rPr lang="zh-CN" altLang="en-US" dirty="0" smtClean="0"/>
              <a:t>办公室：新主楼</a:t>
            </a:r>
            <a:r>
              <a:rPr lang="en-US" altLang="zh-CN" dirty="0" smtClean="0"/>
              <a:t>G506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8233924</a:t>
            </a:r>
          </a:p>
          <a:p>
            <a:r>
              <a:rPr lang="zh-CN" altLang="en-US" dirty="0" smtClean="0"/>
              <a:t>电子邮件：</a:t>
            </a:r>
            <a:r>
              <a:rPr lang="en-US" altLang="zh-CN" dirty="0" smtClean="0"/>
              <a:t>woty@buaa.edu.cn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r="5607" b="28642"/>
          <a:stretch/>
        </p:blipFill>
        <p:spPr>
          <a:xfrm>
            <a:off x="251520" y="260648"/>
            <a:ext cx="6768752" cy="4893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48950" r="34480" b="15350"/>
          <a:stretch/>
        </p:blipFill>
        <p:spPr>
          <a:xfrm>
            <a:off x="3491880" y="4221088"/>
            <a:ext cx="5328593" cy="244827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67544" y="2707519"/>
            <a:ext cx="4464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944" y="6453336"/>
            <a:ext cx="4464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为什么不能修改</a:t>
            </a:r>
            <a:r>
              <a:rPr lang="en-US" altLang="zh-CN" dirty="0"/>
              <a:t>Category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ActionRecord#update</a:t>
            </a:r>
            <a:r>
              <a:rPr lang="zh-CN" altLang="en-US" dirty="0" smtClean="0"/>
              <a:t>方法需要显示声明允许更新的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/>
              <a:t>在这</a:t>
            </a:r>
            <a:r>
              <a:rPr lang="zh-CN" altLang="en-US" dirty="0" smtClean="0"/>
              <a:t>里，就是需要允许</a:t>
            </a:r>
            <a:r>
              <a:rPr lang="en-US" altLang="zh-CN" dirty="0" err="1" smtClean="0"/>
              <a:t>category_id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/>
              <a:t>修</a:t>
            </a:r>
            <a:r>
              <a:rPr lang="zh-CN" altLang="en-US" dirty="0" smtClean="0"/>
              <a:t>改为：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注意上面的注释，思考为什么要对传递参数白名单管理</a:t>
            </a:r>
            <a:r>
              <a:rPr lang="zh-CN" altLang="en-US" dirty="0" smtClean="0"/>
              <a:t>？举例说明。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67850" r="5073" b="15350"/>
          <a:stretch/>
        </p:blipFill>
        <p:spPr>
          <a:xfrm>
            <a:off x="611560" y="3861048"/>
            <a:ext cx="7920880" cy="11521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4365104"/>
            <a:ext cx="172819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Strong </a:t>
            </a:r>
            <a:r>
              <a:rPr lang="en-US" altLang="zh-CN" dirty="0" smtClean="0"/>
              <a:t>Parameter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机制（</a:t>
            </a:r>
            <a:r>
              <a:rPr lang="en-US" altLang="zh-CN" dirty="0"/>
              <a:t>since rails4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过滤非法参数应该是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谁的工作？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 rotWithShape="1">
          <a:blip r:embed="rId2"/>
          <a:srcRect l="1916" t="32190" r="3034" b="20142"/>
          <a:stretch/>
        </p:blipFill>
        <p:spPr bwMode="auto">
          <a:xfrm>
            <a:off x="419262" y="3068960"/>
            <a:ext cx="8267538" cy="291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7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15min</a:t>
            </a:r>
            <a:r>
              <a:rPr lang="zh-CN" altLang="en-US" dirty="0" smtClean="0"/>
              <a:t>制作一个</a:t>
            </a:r>
            <a:r>
              <a:rPr lang="en-US" altLang="zh-CN" dirty="0" smtClean="0"/>
              <a:t>blog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发文，每篇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有标题、内容，创建时间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</a:t>
            </a:r>
            <a:r>
              <a:rPr lang="en-US" altLang="zh-CN" dirty="0" smtClean="0"/>
              <a:t>blog</a:t>
            </a:r>
          </a:p>
          <a:p>
            <a:pPr lvl="1"/>
            <a:r>
              <a:rPr lang="zh-CN" altLang="en-US" dirty="0" smtClean="0"/>
              <a:t>回帖（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）功能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可以针对每篇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回帖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按照回帖时间排序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简单的用户管理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需要登录才能添加、修改、删除自己发表的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、评论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强化基于脚手架的应用开发</a:t>
            </a:r>
            <a:endParaRPr lang="en-US" altLang="zh-CN" dirty="0" smtClean="0"/>
          </a:p>
          <a:p>
            <a:r>
              <a:rPr lang="zh-CN" altLang="en-US" dirty="0" smtClean="0"/>
              <a:t>输入表单验证（</a:t>
            </a:r>
            <a:r>
              <a:rPr lang="en-US" altLang="zh-CN" dirty="0" smtClean="0"/>
              <a:t>model validation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namespace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shortcut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before_action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http_basic</a:t>
            </a:r>
            <a:r>
              <a:rPr lang="zh-CN" altLang="en-US" dirty="0" smtClean="0"/>
              <a:t>认证、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r>
              <a:rPr lang="en-US" altLang="zh-CN" dirty="0" smtClean="0"/>
              <a:t>layout</a:t>
            </a:r>
            <a:r>
              <a:rPr lang="zh-CN" altLang="en-US" dirty="0" smtClean="0"/>
              <a:t>和部分渲染（</a:t>
            </a:r>
            <a:r>
              <a:rPr lang="en-US" altLang="zh-CN" dirty="0" smtClean="0"/>
              <a:t>partial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）的使用</a:t>
            </a:r>
            <a:endParaRPr lang="en-US" altLang="zh-CN" dirty="0" smtClean="0"/>
          </a:p>
          <a:p>
            <a:r>
              <a:rPr lang="en-US" altLang="zh-CN" dirty="0" smtClean="0"/>
              <a:t>i18n=Internationalization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13347</TotalTime>
  <Words>2399</Words>
  <Application>Microsoft Office PowerPoint</Application>
  <PresentationFormat>全屏显示(4:3)</PresentationFormat>
  <Paragraphs>456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Meiryo UI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Georgia</vt:lpstr>
      <vt:lpstr>Times New Roman</vt:lpstr>
      <vt:lpstr>Wingdings</vt:lpstr>
      <vt:lpstr>buaa</vt:lpstr>
      <vt:lpstr>act-v1</vt:lpstr>
      <vt:lpstr>Ruby程序设计语言 第六章：Ruby on Rails敏捷开发实践2 ——对象关系</vt:lpstr>
      <vt:lpstr>Cookbook3效果</vt:lpstr>
      <vt:lpstr>为什么不能修改Category？</vt:lpstr>
      <vt:lpstr>为什么不能修改Category？</vt:lpstr>
      <vt:lpstr>PowerPoint 演示文稿</vt:lpstr>
      <vt:lpstr>为什么不能修改Category？</vt:lpstr>
      <vt:lpstr>Strong Parameter</vt:lpstr>
      <vt:lpstr>15min制作一个blog</vt:lpstr>
      <vt:lpstr>主要学习内容</vt:lpstr>
      <vt:lpstr>基本效果</vt:lpstr>
      <vt:lpstr>基本数据关系设计</vt:lpstr>
      <vt:lpstr>实现步骤</vt:lpstr>
      <vt:lpstr>实现步骤</vt:lpstr>
      <vt:lpstr>深入理解CRUD，小练习</vt:lpstr>
      <vt:lpstr>深入理解CRUD</vt:lpstr>
      <vt:lpstr>理解RESTful</vt:lpstr>
      <vt:lpstr>调整一下根目录路由</vt:lpstr>
      <vt:lpstr>增加对blog相关字段的判空</vt:lpstr>
      <vt:lpstr>增加对blog相关字段的判空</vt:lpstr>
      <vt:lpstr>代码分析</vt:lpstr>
      <vt:lpstr>代码分析——原理</vt:lpstr>
      <vt:lpstr>render和rediret_to</vt:lpstr>
      <vt:lpstr>渲染结果</vt:lpstr>
      <vt:lpstr>其他表单（模型）验证方法</vt:lpstr>
      <vt:lpstr>声明式编程 vs 命令式编程</vt:lpstr>
      <vt:lpstr>思考题</vt:lpstr>
      <vt:lpstr>改进一下blog列表和展示界面</vt:lpstr>
      <vt:lpstr>增加comment功能</vt:lpstr>
      <vt:lpstr>增加comment功能</vt:lpstr>
      <vt:lpstr>增加comment功能</vt:lpstr>
      <vt:lpstr>显示comments列表</vt:lpstr>
      <vt:lpstr>添加新comments</vt:lpstr>
      <vt:lpstr>添加新comments</vt:lpstr>
      <vt:lpstr>Layout</vt:lpstr>
      <vt:lpstr>页面布局</vt:lpstr>
      <vt:lpstr>PowerPoint 演示文稿</vt:lpstr>
      <vt:lpstr>搜索与思考</vt:lpstr>
      <vt:lpstr>Bootstrap前端</vt:lpstr>
      <vt:lpstr>作业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674</cp:revision>
  <dcterms:created xsi:type="dcterms:W3CDTF">2010-05-17T07:15:50Z</dcterms:created>
  <dcterms:modified xsi:type="dcterms:W3CDTF">2018-10-25T07:57:33Z</dcterms:modified>
</cp:coreProperties>
</file>