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 id="2147483672" r:id="rId2"/>
  </p:sldMasterIdLst>
  <p:notesMasterIdLst>
    <p:notesMasterId r:id="rId36"/>
  </p:notesMasterIdLst>
  <p:sldIdLst>
    <p:sldId id="256" r:id="rId3"/>
    <p:sldId id="528" r:id="rId4"/>
    <p:sldId id="531" r:id="rId5"/>
    <p:sldId id="530" r:id="rId6"/>
    <p:sldId id="532" r:id="rId7"/>
    <p:sldId id="491" r:id="rId8"/>
    <p:sldId id="511" r:id="rId9"/>
    <p:sldId id="510" r:id="rId10"/>
    <p:sldId id="512" r:id="rId11"/>
    <p:sldId id="513" r:id="rId12"/>
    <p:sldId id="514" r:id="rId13"/>
    <p:sldId id="516" r:id="rId14"/>
    <p:sldId id="515" r:id="rId15"/>
    <p:sldId id="517" r:id="rId16"/>
    <p:sldId id="518" r:id="rId17"/>
    <p:sldId id="519" r:id="rId18"/>
    <p:sldId id="521" r:id="rId19"/>
    <p:sldId id="520" r:id="rId20"/>
    <p:sldId id="533" r:id="rId21"/>
    <p:sldId id="537" r:id="rId22"/>
    <p:sldId id="534" r:id="rId23"/>
    <p:sldId id="535" r:id="rId24"/>
    <p:sldId id="536" r:id="rId25"/>
    <p:sldId id="538" r:id="rId26"/>
    <p:sldId id="539" r:id="rId27"/>
    <p:sldId id="540" r:id="rId28"/>
    <p:sldId id="541" r:id="rId29"/>
    <p:sldId id="543" r:id="rId30"/>
    <p:sldId id="544" r:id="rId31"/>
    <p:sldId id="545" r:id="rId32"/>
    <p:sldId id="546" r:id="rId33"/>
    <p:sldId id="547" r:id="rId34"/>
    <p:sldId id="28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9" autoAdjust="0"/>
    <p:restoredTop sz="92000" autoAdjust="0"/>
  </p:normalViewPr>
  <p:slideViewPr>
    <p:cSldViewPr>
      <p:cViewPr varScale="1">
        <p:scale>
          <a:sx n="103" d="100"/>
          <a:sy n="103" d="100"/>
        </p:scale>
        <p:origin x="2040" y="114"/>
      </p:cViewPr>
      <p:guideLst>
        <p:guide orient="horz" pos="2160"/>
        <p:guide pos="2880"/>
      </p:guideLst>
    </p:cSldViewPr>
  </p:slideViewPr>
  <p:outlineViewPr>
    <p:cViewPr>
      <p:scale>
        <a:sx n="33" d="100"/>
        <a:sy n="33" d="100"/>
      </p:scale>
      <p:origin x="0" y="6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B01CB-7359-457B-8DB8-5481F67FF996}" type="datetimeFigureOut">
              <a:rPr lang="zh-CN" altLang="en-US" smtClean="0"/>
              <a:pPr/>
              <a:t>2018/11/1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61D72-7A99-408A-9A85-E99143499BDD}" type="slidenum">
              <a:rPr lang="zh-CN" altLang="en-US" smtClean="0"/>
              <a:pPr/>
              <a:t>‹#›</a:t>
            </a:fld>
            <a:endParaRPr lang="zh-CN" altLang="en-US"/>
          </a:p>
        </p:txBody>
      </p:sp>
    </p:spTree>
    <p:extLst>
      <p:ext uri="{BB962C8B-B14F-4D97-AF65-F5344CB8AC3E}">
        <p14:creationId xmlns:p14="http://schemas.microsoft.com/office/powerpoint/2010/main" val="305386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B61D72-7A99-408A-9A85-E99143499BDD}" type="slidenum">
              <a:rPr lang="zh-CN" altLang="en-US" smtClean="0"/>
              <a:pPr/>
              <a:t>28</a:t>
            </a:fld>
            <a:endParaRPr lang="zh-CN" altLang="en-US"/>
          </a:p>
        </p:txBody>
      </p:sp>
    </p:spTree>
    <p:extLst>
      <p:ext uri="{BB962C8B-B14F-4D97-AF65-F5344CB8AC3E}">
        <p14:creationId xmlns:p14="http://schemas.microsoft.com/office/powerpoint/2010/main" val="277678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B61D72-7A99-408A-9A85-E99143499BDD}" type="slidenum">
              <a:rPr lang="zh-CN" altLang="en-US" smtClean="0"/>
              <a:pPr/>
              <a:t>29</a:t>
            </a:fld>
            <a:endParaRPr lang="zh-CN" altLang="en-US"/>
          </a:p>
        </p:txBody>
      </p:sp>
    </p:spTree>
    <p:extLst>
      <p:ext uri="{BB962C8B-B14F-4D97-AF65-F5344CB8AC3E}">
        <p14:creationId xmlns:p14="http://schemas.microsoft.com/office/powerpoint/2010/main" val="2452358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23458" name="Rectangle 2"/>
          <p:cNvSpPr>
            <a:spLocks noGrp="1" noChangeArrowheads="1"/>
          </p:cNvSpPr>
          <p:nvPr>
            <p:ph type="ctrTitle"/>
          </p:nvPr>
        </p:nvSpPr>
        <p:spPr>
          <a:xfrm>
            <a:off x="685800" y="2130425"/>
            <a:ext cx="7772400" cy="1470025"/>
          </a:xfrm>
        </p:spPr>
        <p:txBody>
          <a:bodyPr/>
          <a:lstStyle>
            <a:lvl1pPr>
              <a:defRPr>
                <a:latin typeface="华文行楷" pitchFamily="2" charset="-122"/>
                <a:ea typeface="华文行楷" pitchFamily="2" charset="-122"/>
              </a:defRPr>
            </a:lvl1pPr>
          </a:lstStyle>
          <a:p>
            <a:r>
              <a:rPr lang="zh-CN" altLang="en-US" smtClean="0"/>
              <a:t>单击此处编辑母版标题样式</a:t>
            </a:r>
            <a:endParaRPr lang="zh-CN" altLang="en-US"/>
          </a:p>
        </p:txBody>
      </p:sp>
      <p:sp>
        <p:nvSpPr>
          <p:cNvPr id="232345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2323460" name="Rectangle 4"/>
          <p:cNvSpPr>
            <a:spLocks noGrp="1" noChangeArrowheads="1"/>
          </p:cNvSpPr>
          <p:nvPr>
            <p:ph type="dt" sz="half" idx="2"/>
          </p:nvPr>
        </p:nvSpPr>
        <p:spPr>
          <a:xfrm>
            <a:off x="457200" y="6245225"/>
            <a:ext cx="2133600" cy="476250"/>
          </a:xfrm>
        </p:spPr>
        <p:txBody>
          <a:bodyPr/>
          <a:lstStyle>
            <a:lvl1pPr>
              <a:defRPr/>
            </a:lvl1pPr>
          </a:lstStyle>
          <a:p>
            <a:fld id="{530820CF-B880-4189-942D-D702A7CBA730}" type="datetimeFigureOut">
              <a:rPr lang="zh-CN" altLang="en-US" smtClean="0"/>
              <a:pPr/>
              <a:t>2018/11/1</a:t>
            </a:fld>
            <a:endParaRPr lang="zh-CN" altLang="en-US"/>
          </a:p>
        </p:txBody>
      </p:sp>
      <p:sp>
        <p:nvSpPr>
          <p:cNvPr id="2323461" name="Rectangle 5"/>
          <p:cNvSpPr>
            <a:spLocks noGrp="1" noChangeArrowheads="1"/>
          </p:cNvSpPr>
          <p:nvPr>
            <p:ph type="ftr" sz="quarter" idx="3"/>
          </p:nvPr>
        </p:nvSpPr>
        <p:spPr>
          <a:xfrm>
            <a:off x="3124200" y="6245225"/>
            <a:ext cx="2895600" cy="476250"/>
          </a:xfrm>
        </p:spPr>
        <p:txBody>
          <a:bodyPr/>
          <a:lstStyle>
            <a:lvl1pPr>
              <a:defRPr/>
            </a:lvl1pPr>
          </a:lstStyle>
          <a:p>
            <a:endParaRPr lang="zh-CN" altLang="en-US"/>
          </a:p>
        </p:txBody>
      </p:sp>
      <p:sp>
        <p:nvSpPr>
          <p:cNvPr id="2323462" name="Rectangle 6"/>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2323463" name="Line 7"/>
          <p:cNvSpPr>
            <a:spLocks noChangeShapeType="1"/>
          </p:cNvSpPr>
          <p:nvPr/>
        </p:nvSpPr>
        <p:spPr bwMode="auto">
          <a:xfrm>
            <a:off x="0" y="723900"/>
            <a:ext cx="9144000" cy="0"/>
          </a:xfrm>
          <a:prstGeom prst="line">
            <a:avLst/>
          </a:prstGeom>
          <a:noFill/>
          <a:ln w="28575">
            <a:solidFill>
              <a:srgbClr val="000099"/>
            </a:solidFill>
            <a:round/>
            <a:headEnd/>
            <a:tailEnd/>
          </a:ln>
          <a:effectLst/>
        </p:spPr>
        <p:txBody>
          <a:bodyPr wrap="none" anchor="ctr"/>
          <a:lstStyle/>
          <a:p>
            <a:endParaRPr lang="zh-CN" altLang="en-US"/>
          </a:p>
        </p:txBody>
      </p:sp>
      <p:sp>
        <p:nvSpPr>
          <p:cNvPr id="2323464" name="Line 8"/>
          <p:cNvSpPr>
            <a:spLocks noChangeShapeType="1"/>
          </p:cNvSpPr>
          <p:nvPr/>
        </p:nvSpPr>
        <p:spPr bwMode="auto">
          <a:xfrm>
            <a:off x="376238" y="1296988"/>
            <a:ext cx="8767762" cy="14287"/>
          </a:xfrm>
          <a:prstGeom prst="line">
            <a:avLst/>
          </a:prstGeom>
          <a:noFill/>
          <a:ln w="28575">
            <a:solidFill>
              <a:srgbClr val="000099"/>
            </a:solidFill>
            <a:round/>
            <a:headEnd/>
            <a:tailEnd/>
          </a:ln>
          <a:effectLst/>
        </p:spPr>
        <p:txBody>
          <a:bodyPr wrap="none" anchor="ctr"/>
          <a:lstStyle/>
          <a:p>
            <a:endParaRPr lang="zh-CN" altLang="en-US"/>
          </a:p>
        </p:txBody>
      </p:sp>
      <p:pic>
        <p:nvPicPr>
          <p:cNvPr id="2323465" name="Picture 9" descr="未标题-1"/>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323467" name="Picture 5" descr="1"/>
          <p:cNvPicPr>
            <a:picLocks noChangeAspect="1" noChangeArrowheads="1"/>
          </p:cNvPicPr>
          <p:nvPr/>
        </p:nvPicPr>
        <p:blipFill>
          <a:blip r:embed="rId3" cstate="print">
            <a:lum bright="36000" contrast="-60000"/>
          </a:blip>
          <a:srcRect t="9599" b="5481"/>
          <a:stretch>
            <a:fillRect/>
          </a:stretch>
        </p:blipFill>
        <p:spPr bwMode="auto">
          <a:xfrm>
            <a:off x="0" y="1206500"/>
            <a:ext cx="9144000" cy="5651500"/>
          </a:xfrm>
          <a:prstGeom prst="rect">
            <a:avLst/>
          </a:prstGeom>
          <a:noFill/>
          <a:ln w="9525">
            <a:noFill/>
            <a:miter lim="800000"/>
            <a:headEnd/>
            <a:tailEnd/>
          </a:ln>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0325" y="752475"/>
            <a:ext cx="1943100" cy="5438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1025" y="752475"/>
            <a:ext cx="5676900" cy="5438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122" name="Picture 2" descr="Snap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62900" y="1052513"/>
            <a:ext cx="1181100" cy="554513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Snap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03350" y="6669088"/>
            <a:ext cx="7740650" cy="1889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nap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5962650"/>
            <a:ext cx="1381125" cy="895350"/>
          </a:xfrm>
          <a:prstGeom prst="rect">
            <a:avLst/>
          </a:prstGeom>
          <a:noFill/>
          <a:extLst>
            <a:ext uri="{909E8E84-426E-40DD-AFC4-6F175D3DCCD1}">
              <a14:hiddenFill xmlns:a14="http://schemas.microsoft.com/office/drawing/2010/main">
                <a:solidFill>
                  <a:srgbClr val="FFFFFF"/>
                </a:solidFill>
              </a14:hiddenFill>
            </a:ext>
          </a:extLst>
        </p:spPr>
      </p:pic>
      <p:sp>
        <p:nvSpPr>
          <p:cNvPr id="5125" name="Rectangle 5"/>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5126" name="Rectangle 6"/>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5127" name="Rectangle 7"/>
          <p:cNvSpPr>
            <a:spLocks noGrp="1" noChangeArrowheads="1"/>
          </p:cNvSpPr>
          <p:nvPr>
            <p:ph type="dt" sz="half" idx="2"/>
          </p:nvPr>
        </p:nvSpPr>
        <p:spPr/>
        <p:txBody>
          <a:bodyPr/>
          <a:lstStyle>
            <a:lvl1pPr>
              <a:defRPr/>
            </a:lvl1pPr>
          </a:lstStyle>
          <a:p>
            <a:endParaRPr lang="en-US" altLang="zh-CN">
              <a:solidFill>
                <a:srgbClr val="000000"/>
              </a:solidFill>
            </a:endParaRPr>
          </a:p>
        </p:txBody>
      </p:sp>
      <p:sp>
        <p:nvSpPr>
          <p:cNvPr id="5128" name="Rectangle 8"/>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5129" name="Rectangle 9"/>
          <p:cNvSpPr>
            <a:spLocks noGrp="1" noChangeArrowheads="1"/>
          </p:cNvSpPr>
          <p:nvPr>
            <p:ph type="sldNum" sz="quarter" idx="4"/>
          </p:nvPr>
        </p:nvSpPr>
        <p:spPr>
          <a:xfrm>
            <a:off x="6553200" y="6245225"/>
            <a:ext cx="2133600" cy="476250"/>
          </a:xfrm>
        </p:spPr>
        <p:txBody>
          <a:bodyPr/>
          <a:lstStyle>
            <a:lvl1pPr>
              <a:defRPr b="0"/>
            </a:lvl1pPr>
          </a:lstStyle>
          <a:p>
            <a:fld id="{3910B3BE-CCD1-4F68-82E5-C4135640ED6E}" type="slidenum">
              <a:rPr lang="en-US" altLang="zh-CN">
                <a:solidFill>
                  <a:srgbClr val="000000"/>
                </a:solidFill>
              </a:rPr>
              <a:pPr/>
              <a:t>‹#›</a:t>
            </a:fld>
            <a:endParaRPr lang="en-US" altLang="zh-CN">
              <a:solidFill>
                <a:srgbClr val="000000"/>
              </a:solidFill>
            </a:endParaRPr>
          </a:p>
        </p:txBody>
      </p:sp>
      <p:pic>
        <p:nvPicPr>
          <p:cNvPr id="5130" name="Picture 10" descr="ba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0" y="0"/>
            <a:ext cx="91440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0859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30AAF8C-AD85-4ADF-AA49-2506FB76DAF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15162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66DFCFA-D7E2-4756-82AE-1AD575F7CF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825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5DB7A45-191F-486B-AEDC-C5AD271AAA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8748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B9BD57F-0247-4816-A5B0-7C37FCE1CC0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65327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CCF2EC82-DC73-4ACB-9E61-01442FCDA4E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54207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92F4D85-42E8-4D5F-BADB-405FF57147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42089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A246D11-4F27-479D-930C-3AC22EFDA68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62871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TextBox 5"/>
          <p:cNvSpPr txBox="1"/>
          <p:nvPr userDrawn="1"/>
        </p:nvSpPr>
        <p:spPr>
          <a:xfrm>
            <a:off x="6143604" y="6488668"/>
            <a:ext cx="3000396" cy="369332"/>
          </a:xfrm>
          <a:prstGeom prst="rect">
            <a:avLst/>
          </a:prstGeom>
          <a:solidFill>
            <a:schemeClr val="bg1"/>
          </a:solidFill>
        </p:spPr>
        <p:txBody>
          <a:bodyPr wrap="square" rtlCol="0">
            <a:spAutoFit/>
          </a:bodyPr>
          <a:lstStyle/>
          <a:p>
            <a:r>
              <a:rPr lang="en-US" altLang="zh-CN" b="1" dirty="0" smtClean="0">
                <a:latin typeface="Meiryo UI" pitchFamily="34" charset="-128"/>
                <a:ea typeface="Meiryo UI" pitchFamily="34" charset="-128"/>
                <a:cs typeface="Meiryo UI" pitchFamily="34" charset="-128"/>
              </a:rPr>
              <a:t>http://act.buaa.edu.cn</a:t>
            </a:r>
            <a:endParaRPr lang="zh-CN" altLang="en-US" b="1" dirty="0">
              <a:latin typeface="Meiryo UI" pitchFamily="34" charset="-128"/>
              <a:ea typeface="Meiryo UI" pitchFamily="34" charset="-128"/>
              <a:cs typeface="Meiryo UI" pitchFamily="34" charset="-128"/>
            </a:endParaRPr>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83D9EDA-4187-4734-9A07-33C7BAFDE8C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1681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E83958-285E-4729-8EB0-4A239E9EA6E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2390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A66ADF8-3BF2-4B13-8001-8162A000256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05140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lang="zh-CN" altLang="en-US" sz="4000" b="0"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文本占位符 7"/>
          <p:cNvSpPr>
            <a:spLocks noGrp="1"/>
          </p:cNvSpPr>
          <p:nvPr>
            <p:ph type="body" sz="quarter" idx="13"/>
          </p:nvPr>
        </p:nvSpPr>
        <p:spPr>
          <a:xfrm>
            <a:off x="3357516" y="0"/>
            <a:ext cx="5786484" cy="642918"/>
          </a:xfrm>
        </p:spPr>
        <p:txBody>
          <a:bodyPr/>
          <a:lstStyle>
            <a:lvl1pPr algn="ctr">
              <a:buNone/>
              <a:defRPr b="1"/>
            </a:lvl1pPr>
          </a:lstStyle>
          <a:p>
            <a:pPr lvl="0"/>
            <a:r>
              <a:rPr lang="zh-CN" altLang="en-US" smtClean="0"/>
              <a:t>单击此处编辑母版文本样式</a:t>
            </a:r>
          </a:p>
        </p:txBody>
      </p:sp>
      <p:sp>
        <p:nvSpPr>
          <p:cNvPr id="5" name="日期占位符 3"/>
          <p:cNvSpPr>
            <a:spLocks noGrp="1"/>
          </p:cNvSpPr>
          <p:nvPr>
            <p:ph type="dt" sz="half" idx="14"/>
          </p:nvPr>
        </p:nvSpPr>
        <p:spPr/>
        <p:txBody>
          <a:bodyPr/>
          <a:lstStyle>
            <a:lvl1pPr>
              <a:defRPr/>
            </a:lvl1pPr>
          </a:lstStyle>
          <a:p>
            <a:pPr>
              <a:defRPr/>
            </a:pPr>
            <a:fld id="{F039F68E-A0FD-451C-B93F-C9918E3B9891}" type="datetime1">
              <a:rPr lang="zh-CN" altLang="en-US">
                <a:solidFill>
                  <a:srgbClr val="000000"/>
                </a:solidFill>
              </a:rPr>
              <a:pPr>
                <a:defRPr/>
              </a:pPr>
              <a:t>2018/11/1</a:t>
            </a:fld>
            <a:endParaRPr lang="zh-CN" altLang="en-US">
              <a:solidFill>
                <a:srgbClr val="000000"/>
              </a:solidFill>
            </a:endParaRPr>
          </a:p>
        </p:txBody>
      </p:sp>
      <p:sp>
        <p:nvSpPr>
          <p:cNvPr id="6" name="页脚占位符 4"/>
          <p:cNvSpPr>
            <a:spLocks noGrp="1"/>
          </p:cNvSpPr>
          <p:nvPr>
            <p:ph type="ftr" sz="quarter" idx="15"/>
          </p:nvPr>
        </p:nvSpPr>
        <p:spPr/>
        <p:txBody>
          <a:bodyPr/>
          <a:lstStyle>
            <a:lvl1pPr>
              <a:defRPr/>
            </a:lvl1pPr>
          </a:lstStyle>
          <a:p>
            <a:pPr>
              <a:defRPr/>
            </a:pPr>
            <a:endParaRPr lang="zh-CN" altLang="en-US">
              <a:solidFill>
                <a:srgbClr val="000000"/>
              </a:solidFill>
            </a:endParaRPr>
          </a:p>
        </p:txBody>
      </p:sp>
      <p:sp>
        <p:nvSpPr>
          <p:cNvPr id="7" name="灯片编号占位符 5"/>
          <p:cNvSpPr>
            <a:spLocks noGrp="1"/>
          </p:cNvSpPr>
          <p:nvPr>
            <p:ph type="sldNum" sz="quarter" idx="16"/>
          </p:nvPr>
        </p:nvSpPr>
        <p:spPr>
          <a:xfrm>
            <a:off x="6948488" y="6448425"/>
            <a:ext cx="2133600" cy="365125"/>
          </a:xfrm>
          <a:prstGeom prst="rect">
            <a:avLst/>
          </a:prstGeom>
        </p:spPr>
        <p:txBody>
          <a:bodyPr/>
          <a:lstStyle>
            <a:lvl1pPr>
              <a:defRPr/>
            </a:lvl1pPr>
          </a:lstStyle>
          <a:p>
            <a:pPr>
              <a:defRPr/>
            </a:pPr>
            <a:fld id="{45D05E76-41F1-4809-A28B-27B230D1A9BC}" type="slidenum">
              <a:rPr lang="zh-CN"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18970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10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3425" y="1427163"/>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2018/11/1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22434" name="Picture 2" descr="图片1"/>
          <p:cNvPicPr>
            <a:picLocks noChangeAspect="1" noChangeArrowheads="1"/>
          </p:cNvPicPr>
          <p:nvPr/>
        </p:nvPicPr>
        <p:blipFill>
          <a:blip r:embed="rId13" cstate="print"/>
          <a:srcRect/>
          <a:stretch>
            <a:fillRect/>
          </a:stretch>
        </p:blipFill>
        <p:spPr bwMode="auto">
          <a:xfrm>
            <a:off x="0" y="1588"/>
            <a:ext cx="9142413" cy="6856412"/>
          </a:xfrm>
          <a:prstGeom prst="rect">
            <a:avLst/>
          </a:prstGeom>
          <a:noFill/>
        </p:spPr>
      </p:pic>
      <p:sp>
        <p:nvSpPr>
          <p:cNvPr id="2322435" name="Rectangle 3"/>
          <p:cNvSpPr>
            <a:spLocks noGrp="1" noChangeArrowheads="1"/>
          </p:cNvSpPr>
          <p:nvPr>
            <p:ph type="title"/>
          </p:nvPr>
        </p:nvSpPr>
        <p:spPr bwMode="auto">
          <a:xfrm>
            <a:off x="581025" y="752475"/>
            <a:ext cx="77724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22436" name="Rectangle 4"/>
          <p:cNvSpPr>
            <a:spLocks noGrp="1" noChangeArrowheads="1"/>
          </p:cNvSpPr>
          <p:nvPr>
            <p:ph type="body" idx="1"/>
          </p:nvPr>
        </p:nvSpPr>
        <p:spPr bwMode="auto">
          <a:xfrm>
            <a:off x="581025" y="1427163"/>
            <a:ext cx="7772400" cy="4764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2018/11/1</a:t>
            </a:fld>
            <a:endParaRPr lang="zh-CN" altLang="en-US"/>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2322440" name="Text Box 8"/>
          <p:cNvSpPr txBox="1">
            <a:spLocks noChangeArrowheads="1"/>
          </p:cNvSpPr>
          <p:nvPr/>
        </p:nvSpPr>
        <p:spPr bwMode="auto">
          <a:xfrm>
            <a:off x="6197600" y="6418263"/>
            <a:ext cx="2060575" cy="457200"/>
          </a:xfrm>
          <a:prstGeom prst="rect">
            <a:avLst/>
          </a:prstGeom>
          <a:noFill/>
          <a:ln w="9525" algn="ctr">
            <a:noFill/>
            <a:miter lim="800000"/>
            <a:headEnd/>
            <a:tailEnd/>
          </a:ln>
          <a:effectLst/>
        </p:spPr>
        <p:txBody>
          <a:bodyPr>
            <a:spAutoFit/>
          </a:bodyPr>
          <a:lstStyle/>
          <a:p>
            <a:pPr>
              <a:spcBef>
                <a:spcPct val="50000"/>
              </a:spcBef>
            </a:pPr>
            <a:endParaRPr lang="zh-CN" altLang="en-US" sz="2400">
              <a:ea typeface="宋体" charset="-122"/>
            </a:endParaRPr>
          </a:p>
        </p:txBody>
      </p:sp>
      <p:sp>
        <p:nvSpPr>
          <p:cNvPr id="2322442" name="Rectangle 10"/>
          <p:cNvSpPr>
            <a:spLocks noChangeArrowheads="1"/>
          </p:cNvSpPr>
          <p:nvPr/>
        </p:nvSpPr>
        <p:spPr bwMode="auto">
          <a:xfrm>
            <a:off x="0" y="6521450"/>
            <a:ext cx="539750" cy="336550"/>
          </a:xfrm>
          <a:prstGeom prst="rect">
            <a:avLst/>
          </a:prstGeom>
          <a:noFill/>
          <a:ln w="9525" algn="ctr">
            <a:noFill/>
            <a:miter lim="800000"/>
            <a:headEnd/>
            <a:tailEnd/>
          </a:ln>
          <a:effectLst/>
        </p:spPr>
        <p:txBody>
          <a:bodyPr>
            <a:spAutoFit/>
          </a:bodyPr>
          <a:lstStyle/>
          <a:p>
            <a:fld id="{6009C911-8525-4502-B3BF-2AEF9392E8C8}" type="slidenum">
              <a:rPr lang="zh-CN" altLang="en-US" sz="1600">
                <a:ea typeface="宋体" charset="-122"/>
              </a:rPr>
              <a:pPr/>
              <a:t>‹#›</a:t>
            </a:fld>
            <a:endParaRPr lang="en-US" altLang="zh-CN" sz="1600">
              <a:ea typeface="宋体" charset="-122"/>
            </a:endParaRPr>
          </a:p>
        </p:txBody>
      </p:sp>
      <p:sp>
        <p:nvSpPr>
          <p:cNvPr id="2322443" name="Line 11"/>
          <p:cNvSpPr>
            <a:spLocks noChangeShapeType="1"/>
          </p:cNvSpPr>
          <p:nvPr/>
        </p:nvSpPr>
        <p:spPr bwMode="auto">
          <a:xfrm>
            <a:off x="433388" y="1311275"/>
            <a:ext cx="8710612" cy="0"/>
          </a:xfrm>
          <a:prstGeom prst="line">
            <a:avLst/>
          </a:prstGeom>
          <a:noFill/>
          <a:ln w="28575">
            <a:solidFill>
              <a:srgbClr val="000099"/>
            </a:solidFill>
            <a:round/>
            <a:headEnd/>
            <a:tailEnd/>
          </a:ln>
          <a:effec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2pPr>
      <a:lvl3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3pPr>
      <a:lvl4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4pPr>
      <a:lvl5pPr algn="ctr" rtl="0" eaLnBrk="1" fontAlgn="base" hangingPunct="1">
        <a:spcBef>
          <a:spcPct val="0"/>
        </a:spcBef>
        <a:spcAft>
          <a:spcPct val="0"/>
        </a:spcAft>
        <a:defRPr sz="3600" b="1">
          <a:solidFill>
            <a:schemeClr val="tx2"/>
          </a:solidFill>
          <a:latin typeface="Arial Narrow" pitchFamily="34" charset="0"/>
          <a:ea typeface="华文中宋" pitchFamily="2" charset="-122"/>
        </a:defRPr>
      </a:lvl5pPr>
      <a:lvl6pPr marL="4572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6pPr>
      <a:lvl7pPr marL="9144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7pPr>
      <a:lvl8pPr marL="13716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8pPr>
      <a:lvl9pPr marL="1828800" algn="ctr" rtl="0" eaLnBrk="1" fontAlgn="base" hangingPunct="1">
        <a:spcBef>
          <a:spcPct val="0"/>
        </a:spcBef>
        <a:spcAft>
          <a:spcPct val="0"/>
        </a:spcAft>
        <a:defRPr sz="3600" b="1">
          <a:solidFill>
            <a:schemeClr val="tx2"/>
          </a:solidFill>
          <a:latin typeface="Arial Narrow" pitchFamily="34" charset="0"/>
          <a:ea typeface="华文中宋" pitchFamily="2" charset="-122"/>
        </a:defRPr>
      </a:lvl9pPr>
    </p:titleStyle>
    <p:bodyStyle>
      <a:lvl1pPr marL="342900" indent="-342900" algn="l" rtl="0" eaLnBrk="1" fontAlgn="base" hangingPunct="1">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1" fontAlgn="base" hangingPunct="1">
        <a:lnSpc>
          <a:spcPct val="90000"/>
        </a:lnSpc>
        <a:spcBef>
          <a:spcPct val="25000"/>
        </a:spcBef>
        <a:spcAft>
          <a:spcPct val="0"/>
        </a:spcAft>
        <a:buClr>
          <a:srgbClr val="336699"/>
        </a:buClr>
        <a:buChar char="•"/>
        <a:defRPr sz="2400" b="1">
          <a:solidFill>
            <a:srgbClr val="000099"/>
          </a:solidFill>
          <a:latin typeface="+mn-lt"/>
          <a:ea typeface="宋体" charset="-122"/>
        </a:defRPr>
      </a:lvl2pPr>
      <a:lvl3pPr marL="1143000" indent="-228600" algn="l" rtl="0" eaLnBrk="1" fontAlgn="base" hangingPunct="1">
        <a:lnSpc>
          <a:spcPct val="90000"/>
        </a:lnSpc>
        <a:spcBef>
          <a:spcPct val="25000"/>
        </a:spcBef>
        <a:spcAft>
          <a:spcPct val="0"/>
        </a:spcAft>
        <a:buClr>
          <a:srgbClr val="336699"/>
        </a:buClr>
        <a:buChar char="–"/>
        <a:defRPr sz="2000" b="1">
          <a:solidFill>
            <a:srgbClr val="5F5F5F"/>
          </a:solidFill>
          <a:latin typeface="+mn-lt"/>
          <a:ea typeface="宋体" charset="-122"/>
        </a:defRPr>
      </a:lvl3pPr>
      <a:lvl4pPr marL="1600200" indent="-228600" algn="l" rtl="0" eaLnBrk="1" fontAlgn="base" hangingPunct="1">
        <a:lnSpc>
          <a:spcPct val="90000"/>
        </a:lnSpc>
        <a:spcBef>
          <a:spcPct val="25000"/>
        </a:spcBef>
        <a:spcAft>
          <a:spcPct val="0"/>
        </a:spcAft>
        <a:buClr>
          <a:srgbClr val="336699"/>
        </a:buClr>
        <a:buChar char="»"/>
        <a:defRPr b="1">
          <a:solidFill>
            <a:schemeClr val="tx1"/>
          </a:solidFill>
          <a:latin typeface="+mn-lt"/>
          <a:ea typeface="宋体" charset="-122"/>
        </a:defRPr>
      </a:lvl4pPr>
      <a:lvl5pPr marL="20574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5pPr>
      <a:lvl6pPr marL="25146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6pPr>
      <a:lvl7pPr marL="29718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7pPr>
      <a:lvl8pPr marL="34290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8pPr>
      <a:lvl9pPr marL="3886200" indent="-228600" algn="l" rtl="0" eaLnBrk="1" fontAlgn="base" hangingPunct="1">
        <a:lnSpc>
          <a:spcPct val="90000"/>
        </a:lnSpc>
        <a:spcBef>
          <a:spcPct val="25000"/>
        </a:spcBef>
        <a:spcAft>
          <a:spcPct val="0"/>
        </a:spcAft>
        <a:buClr>
          <a:srgbClr val="336699"/>
        </a:buClr>
        <a:buFont typeface="Wingdings" pitchFamily="2" charset="2"/>
        <a:buChar char="§"/>
        <a:defRPr sz="1600" b="1">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Snap6"/>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403350" y="6669088"/>
            <a:ext cx="7740650" cy="1889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Snap10"/>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7962900" y="1052513"/>
            <a:ext cx="1181100" cy="55451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nap11"/>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58689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0" y="0"/>
            <a:ext cx="9144000" cy="1028700"/>
          </a:xfrm>
          <a:prstGeom prst="rect">
            <a:avLst/>
          </a:prstGeom>
          <a:noFill/>
          <a:extLst>
            <a:ext uri="{909E8E84-426E-40DD-AFC4-6F175D3DCCD1}">
              <a14:hiddenFill xmlns:a14="http://schemas.microsoft.com/office/drawing/2010/main">
                <a:solidFill>
                  <a:srgbClr val="FFFFFF"/>
                </a:solidFill>
              </a14:hiddenFill>
            </a:ext>
          </a:extLst>
        </p:spPr>
      </p:pic>
      <p:sp>
        <p:nvSpPr>
          <p:cNvPr id="4102" name="Rectangle 6"/>
          <p:cNvSpPr>
            <a:spLocks noChangeArrowheads="1"/>
          </p:cNvSpPr>
          <p:nvPr/>
        </p:nvSpPr>
        <p:spPr bwMode="auto">
          <a:xfrm>
            <a:off x="0" y="476250"/>
            <a:ext cx="9144000" cy="5762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a typeface="宋体" charset="-122"/>
            </a:endParaRPr>
          </a:p>
        </p:txBody>
      </p:sp>
      <p:pic>
        <p:nvPicPr>
          <p:cNvPr id="4103" name="Picture 7" descr="Snap5"/>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0" y="5962650"/>
            <a:ext cx="1381125" cy="895350"/>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8"/>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5" name="Rectangle 9"/>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6" name="Rectangle 10"/>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a:solidFill>
                <a:srgbClr val="000000"/>
              </a:solidFill>
              <a:ea typeface="宋体" charset="-122"/>
            </a:endParaRPr>
          </a:p>
        </p:txBody>
      </p:sp>
      <p:sp>
        <p:nvSpPr>
          <p:cNvPr id="4107" name="Rectangle 11"/>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a:solidFill>
                <a:srgbClr val="000000"/>
              </a:solidFill>
              <a:ea typeface="宋体" charset="-122"/>
            </a:endParaRPr>
          </a:p>
        </p:txBody>
      </p:sp>
      <p:sp>
        <p:nvSpPr>
          <p:cNvPr id="4108" name="Rectangle 12"/>
          <p:cNvSpPr>
            <a:spLocks noGrp="1" noChangeArrowheads="1"/>
          </p:cNvSpPr>
          <p:nvPr>
            <p:ph type="sldNum" sz="quarter" idx="4"/>
          </p:nvPr>
        </p:nvSpPr>
        <p:spPr bwMode="auto">
          <a:xfrm>
            <a:off x="7010400" y="6597650"/>
            <a:ext cx="2133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fontAlgn="base">
              <a:spcBef>
                <a:spcPct val="0"/>
              </a:spcBef>
              <a:spcAft>
                <a:spcPct val="0"/>
              </a:spcAft>
            </a:pPr>
            <a:fld id="{D4F31A8D-1915-48DF-9C74-5CFF9D5CE0EA}" type="slidenum">
              <a:rPr lang="en-US" altLang="zh-CN">
                <a:solidFill>
                  <a:srgbClr val="000000"/>
                </a:solidFill>
                <a:ea typeface="宋体" charset="-122"/>
              </a:rPr>
              <a:pPr fontAlgn="base">
                <a:spcBef>
                  <a:spcPct val="0"/>
                </a:spcBef>
                <a:spcAft>
                  <a:spcPct val="0"/>
                </a:spcAft>
              </a:pPr>
              <a:t>‹#›</a:t>
            </a:fld>
            <a:endParaRPr lang="en-US" altLang="zh-CN">
              <a:solidFill>
                <a:srgbClr val="000000"/>
              </a:solidFill>
              <a:ea typeface="宋体" charset="-122"/>
            </a:endParaRPr>
          </a:p>
        </p:txBody>
      </p:sp>
      <p:pic>
        <p:nvPicPr>
          <p:cNvPr id="4109" name="Picture 13" descr="Snap11"/>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24145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nap11"/>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3709988"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Snap11"/>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1477963"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nap11"/>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468313" y="1412875"/>
            <a:ext cx="2879725" cy="13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221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charset="0"/>
          <a:ea typeface="黑体" pitchFamily="2" charset="-122"/>
        </a:defRPr>
      </a:lvl2pPr>
      <a:lvl3pPr algn="ctr" rtl="0" fontAlgn="base">
        <a:spcBef>
          <a:spcPct val="0"/>
        </a:spcBef>
        <a:spcAft>
          <a:spcPct val="0"/>
        </a:spcAft>
        <a:defRPr sz="4000">
          <a:solidFill>
            <a:schemeClr val="tx2"/>
          </a:solidFill>
          <a:latin typeface="Arial" charset="0"/>
          <a:ea typeface="黑体" pitchFamily="2" charset="-122"/>
        </a:defRPr>
      </a:lvl3pPr>
      <a:lvl4pPr algn="ctr" rtl="0" fontAlgn="base">
        <a:spcBef>
          <a:spcPct val="0"/>
        </a:spcBef>
        <a:spcAft>
          <a:spcPct val="0"/>
        </a:spcAft>
        <a:defRPr sz="4000">
          <a:solidFill>
            <a:schemeClr val="tx2"/>
          </a:solidFill>
          <a:latin typeface="Arial" charset="0"/>
          <a:ea typeface="黑体" pitchFamily="2" charset="-122"/>
        </a:defRPr>
      </a:lvl4pPr>
      <a:lvl5pPr algn="ctr" rtl="0" fontAlgn="base">
        <a:spcBef>
          <a:spcPct val="0"/>
        </a:spcBef>
        <a:spcAft>
          <a:spcPct val="0"/>
        </a:spcAft>
        <a:defRPr sz="4000">
          <a:solidFill>
            <a:schemeClr val="tx2"/>
          </a:solidFill>
          <a:latin typeface="Arial" charset="0"/>
          <a:ea typeface="黑体" pitchFamily="2" charset="-122"/>
        </a:defRPr>
      </a:lvl5pPr>
      <a:lvl6pPr marL="457200" algn="ctr" rtl="0" fontAlgn="base">
        <a:spcBef>
          <a:spcPct val="0"/>
        </a:spcBef>
        <a:spcAft>
          <a:spcPct val="0"/>
        </a:spcAft>
        <a:defRPr sz="4000">
          <a:solidFill>
            <a:schemeClr val="tx2"/>
          </a:solidFill>
          <a:latin typeface="Arial" charset="0"/>
          <a:ea typeface="黑体" pitchFamily="2" charset="-122"/>
        </a:defRPr>
      </a:lvl6pPr>
      <a:lvl7pPr marL="914400" algn="ctr" rtl="0" fontAlgn="base">
        <a:spcBef>
          <a:spcPct val="0"/>
        </a:spcBef>
        <a:spcAft>
          <a:spcPct val="0"/>
        </a:spcAft>
        <a:defRPr sz="4000">
          <a:solidFill>
            <a:schemeClr val="tx2"/>
          </a:solidFill>
          <a:latin typeface="Arial" charset="0"/>
          <a:ea typeface="黑体" pitchFamily="2" charset="-122"/>
        </a:defRPr>
      </a:lvl7pPr>
      <a:lvl8pPr marL="1371600" algn="ctr" rtl="0" fontAlgn="base">
        <a:spcBef>
          <a:spcPct val="0"/>
        </a:spcBef>
        <a:spcAft>
          <a:spcPct val="0"/>
        </a:spcAft>
        <a:defRPr sz="4000">
          <a:solidFill>
            <a:schemeClr val="tx2"/>
          </a:solidFill>
          <a:latin typeface="Arial" charset="0"/>
          <a:ea typeface="黑体" pitchFamily="2" charset="-122"/>
        </a:defRPr>
      </a:lvl8pPr>
      <a:lvl9pPr marL="1828800" algn="ctr" rtl="0" fontAlgn="base">
        <a:spcBef>
          <a:spcPct val="0"/>
        </a:spcBef>
        <a:spcAft>
          <a:spcPct val="0"/>
        </a:spcAft>
        <a:defRPr sz="4000">
          <a:solidFill>
            <a:schemeClr val="tx2"/>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楷体_GB2312" pitchFamily="49" charset="-122"/>
        </a:defRPr>
      </a:lvl2pPr>
      <a:lvl3pPr marL="1143000" indent="-228600" algn="l" rtl="0" fontAlgn="base">
        <a:spcBef>
          <a:spcPct val="20000"/>
        </a:spcBef>
        <a:spcAft>
          <a:spcPct val="0"/>
        </a:spcAft>
        <a:buChar char="•"/>
        <a:defRPr sz="2400">
          <a:solidFill>
            <a:schemeClr val="tx1"/>
          </a:solidFill>
          <a:latin typeface="+mn-lt"/>
          <a:ea typeface="楷体_GB2312" pitchFamily="49" charset="-122"/>
        </a:defRPr>
      </a:lvl3pPr>
      <a:lvl4pPr marL="1600200" indent="-228600" algn="l" rtl="0" fontAlgn="base">
        <a:spcBef>
          <a:spcPct val="20000"/>
        </a:spcBef>
        <a:spcAft>
          <a:spcPct val="0"/>
        </a:spcAft>
        <a:buChar char="–"/>
        <a:defRPr sz="2000">
          <a:solidFill>
            <a:schemeClr val="tx1"/>
          </a:solidFill>
          <a:latin typeface="+mn-lt"/>
          <a:ea typeface="楷体_GB2312" pitchFamily="49" charset="-122"/>
        </a:defRPr>
      </a:lvl4pPr>
      <a:lvl5pPr marL="2057400" indent="-228600" algn="l" rtl="0" fontAlgn="base">
        <a:spcBef>
          <a:spcPct val="20000"/>
        </a:spcBef>
        <a:spcAft>
          <a:spcPct val="0"/>
        </a:spcAft>
        <a:buChar char="»"/>
        <a:defRPr sz="2000">
          <a:solidFill>
            <a:schemeClr val="tx1"/>
          </a:solidFill>
          <a:latin typeface="+mn-lt"/>
          <a:ea typeface="楷体_GB2312" pitchFamily="49" charset="-122"/>
        </a:defRPr>
      </a:lvl5pPr>
      <a:lvl6pPr marL="2514600" indent="-228600" algn="l" rtl="0" fontAlgn="base">
        <a:spcBef>
          <a:spcPct val="20000"/>
        </a:spcBef>
        <a:spcAft>
          <a:spcPct val="0"/>
        </a:spcAft>
        <a:buChar char="»"/>
        <a:defRPr sz="2000">
          <a:solidFill>
            <a:schemeClr val="tx1"/>
          </a:solidFill>
          <a:latin typeface="+mn-lt"/>
          <a:ea typeface="楷体_GB2312" pitchFamily="49" charset="-122"/>
        </a:defRPr>
      </a:lvl6pPr>
      <a:lvl7pPr marL="2971800" indent="-228600" algn="l" rtl="0" fontAlgn="base">
        <a:spcBef>
          <a:spcPct val="20000"/>
        </a:spcBef>
        <a:spcAft>
          <a:spcPct val="0"/>
        </a:spcAft>
        <a:buChar char="»"/>
        <a:defRPr sz="2000">
          <a:solidFill>
            <a:schemeClr val="tx1"/>
          </a:solidFill>
          <a:latin typeface="+mn-lt"/>
          <a:ea typeface="楷体_GB2312" pitchFamily="49" charset="-122"/>
        </a:defRPr>
      </a:lvl7pPr>
      <a:lvl8pPr marL="3429000" indent="-228600" algn="l" rtl="0" fontAlgn="base">
        <a:spcBef>
          <a:spcPct val="20000"/>
        </a:spcBef>
        <a:spcAft>
          <a:spcPct val="0"/>
        </a:spcAft>
        <a:buChar char="»"/>
        <a:defRPr sz="2000">
          <a:solidFill>
            <a:schemeClr val="tx1"/>
          </a:solidFill>
          <a:latin typeface="+mn-lt"/>
          <a:ea typeface="楷体_GB2312" pitchFamily="49" charset="-122"/>
        </a:defRPr>
      </a:lvl8pPr>
      <a:lvl9pPr marL="3886200" indent="-228600" algn="l" rtl="0" fontAlgn="base">
        <a:spcBef>
          <a:spcPct val="20000"/>
        </a:spcBef>
        <a:spcAft>
          <a:spcPct val="0"/>
        </a:spcAft>
        <a:buChar char="»"/>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amo.githubusercontent.com/b1c21cc10f2f94857dea5135fe55f2e4d451e028/68747470733a2f2f7261772e6769746875622e636f6d2f706c617461666f726d617465632f6465766973652f6d61737465722f6465766973652e706e67"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hyperlink" Target="http://rubydoc.info/github/plataformatec/devise/master/Devise/Models/Rememberable" TargetMode="External"/><Relationship Id="rId3" Type="http://schemas.openxmlformats.org/officeDocument/2006/relationships/hyperlink" Target="http://rubydoc.info/github/plataformatec/devise/master/Devise/Models/Omniauthable" TargetMode="External"/><Relationship Id="rId7" Type="http://schemas.openxmlformats.org/officeDocument/2006/relationships/hyperlink" Target="http://rubydoc.info/github/plataformatec/devise/master/Devise/Models/Registerable" TargetMode="External"/><Relationship Id="rId12" Type="http://schemas.openxmlformats.org/officeDocument/2006/relationships/hyperlink" Target="http://rubydoc.info/github/plataformatec/devise/master/Devise/Models/Lockable" TargetMode="External"/><Relationship Id="rId2" Type="http://schemas.openxmlformats.org/officeDocument/2006/relationships/hyperlink" Target="http://rubydoc.info/github/plataformatec/devise/master/Devise/Models/DatabaseAuthenticatable" TargetMode="External"/><Relationship Id="rId1" Type="http://schemas.openxmlformats.org/officeDocument/2006/relationships/slideLayout" Target="../slideLayouts/slideLayout13.xml"/><Relationship Id="rId6" Type="http://schemas.openxmlformats.org/officeDocument/2006/relationships/hyperlink" Target="http://rubydoc.info/github/plataformatec/devise/master/Devise/Models/Recoverable" TargetMode="External"/><Relationship Id="rId11" Type="http://schemas.openxmlformats.org/officeDocument/2006/relationships/hyperlink" Target="http://rubydoc.info/github/plataformatec/devise/master/Devise/Models/Validatable" TargetMode="External"/><Relationship Id="rId5" Type="http://schemas.openxmlformats.org/officeDocument/2006/relationships/hyperlink" Target="http://rubydoc.info/github/plataformatec/devise/master/Devise/Models/Confirmable" TargetMode="External"/><Relationship Id="rId10" Type="http://schemas.openxmlformats.org/officeDocument/2006/relationships/hyperlink" Target="http://rubydoc.info/github/plataformatec/devise/master/Devise/Models/Timeoutable" TargetMode="External"/><Relationship Id="rId4" Type="http://schemas.openxmlformats.org/officeDocument/2006/relationships/hyperlink" Target="https://github.com/intridea/omniauth" TargetMode="External"/><Relationship Id="rId9" Type="http://schemas.openxmlformats.org/officeDocument/2006/relationships/hyperlink" Target="http://rubydoc.info/github/plataformatec/devise/master/Devise/Models/Trackab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google.com.hk/imgres?imgurl=http://www.showtimez.net/wp-content/uploads/2009/11/internet-browser-logos.jpg&amp;imgrefurl=http://www.whoiszolo.com/?m=200911&amp;usg=__KxRDu4re9J5safikxkQqlF4Dej8=&amp;h=420&amp;w=429&amp;sz=48&amp;hl=zh-CN&amp;start=5&amp;um=1&amp;itbs=1&amp;tbnid=9yRlHgSMNVyi6M:&amp;tbnh=123&amp;tbnw=126&amp;prev=/images?q=browser&amp;um=1&amp;hl=zh-CN&amp;newwindow=1&amp;safe=strict&amp;sa=N&amp;tbs=isch:1"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2" Type="http://schemas.openxmlformats.org/officeDocument/2006/relationships/hyperlink" Target="https://tools.ietf.org/html/rfc1945" TargetMode="External"/><Relationship Id="rId1" Type="http://schemas.openxmlformats.org/officeDocument/2006/relationships/slideLayout" Target="../slideLayouts/slideLayout13.xml"/><Relationship Id="rId4" Type="http://schemas.openxmlformats.org/officeDocument/2006/relationships/hyperlink" Target="https://tools.ietf.org/html/rfc2617"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990656" cy="1470025"/>
          </a:xfrm>
        </p:spPr>
        <p:txBody>
          <a:bodyPr>
            <a:normAutofit fontScale="90000"/>
          </a:bodyPr>
          <a:lstStyle/>
          <a:p>
            <a:r>
              <a:rPr lang="en-US" altLang="zh-CN" dirty="0" smtClean="0"/>
              <a:t>Ruby</a:t>
            </a:r>
            <a:r>
              <a:rPr lang="zh-CN" altLang="en-US" dirty="0" smtClean="0"/>
              <a:t>程序设计语言</a:t>
            </a:r>
            <a:r>
              <a:rPr lang="en-US" altLang="zh-CN" dirty="0" smtClean="0"/>
              <a:t/>
            </a:r>
            <a:br>
              <a:rPr lang="en-US" altLang="zh-CN" dirty="0" smtClean="0"/>
            </a:br>
            <a:r>
              <a:rPr lang="zh-CN" altLang="en-US" dirty="0" smtClean="0"/>
              <a:t>第七章：</a:t>
            </a:r>
            <a:r>
              <a:rPr lang="en-US" altLang="zh-CN" dirty="0" smtClean="0"/>
              <a:t>Ruby on Rails</a:t>
            </a:r>
            <a:r>
              <a:rPr lang="zh-CN" altLang="en-US" dirty="0" smtClean="0"/>
              <a:t>敏捷开发实践</a:t>
            </a:r>
            <a:r>
              <a:rPr lang="en-US" altLang="zh-CN" dirty="0" smtClean="0"/>
              <a:t>3</a:t>
            </a:r>
            <a:br>
              <a:rPr lang="en-US" altLang="zh-CN" dirty="0" smtClean="0"/>
            </a:br>
            <a:r>
              <a:rPr lang="en-US" altLang="zh-CN" dirty="0" smtClean="0"/>
              <a:t>——</a:t>
            </a:r>
            <a:r>
              <a:rPr lang="zh-CN" altLang="en-US" dirty="0" smtClean="0"/>
              <a:t>用户认证与</a:t>
            </a:r>
            <a:r>
              <a:rPr lang="zh-CN" altLang="en-US" dirty="0"/>
              <a:t>复</a:t>
            </a:r>
            <a:r>
              <a:rPr lang="zh-CN" altLang="en-US" dirty="0" smtClean="0"/>
              <a:t>杂对象关系</a:t>
            </a:r>
            <a:endParaRPr lang="zh-CN" altLang="en-US" dirty="0"/>
          </a:p>
        </p:txBody>
      </p:sp>
      <p:sp>
        <p:nvSpPr>
          <p:cNvPr id="3" name="副标题 2"/>
          <p:cNvSpPr>
            <a:spLocks noGrp="1"/>
          </p:cNvSpPr>
          <p:nvPr>
            <p:ph type="subTitle" idx="1"/>
          </p:nvPr>
        </p:nvSpPr>
        <p:spPr/>
        <p:txBody>
          <a:bodyPr/>
          <a:lstStyle/>
          <a:p>
            <a:r>
              <a:rPr lang="zh-CN" altLang="en-US" dirty="0" smtClean="0"/>
              <a:t>沃天宇 </a:t>
            </a:r>
            <a:r>
              <a:rPr lang="en-US" altLang="zh-CN" dirty="0" smtClean="0"/>
              <a:t>&lt;woty@act.buaa.edu.cn&gt;</a:t>
            </a:r>
          </a:p>
          <a:p>
            <a:r>
              <a:rPr lang="en-US" altLang="zh-CN" dirty="0" smtClean="0"/>
              <a:t>2018-11-1</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Form</a:t>
            </a:r>
            <a:r>
              <a:rPr lang="zh-CN" altLang="en-US" dirty="0" smtClean="0"/>
              <a:t>认证</a:t>
            </a:r>
            <a:endParaRPr lang="zh-CN" altLang="en-US" dirty="0"/>
          </a:p>
        </p:txBody>
      </p:sp>
      <p:sp>
        <p:nvSpPr>
          <p:cNvPr id="3" name="内容占位符 2"/>
          <p:cNvSpPr>
            <a:spLocks noGrp="1"/>
          </p:cNvSpPr>
          <p:nvPr>
            <p:ph idx="1"/>
          </p:nvPr>
        </p:nvSpPr>
        <p:spPr/>
        <p:txBody>
          <a:bodyPr/>
          <a:lstStyle/>
          <a:p>
            <a:r>
              <a:rPr lang="zh-CN" altLang="en-US" dirty="0"/>
              <a:t>增</a:t>
            </a:r>
            <a:r>
              <a:rPr lang="zh-CN" altLang="en-US" dirty="0" smtClean="0"/>
              <a:t>加</a:t>
            </a:r>
            <a:r>
              <a:rPr lang="en-US" altLang="zh-CN" dirty="0" smtClean="0"/>
              <a:t>model</a:t>
            </a:r>
            <a:r>
              <a:rPr lang="zh-CN" altLang="en-US" dirty="0" smtClean="0"/>
              <a:t>关联</a:t>
            </a:r>
            <a:endParaRPr lang="en-US" altLang="zh-CN" dirty="0" smtClean="0"/>
          </a:p>
        </p:txBody>
      </p:sp>
      <p:grpSp>
        <p:nvGrpSpPr>
          <p:cNvPr id="4" name="组合 4"/>
          <p:cNvGrpSpPr/>
          <p:nvPr/>
        </p:nvGrpSpPr>
        <p:grpSpPr>
          <a:xfrm>
            <a:off x="287524" y="2204864"/>
            <a:ext cx="8568952" cy="2016224"/>
            <a:chOff x="5220072" y="3010440"/>
            <a:chExt cx="7056784" cy="1377753"/>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app/models/</a:t>
              </a:r>
              <a:r>
                <a:rPr lang="en-US" altLang="zh-CN" sz="2000" b="1" dirty="0" err="1" smtClean="0"/>
                <a:t>blog.rb</a:t>
              </a:r>
              <a:endParaRPr lang="en-US" altLang="zh-CN" sz="2000" b="1" dirty="0" smtClean="0"/>
            </a:p>
          </p:txBody>
        </p:sp>
        <p:sp>
          <p:nvSpPr>
            <p:cNvPr id="6" name="矩形 5"/>
            <p:cNvSpPr/>
            <p:nvPr/>
          </p:nvSpPr>
          <p:spPr bwMode="auto">
            <a:xfrm>
              <a:off x="5220072" y="3284984"/>
              <a:ext cx="7056318" cy="1103209"/>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class Blog &lt; </a:t>
              </a:r>
              <a:r>
                <a:rPr lang="en-US" altLang="zh-CN" sz="2000" b="1" dirty="0" err="1"/>
                <a:t>ActiveRecord</a:t>
              </a:r>
              <a:r>
                <a:rPr lang="en-US" altLang="zh-CN" sz="2000" b="1" dirty="0"/>
                <a:t>::Base</a:t>
              </a:r>
            </a:p>
            <a:p>
              <a:r>
                <a:rPr lang="en-US" altLang="zh-CN" sz="2000" b="1" dirty="0"/>
                <a:t>  validates :title, :content,  presence: { message: "</a:t>
              </a:r>
              <a:r>
                <a:rPr lang="zh-CN" altLang="en-US" sz="2000" b="1" dirty="0"/>
                <a:t>必须填</a:t>
              </a:r>
              <a:r>
                <a:rPr lang="en-US" altLang="zh-CN" sz="2000" b="1" dirty="0"/>
                <a:t>" }</a:t>
              </a:r>
            </a:p>
            <a:p>
              <a:r>
                <a:rPr lang="en-US" altLang="zh-CN" sz="2000" b="1" dirty="0"/>
                <a:t>  </a:t>
              </a:r>
              <a:r>
                <a:rPr lang="en-US" altLang="zh-CN" sz="2000" b="1" dirty="0" err="1"/>
                <a:t>has_many</a:t>
              </a:r>
              <a:r>
                <a:rPr lang="en-US" altLang="zh-CN" sz="2000" b="1" dirty="0"/>
                <a:t> :comments</a:t>
              </a:r>
            </a:p>
            <a:p>
              <a:r>
                <a:rPr lang="en-US" altLang="zh-CN" sz="2000" b="1" dirty="0">
                  <a:solidFill>
                    <a:srgbClr val="FF0000"/>
                  </a:solidFill>
                </a:rPr>
                <a:t>  </a:t>
              </a:r>
              <a:r>
                <a:rPr lang="en-US" altLang="zh-CN" sz="2000" b="1" dirty="0" err="1">
                  <a:solidFill>
                    <a:srgbClr val="FF0000"/>
                  </a:solidFill>
                </a:rPr>
                <a:t>belongs_to</a:t>
              </a:r>
              <a:r>
                <a:rPr lang="en-US" altLang="zh-CN" sz="2000" b="1" dirty="0">
                  <a:solidFill>
                    <a:srgbClr val="FF0000"/>
                  </a:solidFill>
                </a:rPr>
                <a:t> :user</a:t>
              </a:r>
            </a:p>
            <a:p>
              <a:r>
                <a:rPr lang="en-US" altLang="zh-CN" sz="2000" b="1" dirty="0"/>
                <a:t>end</a:t>
              </a:r>
            </a:p>
          </p:txBody>
        </p:sp>
      </p:grpSp>
      <p:grpSp>
        <p:nvGrpSpPr>
          <p:cNvPr id="7" name="组合 4"/>
          <p:cNvGrpSpPr/>
          <p:nvPr/>
        </p:nvGrpSpPr>
        <p:grpSpPr>
          <a:xfrm>
            <a:off x="251520" y="4620269"/>
            <a:ext cx="8568952" cy="1689051"/>
            <a:chOff x="5220072" y="3010440"/>
            <a:chExt cx="7056784" cy="1154185"/>
          </a:xfrm>
        </p:grpSpPr>
        <p:sp>
          <p:nvSpPr>
            <p:cNvPr id="8" name="矩形 7"/>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app/models/</a:t>
              </a:r>
              <a:r>
                <a:rPr lang="en-US" altLang="zh-CN" sz="2000" b="1" dirty="0" err="1" smtClean="0"/>
                <a:t>comment.rb</a:t>
              </a:r>
              <a:endParaRPr lang="en-US" altLang="zh-CN" sz="2000" b="1" dirty="0" smtClean="0"/>
            </a:p>
          </p:txBody>
        </p:sp>
        <p:sp>
          <p:nvSpPr>
            <p:cNvPr id="9" name="矩形 8"/>
            <p:cNvSpPr/>
            <p:nvPr/>
          </p:nvSpPr>
          <p:spPr bwMode="auto">
            <a:xfrm>
              <a:off x="5220072" y="3284984"/>
              <a:ext cx="7056318" cy="879641"/>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class Comment &lt; </a:t>
              </a:r>
              <a:r>
                <a:rPr lang="en-US" altLang="zh-CN" sz="2000" b="1" dirty="0" err="1"/>
                <a:t>ActiveRecord</a:t>
              </a:r>
              <a:r>
                <a:rPr lang="en-US" altLang="zh-CN" sz="2000" b="1" dirty="0"/>
                <a:t>::Base</a:t>
              </a:r>
            </a:p>
            <a:p>
              <a:r>
                <a:rPr lang="en-US" altLang="zh-CN" sz="2000" b="1" dirty="0"/>
                <a:t>  </a:t>
              </a:r>
              <a:r>
                <a:rPr lang="en-US" altLang="zh-CN" sz="2000" b="1" dirty="0" err="1"/>
                <a:t>belongs_to</a:t>
              </a:r>
              <a:r>
                <a:rPr lang="en-US" altLang="zh-CN" sz="2000" b="1" dirty="0"/>
                <a:t> :blog</a:t>
              </a:r>
            </a:p>
            <a:p>
              <a:r>
                <a:rPr lang="en-US" altLang="zh-CN" sz="2000" b="1" dirty="0"/>
                <a:t>  </a:t>
              </a:r>
              <a:r>
                <a:rPr lang="en-US" altLang="zh-CN" sz="2000" b="1" dirty="0" err="1">
                  <a:solidFill>
                    <a:srgbClr val="FF0000"/>
                  </a:solidFill>
                </a:rPr>
                <a:t>belongs_to</a:t>
              </a:r>
              <a:r>
                <a:rPr lang="en-US" altLang="zh-CN" sz="2000" b="1" dirty="0">
                  <a:solidFill>
                    <a:srgbClr val="FF0000"/>
                  </a:solidFill>
                </a:rPr>
                <a:t> :user</a:t>
              </a:r>
            </a:p>
            <a:p>
              <a:r>
                <a:rPr lang="en-US" altLang="zh-CN" sz="2000" b="1" dirty="0"/>
                <a:t>end</a:t>
              </a:r>
            </a:p>
          </p:txBody>
        </p:sp>
      </p:grpSp>
    </p:spTree>
    <p:extLst>
      <p:ext uri="{BB962C8B-B14F-4D97-AF65-F5344CB8AC3E}">
        <p14:creationId xmlns:p14="http://schemas.microsoft.com/office/powerpoint/2010/main" val="171576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登录界面</a:t>
            </a:r>
            <a:endParaRPr lang="zh-CN" altLang="en-US" dirty="0"/>
          </a:p>
        </p:txBody>
      </p:sp>
      <p:sp>
        <p:nvSpPr>
          <p:cNvPr id="3" name="内容占位符 2"/>
          <p:cNvSpPr>
            <a:spLocks noGrp="1"/>
          </p:cNvSpPr>
          <p:nvPr>
            <p:ph idx="1"/>
          </p:nvPr>
        </p:nvSpPr>
        <p:spPr/>
        <p:txBody>
          <a:bodyPr/>
          <a:lstStyle/>
          <a:p>
            <a:r>
              <a:rPr lang="zh-CN" altLang="en-US" dirty="0" smtClean="0"/>
              <a:t>给</a:t>
            </a:r>
            <a:r>
              <a:rPr lang="en-US" altLang="zh-CN" dirty="0" smtClean="0"/>
              <a:t>user</a:t>
            </a:r>
            <a:r>
              <a:rPr lang="zh-CN" altLang="en-US" dirty="0" smtClean="0"/>
              <a:t>增加</a:t>
            </a:r>
            <a:r>
              <a:rPr lang="en-US" altLang="zh-CN" dirty="0"/>
              <a:t>3</a:t>
            </a:r>
            <a:r>
              <a:rPr lang="zh-CN" altLang="en-US" dirty="0" smtClean="0"/>
              <a:t>个</a:t>
            </a:r>
            <a:r>
              <a:rPr lang="en-US" altLang="zh-CN" dirty="0" smtClean="0"/>
              <a:t>action</a:t>
            </a:r>
            <a:r>
              <a:rPr lang="zh-CN" altLang="en-US" dirty="0" smtClean="0"/>
              <a:t>：</a:t>
            </a:r>
            <a:r>
              <a:rPr lang="en-US" altLang="zh-CN" dirty="0" smtClean="0"/>
              <a:t>login</a:t>
            </a:r>
            <a:r>
              <a:rPr lang="zh-CN" altLang="en-US" dirty="0" smtClean="0"/>
              <a:t>，</a:t>
            </a:r>
            <a:r>
              <a:rPr lang="en-US" altLang="zh-CN" dirty="0" err="1" smtClean="0"/>
              <a:t>do_login</a:t>
            </a:r>
            <a:r>
              <a:rPr lang="en-US" altLang="zh-CN" dirty="0" smtClean="0"/>
              <a:t>, logout</a:t>
            </a:r>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4759" y="2410907"/>
            <a:ext cx="5815873" cy="3898413"/>
          </a:xfrm>
          <a:prstGeom prst="rect">
            <a:avLst/>
          </a:prstGeom>
        </p:spPr>
      </p:pic>
      <p:grpSp>
        <p:nvGrpSpPr>
          <p:cNvPr id="5" name="组合 4"/>
          <p:cNvGrpSpPr/>
          <p:nvPr/>
        </p:nvGrpSpPr>
        <p:grpSpPr>
          <a:xfrm>
            <a:off x="107504" y="2882097"/>
            <a:ext cx="4285076" cy="3427223"/>
            <a:chOff x="5220072" y="3010440"/>
            <a:chExt cx="7056784" cy="2341936"/>
          </a:xfrm>
        </p:grpSpPr>
        <p:sp>
          <p:nvSpPr>
            <p:cNvPr id="6" name="矩形 5"/>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err="1" smtClean="0"/>
                <a:t>config</a:t>
              </a:r>
              <a:r>
                <a:rPr lang="en-US" altLang="zh-CN" sz="2000" b="1" dirty="0" smtClean="0"/>
                <a:t>/</a:t>
              </a:r>
              <a:r>
                <a:rPr lang="en-US" altLang="zh-CN" sz="2000" b="1" dirty="0" err="1" smtClean="0"/>
                <a:t>routes.rb</a:t>
              </a:r>
              <a:endParaRPr lang="en-US" altLang="zh-CN" sz="2000" b="1" dirty="0" smtClean="0"/>
            </a:p>
          </p:txBody>
        </p:sp>
        <p:sp>
          <p:nvSpPr>
            <p:cNvPr id="7" name="矩形 6"/>
            <p:cNvSpPr/>
            <p:nvPr/>
          </p:nvSpPr>
          <p:spPr bwMode="auto">
            <a:xfrm>
              <a:off x="5220072" y="3284984"/>
              <a:ext cx="7056318" cy="206739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err="1"/>
                <a:t>Rails.application.routes.draw</a:t>
              </a:r>
              <a:r>
                <a:rPr lang="en-US" altLang="zh-CN" sz="2000" b="1" dirty="0"/>
                <a:t> do</a:t>
              </a:r>
            </a:p>
            <a:p>
              <a:r>
                <a:rPr lang="en-US" altLang="zh-CN" sz="2000" b="1" dirty="0"/>
                <a:t>  </a:t>
              </a:r>
              <a:r>
                <a:rPr lang="en-US" altLang="zh-CN" sz="2000" b="1" dirty="0">
                  <a:solidFill>
                    <a:srgbClr val="FF0000"/>
                  </a:solidFill>
                </a:rPr>
                <a:t>resources :users do</a:t>
              </a:r>
            </a:p>
            <a:p>
              <a:r>
                <a:rPr lang="en-US" altLang="zh-CN" sz="2000" b="1" dirty="0">
                  <a:solidFill>
                    <a:srgbClr val="FF0000"/>
                  </a:solidFill>
                </a:rPr>
                <a:t>    collection do</a:t>
              </a:r>
            </a:p>
            <a:p>
              <a:r>
                <a:rPr lang="en-US" altLang="zh-CN" sz="2000" b="1" dirty="0">
                  <a:solidFill>
                    <a:srgbClr val="FF0000"/>
                  </a:solidFill>
                </a:rPr>
                <a:t>      get 'login'</a:t>
              </a:r>
            </a:p>
            <a:p>
              <a:r>
                <a:rPr lang="en-US" altLang="zh-CN" sz="2000" b="1" dirty="0">
                  <a:solidFill>
                    <a:srgbClr val="FF0000"/>
                  </a:solidFill>
                </a:rPr>
                <a:t>      post '</a:t>
              </a:r>
              <a:r>
                <a:rPr lang="en-US" altLang="zh-CN" sz="2000" b="1" dirty="0" err="1">
                  <a:solidFill>
                    <a:srgbClr val="FF0000"/>
                  </a:solidFill>
                </a:rPr>
                <a:t>do_login</a:t>
              </a:r>
              <a:r>
                <a:rPr lang="en-US" altLang="zh-CN" sz="2000" b="1" dirty="0">
                  <a:solidFill>
                    <a:srgbClr val="FF0000"/>
                  </a:solidFill>
                </a:rPr>
                <a:t>'</a:t>
              </a:r>
            </a:p>
            <a:p>
              <a:r>
                <a:rPr lang="en-US" altLang="zh-CN" sz="2000" b="1" dirty="0">
                  <a:solidFill>
                    <a:srgbClr val="FF0000"/>
                  </a:solidFill>
                </a:rPr>
                <a:t>      get 'logout'</a:t>
              </a:r>
            </a:p>
            <a:p>
              <a:r>
                <a:rPr lang="en-US" altLang="zh-CN" sz="2000" b="1" dirty="0">
                  <a:solidFill>
                    <a:srgbClr val="FF0000"/>
                  </a:solidFill>
                </a:rPr>
                <a:t>    end</a:t>
              </a:r>
            </a:p>
            <a:p>
              <a:r>
                <a:rPr lang="en-US" altLang="zh-CN" sz="2000" b="1" dirty="0">
                  <a:solidFill>
                    <a:srgbClr val="FF0000"/>
                  </a:solidFill>
                </a:rPr>
                <a:t>  </a:t>
              </a:r>
              <a:r>
                <a:rPr lang="en-US" altLang="zh-CN" sz="2000" b="1" dirty="0" smtClean="0">
                  <a:solidFill>
                    <a:srgbClr val="FF0000"/>
                  </a:solidFill>
                </a:rPr>
                <a:t>end</a:t>
              </a:r>
            </a:p>
            <a:p>
              <a:r>
                <a:rPr lang="en-US" altLang="zh-CN" sz="2000" b="1" dirty="0" smtClean="0"/>
                <a:t>…</a:t>
              </a:r>
              <a:endParaRPr lang="en-US" altLang="zh-CN" sz="2000" b="1" dirty="0"/>
            </a:p>
          </p:txBody>
        </p:sp>
      </p:grpSp>
    </p:spTree>
    <p:extLst>
      <p:ext uri="{BB962C8B-B14F-4D97-AF65-F5344CB8AC3E}">
        <p14:creationId xmlns:p14="http://schemas.microsoft.com/office/powerpoint/2010/main" val="158025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Login</a:t>
            </a:r>
            <a:r>
              <a:rPr lang="zh-CN" altLang="en-US" dirty="0" smtClean="0"/>
              <a:t>页面</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4"/>
          <p:cNvGrpSpPr/>
          <p:nvPr/>
        </p:nvGrpSpPr>
        <p:grpSpPr>
          <a:xfrm>
            <a:off x="245660" y="1624085"/>
            <a:ext cx="8646820" cy="4037164"/>
            <a:chOff x="5220072" y="3010440"/>
            <a:chExt cx="7056784" cy="2657096"/>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app/views/users/</a:t>
              </a:r>
              <a:r>
                <a:rPr lang="en-US" altLang="zh-CN" sz="2000" b="1" dirty="0" err="1" smtClean="0"/>
                <a:t>login.html.erb</a:t>
              </a:r>
              <a:endParaRPr lang="en-US" altLang="zh-CN" sz="2000" b="1" dirty="0" smtClean="0"/>
            </a:p>
          </p:txBody>
        </p:sp>
        <p:sp>
          <p:nvSpPr>
            <p:cNvPr id="6" name="矩形 5"/>
            <p:cNvSpPr/>
            <p:nvPr/>
          </p:nvSpPr>
          <p:spPr bwMode="auto">
            <a:xfrm>
              <a:off x="5220072" y="3284985"/>
              <a:ext cx="7056318" cy="2382551"/>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&lt;h1&gt;Please Login&lt;/h1&gt;</a:t>
              </a:r>
            </a:p>
            <a:p>
              <a:r>
                <a:rPr lang="en-US" altLang="zh-CN" sz="2000" b="1" dirty="0"/>
                <a:t>&lt;h2&gt;&lt;%= </a:t>
              </a:r>
              <a:r>
                <a:rPr lang="en-US" altLang="zh-CN" sz="2000" b="1" dirty="0">
                  <a:solidFill>
                    <a:srgbClr val="FF0000"/>
                  </a:solidFill>
                </a:rPr>
                <a:t>alert</a:t>
              </a:r>
              <a:r>
                <a:rPr lang="en-US" altLang="zh-CN" sz="2000" b="1" dirty="0"/>
                <a:t> %&gt;&lt;/h2&gt;</a:t>
              </a:r>
            </a:p>
            <a:p>
              <a:r>
                <a:rPr lang="en-US" altLang="zh-CN" sz="2000" b="1" dirty="0"/>
                <a:t>&lt;%= </a:t>
              </a:r>
              <a:r>
                <a:rPr lang="en-US" altLang="zh-CN" sz="2000" b="1" dirty="0" err="1" smtClean="0">
                  <a:solidFill>
                    <a:srgbClr val="FF0000"/>
                  </a:solidFill>
                </a:rPr>
                <a:t>form_with</a:t>
              </a:r>
              <a:r>
                <a:rPr lang="en-US" altLang="zh-CN" sz="2000" b="1" dirty="0" smtClean="0">
                  <a:solidFill>
                    <a:srgbClr val="FF0000"/>
                  </a:solidFill>
                </a:rPr>
                <a:t> url:</a:t>
              </a:r>
              <a:r>
                <a:rPr lang="en-US" altLang="zh-CN" sz="2000" b="1" dirty="0" smtClean="0"/>
                <a:t> </a:t>
              </a:r>
              <a:r>
                <a:rPr lang="en-US" altLang="zh-CN" sz="2000" b="1" dirty="0" err="1">
                  <a:solidFill>
                    <a:srgbClr val="FF0000"/>
                  </a:solidFill>
                </a:rPr>
                <a:t>do_login_users_path</a:t>
              </a:r>
              <a:r>
                <a:rPr lang="en-US" altLang="zh-CN" sz="2000" b="1" dirty="0">
                  <a:solidFill>
                    <a:srgbClr val="FF0000"/>
                  </a:solidFill>
                </a:rPr>
                <a:t> </a:t>
              </a:r>
              <a:r>
                <a:rPr lang="en-US" altLang="zh-CN" sz="2000" b="1" dirty="0"/>
                <a:t>do %&gt;</a:t>
              </a:r>
            </a:p>
            <a:p>
              <a:r>
                <a:rPr lang="en-US" altLang="zh-CN" sz="2000" b="1" dirty="0"/>
                <a:t>  &lt;p&gt;</a:t>
              </a:r>
            </a:p>
            <a:p>
              <a:r>
                <a:rPr lang="en-US" altLang="zh-CN" sz="2000" b="1" dirty="0"/>
                <a:t>  Username: &lt;%= </a:t>
              </a:r>
              <a:r>
                <a:rPr lang="en-US" altLang="zh-CN" sz="2000" b="1" dirty="0" err="1"/>
                <a:t>text_field_tag</a:t>
              </a:r>
              <a:r>
                <a:rPr lang="en-US" altLang="zh-CN" sz="2000" b="1" dirty="0"/>
                <a:t> :username %&gt;</a:t>
              </a:r>
            </a:p>
            <a:p>
              <a:r>
                <a:rPr lang="en-US" altLang="zh-CN" sz="2000" b="1" dirty="0"/>
                <a:t>  &lt;/p&gt;</a:t>
              </a:r>
            </a:p>
            <a:p>
              <a:r>
                <a:rPr lang="en-US" altLang="zh-CN" sz="2000" b="1" dirty="0"/>
                <a:t>  &lt;p&gt;</a:t>
              </a:r>
            </a:p>
            <a:p>
              <a:r>
                <a:rPr lang="en-US" altLang="zh-CN" sz="2000" b="1" dirty="0"/>
                <a:t>  Password: &lt;%= </a:t>
              </a:r>
              <a:r>
                <a:rPr lang="en-US" altLang="zh-CN" sz="2000" b="1" dirty="0" err="1"/>
                <a:t>password_field_tag</a:t>
              </a:r>
              <a:r>
                <a:rPr lang="en-US" altLang="zh-CN" sz="2000" b="1" dirty="0"/>
                <a:t> :password %&gt;</a:t>
              </a:r>
            </a:p>
            <a:p>
              <a:r>
                <a:rPr lang="en-US" altLang="zh-CN" sz="2000" b="1" dirty="0"/>
                <a:t>  &lt;/p&gt;</a:t>
              </a:r>
            </a:p>
            <a:p>
              <a:r>
                <a:rPr lang="en-US" altLang="zh-CN" sz="2000" b="1" dirty="0"/>
                <a:t>  &lt;%= </a:t>
              </a:r>
              <a:r>
                <a:rPr lang="en-US" altLang="zh-CN" sz="2000" b="1" dirty="0" err="1"/>
                <a:t>submit_tag</a:t>
              </a:r>
              <a:r>
                <a:rPr lang="en-US" altLang="zh-CN" sz="2000" b="1" dirty="0"/>
                <a:t> 'Login' %&gt;</a:t>
              </a:r>
            </a:p>
            <a:p>
              <a:r>
                <a:rPr lang="en-US" altLang="zh-CN" sz="2000" b="1" dirty="0"/>
                <a:t>&lt;% end %&gt;</a:t>
              </a:r>
            </a:p>
          </p:txBody>
        </p:sp>
      </p:grpSp>
    </p:spTree>
    <p:extLst>
      <p:ext uri="{BB962C8B-B14F-4D97-AF65-F5344CB8AC3E}">
        <p14:creationId xmlns:p14="http://schemas.microsoft.com/office/powerpoint/2010/main" val="3496746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a:t>
            </a:r>
            <a:r>
              <a:rPr lang="en-US" altLang="zh-CN" dirty="0" smtClean="0"/>
              <a:t>action</a:t>
            </a:r>
            <a:r>
              <a:rPr lang="zh-CN" altLang="en-US" dirty="0" smtClean="0"/>
              <a:t>代码</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4"/>
          <p:cNvGrpSpPr/>
          <p:nvPr/>
        </p:nvGrpSpPr>
        <p:grpSpPr>
          <a:xfrm>
            <a:off x="467544" y="1124744"/>
            <a:ext cx="8568952" cy="5661247"/>
            <a:chOff x="5220072" y="3010440"/>
            <a:chExt cx="7056784" cy="3868519"/>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b="1" dirty="0" smtClean="0"/>
                <a:t>app/controllers/</a:t>
              </a:r>
              <a:r>
                <a:rPr lang="en-US" altLang="zh-CN" b="1" dirty="0" err="1" smtClean="0"/>
                <a:t>users_controller.rb</a:t>
              </a:r>
              <a:endParaRPr lang="en-US" altLang="zh-CN" b="1" dirty="0" smtClean="0"/>
            </a:p>
          </p:txBody>
        </p:sp>
        <p:sp>
          <p:nvSpPr>
            <p:cNvPr id="6" name="矩形 5"/>
            <p:cNvSpPr/>
            <p:nvPr/>
          </p:nvSpPr>
          <p:spPr bwMode="auto">
            <a:xfrm>
              <a:off x="5220072" y="3284984"/>
              <a:ext cx="7056318" cy="359397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b="1" dirty="0" smtClean="0"/>
                <a:t>…</a:t>
              </a:r>
            </a:p>
            <a:p>
              <a:r>
                <a:rPr lang="en-US" altLang="zh-CN" b="1" dirty="0" smtClean="0"/>
                <a:t>  </a:t>
              </a:r>
              <a:r>
                <a:rPr lang="en-US" altLang="zh-CN" b="1" dirty="0" err="1" smtClean="0"/>
                <a:t>def</a:t>
              </a:r>
              <a:r>
                <a:rPr lang="en-US" altLang="zh-CN" b="1" dirty="0" smtClean="0"/>
                <a:t> </a:t>
              </a:r>
              <a:r>
                <a:rPr lang="en-US" altLang="zh-CN" b="1" dirty="0"/>
                <a:t>login</a:t>
              </a:r>
            </a:p>
            <a:p>
              <a:r>
                <a:rPr lang="en-US" altLang="zh-CN" b="1" dirty="0"/>
                <a:t>  end</a:t>
              </a:r>
            </a:p>
            <a:p>
              <a:endParaRPr lang="en-US" altLang="zh-CN" b="1" dirty="0"/>
            </a:p>
            <a:p>
              <a:r>
                <a:rPr lang="en-US" altLang="zh-CN" b="1" dirty="0"/>
                <a:t>  </a:t>
              </a:r>
              <a:r>
                <a:rPr lang="en-US" altLang="zh-CN" b="1" dirty="0" err="1"/>
                <a:t>def</a:t>
              </a:r>
              <a:r>
                <a:rPr lang="en-US" altLang="zh-CN" b="1" dirty="0"/>
                <a:t> </a:t>
              </a:r>
              <a:r>
                <a:rPr lang="en-US" altLang="zh-CN" b="1" dirty="0" err="1"/>
                <a:t>do_login</a:t>
              </a:r>
              <a:endParaRPr lang="en-US" altLang="zh-CN" b="1" dirty="0"/>
            </a:p>
            <a:p>
              <a:r>
                <a:rPr lang="en-US" altLang="zh-CN" b="1" dirty="0">
                  <a:solidFill>
                    <a:srgbClr val="FF0000"/>
                  </a:solidFill>
                </a:rPr>
                <a:t>    user = </a:t>
              </a:r>
              <a:r>
                <a:rPr lang="en-US" altLang="zh-CN" b="1" dirty="0" err="1">
                  <a:solidFill>
                    <a:srgbClr val="FF0000"/>
                  </a:solidFill>
                </a:rPr>
                <a:t>User.where</a:t>
              </a:r>
              <a:r>
                <a:rPr lang="en-US" altLang="zh-CN" b="1" dirty="0">
                  <a:solidFill>
                    <a:srgbClr val="FF0000"/>
                  </a:solidFill>
                </a:rPr>
                <a:t>(username: </a:t>
              </a:r>
              <a:r>
                <a:rPr lang="en-US" altLang="zh-CN" b="1" dirty="0" err="1">
                  <a:solidFill>
                    <a:srgbClr val="FF0000"/>
                  </a:solidFill>
                </a:rPr>
                <a:t>params</a:t>
              </a:r>
              <a:r>
                <a:rPr lang="en-US" altLang="zh-CN" b="1" dirty="0">
                  <a:solidFill>
                    <a:srgbClr val="FF0000"/>
                  </a:solidFill>
                </a:rPr>
                <a:t>[:username</a:t>
              </a:r>
              <a:r>
                <a:rPr lang="en-US" altLang="zh-CN" b="1" dirty="0" smtClean="0">
                  <a:solidFill>
                    <a:srgbClr val="FF0000"/>
                  </a:solidFill>
                </a:rPr>
                <a:t>],</a:t>
              </a:r>
              <a:br>
                <a:rPr lang="en-US" altLang="zh-CN" b="1" dirty="0" smtClean="0">
                  <a:solidFill>
                    <a:srgbClr val="FF0000"/>
                  </a:solidFill>
                </a:rPr>
              </a:br>
              <a:r>
                <a:rPr lang="en-US" altLang="zh-CN" b="1" dirty="0" smtClean="0">
                  <a:solidFill>
                    <a:srgbClr val="FF0000"/>
                  </a:solidFill>
                </a:rPr>
                <a:t> </a:t>
              </a:r>
              <a:r>
                <a:rPr lang="en-US" altLang="zh-CN" b="1" dirty="0">
                  <a:solidFill>
                    <a:srgbClr val="FF0000"/>
                  </a:solidFill>
                </a:rPr>
                <a:t>password</a:t>
              </a:r>
              <a:r>
                <a:rPr lang="en-US" altLang="zh-CN" b="1" dirty="0" smtClean="0">
                  <a:solidFill>
                    <a:srgbClr val="FF0000"/>
                  </a:solidFill>
                </a:rPr>
                <a:t>: </a:t>
              </a:r>
              <a:r>
                <a:rPr lang="en-US" altLang="zh-CN" b="1" dirty="0" err="1">
                  <a:solidFill>
                    <a:srgbClr val="FF0000"/>
                  </a:solidFill>
                </a:rPr>
                <a:t>params</a:t>
              </a:r>
              <a:r>
                <a:rPr lang="en-US" altLang="zh-CN" b="1" dirty="0">
                  <a:solidFill>
                    <a:srgbClr val="FF0000"/>
                  </a:solidFill>
                </a:rPr>
                <a:t>[:password]).first</a:t>
              </a:r>
            </a:p>
            <a:p>
              <a:r>
                <a:rPr lang="en-US" altLang="zh-CN" b="1" dirty="0"/>
                <a:t>    if user</a:t>
              </a:r>
            </a:p>
            <a:p>
              <a:r>
                <a:rPr lang="en-US" altLang="zh-CN" b="1" dirty="0"/>
                <a:t>      </a:t>
              </a:r>
              <a:r>
                <a:rPr lang="en-US" altLang="zh-CN" b="1" dirty="0">
                  <a:solidFill>
                    <a:srgbClr val="FF0000"/>
                  </a:solidFill>
                </a:rPr>
                <a:t>session[:</a:t>
              </a:r>
              <a:r>
                <a:rPr lang="en-US" altLang="zh-CN" b="1" dirty="0" err="1">
                  <a:solidFill>
                    <a:srgbClr val="FF0000"/>
                  </a:solidFill>
                </a:rPr>
                <a:t>current_userid</a:t>
              </a:r>
              <a:r>
                <a:rPr lang="en-US" altLang="zh-CN" b="1" dirty="0">
                  <a:solidFill>
                    <a:srgbClr val="FF0000"/>
                  </a:solidFill>
                </a:rPr>
                <a:t>] = user.id</a:t>
              </a:r>
            </a:p>
            <a:p>
              <a:r>
                <a:rPr lang="en-US" altLang="zh-CN" b="1" dirty="0"/>
                <a:t>      </a:t>
              </a:r>
              <a:r>
                <a:rPr lang="en-US" altLang="zh-CN" b="1" dirty="0" err="1"/>
                <a:t>redirect_to</a:t>
              </a:r>
              <a:r>
                <a:rPr lang="en-US" altLang="zh-CN" b="1" dirty="0"/>
                <a:t> </a:t>
              </a:r>
              <a:r>
                <a:rPr lang="en-US" altLang="zh-CN" b="1" dirty="0" err="1"/>
                <a:t>blogs_url</a:t>
              </a:r>
              <a:r>
                <a:rPr lang="en-US" altLang="zh-CN" b="1" dirty="0"/>
                <a:t>, notice: 'User login successfully.'</a:t>
              </a:r>
            </a:p>
            <a:p>
              <a:r>
                <a:rPr lang="en-US" altLang="zh-CN" b="1" dirty="0"/>
                <a:t>    else</a:t>
              </a:r>
            </a:p>
            <a:p>
              <a:r>
                <a:rPr lang="en-US" altLang="zh-CN" b="1" dirty="0"/>
                <a:t>      </a:t>
              </a:r>
              <a:r>
                <a:rPr lang="en-US" altLang="zh-CN" b="1" dirty="0" err="1"/>
                <a:t>redirect_to</a:t>
              </a:r>
              <a:r>
                <a:rPr lang="en-US" altLang="zh-CN" b="1" dirty="0"/>
                <a:t> </a:t>
              </a:r>
              <a:r>
                <a:rPr lang="en-US" altLang="zh-CN" b="1" dirty="0" err="1"/>
                <a:t>login_users_url</a:t>
              </a:r>
              <a:r>
                <a:rPr lang="en-US" altLang="zh-CN" b="1" dirty="0"/>
                <a:t>, alert: 'Wrong username or password!'</a:t>
              </a:r>
            </a:p>
            <a:p>
              <a:r>
                <a:rPr lang="en-US" altLang="zh-CN" b="1" dirty="0"/>
                <a:t>    end</a:t>
              </a:r>
            </a:p>
            <a:p>
              <a:r>
                <a:rPr lang="en-US" altLang="zh-CN" b="1" dirty="0"/>
                <a:t>  end</a:t>
              </a:r>
            </a:p>
            <a:p>
              <a:endParaRPr lang="en-US" altLang="zh-CN" b="1" dirty="0"/>
            </a:p>
            <a:p>
              <a:r>
                <a:rPr lang="en-US" altLang="zh-CN" b="1" dirty="0"/>
                <a:t>  </a:t>
              </a:r>
              <a:r>
                <a:rPr lang="en-US" altLang="zh-CN" b="1" dirty="0" err="1"/>
                <a:t>def</a:t>
              </a:r>
              <a:r>
                <a:rPr lang="en-US" altLang="zh-CN" b="1" dirty="0"/>
                <a:t> logout</a:t>
              </a:r>
            </a:p>
            <a:p>
              <a:r>
                <a:rPr lang="en-US" altLang="zh-CN" b="1" dirty="0"/>
                <a:t>    </a:t>
              </a:r>
              <a:r>
                <a:rPr lang="en-US" altLang="zh-CN" b="1" dirty="0" err="1">
                  <a:solidFill>
                    <a:srgbClr val="FF0000"/>
                  </a:solidFill>
                </a:rPr>
                <a:t>session.delete</a:t>
              </a:r>
              <a:r>
                <a:rPr lang="en-US" altLang="zh-CN" b="1" dirty="0">
                  <a:solidFill>
                    <a:srgbClr val="FF0000"/>
                  </a:solidFill>
                </a:rPr>
                <a:t>(:</a:t>
              </a:r>
              <a:r>
                <a:rPr lang="en-US" altLang="zh-CN" b="1" dirty="0" err="1">
                  <a:solidFill>
                    <a:srgbClr val="FF0000"/>
                  </a:solidFill>
                </a:rPr>
                <a:t>current_userid</a:t>
              </a:r>
              <a:r>
                <a:rPr lang="en-US" altLang="zh-CN" b="1" dirty="0">
                  <a:solidFill>
                    <a:srgbClr val="FF0000"/>
                  </a:solidFill>
                </a:rPr>
                <a:t>)</a:t>
              </a:r>
            </a:p>
            <a:p>
              <a:r>
                <a:rPr lang="en-US" altLang="zh-CN" b="1" dirty="0"/>
                <a:t>    </a:t>
              </a:r>
              <a:r>
                <a:rPr lang="en-US" altLang="zh-CN" b="1" dirty="0" err="1"/>
                <a:t>redirect_to</a:t>
              </a:r>
              <a:r>
                <a:rPr lang="en-US" altLang="zh-CN" b="1" dirty="0"/>
                <a:t> </a:t>
              </a:r>
              <a:r>
                <a:rPr lang="en-US" altLang="zh-CN" b="1" dirty="0" err="1"/>
                <a:t>login_users_url</a:t>
              </a:r>
              <a:r>
                <a:rPr lang="en-US" altLang="zh-CN" b="1" dirty="0"/>
                <a:t>, alert: 'User logout successfully!'</a:t>
              </a:r>
            </a:p>
            <a:p>
              <a:r>
                <a:rPr lang="en-US" altLang="zh-CN" b="1" dirty="0"/>
                <a:t>  end</a:t>
              </a:r>
            </a:p>
          </p:txBody>
        </p:sp>
      </p:grpSp>
      <p:sp>
        <p:nvSpPr>
          <p:cNvPr id="10" name="矩形标注 9"/>
          <p:cNvSpPr/>
          <p:nvPr/>
        </p:nvSpPr>
        <p:spPr>
          <a:xfrm>
            <a:off x="5940152" y="1620511"/>
            <a:ext cx="2746648" cy="1080120"/>
          </a:xfrm>
          <a:prstGeom prst="wedgeRectCallout">
            <a:avLst>
              <a:gd name="adj1" fmla="val -48659"/>
              <a:gd name="adj2" fmla="val 7387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具体认证逻辑，需要重构到</a:t>
            </a:r>
            <a:r>
              <a:rPr lang="en-US" altLang="zh-CN" dirty="0" smtClean="0"/>
              <a:t>model</a:t>
            </a:r>
            <a:r>
              <a:rPr lang="zh-CN" altLang="en-US" dirty="0" smtClean="0"/>
              <a:t>中</a:t>
            </a:r>
            <a:endParaRPr lang="zh-CN" altLang="en-US" dirty="0"/>
          </a:p>
        </p:txBody>
      </p:sp>
    </p:spTree>
    <p:extLst>
      <p:ext uri="{BB962C8B-B14F-4D97-AF65-F5344CB8AC3E}">
        <p14:creationId xmlns:p14="http://schemas.microsoft.com/office/powerpoint/2010/main" val="29616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a:t>
            </a:r>
            <a:r>
              <a:rPr lang="zh-CN" altLang="en-US" dirty="0" smtClean="0"/>
              <a:t>加对</a:t>
            </a:r>
            <a:r>
              <a:rPr lang="en-US" altLang="zh-CN" dirty="0" smtClean="0"/>
              <a:t>blogs</a:t>
            </a:r>
            <a:r>
              <a:rPr lang="zh-CN" altLang="en-US" dirty="0" smtClean="0"/>
              <a:t>页面的保护</a:t>
            </a:r>
            <a:endParaRPr lang="zh-CN" altLang="en-US" dirty="0"/>
          </a:p>
        </p:txBody>
      </p:sp>
      <p:sp>
        <p:nvSpPr>
          <p:cNvPr id="3" name="内容占位符 2"/>
          <p:cNvSpPr>
            <a:spLocks noGrp="1"/>
          </p:cNvSpPr>
          <p:nvPr>
            <p:ph idx="1"/>
          </p:nvPr>
        </p:nvSpPr>
        <p:spPr/>
        <p:txBody>
          <a:bodyPr/>
          <a:lstStyle/>
          <a:p>
            <a:r>
              <a:rPr lang="zh-CN" altLang="en-US" dirty="0" smtClean="0"/>
              <a:t>只有认证后的用户才能访问“写”方法</a:t>
            </a:r>
            <a:endParaRPr lang="zh-CN" altLang="en-US" dirty="0"/>
          </a:p>
        </p:txBody>
      </p:sp>
      <p:grpSp>
        <p:nvGrpSpPr>
          <p:cNvPr id="4" name="组合 4"/>
          <p:cNvGrpSpPr/>
          <p:nvPr/>
        </p:nvGrpSpPr>
        <p:grpSpPr>
          <a:xfrm>
            <a:off x="188800" y="2215405"/>
            <a:ext cx="8847696" cy="4525963"/>
            <a:chOff x="5220072" y="3010440"/>
            <a:chExt cx="7056784" cy="2978804"/>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app/controllers/</a:t>
              </a:r>
              <a:r>
                <a:rPr lang="en-US" altLang="zh-CN" sz="2000" b="1" dirty="0" err="1" smtClean="0"/>
                <a:t>blogs_controller.rb</a:t>
              </a:r>
              <a:endParaRPr lang="en-US" altLang="zh-CN" sz="2000" b="1" dirty="0" smtClean="0"/>
            </a:p>
          </p:txBody>
        </p:sp>
        <p:sp>
          <p:nvSpPr>
            <p:cNvPr id="6" name="矩形 5"/>
            <p:cNvSpPr/>
            <p:nvPr/>
          </p:nvSpPr>
          <p:spPr bwMode="auto">
            <a:xfrm>
              <a:off x="5220072" y="3284984"/>
              <a:ext cx="7056318" cy="270426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class </a:t>
              </a:r>
              <a:r>
                <a:rPr lang="en-US" altLang="zh-CN" sz="2000" b="1" dirty="0" err="1"/>
                <a:t>BlogsController</a:t>
              </a:r>
              <a:r>
                <a:rPr lang="en-US" altLang="zh-CN" sz="2000" b="1" dirty="0"/>
                <a:t> &lt; </a:t>
              </a:r>
              <a:r>
                <a:rPr lang="en-US" altLang="zh-CN" sz="2000" b="1" dirty="0" err="1"/>
                <a:t>ApplicationController</a:t>
              </a:r>
              <a:endParaRPr lang="en-US" altLang="zh-CN" sz="2000" b="1" dirty="0"/>
            </a:p>
            <a:p>
              <a:r>
                <a:rPr lang="en-US" altLang="zh-CN" sz="2000" b="1" dirty="0"/>
                <a:t>  </a:t>
              </a:r>
              <a:r>
                <a:rPr lang="en-US" altLang="zh-CN" sz="2000" b="1" dirty="0" err="1"/>
                <a:t>before_action</a:t>
              </a:r>
              <a:r>
                <a:rPr lang="en-US" altLang="zh-CN" sz="2000" b="1" dirty="0"/>
                <a:t> :</a:t>
              </a:r>
              <a:r>
                <a:rPr lang="en-US" altLang="zh-CN" sz="2000" b="1" dirty="0" err="1"/>
                <a:t>set_blog</a:t>
              </a:r>
              <a:r>
                <a:rPr lang="en-US" altLang="zh-CN" sz="2000" b="1" dirty="0"/>
                <a:t>, only: [:show, :edit, :update, :destroy</a:t>
              </a:r>
              <a:r>
                <a:rPr lang="en-US" altLang="zh-CN" sz="2000" b="1" dirty="0" smtClean="0"/>
                <a:t>]</a:t>
              </a:r>
              <a:endParaRPr lang="en-US" altLang="zh-CN" sz="2000" b="1" dirty="0"/>
            </a:p>
            <a:p>
              <a:r>
                <a:rPr lang="en-US" altLang="zh-CN" sz="2000" b="1" dirty="0">
                  <a:solidFill>
                    <a:srgbClr val="FF0000"/>
                  </a:solidFill>
                </a:rPr>
                <a:t>  </a:t>
              </a:r>
              <a:r>
                <a:rPr lang="en-US" altLang="zh-CN" sz="2000" b="1" dirty="0" err="1">
                  <a:solidFill>
                    <a:srgbClr val="FF0000"/>
                  </a:solidFill>
                </a:rPr>
                <a:t>before_filter</a:t>
              </a:r>
              <a:r>
                <a:rPr lang="en-US" altLang="zh-CN" sz="2000" b="1" dirty="0">
                  <a:solidFill>
                    <a:srgbClr val="FF0000"/>
                  </a:solidFill>
                </a:rPr>
                <a:t> :authenticate, except: [:index, :show</a:t>
              </a:r>
              <a:r>
                <a:rPr lang="en-US" altLang="zh-CN" sz="2000" b="1" dirty="0" smtClean="0">
                  <a:solidFill>
                    <a:srgbClr val="FF0000"/>
                  </a:solidFill>
                </a:rPr>
                <a:t>]</a:t>
              </a:r>
            </a:p>
            <a:p>
              <a:r>
                <a:rPr lang="en-US" altLang="zh-CN" sz="2000" b="1" dirty="0" smtClean="0"/>
                <a:t>…</a:t>
              </a:r>
            </a:p>
            <a:p>
              <a:endParaRPr lang="en-US" altLang="zh-CN" sz="2000" b="1" dirty="0" smtClean="0"/>
            </a:p>
            <a:p>
              <a:r>
                <a:rPr lang="en-US" altLang="zh-CN" sz="2000" b="1" dirty="0" smtClean="0"/>
                <a:t> </a:t>
              </a:r>
              <a:r>
                <a:rPr lang="zh-CN" altLang="en-US" sz="2000" b="1" dirty="0" smtClean="0"/>
                <a:t>  </a:t>
              </a:r>
              <a:r>
                <a:rPr lang="en-US" altLang="zh-CN" sz="2000" b="1" dirty="0" err="1" smtClean="0"/>
                <a:t>def</a:t>
              </a:r>
              <a:r>
                <a:rPr lang="en-US" altLang="zh-CN" sz="2000" b="1" dirty="0" smtClean="0"/>
                <a:t> </a:t>
              </a:r>
              <a:r>
                <a:rPr lang="en-US" altLang="zh-CN" sz="2000" b="1" dirty="0"/>
                <a:t>authenticate</a:t>
              </a:r>
            </a:p>
            <a:p>
              <a:r>
                <a:rPr lang="en-US" altLang="zh-CN" sz="2000" b="1" dirty="0" smtClean="0">
                  <a:solidFill>
                    <a:srgbClr val="FF0000"/>
                  </a:solidFill>
                </a:rPr>
                <a:t>      </a:t>
              </a:r>
              <a:r>
                <a:rPr lang="en-US" altLang="zh-CN" sz="2000" b="1" dirty="0" err="1" smtClean="0">
                  <a:solidFill>
                    <a:srgbClr val="FF0000"/>
                  </a:solidFill>
                </a:rPr>
                <a:t>redirect_to</a:t>
              </a:r>
              <a:r>
                <a:rPr lang="en-US" altLang="zh-CN" sz="2000" b="1" dirty="0" smtClean="0">
                  <a:solidFill>
                    <a:srgbClr val="FF0000"/>
                  </a:solidFill>
                </a:rPr>
                <a:t> </a:t>
              </a:r>
              <a:r>
                <a:rPr lang="en-US" altLang="zh-CN" sz="2000" b="1" dirty="0" err="1" smtClean="0">
                  <a:solidFill>
                    <a:srgbClr val="FF0000"/>
                  </a:solidFill>
                </a:rPr>
                <a:t>login_users_url</a:t>
              </a:r>
              <a:r>
                <a:rPr lang="en-US" altLang="zh-CN" sz="2000" b="1" dirty="0" smtClean="0">
                  <a:solidFill>
                    <a:srgbClr val="FF0000"/>
                  </a:solidFill>
                </a:rPr>
                <a:t>, alert: 'Must login!' unless </a:t>
              </a:r>
              <a:r>
                <a:rPr lang="en-US" altLang="zh-CN" sz="2000" b="1" dirty="0" err="1" smtClean="0">
                  <a:solidFill>
                    <a:srgbClr val="FF0000"/>
                  </a:solidFill>
                </a:rPr>
                <a:t>current_user</a:t>
              </a:r>
              <a:endParaRPr lang="en-US" altLang="zh-CN" sz="2000" b="1" dirty="0">
                <a:solidFill>
                  <a:srgbClr val="FF0000"/>
                </a:solidFill>
              </a:endParaRPr>
            </a:p>
            <a:p>
              <a:r>
                <a:rPr lang="en-US" altLang="zh-CN" sz="2000" b="1" dirty="0"/>
                <a:t>    </a:t>
              </a:r>
              <a:r>
                <a:rPr lang="en-US" altLang="zh-CN" sz="2000" b="1" dirty="0">
                  <a:solidFill>
                    <a:schemeClr val="bg1">
                      <a:lumMod val="50000"/>
                    </a:schemeClr>
                  </a:solidFill>
                </a:rPr>
                <a:t>#  </a:t>
              </a:r>
              <a:r>
                <a:rPr lang="en-US" altLang="zh-CN" sz="2000" b="1" dirty="0" err="1">
                  <a:solidFill>
                    <a:schemeClr val="bg1">
                      <a:lumMod val="50000"/>
                    </a:schemeClr>
                  </a:solidFill>
                </a:rPr>
                <a:t>authenticate_or_request_with_http_basic</a:t>
              </a:r>
              <a:r>
                <a:rPr lang="en-US" altLang="zh-CN" sz="2000" b="1" dirty="0">
                  <a:solidFill>
                    <a:schemeClr val="bg1">
                      <a:lumMod val="50000"/>
                    </a:schemeClr>
                  </a:solidFill>
                </a:rPr>
                <a:t> "Please login" </a:t>
              </a:r>
              <a:r>
                <a:rPr lang="en-US" altLang="zh-CN" sz="2000" b="1" dirty="0" smtClean="0">
                  <a:solidFill>
                    <a:schemeClr val="bg1">
                      <a:lumMod val="50000"/>
                    </a:schemeClr>
                  </a:solidFill>
                </a:rPr>
                <a:t/>
              </a:r>
              <a:br>
                <a:rPr lang="en-US" altLang="zh-CN" sz="2000" b="1" dirty="0" smtClean="0">
                  <a:solidFill>
                    <a:schemeClr val="bg1">
                      <a:lumMod val="50000"/>
                    </a:schemeClr>
                  </a:solidFill>
                </a:rPr>
              </a:br>
              <a:r>
                <a:rPr lang="en-US" altLang="zh-CN" sz="2000" b="1" dirty="0" smtClean="0">
                  <a:solidFill>
                    <a:schemeClr val="bg1">
                      <a:lumMod val="50000"/>
                    </a:schemeClr>
                  </a:solidFill>
                </a:rPr>
                <a:t>do </a:t>
              </a:r>
              <a:r>
                <a:rPr lang="en-US" altLang="zh-CN" sz="2000" b="1" dirty="0">
                  <a:solidFill>
                    <a:schemeClr val="bg1">
                      <a:lumMod val="50000"/>
                    </a:schemeClr>
                  </a:solidFill>
                </a:rPr>
                <a:t>|</a:t>
              </a:r>
              <a:r>
                <a:rPr lang="en-US" altLang="zh-CN" sz="2000" b="1" dirty="0" err="1">
                  <a:solidFill>
                    <a:schemeClr val="bg1">
                      <a:lumMod val="50000"/>
                    </a:schemeClr>
                  </a:solidFill>
                </a:rPr>
                <a:t>user_name</a:t>
              </a:r>
              <a:r>
                <a:rPr lang="en-US" altLang="zh-CN" sz="2000" b="1" dirty="0">
                  <a:solidFill>
                    <a:schemeClr val="bg1">
                      <a:lumMod val="50000"/>
                    </a:schemeClr>
                  </a:solidFill>
                </a:rPr>
                <a:t>, password| </a:t>
              </a:r>
            </a:p>
            <a:p>
              <a:r>
                <a:rPr lang="en-US" altLang="zh-CN" sz="2000" b="1" dirty="0">
                  <a:solidFill>
                    <a:schemeClr val="bg1">
                      <a:lumMod val="50000"/>
                    </a:schemeClr>
                  </a:solidFill>
                </a:rPr>
                <a:t>    #    </a:t>
              </a:r>
              <a:r>
                <a:rPr lang="en-US" altLang="zh-CN" sz="2000" b="1" dirty="0" err="1">
                  <a:solidFill>
                    <a:schemeClr val="bg1">
                      <a:lumMod val="50000"/>
                    </a:schemeClr>
                  </a:solidFill>
                </a:rPr>
                <a:t>user_name</a:t>
              </a:r>
              <a:r>
                <a:rPr lang="en-US" altLang="zh-CN" sz="2000" b="1" dirty="0">
                  <a:solidFill>
                    <a:schemeClr val="bg1">
                      <a:lumMod val="50000"/>
                    </a:schemeClr>
                  </a:solidFill>
                </a:rPr>
                <a:t> == "wty" &amp;&amp; password == "wty" </a:t>
              </a:r>
            </a:p>
            <a:p>
              <a:r>
                <a:rPr lang="en-US" altLang="zh-CN" sz="2000" b="1" dirty="0">
                  <a:solidFill>
                    <a:schemeClr val="bg1">
                      <a:lumMod val="50000"/>
                    </a:schemeClr>
                  </a:solidFill>
                </a:rPr>
                <a:t>    #  end </a:t>
              </a:r>
            </a:p>
            <a:p>
              <a:r>
                <a:rPr lang="en-US" altLang="zh-CN" sz="2000" b="1" dirty="0"/>
                <a:t>    </a:t>
              </a:r>
              <a:r>
                <a:rPr lang="en-US" altLang="zh-CN" sz="2000" b="1" dirty="0" smtClean="0"/>
                <a:t>end</a:t>
              </a:r>
            </a:p>
            <a:p>
              <a:r>
                <a:rPr lang="en-US" altLang="zh-CN" sz="2000" b="1" dirty="0" smtClean="0"/>
                <a:t>end…</a:t>
              </a:r>
              <a:endParaRPr lang="en-US" altLang="zh-CN" sz="2000" b="1" dirty="0"/>
            </a:p>
          </p:txBody>
        </p:sp>
      </p:grpSp>
    </p:spTree>
    <p:extLst>
      <p:ext uri="{BB962C8B-B14F-4D97-AF65-F5344CB8AC3E}">
        <p14:creationId xmlns:p14="http://schemas.microsoft.com/office/powerpoint/2010/main" val="3185410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左边栏显示登录状态</a:t>
            </a:r>
            <a:endParaRPr lang="zh-CN" altLang="en-US" dirty="0"/>
          </a:p>
        </p:txBody>
      </p:sp>
      <p:grpSp>
        <p:nvGrpSpPr>
          <p:cNvPr id="4" name="组合 4"/>
          <p:cNvGrpSpPr/>
          <p:nvPr/>
        </p:nvGrpSpPr>
        <p:grpSpPr>
          <a:xfrm>
            <a:off x="116792" y="1772816"/>
            <a:ext cx="6543440" cy="3589860"/>
            <a:chOff x="5220072" y="3010440"/>
            <a:chExt cx="7056784" cy="2362699"/>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app/views/layouts/</a:t>
              </a:r>
              <a:r>
                <a:rPr lang="en-US" altLang="zh-CN" sz="2000" b="1" dirty="0" err="1" smtClean="0"/>
                <a:t>application.html.erb</a:t>
              </a:r>
              <a:endParaRPr lang="en-US" altLang="zh-CN" sz="2000" b="1" dirty="0" smtClean="0"/>
            </a:p>
          </p:txBody>
        </p:sp>
        <p:sp>
          <p:nvSpPr>
            <p:cNvPr id="6" name="矩形 5"/>
            <p:cNvSpPr/>
            <p:nvPr/>
          </p:nvSpPr>
          <p:spPr bwMode="auto">
            <a:xfrm>
              <a:off x="5220072" y="3284984"/>
              <a:ext cx="7056318" cy="2088155"/>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t>
              </a:r>
            </a:p>
            <a:p>
              <a:r>
                <a:rPr lang="en-US" altLang="zh-CN" sz="2000" b="1" dirty="0"/>
                <a:t>&lt;div id="left-panel"&gt;</a:t>
              </a:r>
            </a:p>
            <a:p>
              <a:r>
                <a:rPr lang="en-US" altLang="zh-CN" sz="2000" b="1" dirty="0"/>
                <a:t>&lt;% if </a:t>
              </a:r>
              <a:r>
                <a:rPr lang="en-US" altLang="zh-CN" sz="2000" b="1" dirty="0" err="1">
                  <a:solidFill>
                    <a:srgbClr val="FF0000"/>
                  </a:solidFill>
                </a:rPr>
                <a:t>current_user</a:t>
              </a:r>
              <a:r>
                <a:rPr lang="en-US" altLang="zh-CN" sz="2000" b="1" dirty="0">
                  <a:solidFill>
                    <a:srgbClr val="FF0000"/>
                  </a:solidFill>
                </a:rPr>
                <a:t> </a:t>
              </a:r>
              <a:r>
                <a:rPr lang="en-US" altLang="zh-CN" sz="2000" b="1" dirty="0"/>
                <a:t>%&gt;</a:t>
              </a:r>
            </a:p>
            <a:p>
              <a:r>
                <a:rPr lang="en-US" altLang="zh-CN" sz="2000" b="1" dirty="0" smtClean="0"/>
                <a:t>  &lt;%= </a:t>
              </a:r>
              <a:r>
                <a:rPr lang="en-US" altLang="zh-CN" sz="2000" b="1" dirty="0" err="1"/>
                <a:t>current_user.username</a:t>
              </a:r>
              <a:r>
                <a:rPr lang="en-US" altLang="zh-CN" sz="2000" b="1" dirty="0"/>
                <a:t> %&gt; Logged in.&lt;</a:t>
              </a:r>
              <a:r>
                <a:rPr lang="en-US" altLang="zh-CN" sz="2000" b="1" dirty="0" err="1"/>
                <a:t>br</a:t>
              </a:r>
              <a:r>
                <a:rPr lang="en-US" altLang="zh-CN" sz="2000" b="1" dirty="0"/>
                <a:t>/&gt;</a:t>
              </a:r>
            </a:p>
            <a:p>
              <a:r>
                <a:rPr lang="en-US" altLang="zh-CN" sz="2000" b="1" dirty="0" smtClean="0"/>
                <a:t>  &lt;%= </a:t>
              </a:r>
              <a:r>
                <a:rPr lang="en-US" altLang="zh-CN" sz="2000" b="1" dirty="0" err="1"/>
                <a:t>link_to</a:t>
              </a:r>
              <a:r>
                <a:rPr lang="en-US" altLang="zh-CN" sz="2000" b="1" dirty="0"/>
                <a:t> 'Logout', </a:t>
              </a:r>
              <a:r>
                <a:rPr lang="en-US" altLang="zh-CN" sz="2000" b="1" dirty="0" err="1"/>
                <a:t>logout_users_path</a:t>
              </a:r>
              <a:r>
                <a:rPr lang="en-US" altLang="zh-CN" sz="2000" b="1" dirty="0"/>
                <a:t> %&gt;</a:t>
              </a:r>
            </a:p>
            <a:p>
              <a:r>
                <a:rPr lang="en-US" altLang="zh-CN" sz="2000" b="1" dirty="0"/>
                <a:t>&lt;% else %&gt;</a:t>
              </a:r>
            </a:p>
            <a:p>
              <a:r>
                <a:rPr lang="en-US" altLang="zh-CN" sz="2000" b="1" dirty="0" smtClean="0"/>
                <a:t>  Please </a:t>
              </a:r>
              <a:r>
                <a:rPr lang="en-US" altLang="zh-CN" sz="2000" b="1" dirty="0"/>
                <a:t>&lt;%= </a:t>
              </a:r>
              <a:r>
                <a:rPr lang="en-US" altLang="zh-CN" sz="2000" b="1" dirty="0" err="1"/>
                <a:t>link_to</a:t>
              </a:r>
              <a:r>
                <a:rPr lang="en-US" altLang="zh-CN" sz="2000" b="1" dirty="0"/>
                <a:t> 'Login', </a:t>
              </a:r>
              <a:r>
                <a:rPr lang="en-US" altLang="zh-CN" sz="2000" b="1" dirty="0" err="1"/>
                <a:t>login_users_path</a:t>
              </a:r>
              <a:r>
                <a:rPr lang="en-US" altLang="zh-CN" sz="2000" b="1" dirty="0"/>
                <a:t> %&gt;</a:t>
              </a:r>
            </a:p>
            <a:p>
              <a:r>
                <a:rPr lang="en-US" altLang="zh-CN" sz="2000" b="1" dirty="0"/>
                <a:t>&lt;% end %&gt;</a:t>
              </a:r>
            </a:p>
            <a:p>
              <a:r>
                <a:rPr lang="en-US" altLang="zh-CN" sz="2000" b="1" dirty="0"/>
                <a:t>&lt;/div&gt;</a:t>
              </a:r>
              <a:endParaRPr lang="en-US" altLang="zh-CN" sz="2000" b="1" dirty="0" smtClean="0"/>
            </a:p>
            <a:p>
              <a:r>
                <a:rPr lang="en-US" altLang="zh-CN" sz="2000" b="1" dirty="0" smtClean="0"/>
                <a:t>…</a:t>
              </a:r>
              <a:endParaRPr lang="en-US" altLang="zh-CN" sz="2000" b="1" dirty="0"/>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1455" y="1628800"/>
            <a:ext cx="6653968" cy="4660317"/>
          </a:xfrm>
          <a:prstGeom prst="rect">
            <a:avLst/>
          </a:prstGeom>
        </p:spPr>
      </p:pic>
    </p:spTree>
    <p:extLst>
      <p:ext uri="{BB962C8B-B14F-4D97-AF65-F5344CB8AC3E}">
        <p14:creationId xmlns:p14="http://schemas.microsoft.com/office/powerpoint/2010/main" val="318729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t>
            </a:r>
            <a:r>
              <a:rPr lang="en-US" altLang="zh-CN" dirty="0" err="1" smtClean="0"/>
              <a:t>urrent_user</a:t>
            </a:r>
            <a:endParaRPr lang="zh-CN" altLang="en-US" dirty="0"/>
          </a:p>
        </p:txBody>
      </p:sp>
      <p:sp>
        <p:nvSpPr>
          <p:cNvPr id="3" name="内容占位符 2"/>
          <p:cNvSpPr>
            <a:spLocks noGrp="1"/>
          </p:cNvSpPr>
          <p:nvPr>
            <p:ph idx="1"/>
          </p:nvPr>
        </p:nvSpPr>
        <p:spPr/>
        <p:txBody>
          <a:bodyPr/>
          <a:lstStyle/>
          <a:p>
            <a:r>
              <a:rPr lang="zh-CN" altLang="en-US" sz="2800" dirty="0"/>
              <a:t>如</a:t>
            </a:r>
            <a:r>
              <a:rPr lang="zh-CN" altLang="en-US" sz="2800" dirty="0" smtClean="0"/>
              <a:t>果有用户</a:t>
            </a:r>
            <a:r>
              <a:rPr lang="zh-CN" altLang="en-US" sz="2800" dirty="0"/>
              <a:t>登</a:t>
            </a:r>
            <a:r>
              <a:rPr lang="zh-CN" altLang="en-US" sz="2800" dirty="0" smtClean="0"/>
              <a:t>录，返回当前用户，否则返回</a:t>
            </a:r>
            <a:r>
              <a:rPr lang="en-US" altLang="zh-CN" sz="2800" dirty="0" smtClean="0"/>
              <a:t>nil</a:t>
            </a:r>
          </a:p>
          <a:p>
            <a:r>
              <a:rPr lang="zh-CN" altLang="en-US" sz="2800" dirty="0" smtClean="0"/>
              <a:t>在各处均可访问（</a:t>
            </a:r>
            <a:r>
              <a:rPr lang="en-US" altLang="zh-CN" sz="2800" dirty="0" smtClean="0"/>
              <a:t>controllers</a:t>
            </a:r>
            <a:r>
              <a:rPr lang="zh-CN" altLang="en-US" sz="2800" dirty="0" smtClean="0"/>
              <a:t>、</a:t>
            </a:r>
            <a:r>
              <a:rPr lang="en-US" altLang="zh-CN" sz="2800" dirty="0" smtClean="0"/>
              <a:t>views</a:t>
            </a:r>
            <a:r>
              <a:rPr lang="zh-CN" altLang="en-US" sz="2800" dirty="0" smtClean="0"/>
              <a:t>）</a:t>
            </a:r>
            <a:endParaRPr lang="en-US" altLang="zh-CN" sz="2800" dirty="0" smtClean="0"/>
          </a:p>
          <a:p>
            <a:endParaRPr lang="en-US" altLang="zh-CN" sz="2800" dirty="0" smtClean="0"/>
          </a:p>
        </p:txBody>
      </p:sp>
      <p:grpSp>
        <p:nvGrpSpPr>
          <p:cNvPr id="7" name="组合 4"/>
          <p:cNvGrpSpPr/>
          <p:nvPr/>
        </p:nvGrpSpPr>
        <p:grpSpPr>
          <a:xfrm>
            <a:off x="188800" y="2647453"/>
            <a:ext cx="8847696" cy="4093916"/>
            <a:chOff x="5220072" y="3010440"/>
            <a:chExt cx="7056784" cy="2694448"/>
          </a:xfrm>
        </p:grpSpPr>
        <p:sp>
          <p:nvSpPr>
            <p:cNvPr id="8" name="矩形 7"/>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app/controllers/</a:t>
              </a:r>
              <a:r>
                <a:rPr lang="en-US" altLang="zh-CN" sz="2000" b="1" dirty="0" err="1" smtClean="0"/>
                <a:t>application_controller.rb</a:t>
              </a:r>
              <a:endParaRPr lang="en-US" altLang="zh-CN" sz="2000" b="1" dirty="0" smtClean="0"/>
            </a:p>
          </p:txBody>
        </p:sp>
        <p:sp>
          <p:nvSpPr>
            <p:cNvPr id="9" name="矩形 8"/>
            <p:cNvSpPr/>
            <p:nvPr/>
          </p:nvSpPr>
          <p:spPr bwMode="auto">
            <a:xfrm>
              <a:off x="5220072" y="3284984"/>
              <a:ext cx="7056318" cy="2419904"/>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class </a:t>
              </a:r>
              <a:r>
                <a:rPr lang="en-US" altLang="zh-CN" sz="2000" b="1" dirty="0" err="1"/>
                <a:t>ApplicationController</a:t>
              </a:r>
              <a:r>
                <a:rPr lang="en-US" altLang="zh-CN" sz="2000" b="1" dirty="0"/>
                <a:t> &lt; </a:t>
              </a:r>
              <a:r>
                <a:rPr lang="en-US" altLang="zh-CN" sz="2000" b="1" dirty="0" err="1"/>
                <a:t>ActionController</a:t>
              </a:r>
              <a:r>
                <a:rPr lang="en-US" altLang="zh-CN" sz="2000" b="1" dirty="0"/>
                <a:t>::Base</a:t>
              </a:r>
            </a:p>
            <a:p>
              <a:r>
                <a:rPr lang="en-US" altLang="zh-CN" sz="2000" b="1" dirty="0"/>
                <a:t>  # Prevent CSRF attacks by raising an exception.</a:t>
              </a:r>
            </a:p>
            <a:p>
              <a:r>
                <a:rPr lang="en-US" altLang="zh-CN" sz="2000" b="1" dirty="0"/>
                <a:t>  # For APIs, you may want to use :</a:t>
              </a:r>
              <a:r>
                <a:rPr lang="en-US" altLang="zh-CN" sz="2000" b="1" dirty="0" err="1"/>
                <a:t>null_session</a:t>
              </a:r>
              <a:r>
                <a:rPr lang="en-US" altLang="zh-CN" sz="2000" b="1" dirty="0"/>
                <a:t> instead.</a:t>
              </a:r>
            </a:p>
            <a:p>
              <a:r>
                <a:rPr lang="en-US" altLang="zh-CN" sz="2000" b="1" dirty="0"/>
                <a:t>  </a:t>
              </a:r>
              <a:r>
                <a:rPr lang="en-US" altLang="zh-CN" sz="2000" b="1" dirty="0" err="1"/>
                <a:t>protect_from_forgery</a:t>
              </a:r>
              <a:r>
                <a:rPr lang="en-US" altLang="zh-CN" sz="2000" b="1" dirty="0"/>
                <a:t> with: :exception</a:t>
              </a:r>
            </a:p>
            <a:p>
              <a:endParaRPr lang="en-US" altLang="zh-CN" sz="2000" b="1" dirty="0"/>
            </a:p>
            <a:p>
              <a:r>
                <a:rPr lang="en-US" altLang="zh-CN" sz="2000" b="1" dirty="0">
                  <a:solidFill>
                    <a:srgbClr val="FF0000"/>
                  </a:solidFill>
                </a:rPr>
                <a:t>  </a:t>
              </a:r>
              <a:r>
                <a:rPr lang="en-US" altLang="zh-CN" sz="2000" b="1" dirty="0" err="1">
                  <a:solidFill>
                    <a:srgbClr val="FF0000"/>
                  </a:solidFill>
                </a:rPr>
                <a:t>helper_method</a:t>
              </a:r>
              <a:r>
                <a:rPr lang="en-US" altLang="zh-CN" sz="2000" b="1" dirty="0">
                  <a:solidFill>
                    <a:srgbClr val="FF0000"/>
                  </a:solidFill>
                </a:rPr>
                <a:t> :</a:t>
              </a:r>
              <a:r>
                <a:rPr lang="en-US" altLang="zh-CN" sz="2000" b="1" dirty="0" err="1">
                  <a:solidFill>
                    <a:srgbClr val="FF0000"/>
                  </a:solidFill>
                </a:rPr>
                <a:t>current_user</a:t>
              </a:r>
              <a:endParaRPr lang="en-US" altLang="zh-CN" sz="2000" b="1" dirty="0">
                <a:solidFill>
                  <a:srgbClr val="FF0000"/>
                </a:solidFill>
              </a:endParaRPr>
            </a:p>
            <a:p>
              <a:endParaRPr lang="en-US" altLang="zh-CN" sz="2000" b="1" dirty="0"/>
            </a:p>
            <a:p>
              <a:r>
                <a:rPr lang="en-US" altLang="zh-CN" sz="2000" b="1" dirty="0"/>
                <a:t>  </a:t>
              </a:r>
              <a:r>
                <a:rPr lang="en-US" altLang="zh-CN" sz="2000" b="1" dirty="0" err="1"/>
                <a:t>def</a:t>
              </a:r>
              <a:r>
                <a:rPr lang="en-US" altLang="zh-CN" sz="2000" b="1" dirty="0"/>
                <a:t> </a:t>
              </a:r>
              <a:r>
                <a:rPr lang="en-US" altLang="zh-CN" sz="2000" b="1" dirty="0" err="1"/>
                <a:t>current_user</a:t>
              </a:r>
              <a:endParaRPr lang="en-US" altLang="zh-CN" sz="2000" b="1" dirty="0"/>
            </a:p>
            <a:p>
              <a:r>
                <a:rPr lang="en-US" altLang="zh-CN" sz="2000" b="1" dirty="0"/>
                <a:t>   </a:t>
              </a:r>
              <a:r>
                <a:rPr lang="en-US" altLang="zh-CN" sz="2000" b="1" dirty="0">
                  <a:solidFill>
                    <a:srgbClr val="FF0000"/>
                  </a:solidFill>
                </a:rPr>
                <a:t> @</a:t>
              </a:r>
              <a:r>
                <a:rPr lang="en-US" altLang="zh-CN" sz="2000" b="1" dirty="0" err="1">
                  <a:solidFill>
                    <a:srgbClr val="FF0000"/>
                  </a:solidFill>
                </a:rPr>
                <a:t>current_user</a:t>
              </a:r>
              <a:r>
                <a:rPr lang="en-US" altLang="zh-CN" sz="2000" b="1" dirty="0">
                  <a:solidFill>
                    <a:srgbClr val="FF0000"/>
                  </a:solidFill>
                </a:rPr>
                <a:t> ||= </a:t>
              </a:r>
              <a:r>
                <a:rPr lang="en-US" altLang="zh-CN" sz="2000" b="1" dirty="0" err="1">
                  <a:solidFill>
                    <a:srgbClr val="FF0000"/>
                  </a:solidFill>
                </a:rPr>
                <a:t>User.find</a:t>
              </a:r>
              <a:r>
                <a:rPr lang="en-US" altLang="zh-CN" sz="2000" b="1" dirty="0">
                  <a:solidFill>
                    <a:srgbClr val="FF0000"/>
                  </a:solidFill>
                </a:rPr>
                <a:t>(session[:</a:t>
              </a:r>
              <a:r>
                <a:rPr lang="en-US" altLang="zh-CN" sz="2000" b="1" dirty="0" err="1">
                  <a:solidFill>
                    <a:srgbClr val="FF0000"/>
                  </a:solidFill>
                </a:rPr>
                <a:t>current_userid</a:t>
              </a:r>
              <a:r>
                <a:rPr lang="en-US" altLang="zh-CN" sz="2000" b="1" dirty="0">
                  <a:solidFill>
                    <a:srgbClr val="FF0000"/>
                  </a:solidFill>
                </a:rPr>
                <a:t>]) </a:t>
              </a:r>
              <a:r>
                <a:rPr lang="en-US" altLang="zh-CN" sz="2000" b="1" dirty="0" smtClean="0">
                  <a:solidFill>
                    <a:srgbClr val="FF0000"/>
                  </a:solidFill>
                </a:rPr>
                <a:t>if</a:t>
              </a:r>
              <a:br>
                <a:rPr lang="en-US" altLang="zh-CN" sz="2000" b="1" dirty="0" smtClean="0">
                  <a:solidFill>
                    <a:srgbClr val="FF0000"/>
                  </a:solidFill>
                </a:rPr>
              </a:br>
              <a:r>
                <a:rPr lang="en-US" altLang="zh-CN" sz="2000" b="1" dirty="0" smtClean="0">
                  <a:solidFill>
                    <a:srgbClr val="FF0000"/>
                  </a:solidFill>
                </a:rPr>
                <a:t> session</a:t>
              </a:r>
              <a:r>
                <a:rPr lang="en-US" altLang="zh-CN" sz="2000" b="1" dirty="0">
                  <a:solidFill>
                    <a:srgbClr val="FF0000"/>
                  </a:solidFill>
                </a:rPr>
                <a:t>[:</a:t>
              </a:r>
              <a:r>
                <a:rPr lang="en-US" altLang="zh-CN" sz="2000" b="1" dirty="0" err="1">
                  <a:solidFill>
                    <a:srgbClr val="FF0000"/>
                  </a:solidFill>
                </a:rPr>
                <a:t>current_userid</a:t>
              </a:r>
              <a:r>
                <a:rPr lang="en-US" altLang="zh-CN" sz="2000" b="1" dirty="0">
                  <a:solidFill>
                    <a:srgbClr val="FF0000"/>
                  </a:solidFill>
                </a:rPr>
                <a:t>]</a:t>
              </a:r>
            </a:p>
            <a:p>
              <a:r>
                <a:rPr lang="en-US" altLang="zh-CN" sz="2000" b="1" dirty="0"/>
                <a:t>  end</a:t>
              </a:r>
            </a:p>
            <a:p>
              <a:r>
                <a:rPr lang="en-US" altLang="zh-CN" sz="2000" b="1" dirty="0"/>
                <a:t>end</a:t>
              </a:r>
            </a:p>
          </p:txBody>
        </p:sp>
      </p:grpSp>
    </p:spTree>
    <p:extLst>
      <p:ext uri="{BB962C8B-B14F-4D97-AF65-F5344CB8AC3E}">
        <p14:creationId xmlns:p14="http://schemas.microsoft.com/office/powerpoint/2010/main" val="148044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添加一个用户试验一下</a:t>
            </a:r>
            <a:endParaRPr lang="zh-CN" altLang="en-US" dirty="0"/>
          </a:p>
        </p:txBody>
      </p:sp>
      <p:sp>
        <p:nvSpPr>
          <p:cNvPr id="3" name="内容占位符 2"/>
          <p:cNvSpPr>
            <a:spLocks noGrp="1"/>
          </p:cNvSpPr>
          <p:nvPr>
            <p:ph idx="1"/>
          </p:nvPr>
        </p:nvSpPr>
        <p:spPr/>
        <p:txBody>
          <a:bodyPr/>
          <a:lstStyle/>
          <a:p>
            <a:r>
              <a:rPr lang="en-US" altLang="zh-CN" dirty="0" smtClean="0"/>
              <a:t>rails</a:t>
            </a:r>
            <a:r>
              <a:rPr lang="zh-CN" altLang="en-US" dirty="0" smtClean="0"/>
              <a:t> </a:t>
            </a:r>
            <a:r>
              <a:rPr lang="en-US" altLang="zh-CN" dirty="0" smtClean="0"/>
              <a:t>console</a:t>
            </a:r>
          </a:p>
          <a:p>
            <a:r>
              <a:rPr lang="en-US" altLang="zh-CN" dirty="0" err="1" smtClean="0"/>
              <a:t>User.create</a:t>
            </a:r>
            <a:r>
              <a:rPr lang="en-US" altLang="zh-CN" dirty="0" smtClean="0"/>
              <a:t>(username: "wty", </a:t>
            </a:r>
            <a:r>
              <a:rPr lang="en-US" altLang="zh-CN" dirty="0" err="1" smtClean="0"/>
              <a:t>password:"wty</a:t>
            </a:r>
            <a:r>
              <a:rPr lang="en-US" altLang="zh-CN" dirty="0" smtClean="0"/>
              <a:t>", </a:t>
            </a:r>
            <a:r>
              <a:rPr lang="en-US" altLang="zh-CN" dirty="0" err="1" smtClean="0"/>
              <a:t>email:"woty@act.buaa.edu.cn</a:t>
            </a:r>
            <a:r>
              <a:rPr lang="en-US" altLang="zh-CN" dirty="0" smtClean="0"/>
              <a:t>")</a:t>
            </a:r>
            <a:endParaRPr lang="zh-CN" altLang="en-US" dirty="0"/>
          </a:p>
        </p:txBody>
      </p:sp>
    </p:spTree>
    <p:extLst>
      <p:ext uri="{BB962C8B-B14F-4D97-AF65-F5344CB8AC3E}">
        <p14:creationId xmlns:p14="http://schemas.microsoft.com/office/powerpoint/2010/main" val="564986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这个简单的认证实现不足</a:t>
            </a:r>
            <a:endParaRPr lang="zh-CN" altLang="en-US" dirty="0"/>
          </a:p>
        </p:txBody>
      </p:sp>
      <p:sp>
        <p:nvSpPr>
          <p:cNvPr id="3" name="内容占位符 2"/>
          <p:cNvSpPr>
            <a:spLocks noGrp="1"/>
          </p:cNvSpPr>
          <p:nvPr>
            <p:ph idx="1"/>
          </p:nvPr>
        </p:nvSpPr>
        <p:spPr/>
        <p:txBody>
          <a:bodyPr/>
          <a:lstStyle/>
          <a:p>
            <a:r>
              <a:rPr lang="en-US" altLang="zh-CN" dirty="0" smtClean="0"/>
              <a:t>Password</a:t>
            </a:r>
            <a:r>
              <a:rPr lang="zh-CN" altLang="en-US" dirty="0" smtClean="0"/>
              <a:t>明文存储，安全隐患</a:t>
            </a:r>
            <a:endParaRPr lang="en-US" altLang="zh-CN" dirty="0" smtClean="0"/>
          </a:p>
          <a:p>
            <a:r>
              <a:rPr lang="zh-CN" altLang="en-US" dirty="0"/>
              <a:t>不</a:t>
            </a:r>
            <a:r>
              <a:rPr lang="zh-CN" altLang="en-US" dirty="0" smtClean="0"/>
              <a:t>支持返回到登录前页面</a:t>
            </a:r>
            <a:endParaRPr lang="en-US" altLang="zh-CN" dirty="0" smtClean="0"/>
          </a:p>
          <a:p>
            <a:pPr lvl="1"/>
            <a:r>
              <a:rPr lang="zh-CN" altLang="en-US" dirty="0" smtClean="0"/>
              <a:t>不</a:t>
            </a:r>
            <a:r>
              <a:rPr lang="zh-CN" altLang="en-US" dirty="0"/>
              <a:t>应该</a:t>
            </a:r>
            <a:r>
              <a:rPr lang="zh-CN" altLang="en-US" dirty="0" smtClean="0"/>
              <a:t>统一都</a:t>
            </a:r>
            <a:r>
              <a:rPr lang="en-US" altLang="zh-CN" dirty="0" err="1" smtClean="0"/>
              <a:t>redirect_to</a:t>
            </a:r>
            <a:r>
              <a:rPr lang="zh-CN" altLang="en-US" dirty="0" smtClean="0"/>
              <a:t> </a:t>
            </a:r>
            <a:r>
              <a:rPr lang="en-US" altLang="zh-CN" dirty="0" err="1" smtClean="0"/>
              <a:t>blogs_url</a:t>
            </a:r>
            <a:endParaRPr lang="en-US" altLang="zh-CN" dirty="0" smtClean="0"/>
          </a:p>
          <a:p>
            <a:r>
              <a:rPr lang="zh-CN" altLang="en-US" dirty="0"/>
              <a:t>不</a:t>
            </a:r>
            <a:r>
              <a:rPr lang="zh-CN" altLang="en-US" dirty="0" smtClean="0"/>
              <a:t>支持</a:t>
            </a:r>
            <a:r>
              <a:rPr lang="zh-CN" altLang="en-US" dirty="0"/>
              <a:t>注</a:t>
            </a:r>
            <a:r>
              <a:rPr lang="zh-CN" altLang="en-US" dirty="0" smtClean="0"/>
              <a:t>册（以及邮件确认）</a:t>
            </a:r>
            <a:endParaRPr lang="en-US" altLang="zh-CN" dirty="0" smtClean="0"/>
          </a:p>
          <a:p>
            <a:r>
              <a:rPr lang="zh-CN" altLang="en-US" dirty="0"/>
              <a:t>不</a:t>
            </a:r>
            <a:r>
              <a:rPr lang="zh-CN" altLang="en-US" dirty="0" smtClean="0"/>
              <a:t>支持忘记密码邮件确认和找回</a:t>
            </a:r>
            <a:endParaRPr lang="en-US" altLang="zh-CN" dirty="0" smtClean="0"/>
          </a:p>
          <a:p>
            <a:r>
              <a:rPr lang="zh-CN" altLang="en-US" dirty="0"/>
              <a:t>登</a:t>
            </a:r>
            <a:r>
              <a:rPr lang="zh-CN" altLang="en-US" dirty="0" smtClean="0"/>
              <a:t>录过程不够</a:t>
            </a:r>
            <a:r>
              <a:rPr lang="en-US" altLang="zh-CN" dirty="0" smtClean="0"/>
              <a:t>RESTful</a:t>
            </a:r>
          </a:p>
          <a:p>
            <a:endParaRPr lang="en-US" altLang="zh-CN" dirty="0"/>
          </a:p>
          <a:p>
            <a:r>
              <a:rPr lang="zh-CN" altLang="en-US" dirty="0" smtClean="0"/>
              <a:t>解决方案：</a:t>
            </a:r>
            <a:r>
              <a:rPr lang="en-US" altLang="zh-CN" dirty="0" smtClean="0"/>
              <a:t>devise</a:t>
            </a:r>
            <a:r>
              <a:rPr lang="zh-CN" altLang="en-US" dirty="0" smtClean="0"/>
              <a:t>插件</a:t>
            </a:r>
            <a:endParaRPr lang="en-US" altLang="zh-CN" dirty="0" smtClean="0"/>
          </a:p>
          <a:p>
            <a:pPr lvl="1"/>
            <a:r>
              <a:rPr lang="en-US" altLang="zh-CN" dirty="0"/>
              <a:t>https://github.com/plataformatec/devise</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934457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devise</a:t>
            </a:r>
            <a:r>
              <a:rPr lang="zh-CN" altLang="en-US" dirty="0" smtClean="0"/>
              <a:t>插件的用户认证</a:t>
            </a:r>
            <a:endParaRPr lang="zh-CN" altLang="en-US" dirty="0"/>
          </a:p>
        </p:txBody>
      </p:sp>
      <p:sp>
        <p:nvSpPr>
          <p:cNvPr id="5" name="内容占位符 4"/>
          <p:cNvSpPr>
            <a:spLocks noGrp="1"/>
          </p:cNvSpPr>
          <p:nvPr>
            <p:ph idx="1"/>
          </p:nvPr>
        </p:nvSpPr>
        <p:spPr>
          <a:xfrm>
            <a:off x="457200" y="1600200"/>
            <a:ext cx="8186857" cy="5090624"/>
          </a:xfrm>
          <a:prstGeom prst="rect">
            <a:avLst/>
          </a:prstGeom>
        </p:spPr>
        <p:txBody>
          <a:bodyPr wrap="none">
            <a:spAutoFit/>
          </a:bodyPr>
          <a:lstStyle/>
          <a:p>
            <a:r>
              <a:rPr lang="zh-CN" altLang="en-US" dirty="0"/>
              <a:t>https://</a:t>
            </a:r>
            <a:r>
              <a:rPr lang="zh-CN" altLang="en-US" dirty="0" smtClean="0"/>
              <a:t>github.com/plataformatec/devise</a:t>
            </a:r>
            <a:endParaRPr lang="en-US" altLang="zh-CN" dirty="0" smtClean="0"/>
          </a:p>
          <a:p>
            <a:r>
              <a:rPr lang="zh-CN" altLang="en-US" dirty="0" smtClean="0"/>
              <a:t>使用步骤</a:t>
            </a:r>
            <a:endParaRPr lang="en-US" altLang="zh-CN" dirty="0" smtClean="0"/>
          </a:p>
          <a:p>
            <a:r>
              <a:rPr lang="en-US" altLang="zh-CN" dirty="0" smtClean="0"/>
              <a:t>1. </a:t>
            </a:r>
            <a:r>
              <a:rPr lang="zh-CN" altLang="en-US" dirty="0" smtClean="0"/>
              <a:t>在</a:t>
            </a:r>
            <a:r>
              <a:rPr lang="en-US" altLang="zh-CN" dirty="0" err="1" smtClean="0"/>
              <a:t>Gemfile</a:t>
            </a:r>
            <a:r>
              <a:rPr lang="zh-CN" altLang="en-US" dirty="0" smtClean="0"/>
              <a:t>中添加对</a:t>
            </a:r>
            <a:r>
              <a:rPr lang="en-US" altLang="zh-CN" dirty="0" smtClean="0"/>
              <a:t>devise gem</a:t>
            </a:r>
            <a:r>
              <a:rPr lang="zh-CN" altLang="en-US" dirty="0" smtClean="0"/>
              <a:t>包的引用</a:t>
            </a:r>
            <a:endParaRPr lang="en-US" altLang="zh-CN" dirty="0" smtClean="0"/>
          </a:p>
          <a:p>
            <a:pPr lvl="1"/>
            <a:endParaRPr lang="en-US" altLang="zh-CN" dirty="0" smtClean="0"/>
          </a:p>
          <a:p>
            <a:r>
              <a:rPr lang="en-US" altLang="zh-CN" dirty="0" smtClean="0"/>
              <a:t>2. </a:t>
            </a:r>
            <a:r>
              <a:rPr lang="zh-CN" altLang="en-US" dirty="0" smtClean="0"/>
              <a:t>执行</a:t>
            </a:r>
            <a:r>
              <a:rPr lang="en-US" altLang="zh-CN" dirty="0" smtClean="0"/>
              <a:t>bundle install</a:t>
            </a:r>
          </a:p>
          <a:p>
            <a:r>
              <a:rPr lang="en-US" altLang="zh-CN" dirty="0" smtClean="0"/>
              <a:t>3. </a:t>
            </a:r>
            <a:r>
              <a:rPr lang="zh-CN" altLang="en-US" dirty="0" smtClean="0"/>
              <a:t>生成初始化配置文件</a:t>
            </a:r>
            <a:r>
              <a:rPr lang="en-US" altLang="zh-CN" dirty="0" smtClean="0"/>
              <a:t> </a:t>
            </a:r>
          </a:p>
          <a:p>
            <a:pPr lvl="1"/>
            <a:r>
              <a:rPr lang="en-US" altLang="zh-CN" dirty="0" smtClean="0"/>
              <a:t>rails </a:t>
            </a:r>
            <a:r>
              <a:rPr lang="en-US" altLang="zh-CN" dirty="0"/>
              <a:t>generate </a:t>
            </a:r>
            <a:r>
              <a:rPr lang="en-US" altLang="zh-CN" dirty="0" err="1" smtClean="0"/>
              <a:t>devise:install</a:t>
            </a:r>
            <a:endParaRPr lang="en-US" altLang="zh-CN" dirty="0" smtClean="0"/>
          </a:p>
          <a:p>
            <a:r>
              <a:rPr lang="en-US" altLang="zh-CN" dirty="0" smtClean="0"/>
              <a:t>4</a:t>
            </a:r>
            <a:r>
              <a:rPr lang="en-US" altLang="zh-CN" dirty="0"/>
              <a:t>. </a:t>
            </a:r>
            <a:r>
              <a:rPr lang="zh-CN" altLang="en-US" dirty="0" smtClean="0"/>
              <a:t>生成用户数据模型</a:t>
            </a:r>
            <a:endParaRPr lang="en-US" altLang="zh-CN" dirty="0" smtClean="0"/>
          </a:p>
          <a:p>
            <a:pPr lvl="1"/>
            <a:r>
              <a:rPr lang="en-US" altLang="zh-CN" dirty="0" smtClean="0"/>
              <a:t>rails </a:t>
            </a:r>
            <a:r>
              <a:rPr lang="en-US" altLang="zh-CN" dirty="0"/>
              <a:t>generate devise </a:t>
            </a:r>
            <a:r>
              <a:rPr lang="en-US" altLang="zh-CN" dirty="0" smtClean="0">
                <a:solidFill>
                  <a:srgbClr val="FF0000"/>
                </a:solidFill>
              </a:rPr>
              <a:t>User</a:t>
            </a:r>
            <a:endParaRPr lang="en-US" altLang="zh-CN" dirty="0">
              <a:solidFill>
                <a:srgbClr val="FF0000"/>
              </a:solidFill>
            </a:endParaRPr>
          </a:p>
        </p:txBody>
      </p:sp>
      <p:pic>
        <p:nvPicPr>
          <p:cNvPr id="1026" name="Picture 2" descr="Devise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581128"/>
            <a:ext cx="2857500" cy="1190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475656" y="3429000"/>
            <a:ext cx="3168352"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gem</a:t>
            </a:r>
            <a:r>
              <a:rPr kumimoji="0" lang="zh-CN" altLang="zh-CN" sz="2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zh-CN" altLang="zh-CN" sz="2400" b="0" i="0" u="none" strike="noStrike" cap="none" normalizeH="0" baseline="0" dirty="0" smtClean="0">
                <a:ln>
                  <a:noFill/>
                </a:ln>
                <a:solidFill>
                  <a:srgbClr val="183691"/>
                </a:solidFill>
                <a:effectLst/>
                <a:latin typeface="Consolas" panose="020B0609020204030204" pitchFamily="49" charset="0"/>
                <a:cs typeface="Consolas" panose="020B0609020204030204" pitchFamily="49" charset="0"/>
              </a:rPr>
              <a:t>'devise'</a:t>
            </a:r>
            <a:r>
              <a:rPr kumimoji="0" lang="zh-CN" altLang="zh-CN" sz="1600" b="0" i="0" u="none" strike="noStrike" cap="none" normalizeH="0" baseline="0" dirty="0" smtClean="0">
                <a:ln>
                  <a:noFill/>
                </a:ln>
                <a:solidFill>
                  <a:schemeClr val="tx1"/>
                </a:solidFill>
                <a:effectLst/>
              </a:rPr>
              <a:t> </a:t>
            </a:r>
            <a:endParaRPr kumimoji="0" lang="zh-CN" altLang="zh-CN"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8964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今</a:t>
            </a:r>
            <a:r>
              <a:rPr lang="zh-CN" altLang="en-US" dirty="0" smtClean="0"/>
              <a:t>日任务</a:t>
            </a:r>
            <a:endParaRPr lang="zh-CN" altLang="en-US" dirty="0"/>
          </a:p>
        </p:txBody>
      </p:sp>
      <p:sp>
        <p:nvSpPr>
          <p:cNvPr id="3" name="内容占位符 2"/>
          <p:cNvSpPr>
            <a:spLocks noGrp="1"/>
          </p:cNvSpPr>
          <p:nvPr>
            <p:ph idx="1"/>
          </p:nvPr>
        </p:nvSpPr>
        <p:spPr/>
        <p:txBody>
          <a:bodyPr/>
          <a:lstStyle/>
          <a:p>
            <a:r>
              <a:rPr lang="en-US" altLang="zh-CN" dirty="0" smtClean="0"/>
              <a:t>Blog4</a:t>
            </a:r>
            <a:r>
              <a:rPr lang="zh-CN" altLang="en-US" dirty="0" smtClean="0"/>
              <a:t>的身份认证与访问控制</a:t>
            </a:r>
            <a:endParaRPr lang="en-US" altLang="zh-CN" dirty="0" smtClean="0"/>
          </a:p>
          <a:p>
            <a:pPr lvl="1"/>
            <a:r>
              <a:rPr lang="zh-CN" altLang="en-US" dirty="0"/>
              <a:t>基</a:t>
            </a:r>
            <a:r>
              <a:rPr lang="zh-CN" altLang="en-US" dirty="0" smtClean="0"/>
              <a:t>于</a:t>
            </a:r>
            <a:r>
              <a:rPr lang="en-US" altLang="zh-CN" dirty="0" smtClean="0"/>
              <a:t>HTTP Basic</a:t>
            </a:r>
            <a:r>
              <a:rPr lang="zh-CN" altLang="en-US" dirty="0" smtClean="0"/>
              <a:t>模式</a:t>
            </a:r>
            <a:endParaRPr lang="en-US" altLang="zh-CN" dirty="0" smtClean="0"/>
          </a:p>
          <a:p>
            <a:pPr lvl="1"/>
            <a:r>
              <a:rPr lang="zh-CN" altLang="en-US" dirty="0"/>
              <a:t>基</a:t>
            </a:r>
            <a:r>
              <a:rPr lang="zh-CN" altLang="en-US" dirty="0" smtClean="0"/>
              <a:t>于表单模式</a:t>
            </a:r>
            <a:endParaRPr lang="en-US" altLang="zh-CN" dirty="0" smtClean="0"/>
          </a:p>
          <a:p>
            <a:pPr lvl="1"/>
            <a:r>
              <a:rPr lang="zh-CN" altLang="en-US" dirty="0"/>
              <a:t>基</a:t>
            </a:r>
            <a:r>
              <a:rPr lang="zh-CN" altLang="en-US" dirty="0" smtClean="0"/>
              <a:t>于</a:t>
            </a:r>
            <a:r>
              <a:rPr lang="en-US" altLang="zh-CN" dirty="0" smtClean="0"/>
              <a:t>devise</a:t>
            </a:r>
            <a:r>
              <a:rPr lang="zh-CN" altLang="en-US" dirty="0" smtClean="0"/>
              <a:t>插件的身份认证</a:t>
            </a:r>
            <a:endParaRPr lang="en-US" altLang="zh-CN" dirty="0" smtClean="0"/>
          </a:p>
          <a:p>
            <a:r>
              <a:rPr lang="zh-CN" altLang="en-US" dirty="0" smtClean="0"/>
              <a:t>数据模型的</a:t>
            </a:r>
            <a:r>
              <a:rPr lang="en-US" altLang="zh-CN" dirty="0" smtClean="0"/>
              <a:t>self join</a:t>
            </a:r>
          </a:p>
          <a:p>
            <a:pPr lvl="1"/>
            <a:r>
              <a:rPr lang="zh-CN" altLang="en-US" dirty="0"/>
              <a:t>博</a:t>
            </a:r>
            <a:r>
              <a:rPr lang="zh-CN" altLang="en-US" dirty="0" smtClean="0"/>
              <a:t>客关注好友功能的实现</a:t>
            </a:r>
            <a:endParaRPr lang="en-US" altLang="zh-CN" dirty="0" smtClean="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788013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132856"/>
            <a:ext cx="6610007" cy="1400298"/>
          </a:xfrm>
          <a:prstGeom prst="rect">
            <a:avLst/>
          </a:prstGeom>
        </p:spPr>
      </p:pic>
      <p:sp>
        <p:nvSpPr>
          <p:cNvPr id="2" name="标题 1"/>
          <p:cNvSpPr>
            <a:spLocks noGrp="1"/>
          </p:cNvSpPr>
          <p:nvPr>
            <p:ph type="title"/>
          </p:nvPr>
        </p:nvSpPr>
        <p:spPr/>
        <p:txBody>
          <a:bodyPr/>
          <a:lstStyle/>
          <a:p>
            <a:r>
              <a:rPr lang="zh-CN" altLang="en-US" dirty="0"/>
              <a:t>基于</a:t>
            </a:r>
            <a:r>
              <a:rPr lang="en-US" altLang="zh-CN" dirty="0"/>
              <a:t>devise</a:t>
            </a:r>
            <a:r>
              <a:rPr lang="zh-CN" altLang="en-US" dirty="0"/>
              <a:t>插件的用户认证</a:t>
            </a:r>
          </a:p>
        </p:txBody>
      </p:sp>
      <p:sp>
        <p:nvSpPr>
          <p:cNvPr id="3" name="内容占位符 2"/>
          <p:cNvSpPr>
            <a:spLocks noGrp="1"/>
          </p:cNvSpPr>
          <p:nvPr>
            <p:ph idx="1"/>
          </p:nvPr>
        </p:nvSpPr>
        <p:spPr/>
        <p:txBody>
          <a:bodyPr/>
          <a:lstStyle/>
          <a:p>
            <a:r>
              <a:rPr lang="en-US" altLang="zh-CN" dirty="0" smtClean="0"/>
              <a:t>User</a:t>
            </a:r>
            <a:r>
              <a:rPr lang="zh-CN" altLang="en-US" dirty="0" smtClean="0"/>
              <a:t>数据模型中自动生成代码：</a:t>
            </a:r>
            <a:endParaRPr lang="en-US" altLang="zh-CN" dirty="0" smtClean="0"/>
          </a:p>
          <a:p>
            <a:endParaRPr lang="en-US" altLang="zh-CN" dirty="0"/>
          </a:p>
          <a:p>
            <a:endParaRPr lang="en-US" altLang="zh-CN" dirty="0" smtClean="0"/>
          </a:p>
          <a:p>
            <a:r>
              <a:rPr lang="en-US" altLang="zh-CN" dirty="0" err="1" smtClean="0"/>
              <a:t>routes.rb</a:t>
            </a:r>
            <a:r>
              <a:rPr lang="zh-CN" altLang="en-US" dirty="0" smtClean="0"/>
              <a:t>中自动添加：</a:t>
            </a:r>
            <a:endParaRPr lang="en-US" altLang="zh-CN" dirty="0" smtClean="0"/>
          </a:p>
          <a:p>
            <a:pPr lvl="1"/>
            <a:r>
              <a:rPr lang="en-US" altLang="zh-CN" dirty="0" err="1"/>
              <a:t>devise_for</a:t>
            </a:r>
            <a:r>
              <a:rPr lang="en-US" altLang="zh-CN" dirty="0"/>
              <a:t> :</a:t>
            </a:r>
            <a:r>
              <a:rPr lang="en-US" altLang="zh-CN" dirty="0" smtClean="0"/>
              <a:t>users</a:t>
            </a:r>
          </a:p>
          <a:p>
            <a:pPr lvl="1"/>
            <a:endParaRPr lang="en-US" altLang="zh-CN" dirty="0"/>
          </a:p>
          <a:p>
            <a:pPr lvl="1"/>
            <a:r>
              <a:rPr lang="zh-CN" altLang="en-US" dirty="0" smtClean="0"/>
              <a:t>路由表：</a:t>
            </a:r>
            <a:endParaRPr lang="en-US" altLang="zh-CN" dirty="0" smtClean="0"/>
          </a:p>
        </p:txBody>
      </p:sp>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481" y="4470867"/>
            <a:ext cx="6344819" cy="2351435"/>
          </a:xfrm>
          <a:prstGeom prst="rect">
            <a:avLst/>
          </a:prstGeom>
        </p:spPr>
      </p:pic>
    </p:spTree>
    <p:extLst>
      <p:ext uri="{BB962C8B-B14F-4D97-AF65-F5344CB8AC3E}">
        <p14:creationId xmlns:p14="http://schemas.microsoft.com/office/powerpoint/2010/main" val="239739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Devise</a:t>
            </a:r>
            <a:r>
              <a:rPr lang="zh-CN" altLang="en-US" dirty="0" smtClean="0"/>
              <a:t>插件功能</a:t>
            </a:r>
            <a:endParaRPr lang="zh-CN" altLang="en-US" dirty="0"/>
          </a:p>
        </p:txBody>
      </p:sp>
      <p:sp>
        <p:nvSpPr>
          <p:cNvPr id="3" name="内容占位符 2"/>
          <p:cNvSpPr>
            <a:spLocks noGrp="1"/>
          </p:cNvSpPr>
          <p:nvPr>
            <p:ph idx="1"/>
          </p:nvPr>
        </p:nvSpPr>
        <p:spPr>
          <a:xfrm>
            <a:off x="179512" y="1600200"/>
            <a:ext cx="8964488" cy="5257800"/>
          </a:xfrm>
        </p:spPr>
        <p:txBody>
          <a:bodyPr>
            <a:normAutofit fontScale="62500" lnSpcReduction="20000"/>
          </a:bodyPr>
          <a:lstStyle/>
          <a:p>
            <a:r>
              <a:rPr lang="en-US" altLang="zh-CN" dirty="0">
                <a:hlinkClick r:id="rId2"/>
              </a:rPr>
              <a:t>Database Authenticatable</a:t>
            </a:r>
            <a:r>
              <a:rPr lang="en-US" altLang="zh-CN" dirty="0"/>
              <a:t>: </a:t>
            </a:r>
            <a:r>
              <a:rPr lang="en-US" altLang="zh-CN" dirty="0" smtClean="0"/>
              <a:t>encrypts and stores a password in the database to validate the authenticity of a user while signing in. </a:t>
            </a:r>
          </a:p>
          <a:p>
            <a:r>
              <a:rPr lang="en-US" altLang="zh-CN" dirty="0" err="1" smtClean="0">
                <a:hlinkClick r:id="rId3"/>
              </a:rPr>
              <a:t>Omniauthable</a:t>
            </a:r>
            <a:r>
              <a:rPr lang="en-US" altLang="zh-CN" dirty="0" smtClean="0"/>
              <a:t>: adds </a:t>
            </a:r>
            <a:r>
              <a:rPr lang="en-US" altLang="zh-CN" dirty="0" err="1" smtClean="0"/>
              <a:t>OmniAuth</a:t>
            </a:r>
            <a:r>
              <a:rPr lang="en-US" altLang="zh-CN" dirty="0" smtClean="0"/>
              <a:t> (</a:t>
            </a:r>
            <a:r>
              <a:rPr lang="en-US" altLang="zh-CN" dirty="0" smtClean="0">
                <a:hlinkClick r:id="rId4"/>
              </a:rPr>
              <a:t>https://github.com/intridea/omniauth</a:t>
            </a:r>
            <a:r>
              <a:rPr lang="en-US" altLang="zh-CN" dirty="0" smtClean="0"/>
              <a:t>) support.</a:t>
            </a:r>
          </a:p>
          <a:p>
            <a:r>
              <a:rPr lang="en-US" altLang="zh-CN" dirty="0" smtClean="0">
                <a:hlinkClick r:id="rId5"/>
              </a:rPr>
              <a:t>Confirmable</a:t>
            </a:r>
            <a:r>
              <a:rPr lang="en-US" altLang="zh-CN" dirty="0"/>
              <a:t>: sends emails with confirmation instructions and verifies whether an account is already confirmed during sign in.</a:t>
            </a:r>
          </a:p>
          <a:p>
            <a:r>
              <a:rPr lang="en-US" altLang="zh-CN" dirty="0">
                <a:hlinkClick r:id="rId6"/>
              </a:rPr>
              <a:t>Recoverable</a:t>
            </a:r>
            <a:r>
              <a:rPr lang="en-US" altLang="zh-CN" dirty="0"/>
              <a:t>: resets the user password and sends reset instructions.</a:t>
            </a:r>
          </a:p>
          <a:p>
            <a:r>
              <a:rPr lang="en-US" altLang="zh-CN" dirty="0">
                <a:hlinkClick r:id="rId7"/>
              </a:rPr>
              <a:t>Registerable</a:t>
            </a:r>
            <a:r>
              <a:rPr lang="en-US" altLang="zh-CN" dirty="0"/>
              <a:t>: handles signing up users through a registration process, also allowing them to edit and destroy their account.</a:t>
            </a:r>
          </a:p>
          <a:p>
            <a:r>
              <a:rPr lang="en-US" altLang="zh-CN" dirty="0" err="1">
                <a:hlinkClick r:id="rId8"/>
              </a:rPr>
              <a:t>Rememberable</a:t>
            </a:r>
            <a:r>
              <a:rPr lang="en-US" altLang="zh-CN" dirty="0"/>
              <a:t>: manages generating and clearing a token for remembering the user from a saved cookie.</a:t>
            </a:r>
          </a:p>
          <a:p>
            <a:r>
              <a:rPr lang="en-US" altLang="zh-CN" dirty="0">
                <a:hlinkClick r:id="rId9"/>
              </a:rPr>
              <a:t>Trackable</a:t>
            </a:r>
            <a:r>
              <a:rPr lang="en-US" altLang="zh-CN" dirty="0"/>
              <a:t>: tracks sign in count, timestamps and IP address.</a:t>
            </a:r>
          </a:p>
          <a:p>
            <a:r>
              <a:rPr lang="en-US" altLang="zh-CN" dirty="0" err="1">
                <a:hlinkClick r:id="rId10"/>
              </a:rPr>
              <a:t>Timeoutable</a:t>
            </a:r>
            <a:r>
              <a:rPr lang="en-US" altLang="zh-CN" dirty="0"/>
              <a:t>: expires sessions that have not been active in a specified period of time.</a:t>
            </a:r>
          </a:p>
          <a:p>
            <a:r>
              <a:rPr lang="en-US" altLang="zh-CN" dirty="0" err="1">
                <a:hlinkClick r:id="rId11"/>
              </a:rPr>
              <a:t>Validatable</a:t>
            </a:r>
            <a:r>
              <a:rPr lang="en-US" altLang="zh-CN" dirty="0"/>
              <a:t>: provides validations of email and password. It's optional and can be customized, so you're able to define your own validations.</a:t>
            </a:r>
          </a:p>
          <a:p>
            <a:r>
              <a:rPr lang="en-US" altLang="zh-CN" dirty="0">
                <a:hlinkClick r:id="rId12"/>
              </a:rPr>
              <a:t>Lockable</a:t>
            </a:r>
            <a:r>
              <a:rPr lang="en-US" altLang="zh-CN" dirty="0"/>
              <a:t>: locks an account after a specified number of failed sign-in attempts. Can unlock via email or after a specified time period.</a:t>
            </a:r>
          </a:p>
          <a:p>
            <a:endParaRPr lang="zh-CN" altLang="en-US" dirty="0"/>
          </a:p>
        </p:txBody>
      </p:sp>
    </p:spTree>
    <p:extLst>
      <p:ext uri="{BB962C8B-B14F-4D97-AF65-F5344CB8AC3E}">
        <p14:creationId xmlns:p14="http://schemas.microsoft.com/office/powerpoint/2010/main" val="565410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Devise</a:t>
            </a:r>
            <a:r>
              <a:rPr lang="zh-CN" altLang="en-US" dirty="0" smtClean="0"/>
              <a:t>插件实现的方法和</a:t>
            </a:r>
            <a:r>
              <a:rPr lang="en-US" altLang="zh-CN" dirty="0" smtClean="0"/>
              <a:t>helper</a:t>
            </a:r>
            <a:endParaRPr lang="zh-CN" altLang="en-US" dirty="0"/>
          </a:p>
        </p:txBody>
      </p:sp>
      <p:sp>
        <p:nvSpPr>
          <p:cNvPr id="3" name="内容占位符 2"/>
          <p:cNvSpPr>
            <a:spLocks noGrp="1"/>
          </p:cNvSpPr>
          <p:nvPr>
            <p:ph idx="1"/>
          </p:nvPr>
        </p:nvSpPr>
        <p:spPr/>
        <p:txBody>
          <a:bodyPr/>
          <a:lstStyle/>
          <a:p>
            <a:r>
              <a:rPr lang="en-US" altLang="zh-CN" dirty="0" smtClean="0"/>
              <a:t>Controller</a:t>
            </a:r>
            <a:r>
              <a:rPr lang="zh-CN" altLang="en-US" dirty="0" smtClean="0"/>
              <a:t>中保</a:t>
            </a:r>
            <a:r>
              <a:rPr lang="zh-CN" altLang="en-US" dirty="0"/>
              <a:t>护</a:t>
            </a:r>
            <a:r>
              <a:rPr lang="en-US" altLang="zh-CN" dirty="0" smtClean="0"/>
              <a:t>action</a:t>
            </a:r>
            <a:r>
              <a:rPr lang="zh-CN" altLang="en-US" dirty="0" smtClean="0"/>
              <a:t>，要求认证</a:t>
            </a:r>
            <a:endParaRPr lang="en-US" altLang="zh-CN" dirty="0" smtClean="0"/>
          </a:p>
          <a:p>
            <a:pPr lvl="1"/>
            <a:r>
              <a:rPr lang="en-US" altLang="zh-CN" dirty="0" err="1" smtClean="0"/>
              <a:t>before_action</a:t>
            </a:r>
            <a:r>
              <a:rPr lang="en-US" altLang="zh-CN" dirty="0" smtClean="0">
                <a:solidFill>
                  <a:srgbClr val="FF0000"/>
                </a:solidFill>
              </a:rPr>
              <a:t> </a:t>
            </a:r>
            <a:r>
              <a:rPr lang="en-US" altLang="zh-CN" dirty="0">
                <a:solidFill>
                  <a:srgbClr val="FF0000"/>
                </a:solidFill>
              </a:rPr>
              <a:t>:</a:t>
            </a:r>
            <a:r>
              <a:rPr lang="en-US" altLang="zh-CN" dirty="0" err="1">
                <a:solidFill>
                  <a:srgbClr val="FF0000"/>
                </a:solidFill>
              </a:rPr>
              <a:t>authenticate_user</a:t>
            </a:r>
            <a:r>
              <a:rPr lang="en-US" altLang="zh-CN" dirty="0" smtClean="0">
                <a:solidFill>
                  <a:srgbClr val="FF0000"/>
                </a:solidFill>
              </a:rPr>
              <a:t>!</a:t>
            </a:r>
          </a:p>
          <a:p>
            <a:pPr lvl="1"/>
            <a:r>
              <a:rPr lang="zh-CN" altLang="en-US" dirty="0"/>
              <a:t>用户未认证会自动重定向到登录页</a:t>
            </a:r>
            <a:r>
              <a:rPr lang="zh-CN" altLang="en-US" dirty="0" smtClean="0"/>
              <a:t>面（默认效果）</a:t>
            </a:r>
            <a:endParaRPr lang="en-US" altLang="zh-CN" dirty="0"/>
          </a:p>
          <a:p>
            <a:r>
              <a:rPr lang="zh-CN" altLang="en-US" dirty="0"/>
              <a:t>判断是否有用户登</a:t>
            </a:r>
            <a:r>
              <a:rPr lang="zh-CN" altLang="en-US" dirty="0" smtClean="0"/>
              <a:t>录（</a:t>
            </a:r>
            <a:r>
              <a:rPr lang="en-US" altLang="zh-CN" dirty="0" smtClean="0"/>
              <a:t>helper</a:t>
            </a:r>
            <a:r>
              <a:rPr lang="zh-CN" altLang="en-US" dirty="0" smtClean="0"/>
              <a:t>）</a:t>
            </a:r>
            <a:endParaRPr lang="en-US" altLang="zh-CN" dirty="0"/>
          </a:p>
          <a:p>
            <a:pPr lvl="1"/>
            <a:r>
              <a:rPr lang="en-US" altLang="zh-CN" dirty="0" err="1" smtClean="0">
                <a:solidFill>
                  <a:srgbClr val="FF0000"/>
                </a:solidFill>
              </a:rPr>
              <a:t>user_signed_in</a:t>
            </a:r>
            <a:r>
              <a:rPr lang="en-US" altLang="zh-CN" dirty="0" smtClean="0">
                <a:solidFill>
                  <a:srgbClr val="FF0000"/>
                </a:solidFill>
              </a:rPr>
              <a:t>?</a:t>
            </a:r>
          </a:p>
          <a:p>
            <a:r>
              <a:rPr lang="zh-CN" altLang="en-US" dirty="0"/>
              <a:t>获取当前用户对象（</a:t>
            </a:r>
            <a:r>
              <a:rPr lang="en-US" altLang="zh-CN" dirty="0"/>
              <a:t>helper</a:t>
            </a:r>
            <a:r>
              <a:rPr lang="zh-CN" altLang="en-US" dirty="0"/>
              <a:t>）</a:t>
            </a:r>
            <a:endParaRPr lang="en-US" altLang="zh-CN" dirty="0"/>
          </a:p>
          <a:p>
            <a:pPr lvl="1"/>
            <a:r>
              <a:rPr lang="en-US" altLang="zh-CN" dirty="0" err="1" smtClean="0">
                <a:solidFill>
                  <a:srgbClr val="FF0000"/>
                </a:solidFill>
              </a:rPr>
              <a:t>current_user</a:t>
            </a:r>
            <a:endParaRPr lang="zh-CN" altLang="en-US" dirty="0">
              <a:solidFill>
                <a:srgbClr val="FF0000"/>
              </a:solidFill>
            </a:endParaRPr>
          </a:p>
        </p:txBody>
      </p:sp>
    </p:spTree>
    <p:extLst>
      <p:ext uri="{BB962C8B-B14F-4D97-AF65-F5344CB8AC3E}">
        <p14:creationId xmlns:p14="http://schemas.microsoft.com/office/powerpoint/2010/main" val="861050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定制登录、注册页面</a:t>
            </a:r>
            <a:endParaRPr lang="zh-CN" altLang="en-US" dirty="0"/>
          </a:p>
        </p:txBody>
      </p:sp>
      <p:sp>
        <p:nvSpPr>
          <p:cNvPr id="3" name="内容占位符 2"/>
          <p:cNvSpPr>
            <a:spLocks noGrp="1"/>
          </p:cNvSpPr>
          <p:nvPr>
            <p:ph idx="1"/>
          </p:nvPr>
        </p:nvSpPr>
        <p:spPr/>
        <p:txBody>
          <a:bodyPr/>
          <a:lstStyle/>
          <a:p>
            <a:r>
              <a:rPr lang="en-US" altLang="zh-CN" dirty="0"/>
              <a:t>rails generate </a:t>
            </a:r>
            <a:r>
              <a:rPr lang="en-US" altLang="zh-CN" dirty="0" err="1" smtClean="0"/>
              <a:t>devise:views</a:t>
            </a:r>
            <a:endParaRPr lang="en-US" altLang="zh-CN" dirty="0" smtClean="0"/>
          </a:p>
          <a:p>
            <a:r>
              <a:rPr lang="zh-CN" altLang="en-US" dirty="0"/>
              <a:t>生</a:t>
            </a:r>
            <a:r>
              <a:rPr lang="zh-CN" altLang="en-US" dirty="0" smtClean="0"/>
              <a:t>成</a:t>
            </a:r>
            <a:r>
              <a:rPr lang="en-US" altLang="zh-CN" dirty="0" smtClean="0"/>
              <a:t>views/devise</a:t>
            </a:r>
            <a:r>
              <a:rPr lang="zh-CN" altLang="en-US" dirty="0" smtClean="0"/>
              <a:t>相关页面，重点关注</a:t>
            </a:r>
            <a:endParaRPr lang="en-US" altLang="zh-CN" dirty="0" smtClean="0"/>
          </a:p>
          <a:p>
            <a:pPr lvl="1"/>
            <a:r>
              <a:rPr lang="en-US" altLang="zh-CN" dirty="0" smtClean="0"/>
              <a:t>registrations</a:t>
            </a:r>
            <a:r>
              <a:rPr lang="zh-CN" altLang="en-US" dirty="0" smtClean="0"/>
              <a:t>：注册相关</a:t>
            </a:r>
            <a:endParaRPr lang="en-US" altLang="zh-CN" dirty="0" smtClean="0"/>
          </a:p>
          <a:p>
            <a:pPr lvl="1"/>
            <a:r>
              <a:rPr lang="en-US" altLang="zh-CN" dirty="0" smtClean="0"/>
              <a:t>sessions</a:t>
            </a:r>
            <a:r>
              <a:rPr lang="zh-CN" altLang="en-US" dirty="0" smtClean="0"/>
              <a:t>：登录相关</a:t>
            </a:r>
            <a:endParaRPr lang="en-US" altLang="zh-CN" dirty="0" smtClean="0"/>
          </a:p>
        </p:txBody>
      </p:sp>
    </p:spTree>
    <p:extLst>
      <p:ext uri="{BB962C8B-B14F-4D97-AF65-F5344CB8AC3E}">
        <p14:creationId xmlns:p14="http://schemas.microsoft.com/office/powerpoint/2010/main" val="4071450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博客关注好友功能的实</a:t>
            </a:r>
            <a:r>
              <a:rPr lang="zh-CN" altLang="en-US" dirty="0" smtClean="0"/>
              <a:t>现</a:t>
            </a:r>
            <a:endParaRPr lang="zh-CN" altLang="en-US" dirty="0"/>
          </a:p>
        </p:txBody>
      </p:sp>
      <p:sp>
        <p:nvSpPr>
          <p:cNvPr id="3" name="内容占位符 2"/>
          <p:cNvSpPr>
            <a:spLocks noGrp="1"/>
          </p:cNvSpPr>
          <p:nvPr>
            <p:ph idx="1"/>
          </p:nvPr>
        </p:nvSpPr>
        <p:spPr/>
        <p:txBody>
          <a:bodyPr/>
          <a:lstStyle/>
          <a:p>
            <a:r>
              <a:rPr lang="zh-CN" altLang="en-US" dirty="0" smtClean="0"/>
              <a:t>一个用户可以关注多个其他用户</a:t>
            </a:r>
            <a:endParaRPr lang="en-US" altLang="zh-CN" dirty="0" smtClean="0"/>
          </a:p>
          <a:p>
            <a:r>
              <a:rPr lang="zh-CN" altLang="en-US" dirty="0"/>
              <a:t>一</a:t>
            </a:r>
            <a:r>
              <a:rPr lang="zh-CN" altLang="en-US" dirty="0" smtClean="0"/>
              <a:t>个用户也可以被多个其他用户关注</a:t>
            </a:r>
            <a:endParaRPr lang="en-US" altLang="zh-CN" dirty="0" smtClean="0"/>
          </a:p>
          <a:p>
            <a:endParaRPr lang="en-US" altLang="zh-CN" dirty="0"/>
          </a:p>
          <a:p>
            <a:r>
              <a:rPr lang="zh-CN" altLang="en-US" dirty="0" smtClean="0"/>
              <a:t>这样对么？</a:t>
            </a:r>
            <a:endParaRPr lang="zh-CN" altLang="en-US" dirty="0"/>
          </a:p>
        </p:txBody>
      </p:sp>
      <p:sp>
        <p:nvSpPr>
          <p:cNvPr id="4" name="矩形 3"/>
          <p:cNvSpPr/>
          <p:nvPr/>
        </p:nvSpPr>
        <p:spPr>
          <a:xfrm>
            <a:off x="1331640" y="4416546"/>
            <a:ext cx="1944216"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smtClean="0"/>
              <a:t>User</a:t>
            </a:r>
            <a:endParaRPr lang="zh-CN" altLang="en-US" sz="3600" dirty="0"/>
          </a:p>
        </p:txBody>
      </p:sp>
      <p:sp>
        <p:nvSpPr>
          <p:cNvPr id="5" name="矩形 4"/>
          <p:cNvSpPr/>
          <p:nvPr/>
        </p:nvSpPr>
        <p:spPr>
          <a:xfrm>
            <a:off x="6084168" y="4416546"/>
            <a:ext cx="1944216"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smtClean="0"/>
              <a:t>Friend</a:t>
            </a:r>
            <a:endParaRPr lang="zh-CN" altLang="en-US" sz="3600" dirty="0"/>
          </a:p>
        </p:txBody>
      </p:sp>
      <p:cxnSp>
        <p:nvCxnSpPr>
          <p:cNvPr id="7" name="直接连接符 6"/>
          <p:cNvCxnSpPr>
            <a:stCxn id="4" idx="3"/>
            <a:endCxn id="5" idx="1"/>
          </p:cNvCxnSpPr>
          <p:nvPr/>
        </p:nvCxnSpPr>
        <p:spPr>
          <a:xfrm>
            <a:off x="3275856" y="4956606"/>
            <a:ext cx="2808312"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3275856" y="4416546"/>
            <a:ext cx="1008112" cy="523220"/>
          </a:xfrm>
          <a:prstGeom prst="rect">
            <a:avLst/>
          </a:prstGeom>
          <a:noFill/>
        </p:spPr>
        <p:txBody>
          <a:bodyPr wrap="square" rtlCol="0">
            <a:spAutoFit/>
          </a:bodyPr>
          <a:lstStyle/>
          <a:p>
            <a:r>
              <a:rPr lang="en-US" altLang="zh-CN" sz="2800" dirty="0" smtClean="0"/>
              <a:t>1</a:t>
            </a:r>
            <a:endParaRPr lang="zh-CN" altLang="en-US" sz="2800" dirty="0"/>
          </a:p>
        </p:txBody>
      </p:sp>
      <p:sp>
        <p:nvSpPr>
          <p:cNvPr id="11" name="文本框 10"/>
          <p:cNvSpPr txBox="1"/>
          <p:nvPr/>
        </p:nvSpPr>
        <p:spPr>
          <a:xfrm>
            <a:off x="5580112" y="4416546"/>
            <a:ext cx="1008112" cy="523220"/>
          </a:xfrm>
          <a:prstGeom prst="rect">
            <a:avLst/>
          </a:prstGeom>
          <a:noFill/>
        </p:spPr>
        <p:txBody>
          <a:bodyPr wrap="square" rtlCol="0">
            <a:spAutoFit/>
          </a:bodyPr>
          <a:lstStyle/>
          <a:p>
            <a:r>
              <a:rPr lang="en-US" altLang="zh-CN" sz="2800" dirty="0" smtClean="0"/>
              <a:t>n</a:t>
            </a:r>
            <a:endParaRPr lang="zh-CN" altLang="en-US" sz="2800" dirty="0"/>
          </a:p>
        </p:txBody>
      </p:sp>
      <p:cxnSp>
        <p:nvCxnSpPr>
          <p:cNvPr id="14" name="肘形连接符 13"/>
          <p:cNvCxnSpPr>
            <a:stCxn id="4" idx="2"/>
            <a:endCxn id="5" idx="2"/>
          </p:cNvCxnSpPr>
          <p:nvPr/>
        </p:nvCxnSpPr>
        <p:spPr>
          <a:xfrm rot="16200000" flipH="1">
            <a:off x="4680012" y="3120402"/>
            <a:ext cx="12700" cy="4752528"/>
          </a:xfrm>
          <a:prstGeom prst="bentConnector3">
            <a:avLst>
              <a:gd name="adj1" fmla="val 5238811"/>
            </a:avLst>
          </a:prstGeom>
          <a:ln w="38100"/>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588224" y="5594501"/>
            <a:ext cx="1008112" cy="523220"/>
          </a:xfrm>
          <a:prstGeom prst="rect">
            <a:avLst/>
          </a:prstGeom>
          <a:noFill/>
        </p:spPr>
        <p:txBody>
          <a:bodyPr wrap="square" rtlCol="0">
            <a:spAutoFit/>
          </a:bodyPr>
          <a:lstStyle/>
          <a:p>
            <a:r>
              <a:rPr lang="en-US" altLang="zh-CN" sz="2800" dirty="0" smtClean="0"/>
              <a:t>1</a:t>
            </a:r>
            <a:endParaRPr lang="zh-CN" altLang="en-US" sz="2800" dirty="0"/>
          </a:p>
        </p:txBody>
      </p:sp>
      <p:sp>
        <p:nvSpPr>
          <p:cNvPr id="17" name="文本框 16"/>
          <p:cNvSpPr txBox="1"/>
          <p:nvPr/>
        </p:nvSpPr>
        <p:spPr>
          <a:xfrm>
            <a:off x="2335571" y="5594501"/>
            <a:ext cx="1008112" cy="523220"/>
          </a:xfrm>
          <a:prstGeom prst="rect">
            <a:avLst/>
          </a:prstGeom>
          <a:noFill/>
        </p:spPr>
        <p:txBody>
          <a:bodyPr wrap="square" rtlCol="0">
            <a:spAutoFit/>
          </a:bodyPr>
          <a:lstStyle/>
          <a:p>
            <a:r>
              <a:rPr lang="en-US" altLang="zh-CN" sz="2800" dirty="0" smtClean="0"/>
              <a:t>m</a:t>
            </a:r>
            <a:endParaRPr lang="zh-CN" altLang="en-US" sz="2800" dirty="0"/>
          </a:p>
        </p:txBody>
      </p:sp>
    </p:spTree>
    <p:extLst>
      <p:ext uri="{BB962C8B-B14F-4D97-AF65-F5344CB8AC3E}">
        <p14:creationId xmlns:p14="http://schemas.microsoft.com/office/powerpoint/2010/main" val="3222678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关注关系</a:t>
            </a:r>
            <a:endParaRPr lang="zh-CN" altLang="en-US" dirty="0"/>
          </a:p>
        </p:txBody>
      </p:sp>
      <p:sp>
        <p:nvSpPr>
          <p:cNvPr id="3" name="内容占位符 2"/>
          <p:cNvSpPr>
            <a:spLocks noGrp="1"/>
          </p:cNvSpPr>
          <p:nvPr>
            <p:ph idx="1"/>
          </p:nvPr>
        </p:nvSpPr>
        <p:spPr/>
        <p:txBody>
          <a:bodyPr/>
          <a:lstStyle/>
          <a:p>
            <a:r>
              <a:rPr lang="zh-CN" altLang="en-US" dirty="0" smtClean="0"/>
              <a:t>关注关系是有向的，非传递的</a:t>
            </a:r>
            <a:endParaRPr lang="en-US" altLang="zh-CN" dirty="0" smtClean="0"/>
          </a:p>
          <a:p>
            <a:r>
              <a:rPr lang="zh-CN" altLang="en-US" dirty="0"/>
              <a:t>以</a:t>
            </a:r>
            <a:r>
              <a:rPr lang="zh-CN" altLang="en-US" dirty="0" smtClean="0"/>
              <a:t>下关系需要几条记录？</a:t>
            </a:r>
            <a:endParaRPr lang="zh-CN" altLang="en-US" dirty="0"/>
          </a:p>
        </p:txBody>
      </p:sp>
      <p:sp>
        <p:nvSpPr>
          <p:cNvPr id="4" name="椭圆 3"/>
          <p:cNvSpPr/>
          <p:nvPr/>
        </p:nvSpPr>
        <p:spPr>
          <a:xfrm>
            <a:off x="1675424" y="4797152"/>
            <a:ext cx="1224136" cy="1080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t>A</a:t>
            </a:r>
            <a:endParaRPr lang="zh-CN" altLang="en-US" sz="3200" dirty="0"/>
          </a:p>
        </p:txBody>
      </p:sp>
      <p:sp>
        <p:nvSpPr>
          <p:cNvPr id="5" name="椭圆 4"/>
          <p:cNvSpPr/>
          <p:nvPr/>
        </p:nvSpPr>
        <p:spPr>
          <a:xfrm>
            <a:off x="3952974" y="4797152"/>
            <a:ext cx="1224136" cy="1080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t>B</a:t>
            </a:r>
            <a:endParaRPr lang="zh-CN" altLang="en-US" sz="3200" dirty="0"/>
          </a:p>
        </p:txBody>
      </p:sp>
      <p:sp>
        <p:nvSpPr>
          <p:cNvPr id="7" name="椭圆 6"/>
          <p:cNvSpPr/>
          <p:nvPr/>
        </p:nvSpPr>
        <p:spPr>
          <a:xfrm>
            <a:off x="6228184" y="4797152"/>
            <a:ext cx="1224136" cy="1080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t>C</a:t>
            </a:r>
            <a:endParaRPr lang="zh-CN" altLang="en-US" sz="3200" dirty="0"/>
          </a:p>
        </p:txBody>
      </p:sp>
      <p:cxnSp>
        <p:nvCxnSpPr>
          <p:cNvPr id="9" name="直接箭头连接符 8"/>
          <p:cNvCxnSpPr>
            <a:stCxn id="4" idx="6"/>
            <a:endCxn id="5" idx="2"/>
          </p:cNvCxnSpPr>
          <p:nvPr/>
        </p:nvCxnSpPr>
        <p:spPr>
          <a:xfrm>
            <a:off x="2899560" y="5337212"/>
            <a:ext cx="10534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p:cNvCxnSpPr>
            <a:stCxn id="5" idx="6"/>
            <a:endCxn id="7" idx="2"/>
          </p:cNvCxnSpPr>
          <p:nvPr/>
        </p:nvCxnSpPr>
        <p:spPr>
          <a:xfrm>
            <a:off x="5177110" y="5337212"/>
            <a:ext cx="1051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椭圆 14"/>
          <p:cNvSpPr/>
          <p:nvPr/>
        </p:nvSpPr>
        <p:spPr>
          <a:xfrm>
            <a:off x="6228184" y="3239781"/>
            <a:ext cx="1224136" cy="108012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t>D</a:t>
            </a:r>
            <a:endParaRPr lang="zh-CN" altLang="en-US" sz="3200" dirty="0"/>
          </a:p>
        </p:txBody>
      </p:sp>
      <p:cxnSp>
        <p:nvCxnSpPr>
          <p:cNvPr id="16" name="直接箭头连接符 15"/>
          <p:cNvCxnSpPr>
            <a:stCxn id="5" idx="7"/>
            <a:endCxn id="15" idx="2"/>
          </p:cNvCxnSpPr>
          <p:nvPr/>
        </p:nvCxnSpPr>
        <p:spPr>
          <a:xfrm flipV="1">
            <a:off x="4997839" y="3779841"/>
            <a:ext cx="1230345" cy="11754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a:stCxn id="5" idx="1"/>
            <a:endCxn id="4" idx="7"/>
          </p:cNvCxnSpPr>
          <p:nvPr/>
        </p:nvCxnSpPr>
        <p:spPr>
          <a:xfrm flipH="1">
            <a:off x="2720289" y="4955332"/>
            <a:ext cx="141195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a:stCxn id="15" idx="1"/>
            <a:endCxn id="4" idx="0"/>
          </p:cNvCxnSpPr>
          <p:nvPr/>
        </p:nvCxnSpPr>
        <p:spPr>
          <a:xfrm flipH="1">
            <a:off x="2287492" y="3397961"/>
            <a:ext cx="4119963" cy="1399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4672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6" name="组合 4"/>
          <p:cNvGrpSpPr/>
          <p:nvPr/>
        </p:nvGrpSpPr>
        <p:grpSpPr>
          <a:xfrm>
            <a:off x="168228" y="1417638"/>
            <a:ext cx="8847696" cy="2393108"/>
            <a:chOff x="5220072" y="3010440"/>
            <a:chExt cx="7056784" cy="1575046"/>
          </a:xfrm>
        </p:grpSpPr>
        <p:sp>
          <p:nvSpPr>
            <p:cNvPr id="7" name="矩形 6"/>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app/models/</a:t>
              </a:r>
              <a:r>
                <a:rPr lang="en-US" altLang="zh-CN" sz="2000" b="1" dirty="0" err="1"/>
                <a:t>followship.rb</a:t>
              </a:r>
              <a:endParaRPr lang="en-US" altLang="zh-CN" sz="2000" b="1" dirty="0" smtClean="0"/>
            </a:p>
          </p:txBody>
        </p:sp>
        <p:sp>
          <p:nvSpPr>
            <p:cNvPr id="8" name="矩形 7"/>
            <p:cNvSpPr/>
            <p:nvPr/>
          </p:nvSpPr>
          <p:spPr bwMode="auto">
            <a:xfrm>
              <a:off x="5220072" y="3284984"/>
              <a:ext cx="7056318" cy="130050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a:t>class </a:t>
              </a:r>
              <a:r>
                <a:rPr lang="en-US" altLang="zh-CN" sz="2000" b="1" dirty="0" err="1"/>
                <a:t>Followship</a:t>
              </a:r>
              <a:r>
                <a:rPr lang="en-US" altLang="zh-CN" sz="2000" b="1" dirty="0"/>
                <a:t> &lt; </a:t>
              </a:r>
              <a:r>
                <a:rPr lang="en-US" altLang="zh-CN" sz="2000" b="1" dirty="0" err="1"/>
                <a:t>ActiveRecord</a:t>
              </a:r>
              <a:r>
                <a:rPr lang="en-US" altLang="zh-CN" sz="2000" b="1" dirty="0"/>
                <a:t>::Base</a:t>
              </a:r>
            </a:p>
            <a:p>
              <a:r>
                <a:rPr lang="en-US" altLang="zh-CN" sz="2000" b="1" dirty="0"/>
                <a:t>  </a:t>
              </a:r>
              <a:r>
                <a:rPr lang="en-US" altLang="zh-CN" sz="2000" b="1" dirty="0" err="1"/>
                <a:t>belongs_to</a:t>
              </a:r>
              <a:r>
                <a:rPr lang="en-US" altLang="zh-CN" sz="2000" b="1" dirty="0"/>
                <a:t> :follower, </a:t>
              </a:r>
              <a:r>
                <a:rPr lang="en-US" altLang="zh-CN" sz="2000" b="1" dirty="0" err="1"/>
                <a:t>class_name</a:t>
              </a:r>
              <a:r>
                <a:rPr lang="en-US" altLang="zh-CN" sz="2000" b="1" dirty="0"/>
                <a:t>: "User", </a:t>
              </a:r>
              <a:r>
                <a:rPr lang="en-US" altLang="zh-CN" sz="2000" b="1" dirty="0" err="1"/>
                <a:t>foreign_key</a:t>
              </a:r>
              <a:r>
                <a:rPr lang="en-US" altLang="zh-CN" sz="2000" b="1" dirty="0"/>
                <a:t>: "</a:t>
              </a:r>
              <a:r>
                <a:rPr lang="en-US" altLang="zh-CN" sz="2000" b="1" dirty="0" err="1"/>
                <a:t>user_id</a:t>
              </a:r>
              <a:r>
                <a:rPr lang="en-US" altLang="zh-CN" sz="2000" b="1" dirty="0"/>
                <a:t>"</a:t>
              </a:r>
            </a:p>
            <a:p>
              <a:r>
                <a:rPr lang="en-US" altLang="zh-CN" sz="2000" b="1" dirty="0"/>
                <a:t>  </a:t>
              </a:r>
              <a:r>
                <a:rPr lang="en-US" altLang="zh-CN" sz="2000" b="1" dirty="0" err="1"/>
                <a:t>belongs_to</a:t>
              </a:r>
              <a:r>
                <a:rPr lang="en-US" altLang="zh-CN" sz="2000" b="1" dirty="0"/>
                <a:t> :following, </a:t>
              </a:r>
              <a:r>
                <a:rPr lang="en-US" altLang="zh-CN" sz="2000" b="1" dirty="0" err="1"/>
                <a:t>class_name</a:t>
              </a:r>
              <a:r>
                <a:rPr lang="en-US" altLang="zh-CN" sz="2000" b="1" dirty="0"/>
                <a:t>: "User", </a:t>
              </a:r>
              <a:r>
                <a:rPr lang="en-US" altLang="zh-CN" sz="2000" b="1" dirty="0" smtClean="0"/>
                <a:t/>
              </a:r>
              <a:br>
                <a:rPr lang="en-US" altLang="zh-CN" sz="2000" b="1" dirty="0" smtClean="0"/>
              </a:br>
              <a:r>
                <a:rPr lang="en-US" altLang="zh-CN" sz="2000" b="1" dirty="0" err="1" smtClean="0"/>
                <a:t>foreign_key</a:t>
              </a:r>
              <a:r>
                <a:rPr lang="en-US" altLang="zh-CN" sz="2000" b="1" dirty="0"/>
                <a:t>: "</a:t>
              </a:r>
              <a:r>
                <a:rPr lang="en-US" altLang="zh-CN" sz="2000" b="1" dirty="0" err="1" smtClean="0"/>
                <a:t>following_user_id</a:t>
              </a:r>
              <a:r>
                <a:rPr lang="en-US" altLang="zh-CN" sz="2000" b="1" dirty="0" smtClean="0"/>
                <a:t>"</a:t>
              </a:r>
            </a:p>
            <a:p>
              <a:endParaRPr lang="en-US" altLang="zh-CN" sz="2000" b="1" dirty="0"/>
            </a:p>
            <a:p>
              <a:r>
                <a:rPr lang="en-US" altLang="zh-CN" sz="2000" b="1" dirty="0"/>
                <a:t>end</a:t>
              </a:r>
            </a:p>
          </p:txBody>
        </p:sp>
      </p:grpSp>
      <p:grpSp>
        <p:nvGrpSpPr>
          <p:cNvPr id="9" name="组合 4"/>
          <p:cNvGrpSpPr/>
          <p:nvPr/>
        </p:nvGrpSpPr>
        <p:grpSpPr>
          <a:xfrm>
            <a:off x="148152" y="4077072"/>
            <a:ext cx="8847696" cy="2393108"/>
            <a:chOff x="5220072" y="3010440"/>
            <a:chExt cx="7056784" cy="1575046"/>
          </a:xfrm>
        </p:grpSpPr>
        <p:sp>
          <p:nvSpPr>
            <p:cNvPr id="10" name="矩形 9"/>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app/models/</a:t>
              </a:r>
              <a:r>
                <a:rPr lang="en-US" altLang="zh-CN" sz="2000" b="1" dirty="0" err="1" smtClean="0"/>
                <a:t>user.rb</a:t>
              </a:r>
              <a:endParaRPr lang="en-US" altLang="zh-CN" sz="2000" b="1" dirty="0" smtClean="0"/>
            </a:p>
          </p:txBody>
        </p:sp>
        <p:sp>
          <p:nvSpPr>
            <p:cNvPr id="11" name="矩形 10"/>
            <p:cNvSpPr/>
            <p:nvPr/>
          </p:nvSpPr>
          <p:spPr bwMode="auto">
            <a:xfrm>
              <a:off x="5220072" y="3284984"/>
              <a:ext cx="7056318" cy="1300502"/>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a:t>
              </a:r>
            </a:p>
            <a:p>
              <a:r>
                <a:rPr lang="en-US" altLang="zh-CN" sz="2000" b="1" dirty="0" smtClean="0"/>
                <a:t>  </a:t>
              </a:r>
              <a:r>
                <a:rPr lang="en-US" altLang="zh-CN" sz="2000" b="1" dirty="0" err="1"/>
                <a:t>has_many</a:t>
              </a:r>
              <a:r>
                <a:rPr lang="en-US" altLang="zh-CN" sz="2000" b="1" dirty="0"/>
                <a:t> :</a:t>
              </a:r>
              <a:r>
                <a:rPr lang="en-US" altLang="zh-CN" sz="2000" b="1" dirty="0" err="1"/>
                <a:t>followships</a:t>
              </a:r>
              <a:endParaRPr lang="en-US" altLang="zh-CN" sz="2000" b="1" dirty="0"/>
            </a:p>
            <a:p>
              <a:r>
                <a:rPr lang="en-US" altLang="zh-CN" sz="2000" b="1" dirty="0"/>
                <a:t>  </a:t>
              </a:r>
              <a:r>
                <a:rPr lang="en-US" altLang="zh-CN" sz="2000" b="1" dirty="0" err="1"/>
                <a:t>has_many</a:t>
              </a:r>
              <a:r>
                <a:rPr lang="en-US" altLang="zh-CN" sz="2000" b="1" dirty="0"/>
                <a:t> :</a:t>
              </a:r>
              <a:r>
                <a:rPr lang="en-US" altLang="zh-CN" sz="2000" b="1" dirty="0" err="1"/>
                <a:t>reverse_followships</a:t>
              </a:r>
              <a:r>
                <a:rPr lang="en-US" altLang="zh-CN" sz="2000" b="1" dirty="0"/>
                <a:t>, </a:t>
              </a:r>
              <a:r>
                <a:rPr lang="en-US" altLang="zh-CN" sz="2000" b="1" dirty="0" err="1"/>
                <a:t>class_name</a:t>
              </a:r>
              <a:r>
                <a:rPr lang="en-US" altLang="zh-CN" sz="2000" b="1" dirty="0"/>
                <a:t>: "</a:t>
              </a:r>
              <a:r>
                <a:rPr lang="en-US" altLang="zh-CN" sz="2000" b="1" dirty="0" err="1"/>
                <a:t>Followship</a:t>
              </a:r>
              <a:r>
                <a:rPr lang="en-US" altLang="zh-CN" sz="2000" b="1" dirty="0"/>
                <a:t>", </a:t>
              </a:r>
              <a:r>
                <a:rPr lang="en-US" altLang="zh-CN" sz="2000" b="1" dirty="0" smtClean="0"/>
                <a:t/>
              </a:r>
              <a:br>
                <a:rPr lang="en-US" altLang="zh-CN" sz="2000" b="1" dirty="0" smtClean="0"/>
              </a:br>
              <a:r>
                <a:rPr lang="en-US" altLang="zh-CN" sz="2000" b="1" dirty="0" err="1" smtClean="0"/>
                <a:t>foreign_key</a:t>
              </a:r>
              <a:r>
                <a:rPr lang="en-US" altLang="zh-CN" sz="2000" b="1" dirty="0"/>
                <a:t>: "</a:t>
              </a:r>
              <a:r>
                <a:rPr lang="en-US" altLang="zh-CN" sz="2000" b="1" dirty="0" err="1"/>
                <a:t>following_user_id</a:t>
              </a:r>
              <a:r>
                <a:rPr lang="en-US" altLang="zh-CN" sz="2000" b="1" dirty="0"/>
                <a:t>"</a:t>
              </a:r>
            </a:p>
            <a:p>
              <a:r>
                <a:rPr lang="en-US" altLang="zh-CN" sz="2000" b="1" dirty="0"/>
                <a:t>  </a:t>
              </a:r>
              <a:r>
                <a:rPr lang="en-US" altLang="zh-CN" sz="2000" b="1" dirty="0" err="1"/>
                <a:t>has_many</a:t>
              </a:r>
              <a:r>
                <a:rPr lang="en-US" altLang="zh-CN" sz="2000" b="1" dirty="0"/>
                <a:t> :followings, through: :</a:t>
              </a:r>
              <a:r>
                <a:rPr lang="en-US" altLang="zh-CN" sz="2000" b="1" dirty="0" err="1"/>
                <a:t>followships</a:t>
              </a:r>
              <a:endParaRPr lang="en-US" altLang="zh-CN" sz="2000" b="1" dirty="0"/>
            </a:p>
            <a:p>
              <a:r>
                <a:rPr lang="en-US" altLang="zh-CN" sz="2000" b="1" dirty="0"/>
                <a:t>  </a:t>
              </a:r>
              <a:r>
                <a:rPr lang="en-US" altLang="zh-CN" sz="2000" b="1" dirty="0" err="1"/>
                <a:t>has_many</a:t>
              </a:r>
              <a:r>
                <a:rPr lang="en-US" altLang="zh-CN" sz="2000" b="1" dirty="0"/>
                <a:t> :followers, through: :</a:t>
              </a:r>
              <a:r>
                <a:rPr lang="en-US" altLang="zh-CN" sz="2000" b="1" dirty="0" err="1"/>
                <a:t>reverse_followships</a:t>
              </a:r>
              <a:endParaRPr lang="en-US" altLang="zh-CN" sz="2000" b="1" dirty="0"/>
            </a:p>
          </p:txBody>
        </p:sp>
      </p:grpSp>
    </p:spTree>
    <p:extLst>
      <p:ext uri="{BB962C8B-B14F-4D97-AF65-F5344CB8AC3E}">
        <p14:creationId xmlns:p14="http://schemas.microsoft.com/office/powerpoint/2010/main" val="2257587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a:t>
            </a:r>
          </a:p>
        </p:txBody>
      </p:sp>
      <p:pic>
        <p:nvPicPr>
          <p:cNvPr id="4" name="内容占位符 3"/>
          <p:cNvPicPr>
            <a:picLocks noGrp="1" noChangeAspect="1"/>
          </p:cNvPicPr>
          <p:nvPr>
            <p:ph idx="1"/>
          </p:nvPr>
        </p:nvPicPr>
        <p:blipFill>
          <a:blip r:embed="rId2"/>
          <a:stretch>
            <a:fillRect/>
          </a:stretch>
        </p:blipFill>
        <p:spPr>
          <a:xfrm>
            <a:off x="1150285" y="1600200"/>
            <a:ext cx="6843430" cy="4525963"/>
          </a:xfrm>
          <a:prstGeom prst="rect">
            <a:avLst/>
          </a:prstGeom>
        </p:spPr>
      </p:pic>
    </p:spTree>
    <p:extLst>
      <p:ext uri="{BB962C8B-B14F-4D97-AF65-F5344CB8AC3E}">
        <p14:creationId xmlns:p14="http://schemas.microsoft.com/office/powerpoint/2010/main" val="790724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讨论一个多对多对象关系实例</a:t>
            </a:r>
            <a:endParaRPr lang="zh-CN" altLang="en-US" dirty="0"/>
          </a:p>
        </p:txBody>
      </p:sp>
      <p:sp>
        <p:nvSpPr>
          <p:cNvPr id="3" name="内容占位符 2"/>
          <p:cNvSpPr>
            <a:spLocks noGrp="1"/>
          </p:cNvSpPr>
          <p:nvPr>
            <p:ph idx="1"/>
          </p:nvPr>
        </p:nvSpPr>
        <p:spPr/>
        <p:txBody>
          <a:bodyPr/>
          <a:lstStyle/>
          <a:p>
            <a:r>
              <a:rPr lang="zh-CN" altLang="en-US" dirty="0" smtClean="0"/>
              <a:t>用户权限访问控制</a:t>
            </a:r>
            <a:endParaRPr lang="en-US" altLang="zh-CN" dirty="0" smtClean="0"/>
          </a:p>
          <a:p>
            <a:r>
              <a:rPr lang="zh-CN" altLang="en-US" dirty="0" smtClean="0"/>
              <a:t>需要多少条记录，记录用户权限？</a:t>
            </a:r>
            <a:endParaRPr lang="en-US" altLang="zh-CN" dirty="0"/>
          </a:p>
          <a:p>
            <a:endParaRPr lang="en-US" altLang="zh-CN" dirty="0" smtClean="0"/>
          </a:p>
        </p:txBody>
      </p:sp>
      <p:grpSp>
        <p:nvGrpSpPr>
          <p:cNvPr id="57" name="组合 56"/>
          <p:cNvGrpSpPr/>
          <p:nvPr/>
        </p:nvGrpSpPr>
        <p:grpSpPr>
          <a:xfrm>
            <a:off x="827584" y="3093770"/>
            <a:ext cx="7416824" cy="3473231"/>
            <a:chOff x="827584" y="2409358"/>
            <a:chExt cx="7499176" cy="4157643"/>
          </a:xfrm>
        </p:grpSpPr>
        <p:grpSp>
          <p:nvGrpSpPr>
            <p:cNvPr id="17" name="组合 16"/>
            <p:cNvGrpSpPr/>
            <p:nvPr/>
          </p:nvGrpSpPr>
          <p:grpSpPr>
            <a:xfrm>
              <a:off x="1649692" y="2409358"/>
              <a:ext cx="720080" cy="1016967"/>
              <a:chOff x="1619672" y="2708920"/>
              <a:chExt cx="720080" cy="1016967"/>
            </a:xfrm>
          </p:grpSpPr>
          <p:sp>
            <p:nvSpPr>
              <p:cNvPr id="4" name="椭圆 3"/>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6" name="直接连接符 5"/>
              <p:cNvCxnSpPr>
                <a:stCxn id="4"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8" name="直接连接符 7"/>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10" name="直接连接符 9"/>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13" name="直接连接符 12"/>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15" name="直接连接符 14"/>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18" name="组合 17"/>
            <p:cNvGrpSpPr/>
            <p:nvPr/>
          </p:nvGrpSpPr>
          <p:grpSpPr>
            <a:xfrm>
              <a:off x="1655372" y="3723270"/>
              <a:ext cx="720080" cy="1016967"/>
              <a:chOff x="1619672" y="2708920"/>
              <a:chExt cx="720080" cy="1016967"/>
            </a:xfrm>
          </p:grpSpPr>
          <p:sp>
            <p:nvSpPr>
              <p:cNvPr id="19" name="椭圆 18"/>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20" name="直接连接符 19"/>
              <p:cNvCxnSpPr>
                <a:stCxn id="19"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21" name="直接连接符 20"/>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22" name="直接连接符 21"/>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23" name="直接连接符 22"/>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24" name="直接连接符 23"/>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25" name="组合 24"/>
            <p:cNvGrpSpPr/>
            <p:nvPr/>
          </p:nvGrpSpPr>
          <p:grpSpPr>
            <a:xfrm>
              <a:off x="1619672" y="5322987"/>
              <a:ext cx="720080" cy="1016967"/>
              <a:chOff x="1619672" y="2708920"/>
              <a:chExt cx="720080" cy="1016967"/>
            </a:xfrm>
          </p:grpSpPr>
          <p:sp>
            <p:nvSpPr>
              <p:cNvPr id="26" name="椭圆 25"/>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27" name="直接连接符 26"/>
              <p:cNvCxnSpPr>
                <a:stCxn id="26"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28" name="直接连接符 27"/>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29" name="直接连接符 28"/>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30" name="直接连接符 29"/>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31" name="直接连接符 30"/>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sp>
          <p:nvSpPr>
            <p:cNvPr id="33" name="矩形 32"/>
            <p:cNvSpPr/>
            <p:nvPr/>
          </p:nvSpPr>
          <p:spPr>
            <a:xfrm>
              <a:off x="7102624" y="2502059"/>
              <a:ext cx="1224136" cy="5669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1</a:t>
              </a:r>
              <a:r>
                <a:rPr lang="zh-CN" altLang="en-US" dirty="0" smtClean="0"/>
                <a:t>：</a:t>
              </a:r>
              <a:endParaRPr lang="en-US" altLang="zh-CN" dirty="0" smtClean="0"/>
            </a:p>
            <a:p>
              <a:pPr algn="ctr"/>
              <a:r>
                <a:rPr lang="zh-CN" altLang="en-US" dirty="0" smtClean="0"/>
                <a:t>发表博客</a:t>
              </a:r>
              <a:endParaRPr lang="en-US" altLang="zh-CN" dirty="0" smtClean="0"/>
            </a:p>
          </p:txBody>
        </p:sp>
        <p:sp>
          <p:nvSpPr>
            <p:cNvPr id="34" name="矩形 33"/>
            <p:cNvSpPr/>
            <p:nvPr/>
          </p:nvSpPr>
          <p:spPr>
            <a:xfrm>
              <a:off x="7102624" y="3510171"/>
              <a:ext cx="1224136" cy="5669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2</a:t>
              </a:r>
              <a:r>
                <a:rPr lang="zh-CN" altLang="en-US" dirty="0" smtClean="0"/>
                <a:t>：</a:t>
              </a:r>
              <a:endParaRPr lang="en-US" altLang="zh-CN" dirty="0" smtClean="0"/>
            </a:p>
            <a:p>
              <a:pPr algn="ctr"/>
              <a:r>
                <a:rPr lang="zh-CN" altLang="en-US" dirty="0" smtClean="0"/>
                <a:t>删除博客</a:t>
              </a:r>
              <a:endParaRPr lang="en-US" altLang="zh-CN" dirty="0" smtClean="0"/>
            </a:p>
          </p:txBody>
        </p:sp>
        <p:sp>
          <p:nvSpPr>
            <p:cNvPr id="35" name="矩形 34"/>
            <p:cNvSpPr/>
            <p:nvPr/>
          </p:nvSpPr>
          <p:spPr>
            <a:xfrm>
              <a:off x="7102624" y="4538126"/>
              <a:ext cx="1224136" cy="5669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3</a:t>
              </a:r>
              <a:r>
                <a:rPr lang="zh-CN" altLang="en-US" dirty="0" smtClean="0"/>
                <a:t>：</a:t>
              </a:r>
              <a:endParaRPr lang="en-US" altLang="zh-CN" dirty="0" smtClean="0"/>
            </a:p>
            <a:p>
              <a:pPr algn="ctr"/>
              <a:r>
                <a:rPr lang="zh-CN" altLang="en-US" dirty="0" smtClean="0"/>
                <a:t>修改博客</a:t>
              </a:r>
              <a:endParaRPr lang="en-US" altLang="zh-CN" dirty="0" smtClean="0"/>
            </a:p>
          </p:txBody>
        </p:sp>
        <p:sp>
          <p:nvSpPr>
            <p:cNvPr id="37" name="矩形 36"/>
            <p:cNvSpPr/>
            <p:nvPr/>
          </p:nvSpPr>
          <p:spPr>
            <a:xfrm>
              <a:off x="7102624" y="6000100"/>
              <a:ext cx="1224136" cy="56690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m</a:t>
              </a:r>
              <a:r>
                <a:rPr lang="zh-CN" altLang="en-US" dirty="0" smtClean="0"/>
                <a:t>：</a:t>
              </a:r>
              <a:endParaRPr lang="en-US" altLang="zh-CN" dirty="0" smtClean="0"/>
            </a:p>
            <a:p>
              <a:pPr algn="ctr"/>
              <a:r>
                <a:rPr lang="en-US" altLang="zh-CN" dirty="0" err="1" smtClean="0"/>
                <a:t>xxxx</a:t>
              </a:r>
              <a:endParaRPr lang="en-US" altLang="zh-CN" dirty="0" smtClean="0"/>
            </a:p>
          </p:txBody>
        </p:sp>
        <p:sp>
          <p:nvSpPr>
            <p:cNvPr id="38" name="文本框 37"/>
            <p:cNvSpPr txBox="1"/>
            <p:nvPr/>
          </p:nvSpPr>
          <p:spPr>
            <a:xfrm>
              <a:off x="7462664" y="5392539"/>
              <a:ext cx="720080" cy="369332"/>
            </a:xfrm>
            <a:prstGeom prst="rect">
              <a:avLst/>
            </a:prstGeom>
            <a:noFill/>
          </p:spPr>
          <p:txBody>
            <a:bodyPr wrap="square" rtlCol="0">
              <a:spAutoFit/>
            </a:bodyPr>
            <a:lstStyle/>
            <a:p>
              <a:r>
                <a:rPr lang="en-US" altLang="zh-CN" dirty="0" smtClean="0"/>
                <a:t>…</a:t>
              </a:r>
              <a:endParaRPr lang="zh-CN" altLang="en-US" dirty="0"/>
            </a:p>
          </p:txBody>
        </p:sp>
        <p:sp>
          <p:nvSpPr>
            <p:cNvPr id="39" name="文本框 38"/>
            <p:cNvSpPr txBox="1"/>
            <p:nvPr/>
          </p:nvSpPr>
          <p:spPr>
            <a:xfrm>
              <a:off x="1817542" y="4830704"/>
              <a:ext cx="720080" cy="369332"/>
            </a:xfrm>
            <a:prstGeom prst="rect">
              <a:avLst/>
            </a:prstGeom>
            <a:noFill/>
          </p:spPr>
          <p:txBody>
            <a:bodyPr wrap="square" rtlCol="0">
              <a:spAutoFit/>
            </a:bodyPr>
            <a:lstStyle/>
            <a:p>
              <a:r>
                <a:rPr lang="en-US" altLang="zh-CN" dirty="0" smtClean="0"/>
                <a:t>…</a:t>
              </a:r>
              <a:endParaRPr lang="zh-CN" altLang="en-US" dirty="0"/>
            </a:p>
          </p:txBody>
        </p:sp>
        <p:sp>
          <p:nvSpPr>
            <p:cNvPr id="41" name="文本框 40"/>
            <p:cNvSpPr txBox="1"/>
            <p:nvPr/>
          </p:nvSpPr>
          <p:spPr>
            <a:xfrm>
              <a:off x="827584" y="2971582"/>
              <a:ext cx="1008112" cy="369332"/>
            </a:xfrm>
            <a:prstGeom prst="rect">
              <a:avLst/>
            </a:prstGeom>
            <a:noFill/>
          </p:spPr>
          <p:txBody>
            <a:bodyPr wrap="square" rtlCol="0">
              <a:spAutoFit/>
            </a:bodyPr>
            <a:lstStyle/>
            <a:p>
              <a:r>
                <a:rPr lang="en-US" altLang="zh-CN" dirty="0" smtClean="0"/>
                <a:t>User1</a:t>
              </a:r>
              <a:endParaRPr lang="zh-CN" altLang="en-US" dirty="0"/>
            </a:p>
          </p:txBody>
        </p:sp>
        <p:sp>
          <p:nvSpPr>
            <p:cNvPr id="42" name="文本框 41"/>
            <p:cNvSpPr txBox="1"/>
            <p:nvPr/>
          </p:nvSpPr>
          <p:spPr>
            <a:xfrm>
              <a:off x="827584" y="4523087"/>
              <a:ext cx="1008112" cy="369332"/>
            </a:xfrm>
            <a:prstGeom prst="rect">
              <a:avLst/>
            </a:prstGeom>
            <a:noFill/>
          </p:spPr>
          <p:txBody>
            <a:bodyPr wrap="square" rtlCol="0">
              <a:spAutoFit/>
            </a:bodyPr>
            <a:lstStyle/>
            <a:p>
              <a:r>
                <a:rPr lang="en-US" altLang="zh-CN" dirty="0" smtClean="0"/>
                <a:t>User2</a:t>
              </a:r>
              <a:endParaRPr lang="zh-CN" altLang="en-US" dirty="0"/>
            </a:p>
          </p:txBody>
        </p:sp>
        <p:sp>
          <p:nvSpPr>
            <p:cNvPr id="43" name="文本框 42"/>
            <p:cNvSpPr txBox="1"/>
            <p:nvPr/>
          </p:nvSpPr>
          <p:spPr>
            <a:xfrm>
              <a:off x="827584" y="6112132"/>
              <a:ext cx="1008112" cy="369332"/>
            </a:xfrm>
            <a:prstGeom prst="rect">
              <a:avLst/>
            </a:prstGeom>
            <a:noFill/>
          </p:spPr>
          <p:txBody>
            <a:bodyPr wrap="square" rtlCol="0">
              <a:spAutoFit/>
            </a:bodyPr>
            <a:lstStyle/>
            <a:p>
              <a:r>
                <a:rPr lang="en-US" altLang="zh-CN" dirty="0" err="1" smtClean="0"/>
                <a:t>UserN</a:t>
              </a:r>
              <a:endParaRPr lang="zh-CN" altLang="en-US" dirty="0"/>
            </a:p>
          </p:txBody>
        </p:sp>
        <p:cxnSp>
          <p:nvCxnSpPr>
            <p:cNvPr id="45" name="直接箭头连接符 44"/>
            <p:cNvCxnSpPr/>
            <p:nvPr/>
          </p:nvCxnSpPr>
          <p:spPr>
            <a:xfrm>
              <a:off x="2537622" y="2636912"/>
              <a:ext cx="4565002" cy="240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endCxn id="34" idx="1"/>
            </p:cNvCxnSpPr>
            <p:nvPr/>
          </p:nvCxnSpPr>
          <p:spPr>
            <a:xfrm flipV="1">
              <a:off x="2596970" y="3793622"/>
              <a:ext cx="4505654" cy="471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endCxn id="37" idx="1"/>
            </p:cNvCxnSpPr>
            <p:nvPr/>
          </p:nvCxnSpPr>
          <p:spPr>
            <a:xfrm>
              <a:off x="2441941" y="5759818"/>
              <a:ext cx="4660683" cy="523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endCxn id="35" idx="1"/>
            </p:cNvCxnSpPr>
            <p:nvPr/>
          </p:nvCxnSpPr>
          <p:spPr>
            <a:xfrm>
              <a:off x="2567296" y="4377974"/>
              <a:ext cx="4535328" cy="443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endCxn id="34" idx="1"/>
            </p:cNvCxnSpPr>
            <p:nvPr/>
          </p:nvCxnSpPr>
          <p:spPr>
            <a:xfrm>
              <a:off x="2496436" y="2988840"/>
              <a:ext cx="4606188" cy="804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endCxn id="34" idx="1"/>
            </p:cNvCxnSpPr>
            <p:nvPr/>
          </p:nvCxnSpPr>
          <p:spPr>
            <a:xfrm flipV="1">
              <a:off x="2489782" y="3793622"/>
              <a:ext cx="4612842" cy="1966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462401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讨论一个</a:t>
            </a:r>
            <a:r>
              <a:rPr lang="zh-CN" altLang="en-US" dirty="0"/>
              <a:t>多对多</a:t>
            </a:r>
            <a:r>
              <a:rPr lang="zh-CN" altLang="en-US" dirty="0" smtClean="0"/>
              <a:t>对象关系实例</a:t>
            </a:r>
            <a:endParaRPr lang="zh-CN" altLang="en-US" dirty="0"/>
          </a:p>
        </p:txBody>
      </p:sp>
      <p:sp>
        <p:nvSpPr>
          <p:cNvPr id="3" name="内容占位符 2"/>
          <p:cNvSpPr>
            <a:spLocks noGrp="1"/>
          </p:cNvSpPr>
          <p:nvPr>
            <p:ph idx="1"/>
          </p:nvPr>
        </p:nvSpPr>
        <p:spPr/>
        <p:txBody>
          <a:bodyPr/>
          <a:lstStyle/>
          <a:p>
            <a:r>
              <a:rPr lang="zh-CN" altLang="en-US" dirty="0"/>
              <a:t>许</a:t>
            </a:r>
            <a:r>
              <a:rPr lang="zh-CN" altLang="en-US" dirty="0" smtClean="0"/>
              <a:t>多用户的权限都是类似的，可以“合并”</a:t>
            </a:r>
            <a:endParaRPr lang="en-US" altLang="zh-CN" dirty="0"/>
          </a:p>
          <a:p>
            <a:r>
              <a:rPr lang="en-US" altLang="zh-CN" dirty="0" smtClean="0"/>
              <a:t>RBAC——</a:t>
            </a:r>
            <a:r>
              <a:rPr lang="zh-CN" altLang="en-US" dirty="0" smtClean="0"/>
              <a:t>基于角色的访问控制</a:t>
            </a:r>
            <a:endParaRPr lang="en-US" altLang="zh-CN" dirty="0" smtClean="0"/>
          </a:p>
        </p:txBody>
      </p:sp>
      <p:grpSp>
        <p:nvGrpSpPr>
          <p:cNvPr id="17" name="组合 16"/>
          <p:cNvGrpSpPr/>
          <p:nvPr/>
        </p:nvGrpSpPr>
        <p:grpSpPr>
          <a:xfrm>
            <a:off x="1640664" y="3093770"/>
            <a:ext cx="712172" cy="849559"/>
            <a:chOff x="1619672" y="2708920"/>
            <a:chExt cx="720080" cy="1016967"/>
          </a:xfrm>
        </p:grpSpPr>
        <p:sp>
          <p:nvSpPr>
            <p:cNvPr id="4" name="椭圆 3"/>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6" name="直接连接符 5"/>
            <p:cNvCxnSpPr>
              <a:stCxn id="4"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8" name="直接连接符 7"/>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10" name="直接连接符 9"/>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13" name="直接连接符 12"/>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15" name="直接连接符 14"/>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18" name="组合 17"/>
          <p:cNvGrpSpPr/>
          <p:nvPr/>
        </p:nvGrpSpPr>
        <p:grpSpPr>
          <a:xfrm>
            <a:off x="1646282" y="4191392"/>
            <a:ext cx="712172" cy="849559"/>
            <a:chOff x="1619672" y="2708920"/>
            <a:chExt cx="720080" cy="1016967"/>
          </a:xfrm>
        </p:grpSpPr>
        <p:sp>
          <p:nvSpPr>
            <p:cNvPr id="19" name="椭圆 18"/>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20" name="直接连接符 19"/>
            <p:cNvCxnSpPr>
              <a:stCxn id="19"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21" name="直接连接符 20"/>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22" name="直接连接符 21"/>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23" name="直接连接符 22"/>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24" name="直接连接符 23"/>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25" name="组合 24"/>
          <p:cNvGrpSpPr/>
          <p:nvPr/>
        </p:nvGrpSpPr>
        <p:grpSpPr>
          <a:xfrm>
            <a:off x="1610974" y="5527771"/>
            <a:ext cx="712172" cy="849559"/>
            <a:chOff x="1619672" y="2708920"/>
            <a:chExt cx="720080" cy="1016967"/>
          </a:xfrm>
        </p:grpSpPr>
        <p:sp>
          <p:nvSpPr>
            <p:cNvPr id="26" name="椭圆 25"/>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27" name="直接连接符 26"/>
            <p:cNvCxnSpPr>
              <a:stCxn id="26"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28" name="直接连接符 27"/>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29" name="直接连接符 28"/>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30" name="直接连接符 29"/>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31" name="直接连接符 30"/>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sp>
        <p:nvSpPr>
          <p:cNvPr id="33" name="矩形 32"/>
          <p:cNvSpPr/>
          <p:nvPr/>
        </p:nvSpPr>
        <p:spPr>
          <a:xfrm>
            <a:off x="7033715" y="3171211"/>
            <a:ext cx="1210693" cy="473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1</a:t>
            </a:r>
            <a:r>
              <a:rPr lang="zh-CN" altLang="en-US" dirty="0" smtClean="0"/>
              <a:t>：</a:t>
            </a:r>
            <a:endParaRPr lang="en-US" altLang="zh-CN" dirty="0" smtClean="0"/>
          </a:p>
          <a:p>
            <a:pPr algn="ctr"/>
            <a:r>
              <a:rPr lang="zh-CN" altLang="en-US" dirty="0" smtClean="0"/>
              <a:t>发表博客</a:t>
            </a:r>
            <a:endParaRPr lang="en-US" altLang="zh-CN" dirty="0" smtClean="0"/>
          </a:p>
        </p:txBody>
      </p:sp>
      <p:sp>
        <p:nvSpPr>
          <p:cNvPr id="34" name="矩形 33"/>
          <p:cNvSpPr/>
          <p:nvPr/>
        </p:nvSpPr>
        <p:spPr>
          <a:xfrm>
            <a:off x="7033715" y="4013372"/>
            <a:ext cx="1210693" cy="473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2</a:t>
            </a:r>
            <a:r>
              <a:rPr lang="zh-CN" altLang="en-US" dirty="0" smtClean="0"/>
              <a:t>：</a:t>
            </a:r>
            <a:endParaRPr lang="en-US" altLang="zh-CN" dirty="0" smtClean="0"/>
          </a:p>
          <a:p>
            <a:pPr algn="ctr"/>
            <a:r>
              <a:rPr lang="zh-CN" altLang="en-US" dirty="0" smtClean="0"/>
              <a:t>删除博客</a:t>
            </a:r>
            <a:endParaRPr lang="en-US" altLang="zh-CN" dirty="0" smtClean="0"/>
          </a:p>
        </p:txBody>
      </p:sp>
      <p:sp>
        <p:nvSpPr>
          <p:cNvPr id="35" name="矩形 34"/>
          <p:cNvSpPr/>
          <p:nvPr/>
        </p:nvSpPr>
        <p:spPr>
          <a:xfrm>
            <a:off x="7033715" y="4872110"/>
            <a:ext cx="1210693" cy="473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3</a:t>
            </a:r>
            <a:r>
              <a:rPr lang="zh-CN" altLang="en-US" dirty="0" smtClean="0"/>
              <a:t>：</a:t>
            </a:r>
            <a:endParaRPr lang="en-US" altLang="zh-CN" dirty="0" smtClean="0"/>
          </a:p>
          <a:p>
            <a:pPr algn="ctr"/>
            <a:r>
              <a:rPr lang="zh-CN" altLang="en-US" dirty="0" smtClean="0"/>
              <a:t>修改博客</a:t>
            </a:r>
            <a:endParaRPr lang="en-US" altLang="zh-CN" dirty="0" smtClean="0"/>
          </a:p>
        </p:txBody>
      </p:sp>
      <p:sp>
        <p:nvSpPr>
          <p:cNvPr id="37" name="矩形 36"/>
          <p:cNvSpPr/>
          <p:nvPr/>
        </p:nvSpPr>
        <p:spPr>
          <a:xfrm>
            <a:off x="7033715" y="6093421"/>
            <a:ext cx="1210693" cy="47358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权限</a:t>
            </a:r>
            <a:r>
              <a:rPr lang="en-US" altLang="zh-CN" dirty="0" smtClean="0"/>
              <a:t>m</a:t>
            </a:r>
            <a:r>
              <a:rPr lang="zh-CN" altLang="en-US" dirty="0" smtClean="0"/>
              <a:t>：</a:t>
            </a:r>
            <a:endParaRPr lang="en-US" altLang="zh-CN" dirty="0" smtClean="0"/>
          </a:p>
          <a:p>
            <a:pPr algn="ctr"/>
            <a:r>
              <a:rPr lang="en-US" altLang="zh-CN" dirty="0" err="1" smtClean="0"/>
              <a:t>xxxx</a:t>
            </a:r>
            <a:endParaRPr lang="en-US" altLang="zh-CN" dirty="0" smtClean="0"/>
          </a:p>
        </p:txBody>
      </p:sp>
      <p:sp>
        <p:nvSpPr>
          <p:cNvPr id="38" name="文本框 37"/>
          <p:cNvSpPr txBox="1"/>
          <p:nvPr/>
        </p:nvSpPr>
        <p:spPr>
          <a:xfrm>
            <a:off x="7389801" y="5585874"/>
            <a:ext cx="712172" cy="308534"/>
          </a:xfrm>
          <a:prstGeom prst="rect">
            <a:avLst/>
          </a:prstGeom>
          <a:noFill/>
        </p:spPr>
        <p:txBody>
          <a:bodyPr wrap="square" rtlCol="0">
            <a:spAutoFit/>
          </a:bodyPr>
          <a:lstStyle/>
          <a:p>
            <a:r>
              <a:rPr lang="en-US" altLang="zh-CN" dirty="0" smtClean="0"/>
              <a:t>…</a:t>
            </a:r>
            <a:endParaRPr lang="zh-CN" altLang="en-US" dirty="0"/>
          </a:p>
        </p:txBody>
      </p:sp>
      <p:sp>
        <p:nvSpPr>
          <p:cNvPr id="39" name="文本框 38"/>
          <p:cNvSpPr txBox="1"/>
          <p:nvPr/>
        </p:nvSpPr>
        <p:spPr>
          <a:xfrm>
            <a:off x="1806671" y="5116525"/>
            <a:ext cx="712172" cy="308534"/>
          </a:xfrm>
          <a:prstGeom prst="rect">
            <a:avLst/>
          </a:prstGeom>
          <a:noFill/>
        </p:spPr>
        <p:txBody>
          <a:bodyPr wrap="square" rtlCol="0">
            <a:spAutoFit/>
          </a:bodyPr>
          <a:lstStyle/>
          <a:p>
            <a:r>
              <a:rPr lang="en-US" altLang="zh-CN" dirty="0" smtClean="0"/>
              <a:t>…</a:t>
            </a:r>
            <a:endParaRPr lang="zh-CN" altLang="en-US" dirty="0"/>
          </a:p>
        </p:txBody>
      </p:sp>
      <p:sp>
        <p:nvSpPr>
          <p:cNvPr id="41" name="文本框 40"/>
          <p:cNvSpPr txBox="1"/>
          <p:nvPr/>
        </p:nvSpPr>
        <p:spPr>
          <a:xfrm>
            <a:off x="827584" y="3563443"/>
            <a:ext cx="997041" cy="308534"/>
          </a:xfrm>
          <a:prstGeom prst="rect">
            <a:avLst/>
          </a:prstGeom>
          <a:noFill/>
        </p:spPr>
        <p:txBody>
          <a:bodyPr wrap="square" rtlCol="0">
            <a:spAutoFit/>
          </a:bodyPr>
          <a:lstStyle/>
          <a:p>
            <a:r>
              <a:rPr lang="en-US" altLang="zh-CN" dirty="0" smtClean="0"/>
              <a:t>User1</a:t>
            </a:r>
            <a:endParaRPr lang="zh-CN" altLang="en-US" dirty="0"/>
          </a:p>
        </p:txBody>
      </p:sp>
      <p:sp>
        <p:nvSpPr>
          <p:cNvPr id="42" name="文本框 41"/>
          <p:cNvSpPr txBox="1"/>
          <p:nvPr/>
        </p:nvSpPr>
        <p:spPr>
          <a:xfrm>
            <a:off x="827584" y="4859547"/>
            <a:ext cx="997041" cy="308534"/>
          </a:xfrm>
          <a:prstGeom prst="rect">
            <a:avLst/>
          </a:prstGeom>
          <a:noFill/>
        </p:spPr>
        <p:txBody>
          <a:bodyPr wrap="square" rtlCol="0">
            <a:spAutoFit/>
          </a:bodyPr>
          <a:lstStyle/>
          <a:p>
            <a:r>
              <a:rPr lang="en-US" altLang="zh-CN" dirty="0" smtClean="0"/>
              <a:t>User2</a:t>
            </a:r>
            <a:endParaRPr lang="zh-CN" altLang="en-US" dirty="0"/>
          </a:p>
        </p:txBody>
      </p:sp>
      <p:sp>
        <p:nvSpPr>
          <p:cNvPr id="43" name="文本框 42"/>
          <p:cNvSpPr txBox="1"/>
          <p:nvPr/>
        </p:nvSpPr>
        <p:spPr>
          <a:xfrm>
            <a:off x="827584" y="6187010"/>
            <a:ext cx="997041" cy="308534"/>
          </a:xfrm>
          <a:prstGeom prst="rect">
            <a:avLst/>
          </a:prstGeom>
          <a:noFill/>
        </p:spPr>
        <p:txBody>
          <a:bodyPr wrap="square" rtlCol="0">
            <a:spAutoFit/>
          </a:bodyPr>
          <a:lstStyle/>
          <a:p>
            <a:r>
              <a:rPr lang="en-US" altLang="zh-CN" dirty="0" err="1" smtClean="0"/>
              <a:t>UserN</a:t>
            </a:r>
            <a:endParaRPr lang="zh-CN" altLang="en-US" dirty="0"/>
          </a:p>
        </p:txBody>
      </p:sp>
      <p:cxnSp>
        <p:nvCxnSpPr>
          <p:cNvPr id="45" name="直接箭头连接符 44"/>
          <p:cNvCxnSpPr>
            <a:endCxn id="5" idx="3"/>
          </p:cNvCxnSpPr>
          <p:nvPr/>
        </p:nvCxnSpPr>
        <p:spPr>
          <a:xfrm>
            <a:off x="2518843" y="3283865"/>
            <a:ext cx="1477093" cy="26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endCxn id="44" idx="3"/>
          </p:cNvCxnSpPr>
          <p:nvPr/>
        </p:nvCxnSpPr>
        <p:spPr>
          <a:xfrm flipV="1">
            <a:off x="2577540" y="4619927"/>
            <a:ext cx="1418396" cy="2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endCxn id="50" idx="3"/>
          </p:cNvCxnSpPr>
          <p:nvPr/>
        </p:nvCxnSpPr>
        <p:spPr>
          <a:xfrm>
            <a:off x="2424213" y="5892693"/>
            <a:ext cx="1571723" cy="7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六边形 4"/>
          <p:cNvSpPr/>
          <p:nvPr/>
        </p:nvSpPr>
        <p:spPr>
          <a:xfrm>
            <a:off x="3995936" y="3171211"/>
            <a:ext cx="1440160" cy="76472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Role1</a:t>
            </a:r>
            <a:endParaRPr lang="zh-CN" altLang="en-US" dirty="0"/>
          </a:p>
        </p:txBody>
      </p:sp>
      <p:sp>
        <p:nvSpPr>
          <p:cNvPr id="44" name="六边形 43"/>
          <p:cNvSpPr/>
          <p:nvPr/>
        </p:nvSpPr>
        <p:spPr>
          <a:xfrm>
            <a:off x="3995936" y="4237567"/>
            <a:ext cx="1440160" cy="76472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Role2</a:t>
            </a:r>
            <a:endParaRPr lang="zh-CN" altLang="en-US" dirty="0"/>
          </a:p>
        </p:txBody>
      </p:sp>
      <p:sp>
        <p:nvSpPr>
          <p:cNvPr id="50" name="六边形 49"/>
          <p:cNvSpPr/>
          <p:nvPr/>
        </p:nvSpPr>
        <p:spPr>
          <a:xfrm>
            <a:off x="3995936" y="5580910"/>
            <a:ext cx="1440160" cy="76472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RoleK</a:t>
            </a:r>
            <a:endParaRPr lang="zh-CN" altLang="en-US" dirty="0"/>
          </a:p>
        </p:txBody>
      </p:sp>
      <p:sp>
        <p:nvSpPr>
          <p:cNvPr id="51" name="文本框 50"/>
          <p:cNvSpPr txBox="1"/>
          <p:nvPr/>
        </p:nvSpPr>
        <p:spPr>
          <a:xfrm>
            <a:off x="4449541" y="5108900"/>
            <a:ext cx="712172" cy="308534"/>
          </a:xfrm>
          <a:prstGeom prst="rect">
            <a:avLst/>
          </a:prstGeom>
          <a:noFill/>
        </p:spPr>
        <p:txBody>
          <a:bodyPr wrap="square" rtlCol="0">
            <a:spAutoFit/>
          </a:bodyPr>
          <a:lstStyle/>
          <a:p>
            <a:r>
              <a:rPr lang="en-US" altLang="zh-CN" dirty="0" smtClean="0"/>
              <a:t>…</a:t>
            </a:r>
            <a:endParaRPr lang="zh-CN" altLang="en-US" dirty="0"/>
          </a:p>
        </p:txBody>
      </p:sp>
      <p:cxnSp>
        <p:nvCxnSpPr>
          <p:cNvPr id="52" name="直接箭头连接符 51"/>
          <p:cNvCxnSpPr>
            <a:stCxn id="5" idx="0"/>
          </p:cNvCxnSpPr>
          <p:nvPr/>
        </p:nvCxnSpPr>
        <p:spPr>
          <a:xfrm flipV="1">
            <a:off x="5436096" y="3400494"/>
            <a:ext cx="1617204" cy="153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44" idx="0"/>
            <a:endCxn id="34" idx="1"/>
          </p:cNvCxnSpPr>
          <p:nvPr/>
        </p:nvCxnSpPr>
        <p:spPr>
          <a:xfrm flipV="1">
            <a:off x="5436096" y="4250162"/>
            <a:ext cx="1597619" cy="369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50" idx="0"/>
            <a:endCxn id="35" idx="1"/>
          </p:cNvCxnSpPr>
          <p:nvPr/>
        </p:nvCxnSpPr>
        <p:spPr>
          <a:xfrm flipV="1">
            <a:off x="5436096" y="5108900"/>
            <a:ext cx="1597619" cy="854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50" idx="0"/>
            <a:endCxn id="37" idx="1"/>
          </p:cNvCxnSpPr>
          <p:nvPr/>
        </p:nvCxnSpPr>
        <p:spPr>
          <a:xfrm>
            <a:off x="5436096" y="5963270"/>
            <a:ext cx="1597619" cy="366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44" idx="0"/>
            <a:endCxn id="35" idx="1"/>
          </p:cNvCxnSpPr>
          <p:nvPr/>
        </p:nvCxnSpPr>
        <p:spPr>
          <a:xfrm>
            <a:off x="5436096" y="4619927"/>
            <a:ext cx="1597619" cy="488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a:stCxn id="5" idx="0"/>
            <a:endCxn id="34" idx="1"/>
          </p:cNvCxnSpPr>
          <p:nvPr/>
        </p:nvCxnSpPr>
        <p:spPr>
          <a:xfrm>
            <a:off x="5436096" y="3553571"/>
            <a:ext cx="1597619" cy="696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50" idx="3"/>
          </p:cNvCxnSpPr>
          <p:nvPr/>
        </p:nvCxnSpPr>
        <p:spPr>
          <a:xfrm>
            <a:off x="2536197" y="4678190"/>
            <a:ext cx="1459739" cy="1285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接箭头连接符 74"/>
          <p:cNvCxnSpPr>
            <a:endCxn id="44" idx="3"/>
          </p:cNvCxnSpPr>
          <p:nvPr/>
        </p:nvCxnSpPr>
        <p:spPr>
          <a:xfrm flipV="1">
            <a:off x="2421776" y="4619927"/>
            <a:ext cx="1574160" cy="129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4845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身份认证与访问控制</a:t>
            </a:r>
            <a:endParaRPr lang="zh-CN" altLang="en-US" dirty="0"/>
          </a:p>
        </p:txBody>
      </p:sp>
      <p:sp>
        <p:nvSpPr>
          <p:cNvPr id="5" name="内容占位符 4"/>
          <p:cNvSpPr>
            <a:spLocks noGrp="1"/>
          </p:cNvSpPr>
          <p:nvPr>
            <p:ph idx="1"/>
          </p:nvPr>
        </p:nvSpPr>
        <p:spPr/>
        <p:txBody>
          <a:bodyPr/>
          <a:lstStyle/>
          <a:p>
            <a:r>
              <a:rPr lang="zh-CN" altLang="en-US" dirty="0" smtClean="0"/>
              <a:t>身份认证（鉴别）</a:t>
            </a:r>
            <a:r>
              <a:rPr lang="en-US" altLang="zh-CN" dirty="0" smtClean="0"/>
              <a:t>authentication</a:t>
            </a:r>
          </a:p>
          <a:p>
            <a:r>
              <a:rPr lang="zh-CN" altLang="en-US" dirty="0"/>
              <a:t>访</a:t>
            </a:r>
            <a:r>
              <a:rPr lang="zh-CN" altLang="en-US" dirty="0" smtClean="0"/>
              <a:t>问控制（授权）</a:t>
            </a:r>
            <a:r>
              <a:rPr lang="en-US" altLang="zh-CN" dirty="0" smtClean="0"/>
              <a:t>authorization</a:t>
            </a:r>
          </a:p>
          <a:p>
            <a:endParaRPr lang="en-US" altLang="zh-CN" dirty="0"/>
          </a:p>
          <a:p>
            <a:endParaRPr lang="en-US" altLang="zh-CN" dirty="0" smtClean="0"/>
          </a:p>
        </p:txBody>
      </p:sp>
      <p:pic>
        <p:nvPicPr>
          <p:cNvPr id="6" name="Picture 2"/>
          <p:cNvPicPr>
            <a:picLocks noChangeAspect="1" noChangeArrowheads="1"/>
          </p:cNvPicPr>
          <p:nvPr/>
        </p:nvPicPr>
        <p:blipFill>
          <a:blip r:embed="rId2" cstate="print"/>
          <a:stretch>
            <a:fillRect/>
          </a:stretch>
        </p:blipFill>
        <p:spPr bwMode="auto">
          <a:xfrm>
            <a:off x="2267744" y="3645024"/>
            <a:ext cx="5067300" cy="17430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387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讨论一</a:t>
            </a:r>
            <a:r>
              <a:rPr lang="zh-CN" altLang="en-US" dirty="0" smtClean="0"/>
              <a:t>个</a:t>
            </a:r>
            <a:r>
              <a:rPr lang="zh-CN" altLang="en-US" dirty="0"/>
              <a:t>多对多</a:t>
            </a:r>
            <a:r>
              <a:rPr lang="zh-CN" altLang="en-US" dirty="0" smtClean="0"/>
              <a:t>对</a:t>
            </a:r>
            <a:r>
              <a:rPr lang="zh-CN" altLang="en-US" dirty="0"/>
              <a:t>象关系实例</a:t>
            </a:r>
          </a:p>
        </p:txBody>
      </p:sp>
      <p:sp>
        <p:nvSpPr>
          <p:cNvPr id="3" name="内容占位符 2"/>
          <p:cNvSpPr>
            <a:spLocks noGrp="1"/>
          </p:cNvSpPr>
          <p:nvPr>
            <p:ph idx="1"/>
          </p:nvPr>
        </p:nvSpPr>
        <p:spPr/>
        <p:txBody>
          <a:bodyPr/>
          <a:lstStyle/>
          <a:p>
            <a:r>
              <a:rPr lang="zh-CN" altLang="en-US" dirty="0" smtClean="0"/>
              <a:t>用户和角色是什么关系？</a:t>
            </a:r>
            <a:r>
              <a:rPr lang="en-US" altLang="zh-CN" dirty="0" smtClean="0"/>
              <a:t>——M:N</a:t>
            </a:r>
          </a:p>
          <a:p>
            <a:endParaRPr lang="en-US" altLang="zh-CN" dirty="0" smtClean="0"/>
          </a:p>
          <a:p>
            <a:endParaRPr lang="en-US" altLang="zh-CN" dirty="0"/>
          </a:p>
          <a:p>
            <a:endParaRPr lang="en-US" altLang="zh-CN" dirty="0" smtClean="0"/>
          </a:p>
          <a:p>
            <a:r>
              <a:rPr lang="zh-CN" altLang="en-US" dirty="0" smtClean="0"/>
              <a:t>如何在</a:t>
            </a:r>
            <a:r>
              <a:rPr lang="en-US" altLang="zh-CN" dirty="0" smtClean="0"/>
              <a:t>rails</a:t>
            </a:r>
            <a:r>
              <a:rPr lang="zh-CN" altLang="en-US" dirty="0" smtClean="0"/>
              <a:t>里表达？</a:t>
            </a:r>
            <a:endParaRPr lang="zh-CN" altLang="en-US" dirty="0"/>
          </a:p>
        </p:txBody>
      </p:sp>
      <p:grpSp>
        <p:nvGrpSpPr>
          <p:cNvPr id="28" name="组合 27"/>
          <p:cNvGrpSpPr/>
          <p:nvPr/>
        </p:nvGrpSpPr>
        <p:grpSpPr>
          <a:xfrm>
            <a:off x="2627784" y="2204864"/>
            <a:ext cx="3540940" cy="1869460"/>
            <a:chOff x="827584" y="4191392"/>
            <a:chExt cx="4608512" cy="2771222"/>
          </a:xfrm>
        </p:grpSpPr>
        <p:grpSp>
          <p:nvGrpSpPr>
            <p:cNvPr id="4" name="组合 3"/>
            <p:cNvGrpSpPr/>
            <p:nvPr/>
          </p:nvGrpSpPr>
          <p:grpSpPr>
            <a:xfrm>
              <a:off x="1646282" y="4191392"/>
              <a:ext cx="712172" cy="849559"/>
              <a:chOff x="1619672" y="2708920"/>
              <a:chExt cx="720080" cy="1016967"/>
            </a:xfrm>
          </p:grpSpPr>
          <p:sp>
            <p:nvSpPr>
              <p:cNvPr id="5" name="椭圆 4"/>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400"/>
              </a:p>
            </p:txBody>
          </p:sp>
          <p:cxnSp>
            <p:nvCxnSpPr>
              <p:cNvPr id="6" name="直接连接符 5"/>
              <p:cNvCxnSpPr>
                <a:stCxn id="5"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7" name="直接连接符 6"/>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8" name="直接连接符 7"/>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9" name="直接连接符 8"/>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10" name="直接连接符 9"/>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grpSp>
          <p:nvGrpSpPr>
            <p:cNvPr id="11" name="组合 10"/>
            <p:cNvGrpSpPr/>
            <p:nvPr/>
          </p:nvGrpSpPr>
          <p:grpSpPr>
            <a:xfrm>
              <a:off x="1610974" y="5527771"/>
              <a:ext cx="712172" cy="849559"/>
              <a:chOff x="1619672" y="2708920"/>
              <a:chExt cx="720080" cy="1016967"/>
            </a:xfrm>
          </p:grpSpPr>
          <p:sp>
            <p:nvSpPr>
              <p:cNvPr id="12" name="椭圆 11"/>
              <p:cNvSpPr/>
              <p:nvPr/>
            </p:nvSpPr>
            <p:spPr>
              <a:xfrm>
                <a:off x="1835696" y="2708920"/>
                <a:ext cx="360040" cy="36004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400"/>
              </a:p>
            </p:txBody>
          </p:sp>
          <p:cxnSp>
            <p:nvCxnSpPr>
              <p:cNvPr id="13" name="直接连接符 12"/>
              <p:cNvCxnSpPr>
                <a:stCxn id="12" idx="4"/>
              </p:cNvCxnSpPr>
              <p:nvPr/>
            </p:nvCxnSpPr>
            <p:spPr>
              <a:xfrm flipH="1">
                <a:off x="2015412" y="3068960"/>
                <a:ext cx="304" cy="346044"/>
              </a:xfrm>
              <a:prstGeom prst="line">
                <a:avLst/>
              </a:prstGeom>
            </p:spPr>
            <p:style>
              <a:lnRef idx="1">
                <a:schemeClr val="accent6"/>
              </a:lnRef>
              <a:fillRef idx="2">
                <a:schemeClr val="accent6"/>
              </a:fillRef>
              <a:effectRef idx="1">
                <a:schemeClr val="accent6"/>
              </a:effectRef>
              <a:fontRef idx="minor">
                <a:schemeClr val="dk1"/>
              </a:fontRef>
            </p:style>
          </p:cxnSp>
          <p:cxnSp>
            <p:nvCxnSpPr>
              <p:cNvPr id="14" name="直接连接符 13"/>
              <p:cNvCxnSpPr/>
              <p:nvPr/>
            </p:nvCxnSpPr>
            <p:spPr>
              <a:xfrm>
                <a:off x="2015412" y="3415004"/>
                <a:ext cx="324340" cy="310883"/>
              </a:xfrm>
              <a:prstGeom prst="line">
                <a:avLst/>
              </a:prstGeom>
            </p:spPr>
            <p:style>
              <a:lnRef idx="1">
                <a:schemeClr val="accent6"/>
              </a:lnRef>
              <a:fillRef idx="2">
                <a:schemeClr val="accent6"/>
              </a:fillRef>
              <a:effectRef idx="1">
                <a:schemeClr val="accent6"/>
              </a:effectRef>
              <a:fontRef idx="minor">
                <a:schemeClr val="dk1"/>
              </a:fontRef>
            </p:style>
          </p:cxnSp>
          <p:cxnSp>
            <p:nvCxnSpPr>
              <p:cNvPr id="15" name="直接连接符 14"/>
              <p:cNvCxnSpPr/>
              <p:nvPr/>
            </p:nvCxnSpPr>
            <p:spPr>
              <a:xfrm flipV="1">
                <a:off x="1691680" y="3423859"/>
                <a:ext cx="323732" cy="293173"/>
              </a:xfrm>
              <a:prstGeom prst="line">
                <a:avLst/>
              </a:prstGeom>
            </p:spPr>
            <p:style>
              <a:lnRef idx="1">
                <a:schemeClr val="accent6"/>
              </a:lnRef>
              <a:fillRef idx="2">
                <a:schemeClr val="accent6"/>
              </a:fillRef>
              <a:effectRef idx="1">
                <a:schemeClr val="accent6"/>
              </a:effectRef>
              <a:fontRef idx="minor">
                <a:schemeClr val="dk1"/>
              </a:fontRef>
            </p:style>
          </p:cxnSp>
          <p:cxnSp>
            <p:nvCxnSpPr>
              <p:cNvPr id="16" name="直接连接符 15"/>
              <p:cNvCxnSpPr/>
              <p:nvPr/>
            </p:nvCxnSpPr>
            <p:spPr>
              <a:xfrm flipV="1">
                <a:off x="2015412" y="3168282"/>
                <a:ext cx="324340" cy="8855"/>
              </a:xfrm>
              <a:prstGeom prst="line">
                <a:avLst/>
              </a:prstGeom>
            </p:spPr>
            <p:style>
              <a:lnRef idx="1">
                <a:schemeClr val="accent6"/>
              </a:lnRef>
              <a:fillRef idx="2">
                <a:schemeClr val="accent6"/>
              </a:fillRef>
              <a:effectRef idx="1">
                <a:schemeClr val="accent6"/>
              </a:effectRef>
              <a:fontRef idx="minor">
                <a:schemeClr val="dk1"/>
              </a:fontRef>
            </p:style>
          </p:cxnSp>
          <p:cxnSp>
            <p:nvCxnSpPr>
              <p:cNvPr id="17" name="直接连接符 16"/>
              <p:cNvCxnSpPr/>
              <p:nvPr/>
            </p:nvCxnSpPr>
            <p:spPr>
              <a:xfrm flipV="1">
                <a:off x="1619672" y="3177138"/>
                <a:ext cx="396348" cy="229011"/>
              </a:xfrm>
              <a:prstGeom prst="line">
                <a:avLst/>
              </a:prstGeom>
            </p:spPr>
            <p:style>
              <a:lnRef idx="1">
                <a:schemeClr val="accent6"/>
              </a:lnRef>
              <a:fillRef idx="2">
                <a:schemeClr val="accent6"/>
              </a:fillRef>
              <a:effectRef idx="1">
                <a:schemeClr val="accent6"/>
              </a:effectRef>
              <a:fontRef idx="minor">
                <a:schemeClr val="dk1"/>
              </a:fontRef>
            </p:style>
          </p:cxnSp>
        </p:grpSp>
        <p:sp>
          <p:nvSpPr>
            <p:cNvPr id="18" name="文本框 17"/>
            <p:cNvSpPr txBox="1"/>
            <p:nvPr/>
          </p:nvSpPr>
          <p:spPr>
            <a:xfrm>
              <a:off x="1806671" y="5116526"/>
              <a:ext cx="712173" cy="456238"/>
            </a:xfrm>
            <a:prstGeom prst="rect">
              <a:avLst/>
            </a:prstGeom>
            <a:noFill/>
          </p:spPr>
          <p:txBody>
            <a:bodyPr wrap="square" rtlCol="0">
              <a:spAutoFit/>
            </a:bodyPr>
            <a:lstStyle/>
            <a:p>
              <a:r>
                <a:rPr lang="en-US" altLang="zh-CN" sz="1400" dirty="0" smtClean="0"/>
                <a:t>…</a:t>
              </a:r>
              <a:endParaRPr lang="zh-CN" altLang="en-US" sz="1400" dirty="0"/>
            </a:p>
          </p:txBody>
        </p:sp>
        <p:sp>
          <p:nvSpPr>
            <p:cNvPr id="19" name="文本框 18"/>
            <p:cNvSpPr txBox="1"/>
            <p:nvPr/>
          </p:nvSpPr>
          <p:spPr>
            <a:xfrm>
              <a:off x="827584" y="4859547"/>
              <a:ext cx="997042" cy="456238"/>
            </a:xfrm>
            <a:prstGeom prst="rect">
              <a:avLst/>
            </a:prstGeom>
            <a:noFill/>
          </p:spPr>
          <p:txBody>
            <a:bodyPr wrap="square" rtlCol="0">
              <a:spAutoFit/>
            </a:bodyPr>
            <a:lstStyle/>
            <a:p>
              <a:r>
                <a:rPr lang="en-US" altLang="zh-CN" sz="1400" dirty="0" smtClean="0"/>
                <a:t>User2</a:t>
              </a:r>
              <a:endParaRPr lang="zh-CN" altLang="en-US" sz="1400" dirty="0"/>
            </a:p>
          </p:txBody>
        </p:sp>
        <p:sp>
          <p:nvSpPr>
            <p:cNvPr id="20" name="文本框 19"/>
            <p:cNvSpPr txBox="1"/>
            <p:nvPr/>
          </p:nvSpPr>
          <p:spPr>
            <a:xfrm>
              <a:off x="827584" y="6187011"/>
              <a:ext cx="997042" cy="775603"/>
            </a:xfrm>
            <a:prstGeom prst="rect">
              <a:avLst/>
            </a:prstGeom>
            <a:noFill/>
          </p:spPr>
          <p:txBody>
            <a:bodyPr wrap="square" rtlCol="0">
              <a:spAutoFit/>
            </a:bodyPr>
            <a:lstStyle/>
            <a:p>
              <a:r>
                <a:rPr lang="en-US" altLang="zh-CN" sz="1400" dirty="0" err="1" smtClean="0"/>
                <a:t>UserN</a:t>
              </a:r>
              <a:endParaRPr lang="zh-CN" altLang="en-US" sz="1400" dirty="0"/>
            </a:p>
          </p:txBody>
        </p:sp>
        <p:cxnSp>
          <p:nvCxnSpPr>
            <p:cNvPr id="21" name="直接箭头连接符 20"/>
            <p:cNvCxnSpPr>
              <a:endCxn id="23" idx="3"/>
            </p:cNvCxnSpPr>
            <p:nvPr/>
          </p:nvCxnSpPr>
          <p:spPr>
            <a:xfrm flipV="1">
              <a:off x="2577540" y="4619927"/>
              <a:ext cx="1418396" cy="2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endCxn id="24" idx="3"/>
            </p:cNvCxnSpPr>
            <p:nvPr/>
          </p:nvCxnSpPr>
          <p:spPr>
            <a:xfrm>
              <a:off x="2424213" y="5892693"/>
              <a:ext cx="1571723" cy="7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六边形 22"/>
            <p:cNvSpPr/>
            <p:nvPr/>
          </p:nvSpPr>
          <p:spPr>
            <a:xfrm>
              <a:off x="3995936" y="4237567"/>
              <a:ext cx="1440160" cy="76472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Role2</a:t>
              </a:r>
              <a:endParaRPr lang="zh-CN" altLang="en-US" sz="1400" dirty="0"/>
            </a:p>
          </p:txBody>
        </p:sp>
        <p:sp>
          <p:nvSpPr>
            <p:cNvPr id="24" name="六边形 23"/>
            <p:cNvSpPr/>
            <p:nvPr/>
          </p:nvSpPr>
          <p:spPr>
            <a:xfrm>
              <a:off x="3995936" y="5580910"/>
              <a:ext cx="1440160" cy="76472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err="1" smtClean="0"/>
                <a:t>RoleK</a:t>
              </a:r>
              <a:endParaRPr lang="zh-CN" altLang="en-US" sz="1400" dirty="0"/>
            </a:p>
          </p:txBody>
        </p:sp>
        <p:sp>
          <p:nvSpPr>
            <p:cNvPr id="25" name="文本框 24"/>
            <p:cNvSpPr txBox="1"/>
            <p:nvPr/>
          </p:nvSpPr>
          <p:spPr>
            <a:xfrm>
              <a:off x="4449541" y="5108900"/>
              <a:ext cx="712173" cy="456238"/>
            </a:xfrm>
            <a:prstGeom prst="rect">
              <a:avLst/>
            </a:prstGeom>
            <a:noFill/>
          </p:spPr>
          <p:txBody>
            <a:bodyPr wrap="square" rtlCol="0">
              <a:spAutoFit/>
            </a:bodyPr>
            <a:lstStyle/>
            <a:p>
              <a:r>
                <a:rPr lang="en-US" altLang="zh-CN" sz="1400" dirty="0" smtClean="0"/>
                <a:t>…</a:t>
              </a:r>
              <a:endParaRPr lang="zh-CN" altLang="en-US" sz="1400" dirty="0"/>
            </a:p>
          </p:txBody>
        </p:sp>
        <p:cxnSp>
          <p:nvCxnSpPr>
            <p:cNvPr id="26" name="直接箭头连接符 25"/>
            <p:cNvCxnSpPr>
              <a:endCxn id="24" idx="3"/>
            </p:cNvCxnSpPr>
            <p:nvPr/>
          </p:nvCxnSpPr>
          <p:spPr>
            <a:xfrm>
              <a:off x="2536197" y="4678190"/>
              <a:ext cx="1459739" cy="1285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endCxn id="23" idx="3"/>
            </p:cNvCxnSpPr>
            <p:nvPr/>
          </p:nvCxnSpPr>
          <p:spPr>
            <a:xfrm flipV="1">
              <a:off x="2421776" y="4619927"/>
              <a:ext cx="1574160" cy="1295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946833" y="5029952"/>
            <a:ext cx="1583407"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smtClean="0"/>
              <a:t>User</a:t>
            </a:r>
            <a:endParaRPr lang="zh-CN" altLang="en-US" sz="3600" dirty="0"/>
          </a:p>
        </p:txBody>
      </p:sp>
      <p:sp>
        <p:nvSpPr>
          <p:cNvPr id="30" name="矩形 29"/>
          <p:cNvSpPr/>
          <p:nvPr/>
        </p:nvSpPr>
        <p:spPr>
          <a:xfrm>
            <a:off x="6732240" y="5024272"/>
            <a:ext cx="1583407"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smtClean="0"/>
              <a:t>Role</a:t>
            </a:r>
            <a:endParaRPr lang="zh-CN" altLang="en-US" sz="3600" dirty="0"/>
          </a:p>
        </p:txBody>
      </p:sp>
      <p:sp>
        <p:nvSpPr>
          <p:cNvPr id="32" name="文本框 31"/>
          <p:cNvSpPr txBox="1"/>
          <p:nvPr/>
        </p:nvSpPr>
        <p:spPr>
          <a:xfrm>
            <a:off x="3324574" y="5626071"/>
            <a:ext cx="2676473" cy="338554"/>
          </a:xfrm>
          <a:prstGeom prst="rect">
            <a:avLst/>
          </a:prstGeom>
          <a:noFill/>
        </p:spPr>
        <p:txBody>
          <a:bodyPr wrap="square" rtlCol="0">
            <a:spAutoFit/>
          </a:bodyPr>
          <a:lstStyle/>
          <a:p>
            <a:r>
              <a:rPr lang="en-US" altLang="zh-CN" sz="1600" dirty="0" err="1"/>
              <a:t>has_and_belongs_to_many</a:t>
            </a:r>
            <a:endParaRPr lang="zh-CN" altLang="en-US" sz="1600" dirty="0"/>
          </a:p>
        </p:txBody>
      </p:sp>
      <p:sp>
        <p:nvSpPr>
          <p:cNvPr id="33" name="文本框 32"/>
          <p:cNvSpPr txBox="1"/>
          <p:nvPr/>
        </p:nvSpPr>
        <p:spPr>
          <a:xfrm>
            <a:off x="6286699" y="5000551"/>
            <a:ext cx="445541" cy="523220"/>
          </a:xfrm>
          <a:prstGeom prst="rect">
            <a:avLst/>
          </a:prstGeom>
          <a:noFill/>
        </p:spPr>
        <p:txBody>
          <a:bodyPr wrap="square" rtlCol="0">
            <a:spAutoFit/>
          </a:bodyPr>
          <a:lstStyle/>
          <a:p>
            <a:r>
              <a:rPr lang="en-US" altLang="zh-CN" sz="2800" dirty="0" smtClean="0"/>
              <a:t>n</a:t>
            </a:r>
            <a:endParaRPr lang="zh-CN" altLang="en-US" sz="2800" dirty="0"/>
          </a:p>
        </p:txBody>
      </p:sp>
      <p:cxnSp>
        <p:nvCxnSpPr>
          <p:cNvPr id="37" name="直接连接符 36"/>
          <p:cNvCxnSpPr>
            <a:stCxn id="29" idx="3"/>
            <a:endCxn id="30" idx="1"/>
          </p:cNvCxnSpPr>
          <p:nvPr/>
        </p:nvCxnSpPr>
        <p:spPr>
          <a:xfrm flipV="1">
            <a:off x="2530240" y="5564332"/>
            <a:ext cx="4202000" cy="5680"/>
          </a:xfrm>
          <a:prstGeom prst="line">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590729" y="5000551"/>
            <a:ext cx="445541" cy="523220"/>
          </a:xfrm>
          <a:prstGeom prst="rect">
            <a:avLst/>
          </a:prstGeom>
          <a:noFill/>
        </p:spPr>
        <p:txBody>
          <a:bodyPr wrap="square" rtlCol="0">
            <a:spAutoFit/>
          </a:bodyPr>
          <a:lstStyle/>
          <a:p>
            <a:r>
              <a:rPr lang="en-US" altLang="zh-CN" sz="2800" dirty="0" smtClean="0"/>
              <a:t>m</a:t>
            </a:r>
            <a:endParaRPr lang="zh-CN" altLang="en-US" sz="2800" dirty="0"/>
          </a:p>
        </p:txBody>
      </p:sp>
    </p:spTree>
    <p:extLst>
      <p:ext uri="{BB962C8B-B14F-4D97-AF65-F5344CB8AC3E}">
        <p14:creationId xmlns:p14="http://schemas.microsoft.com/office/powerpoint/2010/main" val="3403421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讨论一</a:t>
            </a:r>
            <a:r>
              <a:rPr lang="zh-CN" altLang="en-US" dirty="0" smtClean="0"/>
              <a:t>个</a:t>
            </a:r>
            <a:r>
              <a:rPr lang="zh-CN" altLang="en-US" dirty="0"/>
              <a:t>多对多</a:t>
            </a:r>
            <a:r>
              <a:rPr lang="zh-CN" altLang="en-US" dirty="0" smtClean="0"/>
              <a:t>对</a:t>
            </a:r>
            <a:r>
              <a:rPr lang="zh-CN" altLang="en-US" dirty="0"/>
              <a:t>象关系实例</a:t>
            </a:r>
          </a:p>
        </p:txBody>
      </p:sp>
      <p:sp>
        <p:nvSpPr>
          <p:cNvPr id="3" name="内容占位符 2"/>
          <p:cNvSpPr>
            <a:spLocks noGrp="1"/>
          </p:cNvSpPr>
          <p:nvPr>
            <p:ph idx="1"/>
          </p:nvPr>
        </p:nvSpPr>
        <p:spPr>
          <a:xfrm>
            <a:off x="5156432" y="1600200"/>
            <a:ext cx="3530367" cy="4525963"/>
          </a:xfrm>
        </p:spPr>
        <p:txBody>
          <a:bodyPr/>
          <a:lstStyle/>
          <a:p>
            <a:r>
              <a:rPr lang="zh-CN" altLang="en-US" dirty="0" smtClean="0"/>
              <a:t>数据库实现</a:t>
            </a:r>
            <a:endParaRPr lang="zh-CN" altLang="en-US" dirty="0"/>
          </a:p>
        </p:txBody>
      </p:sp>
      <p:grpSp>
        <p:nvGrpSpPr>
          <p:cNvPr id="34" name="组合 33"/>
          <p:cNvGrpSpPr/>
          <p:nvPr/>
        </p:nvGrpSpPr>
        <p:grpSpPr>
          <a:xfrm>
            <a:off x="6086623" y="3502433"/>
            <a:ext cx="2680004" cy="1512168"/>
            <a:chOff x="5380180" y="3356992"/>
            <a:chExt cx="3528008" cy="1728192"/>
          </a:xfrm>
        </p:grpSpPr>
        <p:sp>
          <p:nvSpPr>
            <p:cNvPr id="36" name="矩形 35"/>
            <p:cNvSpPr/>
            <p:nvPr/>
          </p:nvSpPr>
          <p:spPr>
            <a:xfrm>
              <a:off x="5380180" y="3356992"/>
              <a:ext cx="3528008"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dirty="0" err="1" smtClean="0"/>
                <a:t>roles_users</a:t>
              </a:r>
              <a:endParaRPr lang="zh-CN" altLang="en-US" sz="2400" dirty="0"/>
            </a:p>
          </p:txBody>
        </p:sp>
        <p:sp>
          <p:nvSpPr>
            <p:cNvPr id="38" name="矩形 37"/>
            <p:cNvSpPr/>
            <p:nvPr/>
          </p:nvSpPr>
          <p:spPr>
            <a:xfrm>
              <a:off x="5380180" y="3933056"/>
              <a:ext cx="194383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err="1" smtClean="0"/>
                <a:t>roles_id</a:t>
              </a:r>
              <a:endParaRPr lang="zh-CN" altLang="en-US" sz="2400" dirty="0"/>
            </a:p>
          </p:txBody>
        </p:sp>
        <p:sp>
          <p:nvSpPr>
            <p:cNvPr id="39" name="矩形 38"/>
            <p:cNvSpPr/>
            <p:nvPr/>
          </p:nvSpPr>
          <p:spPr>
            <a:xfrm>
              <a:off x="5380180" y="4509120"/>
              <a:ext cx="194383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err="1" smtClean="0"/>
                <a:t>users_id</a:t>
              </a:r>
              <a:endParaRPr lang="zh-CN" altLang="en-US" sz="2400" dirty="0"/>
            </a:p>
          </p:txBody>
        </p:sp>
        <p:sp>
          <p:nvSpPr>
            <p:cNvPr id="40" name="矩形 39"/>
            <p:cNvSpPr/>
            <p:nvPr/>
          </p:nvSpPr>
          <p:spPr>
            <a:xfrm>
              <a:off x="7324396" y="3933056"/>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integer</a:t>
              </a:r>
              <a:endParaRPr lang="zh-CN" altLang="en-US" sz="2400" dirty="0"/>
            </a:p>
          </p:txBody>
        </p:sp>
        <p:sp>
          <p:nvSpPr>
            <p:cNvPr id="41" name="矩形 40"/>
            <p:cNvSpPr/>
            <p:nvPr/>
          </p:nvSpPr>
          <p:spPr>
            <a:xfrm>
              <a:off x="7324396" y="4509120"/>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integer</a:t>
              </a:r>
              <a:endParaRPr lang="zh-CN" altLang="en-US" sz="2400" dirty="0"/>
            </a:p>
          </p:txBody>
        </p:sp>
      </p:grpSp>
      <p:grpSp>
        <p:nvGrpSpPr>
          <p:cNvPr id="35" name="组合 34"/>
          <p:cNvGrpSpPr/>
          <p:nvPr/>
        </p:nvGrpSpPr>
        <p:grpSpPr>
          <a:xfrm>
            <a:off x="442270" y="4530817"/>
            <a:ext cx="4115184" cy="1944216"/>
            <a:chOff x="456816" y="2492896"/>
            <a:chExt cx="4259200" cy="2475808"/>
          </a:xfrm>
        </p:grpSpPr>
        <p:sp>
          <p:nvSpPr>
            <p:cNvPr id="29" name="矩形 28"/>
            <p:cNvSpPr/>
            <p:nvPr/>
          </p:nvSpPr>
          <p:spPr>
            <a:xfrm>
              <a:off x="457199" y="2492896"/>
              <a:ext cx="4258817"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t>users</a:t>
              </a:r>
              <a:endParaRPr lang="zh-CN" altLang="en-US" sz="2800" dirty="0"/>
            </a:p>
          </p:txBody>
        </p:sp>
        <p:sp>
          <p:nvSpPr>
            <p:cNvPr id="43" name="矩形 42"/>
            <p:cNvSpPr/>
            <p:nvPr/>
          </p:nvSpPr>
          <p:spPr>
            <a:xfrm>
              <a:off x="457200" y="2926126"/>
              <a:ext cx="4258816" cy="8637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err="1" smtClean="0"/>
                <a:t>Model:User</a:t>
              </a:r>
              <a:endParaRPr lang="en-US" altLang="zh-CN" sz="2000" dirty="0" smtClean="0"/>
            </a:p>
            <a:p>
              <a:r>
                <a:rPr lang="en-US" altLang="zh-CN" sz="2000" dirty="0" err="1" smtClean="0"/>
                <a:t>has_and_belongs_to_many</a:t>
              </a:r>
              <a:r>
                <a:rPr lang="en-US" altLang="zh-CN" sz="2000" dirty="0" smtClean="0"/>
                <a:t> :roles</a:t>
              </a:r>
              <a:endParaRPr lang="zh-CN" altLang="en-US" sz="2000" dirty="0"/>
            </a:p>
          </p:txBody>
        </p:sp>
        <p:sp>
          <p:nvSpPr>
            <p:cNvPr id="44" name="矩形 43"/>
            <p:cNvSpPr/>
            <p:nvPr/>
          </p:nvSpPr>
          <p:spPr>
            <a:xfrm>
              <a:off x="456816" y="3816576"/>
              <a:ext cx="2663147"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id</a:t>
              </a:r>
              <a:endParaRPr lang="zh-CN" altLang="en-US" sz="2400" dirty="0"/>
            </a:p>
          </p:txBody>
        </p:sp>
        <p:sp>
          <p:nvSpPr>
            <p:cNvPr id="45" name="矩形 44"/>
            <p:cNvSpPr/>
            <p:nvPr/>
          </p:nvSpPr>
          <p:spPr>
            <a:xfrm>
              <a:off x="3119963" y="3816576"/>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integer</a:t>
              </a:r>
              <a:endParaRPr lang="zh-CN" altLang="en-US" sz="2400" dirty="0"/>
            </a:p>
          </p:txBody>
        </p:sp>
        <p:sp>
          <p:nvSpPr>
            <p:cNvPr id="46" name="矩形 45"/>
            <p:cNvSpPr/>
            <p:nvPr/>
          </p:nvSpPr>
          <p:spPr>
            <a:xfrm>
              <a:off x="456816" y="4392640"/>
              <a:ext cx="2663147"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username</a:t>
              </a:r>
              <a:endParaRPr lang="zh-CN" altLang="en-US" sz="2400" dirty="0"/>
            </a:p>
          </p:txBody>
        </p:sp>
        <p:sp>
          <p:nvSpPr>
            <p:cNvPr id="47" name="矩形 46"/>
            <p:cNvSpPr/>
            <p:nvPr/>
          </p:nvSpPr>
          <p:spPr>
            <a:xfrm>
              <a:off x="3119963" y="4392640"/>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string</a:t>
              </a:r>
              <a:endParaRPr lang="zh-CN" altLang="en-US" sz="2400" dirty="0"/>
            </a:p>
          </p:txBody>
        </p:sp>
      </p:grpSp>
      <p:grpSp>
        <p:nvGrpSpPr>
          <p:cNvPr id="50" name="组合 49"/>
          <p:cNvGrpSpPr/>
          <p:nvPr/>
        </p:nvGrpSpPr>
        <p:grpSpPr>
          <a:xfrm>
            <a:off x="411811" y="1886415"/>
            <a:ext cx="4115184" cy="1944216"/>
            <a:chOff x="456816" y="2492896"/>
            <a:chExt cx="4259200" cy="2475808"/>
          </a:xfrm>
        </p:grpSpPr>
        <p:sp>
          <p:nvSpPr>
            <p:cNvPr id="51" name="矩形 50"/>
            <p:cNvSpPr/>
            <p:nvPr/>
          </p:nvSpPr>
          <p:spPr>
            <a:xfrm>
              <a:off x="457199" y="2492896"/>
              <a:ext cx="4258817" cy="4320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t>roles</a:t>
              </a:r>
              <a:endParaRPr lang="zh-CN" altLang="en-US" sz="2800" dirty="0"/>
            </a:p>
          </p:txBody>
        </p:sp>
        <p:sp>
          <p:nvSpPr>
            <p:cNvPr id="52" name="矩形 51"/>
            <p:cNvSpPr/>
            <p:nvPr/>
          </p:nvSpPr>
          <p:spPr>
            <a:xfrm>
              <a:off x="457200" y="2926126"/>
              <a:ext cx="4258816" cy="8637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000" dirty="0" smtClean="0"/>
                <a:t>Model: Role</a:t>
              </a:r>
            </a:p>
            <a:p>
              <a:r>
                <a:rPr lang="en-US" altLang="zh-CN" sz="2000" dirty="0" err="1" smtClean="0"/>
                <a:t>has_and_belongs_to_many</a:t>
              </a:r>
              <a:r>
                <a:rPr lang="en-US" altLang="zh-CN" sz="2000" dirty="0" smtClean="0"/>
                <a:t> :users</a:t>
              </a:r>
              <a:endParaRPr lang="zh-CN" altLang="en-US" sz="2000" dirty="0"/>
            </a:p>
          </p:txBody>
        </p:sp>
        <p:sp>
          <p:nvSpPr>
            <p:cNvPr id="53" name="矩形 52"/>
            <p:cNvSpPr/>
            <p:nvPr/>
          </p:nvSpPr>
          <p:spPr>
            <a:xfrm>
              <a:off x="456816" y="3816576"/>
              <a:ext cx="2663147"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id</a:t>
              </a:r>
              <a:endParaRPr lang="zh-CN" altLang="en-US" sz="2400" dirty="0"/>
            </a:p>
          </p:txBody>
        </p:sp>
        <p:sp>
          <p:nvSpPr>
            <p:cNvPr id="54" name="矩形 53"/>
            <p:cNvSpPr/>
            <p:nvPr/>
          </p:nvSpPr>
          <p:spPr>
            <a:xfrm>
              <a:off x="3119963" y="3816576"/>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integer</a:t>
              </a:r>
              <a:endParaRPr lang="zh-CN" altLang="en-US" sz="2400" dirty="0"/>
            </a:p>
          </p:txBody>
        </p:sp>
        <p:sp>
          <p:nvSpPr>
            <p:cNvPr id="55" name="矩形 54"/>
            <p:cNvSpPr/>
            <p:nvPr/>
          </p:nvSpPr>
          <p:spPr>
            <a:xfrm>
              <a:off x="456816" y="4392640"/>
              <a:ext cx="2663147"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name</a:t>
              </a:r>
              <a:endParaRPr lang="zh-CN" altLang="en-US" sz="2400" dirty="0"/>
            </a:p>
          </p:txBody>
        </p:sp>
        <p:sp>
          <p:nvSpPr>
            <p:cNvPr id="56" name="矩形 55"/>
            <p:cNvSpPr/>
            <p:nvPr/>
          </p:nvSpPr>
          <p:spPr>
            <a:xfrm>
              <a:off x="3119963" y="4392640"/>
              <a:ext cx="1583792"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dirty="0" smtClean="0"/>
                <a:t>string</a:t>
              </a:r>
              <a:endParaRPr lang="zh-CN" altLang="en-US" sz="2400" dirty="0"/>
            </a:p>
          </p:txBody>
        </p:sp>
      </p:grpSp>
      <p:cxnSp>
        <p:nvCxnSpPr>
          <p:cNvPr id="58" name="肘形连接符 57"/>
          <p:cNvCxnSpPr>
            <a:stCxn id="38" idx="1"/>
            <a:endCxn id="54" idx="3"/>
          </p:cNvCxnSpPr>
          <p:nvPr/>
        </p:nvCxnSpPr>
        <p:spPr>
          <a:xfrm rot="10800000">
            <a:off x="4515149" y="3152071"/>
            <a:ext cx="1571475" cy="1106447"/>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肘形连接符 58"/>
          <p:cNvCxnSpPr>
            <a:stCxn id="39" idx="1"/>
            <a:endCxn id="45" idx="3"/>
          </p:cNvCxnSpPr>
          <p:nvPr/>
        </p:nvCxnSpPr>
        <p:spPr>
          <a:xfrm rot="10800000" flipV="1">
            <a:off x="4545607" y="4762572"/>
            <a:ext cx="1541016" cy="1033899"/>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62" name="矩形 61"/>
          <p:cNvSpPr/>
          <p:nvPr/>
        </p:nvSpPr>
        <p:spPr>
          <a:xfrm>
            <a:off x="5546598" y="2638367"/>
            <a:ext cx="3591048" cy="3416320"/>
          </a:xfrm>
          <a:prstGeom prst="rect">
            <a:avLst/>
          </a:prstGeom>
        </p:spPr>
        <p:txBody>
          <a:bodyPr wrap="none">
            <a:spAutoFit/>
          </a:bodyPr>
          <a:lstStyle/>
          <a:p>
            <a:pPr algn="ctr"/>
            <a:r>
              <a:rPr lang="zh-CN" altLang="en-US" sz="3200" dirty="0" smtClean="0"/>
              <a:t>关联表</a:t>
            </a:r>
            <a:endParaRPr lang="en-US" altLang="zh-CN" sz="3200" dirty="0" smtClean="0"/>
          </a:p>
          <a:p>
            <a:pPr algn="ctr"/>
            <a:endParaRPr lang="en-US" altLang="zh-CN" sz="3200" dirty="0" smtClean="0"/>
          </a:p>
          <a:p>
            <a:pPr algn="ctr"/>
            <a:endParaRPr lang="en-US" altLang="zh-CN" sz="3200" dirty="0"/>
          </a:p>
          <a:p>
            <a:pPr algn="ctr"/>
            <a:endParaRPr lang="en-US" altLang="zh-CN" sz="3200" dirty="0" smtClean="0"/>
          </a:p>
          <a:p>
            <a:pPr algn="ctr"/>
            <a:endParaRPr lang="en-US" altLang="zh-CN" sz="3200" dirty="0"/>
          </a:p>
          <a:p>
            <a:pPr algn="ctr"/>
            <a:endParaRPr lang="en-US" altLang="zh-CN" sz="3200" dirty="0" smtClean="0"/>
          </a:p>
          <a:p>
            <a:pPr algn="ctr"/>
            <a:r>
              <a:rPr lang="zh-CN" altLang="en-US" sz="2400" dirty="0" smtClean="0">
                <a:solidFill>
                  <a:srgbClr val="FF0000"/>
                </a:solidFill>
              </a:rPr>
              <a:t>注意缺省命名</a:t>
            </a:r>
            <a:r>
              <a:rPr lang="en-US" altLang="zh-CN" sz="2400" dirty="0" smtClean="0">
                <a:solidFill>
                  <a:srgbClr val="FF0000"/>
                </a:solidFill>
              </a:rPr>
              <a:t>convention</a:t>
            </a:r>
            <a:endParaRPr lang="zh-CN" altLang="en-US" sz="3200" dirty="0" smtClean="0">
              <a:solidFill>
                <a:srgbClr val="FF0000"/>
              </a:solidFill>
            </a:endParaRPr>
          </a:p>
        </p:txBody>
      </p:sp>
    </p:spTree>
    <p:extLst>
      <p:ext uri="{BB962C8B-B14F-4D97-AF65-F5344CB8AC3E}">
        <p14:creationId xmlns:p14="http://schemas.microsoft.com/office/powerpoint/2010/main" val="2680006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 Mapping</a:t>
            </a:r>
            <a:endParaRPr lang="zh-CN" altLang="en-US" dirty="0"/>
          </a:p>
        </p:txBody>
      </p:sp>
      <p:sp>
        <p:nvSpPr>
          <p:cNvPr id="3" name="内容占位符 2"/>
          <p:cNvSpPr>
            <a:spLocks noGrp="1"/>
          </p:cNvSpPr>
          <p:nvPr>
            <p:ph idx="1"/>
          </p:nvPr>
        </p:nvSpPr>
        <p:spPr>
          <a:xfrm>
            <a:off x="179512" y="1628800"/>
            <a:ext cx="8964488" cy="4525963"/>
          </a:xfrm>
        </p:spPr>
        <p:txBody>
          <a:bodyPr/>
          <a:lstStyle/>
          <a:p>
            <a:r>
              <a:rPr lang="en-US" altLang="zh-CN" dirty="0" smtClean="0"/>
              <a:t>user = </a:t>
            </a:r>
            <a:r>
              <a:rPr lang="en-US" altLang="zh-CN" dirty="0" err="1" smtClean="0"/>
              <a:t>User.find</a:t>
            </a:r>
            <a:r>
              <a:rPr lang="en-US" altLang="zh-CN" dirty="0" smtClean="0"/>
              <a:t>(1)</a:t>
            </a:r>
          </a:p>
          <a:p>
            <a:pPr lvl="1"/>
            <a:r>
              <a:rPr lang="en-US" altLang="zh-CN" dirty="0" smtClean="0">
                <a:solidFill>
                  <a:schemeClr val="accent6"/>
                </a:solidFill>
              </a:rPr>
              <a:t>SELECT</a:t>
            </a:r>
            <a:r>
              <a:rPr lang="en-US" altLang="zh-CN" dirty="0" smtClean="0"/>
              <a:t> "users".* </a:t>
            </a:r>
            <a:r>
              <a:rPr lang="en-US" altLang="zh-CN" dirty="0">
                <a:solidFill>
                  <a:schemeClr val="accent6"/>
                </a:solidFill>
              </a:rPr>
              <a:t>FROM</a:t>
            </a:r>
            <a:r>
              <a:rPr lang="en-US" altLang="zh-CN" dirty="0" smtClean="0"/>
              <a:t> "users" </a:t>
            </a:r>
            <a:br>
              <a:rPr lang="en-US" altLang="zh-CN" dirty="0" smtClean="0"/>
            </a:br>
            <a:r>
              <a:rPr lang="en-US" altLang="zh-CN" dirty="0" smtClean="0">
                <a:solidFill>
                  <a:schemeClr val="accent6"/>
                </a:solidFill>
              </a:rPr>
              <a:t>WHERE</a:t>
            </a:r>
            <a:r>
              <a:rPr lang="en-US" altLang="zh-CN" dirty="0" smtClean="0"/>
              <a:t> </a:t>
            </a:r>
            <a:r>
              <a:rPr lang="en-US" altLang="zh-CN" dirty="0"/>
              <a:t>"</a:t>
            </a:r>
            <a:r>
              <a:rPr lang="en-US" altLang="zh-CN" dirty="0" err="1" smtClean="0"/>
              <a:t>users".id</a:t>
            </a:r>
            <a:r>
              <a:rPr lang="en-US" altLang="zh-CN" dirty="0" smtClean="0"/>
              <a:t> = ? </a:t>
            </a:r>
            <a:r>
              <a:rPr lang="en-US" altLang="zh-CN" dirty="0">
                <a:solidFill>
                  <a:schemeClr val="accent6"/>
                </a:solidFill>
              </a:rPr>
              <a:t>LIMIT</a:t>
            </a:r>
            <a:r>
              <a:rPr lang="en-US" altLang="zh-CN" dirty="0" smtClean="0"/>
              <a:t> 1 [["id", 1]]</a:t>
            </a:r>
            <a:endParaRPr lang="en-US" altLang="zh-CN" sz="3600" dirty="0" smtClean="0"/>
          </a:p>
          <a:p>
            <a:r>
              <a:rPr lang="en-US" altLang="zh-CN" dirty="0" err="1" smtClean="0"/>
              <a:t>user.roles</a:t>
            </a:r>
            <a:endParaRPr lang="en-US" altLang="zh-CN" dirty="0" smtClean="0"/>
          </a:p>
          <a:p>
            <a:pPr lvl="1"/>
            <a:r>
              <a:rPr lang="en-US" altLang="zh-CN" dirty="0">
                <a:solidFill>
                  <a:schemeClr val="accent6"/>
                </a:solidFill>
              </a:rPr>
              <a:t>SELECT</a:t>
            </a:r>
            <a:r>
              <a:rPr lang="en-US" altLang="zh-CN" dirty="0"/>
              <a:t> </a:t>
            </a:r>
            <a:r>
              <a:rPr lang="en-US" altLang="zh-CN" dirty="0" smtClean="0"/>
              <a:t>“roles”.* </a:t>
            </a:r>
            <a:r>
              <a:rPr lang="en-US" altLang="zh-CN" dirty="0">
                <a:solidFill>
                  <a:schemeClr val="accent6"/>
                </a:solidFill>
              </a:rPr>
              <a:t>FROM</a:t>
            </a:r>
            <a:r>
              <a:rPr lang="en-US" altLang="zh-CN" dirty="0"/>
              <a:t> </a:t>
            </a:r>
            <a:r>
              <a:rPr lang="en-US" altLang="zh-CN" dirty="0" smtClean="0"/>
              <a:t>“roles” </a:t>
            </a:r>
            <a:br>
              <a:rPr lang="en-US" altLang="zh-CN" dirty="0" smtClean="0"/>
            </a:br>
            <a:r>
              <a:rPr lang="en-US" altLang="zh-CN" dirty="0">
                <a:solidFill>
                  <a:schemeClr val="accent6"/>
                </a:solidFill>
              </a:rPr>
              <a:t>INNER</a:t>
            </a:r>
            <a:r>
              <a:rPr lang="en-US" altLang="zh-CN" dirty="0" smtClean="0"/>
              <a:t> </a:t>
            </a:r>
            <a:r>
              <a:rPr lang="en-US" altLang="zh-CN" dirty="0">
                <a:solidFill>
                  <a:schemeClr val="accent6"/>
                </a:solidFill>
              </a:rPr>
              <a:t>JOIN</a:t>
            </a:r>
            <a:r>
              <a:rPr lang="en-US" altLang="zh-CN" dirty="0"/>
              <a:t> </a:t>
            </a:r>
            <a:r>
              <a:rPr lang="en-US" altLang="zh-CN" dirty="0" smtClean="0"/>
              <a:t>“</a:t>
            </a:r>
            <a:r>
              <a:rPr lang="en-US" altLang="zh-CN" dirty="0" err="1" smtClean="0"/>
              <a:t>roles_users</a:t>
            </a:r>
            <a:r>
              <a:rPr lang="en-US" altLang="zh-CN" dirty="0" smtClean="0"/>
              <a:t>” </a:t>
            </a:r>
            <a:br>
              <a:rPr lang="en-US" altLang="zh-CN" dirty="0" smtClean="0"/>
            </a:br>
            <a:r>
              <a:rPr lang="en-US" altLang="zh-CN" dirty="0">
                <a:solidFill>
                  <a:schemeClr val="accent6"/>
                </a:solidFill>
              </a:rPr>
              <a:t>ON</a:t>
            </a:r>
            <a:r>
              <a:rPr lang="en-US" altLang="zh-CN" dirty="0" smtClean="0"/>
              <a:t> “</a:t>
            </a:r>
            <a:r>
              <a:rPr lang="en-US" altLang="zh-CN" dirty="0" err="1" smtClean="0"/>
              <a:t>roles”.“id</a:t>
            </a:r>
            <a:r>
              <a:rPr lang="en-US" altLang="zh-CN" dirty="0" smtClean="0"/>
              <a:t>” </a:t>
            </a:r>
            <a:r>
              <a:rPr lang="en-US" altLang="zh-CN" dirty="0"/>
              <a:t>= </a:t>
            </a:r>
            <a:r>
              <a:rPr lang="en-US" altLang="zh-CN" dirty="0" smtClean="0"/>
              <a:t>“roles_users”.“</a:t>
            </a:r>
            <a:r>
              <a:rPr lang="en-US" altLang="zh-CN" dirty="0" err="1" smtClean="0"/>
              <a:t>role_id</a:t>
            </a:r>
            <a:r>
              <a:rPr lang="en-US" altLang="zh-CN" dirty="0" smtClean="0"/>
              <a:t>"</a:t>
            </a:r>
            <a:br>
              <a:rPr lang="en-US" altLang="zh-CN" dirty="0" smtClean="0"/>
            </a:br>
            <a:r>
              <a:rPr lang="en-US" altLang="zh-CN" dirty="0">
                <a:solidFill>
                  <a:schemeClr val="accent6"/>
                </a:solidFill>
              </a:rPr>
              <a:t>WHERE</a:t>
            </a:r>
            <a:r>
              <a:rPr lang="en-US" altLang="zh-CN" dirty="0" smtClean="0"/>
              <a:t> </a:t>
            </a:r>
            <a:r>
              <a:rPr lang="en-US" altLang="zh-CN" dirty="0"/>
              <a:t>"roles_users"."</a:t>
            </a:r>
            <a:r>
              <a:rPr lang="en-US" altLang="zh-CN" dirty="0" err="1"/>
              <a:t>user_id</a:t>
            </a:r>
            <a:r>
              <a:rPr lang="en-US" altLang="zh-CN" dirty="0"/>
              <a:t>" = ?  [["</a:t>
            </a:r>
            <a:r>
              <a:rPr lang="en-US" altLang="zh-CN" dirty="0" err="1"/>
              <a:t>user_id</a:t>
            </a:r>
            <a:r>
              <a:rPr lang="en-US" altLang="zh-CN" dirty="0"/>
              <a:t>", 1]]</a:t>
            </a:r>
          </a:p>
          <a:p>
            <a:endParaRPr lang="zh-CN" altLang="en-US" dirty="0"/>
          </a:p>
        </p:txBody>
      </p:sp>
    </p:spTree>
    <p:extLst>
      <p:ext uri="{BB962C8B-B14F-4D97-AF65-F5344CB8AC3E}">
        <p14:creationId xmlns:p14="http://schemas.microsoft.com/office/powerpoint/2010/main" val="3602738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a:t>
            </a:r>
            <a:endParaRPr lang="zh-CN" altLang="en-US" dirty="0"/>
          </a:p>
        </p:txBody>
      </p:sp>
      <p:sp>
        <p:nvSpPr>
          <p:cNvPr id="5" name="副标题 4"/>
          <p:cNvSpPr>
            <a:spLocks noGrp="1"/>
          </p:cNvSpPr>
          <p:nvPr>
            <p:ph type="subTitle" idx="1"/>
          </p:nvPr>
        </p:nvSpPr>
        <p:spPr/>
        <p:txBody>
          <a:bodyPr/>
          <a:lstStyle/>
          <a:p>
            <a:r>
              <a:rPr lang="zh-CN" altLang="en-US" dirty="0" smtClean="0"/>
              <a:t>联系方式：沃天宇</a:t>
            </a:r>
            <a:endParaRPr lang="en-US" altLang="zh-CN" dirty="0" smtClean="0"/>
          </a:p>
          <a:p>
            <a:r>
              <a:rPr lang="zh-CN" altLang="en-US" dirty="0" smtClean="0"/>
              <a:t>办公室：新主楼</a:t>
            </a:r>
            <a:r>
              <a:rPr lang="en-US" altLang="zh-CN" dirty="0" smtClean="0"/>
              <a:t>G506</a:t>
            </a:r>
          </a:p>
          <a:p>
            <a:r>
              <a:rPr lang="zh-CN" altLang="en-US" dirty="0" smtClean="0"/>
              <a:t>电话：</a:t>
            </a:r>
            <a:r>
              <a:rPr lang="en-US" altLang="zh-CN" dirty="0" smtClean="0"/>
              <a:t>8233924</a:t>
            </a:r>
          </a:p>
          <a:p>
            <a:r>
              <a:rPr lang="zh-CN" altLang="en-US" dirty="0" smtClean="0"/>
              <a:t>电子邮件：</a:t>
            </a:r>
            <a:r>
              <a:rPr lang="en-US" altLang="zh-CN" dirty="0" smtClean="0"/>
              <a:t>woty@buaa.edu.cn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文档 15"/>
          <p:cNvSpPr/>
          <p:nvPr/>
        </p:nvSpPr>
        <p:spPr bwMode="auto">
          <a:xfrm>
            <a:off x="6444208" y="1700808"/>
            <a:ext cx="1296144" cy="720080"/>
          </a:xfrm>
          <a:prstGeom prst="flowChartDocument">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itchFamily="18" charset="0"/>
                <a:ea typeface="仿宋_GB2312" pitchFamily="49" charset="-122"/>
              </a:rPr>
              <a:t>route.r</a:t>
            </a:r>
            <a:r>
              <a:rPr lang="en-US" altLang="zh-CN" sz="2800" dirty="0" err="1" smtClean="0">
                <a:latin typeface="Times New Roman" pitchFamily="18" charset="0"/>
                <a:ea typeface="仿宋_GB2312" pitchFamily="49" charset="-122"/>
              </a:rPr>
              <a:t>b</a:t>
            </a:r>
            <a:endParaRPr kumimoji="0" lang="en-US" altLang="zh-CN" sz="36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2" name="标题 1"/>
          <p:cNvSpPr>
            <a:spLocks noGrp="1"/>
          </p:cNvSpPr>
          <p:nvPr>
            <p:ph type="title"/>
          </p:nvPr>
        </p:nvSpPr>
        <p:spPr/>
        <p:txBody>
          <a:bodyPr/>
          <a:lstStyle/>
          <a:p>
            <a:r>
              <a:rPr lang="zh-CN" altLang="en-US" dirty="0" smtClean="0"/>
              <a:t>在哪里截获访问请求？</a:t>
            </a:r>
            <a:endParaRPr lang="zh-CN" altLang="en-US" dirty="0"/>
          </a:p>
        </p:txBody>
      </p:sp>
      <p:grpSp>
        <p:nvGrpSpPr>
          <p:cNvPr id="3" name="组合 11"/>
          <p:cNvGrpSpPr/>
          <p:nvPr/>
        </p:nvGrpSpPr>
        <p:grpSpPr>
          <a:xfrm>
            <a:off x="467544" y="1628800"/>
            <a:ext cx="1224136" cy="1593468"/>
            <a:chOff x="1115616" y="1916832"/>
            <a:chExt cx="1224136" cy="1593468"/>
          </a:xfrm>
        </p:grpSpPr>
        <p:pic>
          <p:nvPicPr>
            <p:cNvPr id="4" name="Picture 4" descr="http://t1.gstatic.com/images?q=tbn:9yRlHgSMNVyi6M:">
              <a:hlinkClick r:id="rId2"/>
            </p:cNvPr>
            <p:cNvPicPr>
              <a:picLocks noChangeAspect="1" noChangeArrowheads="1"/>
            </p:cNvPicPr>
            <p:nvPr/>
          </p:nvPicPr>
          <p:blipFill>
            <a:blip r:embed="rId3" cstate="print"/>
            <a:srcRect/>
            <a:stretch>
              <a:fillRect/>
            </a:stretch>
          </p:blipFill>
          <p:spPr bwMode="auto">
            <a:xfrm>
              <a:off x="1115616" y="1916832"/>
              <a:ext cx="1200150" cy="1171575"/>
            </a:xfrm>
            <a:prstGeom prst="rect">
              <a:avLst/>
            </a:prstGeom>
            <a:noFill/>
          </p:spPr>
        </p:pic>
        <p:sp>
          <p:nvSpPr>
            <p:cNvPr id="5" name="TextBox 4"/>
            <p:cNvSpPr txBox="1"/>
            <p:nvPr/>
          </p:nvSpPr>
          <p:spPr>
            <a:xfrm>
              <a:off x="1259632" y="3140968"/>
              <a:ext cx="1080120" cy="369332"/>
            </a:xfrm>
            <a:prstGeom prst="rect">
              <a:avLst/>
            </a:prstGeom>
            <a:noFill/>
          </p:spPr>
          <p:txBody>
            <a:bodyPr wrap="square" rtlCol="0">
              <a:spAutoFit/>
            </a:bodyPr>
            <a:lstStyle/>
            <a:p>
              <a:r>
                <a:rPr lang="en-US" altLang="zh-CN" dirty="0" smtClean="0"/>
                <a:t>browser</a:t>
              </a:r>
              <a:endParaRPr lang="zh-CN" altLang="en-US" dirty="0"/>
            </a:p>
          </p:txBody>
        </p:sp>
      </p:grpSp>
      <p:sp>
        <p:nvSpPr>
          <p:cNvPr id="6" name="TextBox 5"/>
          <p:cNvSpPr txBox="1"/>
          <p:nvPr/>
        </p:nvSpPr>
        <p:spPr>
          <a:xfrm>
            <a:off x="5046395" y="2758862"/>
            <a:ext cx="1368152" cy="369332"/>
          </a:xfrm>
          <a:prstGeom prst="rect">
            <a:avLst/>
          </a:prstGeom>
          <a:noFill/>
        </p:spPr>
        <p:txBody>
          <a:bodyPr wrap="square" rtlCol="0">
            <a:spAutoFit/>
          </a:bodyPr>
          <a:lstStyle/>
          <a:p>
            <a:r>
              <a:rPr lang="en-US" altLang="zh-CN" dirty="0" smtClean="0"/>
              <a:t>ROR</a:t>
            </a:r>
            <a:r>
              <a:rPr lang="zh-CN" altLang="en-US" dirty="0" smtClean="0"/>
              <a:t> </a:t>
            </a:r>
            <a:r>
              <a:rPr lang="en-US" altLang="zh-CN" dirty="0" smtClean="0"/>
              <a:t>server</a:t>
            </a:r>
            <a:endParaRPr lang="zh-CN" altLang="en-US" dirty="0"/>
          </a:p>
        </p:txBody>
      </p:sp>
      <p:sp>
        <p:nvSpPr>
          <p:cNvPr id="8" name="tower"/>
          <p:cNvSpPr>
            <a:spLocks noEditPoints="1" noChangeArrowheads="1"/>
          </p:cNvSpPr>
          <p:nvPr/>
        </p:nvSpPr>
        <p:spPr bwMode="auto">
          <a:xfrm>
            <a:off x="5076057" y="1566689"/>
            <a:ext cx="864095" cy="123368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907704" y="1484784"/>
            <a:ext cx="3005826" cy="646331"/>
          </a:xfrm>
          <a:prstGeom prst="rect">
            <a:avLst/>
          </a:prstGeom>
        </p:spPr>
        <p:txBody>
          <a:bodyPr wrap="none">
            <a:spAutoFit/>
          </a:bodyPr>
          <a:lstStyle/>
          <a:p>
            <a:r>
              <a:rPr lang="en-US" altLang="zh-CN" dirty="0" smtClean="0"/>
              <a:t>HTTP</a:t>
            </a:r>
            <a:r>
              <a:rPr lang="zh-CN" altLang="en-US" dirty="0" smtClean="0"/>
              <a:t> </a:t>
            </a:r>
            <a:r>
              <a:rPr lang="en-US" altLang="zh-CN" dirty="0" smtClean="0"/>
              <a:t>Request</a:t>
            </a:r>
            <a:r>
              <a:rPr lang="zh-CN" altLang="en-US" dirty="0" smtClean="0"/>
              <a:t>（</a:t>
            </a:r>
            <a:r>
              <a:rPr lang="en-US" altLang="zh-CN" dirty="0" smtClean="0"/>
              <a:t>URL</a:t>
            </a:r>
            <a:r>
              <a:rPr lang="zh-CN" altLang="en-US" dirty="0" smtClean="0"/>
              <a:t>）</a:t>
            </a:r>
            <a:endParaRPr lang="en-US" altLang="zh-CN" dirty="0" smtClean="0"/>
          </a:p>
          <a:p>
            <a:r>
              <a:rPr lang="en-US" altLang="zh-CN" dirty="0" smtClean="0"/>
              <a:t>http://localhost:3000/</a:t>
            </a:r>
            <a:r>
              <a:rPr lang="en-US" altLang="zh-CN" dirty="0" smtClean="0">
                <a:solidFill>
                  <a:srgbClr val="FF0000"/>
                </a:solidFill>
              </a:rPr>
              <a:t>student/1</a:t>
            </a:r>
          </a:p>
        </p:txBody>
      </p:sp>
      <p:sp>
        <p:nvSpPr>
          <p:cNvPr id="10" name="矩形 9"/>
          <p:cNvSpPr/>
          <p:nvPr/>
        </p:nvSpPr>
        <p:spPr>
          <a:xfrm>
            <a:off x="1547664" y="4221088"/>
            <a:ext cx="1069524" cy="369332"/>
          </a:xfrm>
          <a:prstGeom prst="rect">
            <a:avLst/>
          </a:prstGeom>
        </p:spPr>
        <p:txBody>
          <a:bodyPr wrap="none">
            <a:spAutoFit/>
          </a:bodyPr>
          <a:lstStyle/>
          <a:p>
            <a:r>
              <a:rPr lang="en-US" altLang="zh-CN" dirty="0" smtClean="0"/>
              <a:t>Response</a:t>
            </a:r>
          </a:p>
        </p:txBody>
      </p:sp>
      <p:sp>
        <p:nvSpPr>
          <p:cNvPr id="11" name="右箭头 10"/>
          <p:cNvSpPr/>
          <p:nvPr/>
        </p:nvSpPr>
        <p:spPr bwMode="auto">
          <a:xfrm>
            <a:off x="1979711" y="2060848"/>
            <a:ext cx="2520281"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3" name="右箭头 12"/>
          <p:cNvSpPr/>
          <p:nvPr/>
        </p:nvSpPr>
        <p:spPr bwMode="auto">
          <a:xfrm rot="5400000">
            <a:off x="6012159" y="2924945"/>
            <a:ext cx="1008113"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4" name="TextBox 13"/>
          <p:cNvSpPr txBox="1"/>
          <p:nvPr/>
        </p:nvSpPr>
        <p:spPr>
          <a:xfrm>
            <a:off x="6732240" y="2564904"/>
            <a:ext cx="2304256" cy="830997"/>
          </a:xfrm>
          <a:prstGeom prst="rect">
            <a:avLst/>
          </a:prstGeom>
          <a:noFill/>
        </p:spPr>
        <p:txBody>
          <a:bodyPr wrap="square" rtlCol="0">
            <a:spAutoFit/>
          </a:bodyPr>
          <a:lstStyle/>
          <a:p>
            <a:r>
              <a:rPr lang="zh-CN" altLang="en-US" sz="1600" dirty="0" smtClean="0"/>
              <a:t>根据</a:t>
            </a:r>
            <a:r>
              <a:rPr lang="en-US" altLang="zh-CN" sz="1600" dirty="0" err="1" smtClean="0"/>
              <a:t>router.rb</a:t>
            </a:r>
            <a:r>
              <a:rPr lang="zh-CN" altLang="en-US" sz="1600" dirty="0" smtClean="0"/>
              <a:t>分析</a:t>
            </a:r>
            <a:r>
              <a:rPr lang="en-US" altLang="zh-CN" sz="1600" dirty="0" smtClean="0"/>
              <a:t>URL</a:t>
            </a:r>
          </a:p>
          <a:p>
            <a:r>
              <a:rPr lang="zh-CN" altLang="en-US" sz="1600" dirty="0" smtClean="0"/>
              <a:t>确定</a:t>
            </a:r>
            <a:r>
              <a:rPr lang="en-US" altLang="zh-CN" sz="1600" dirty="0" smtClean="0"/>
              <a:t>controller</a:t>
            </a:r>
            <a:r>
              <a:rPr lang="zh-CN" altLang="en-US" sz="1600" dirty="0" smtClean="0"/>
              <a:t>、</a:t>
            </a:r>
            <a:r>
              <a:rPr lang="en-US" altLang="zh-CN" sz="1600" dirty="0" smtClean="0"/>
              <a:t>action</a:t>
            </a:r>
            <a:r>
              <a:rPr lang="zh-CN" altLang="en-US" sz="1600" dirty="0" smtClean="0"/>
              <a:t>、参数</a:t>
            </a:r>
            <a:endParaRPr lang="en-US" altLang="zh-CN" sz="1600" dirty="0" smtClean="0"/>
          </a:p>
        </p:txBody>
      </p:sp>
      <p:sp>
        <p:nvSpPr>
          <p:cNvPr id="15" name="TextBox 14"/>
          <p:cNvSpPr txBox="1"/>
          <p:nvPr/>
        </p:nvSpPr>
        <p:spPr>
          <a:xfrm>
            <a:off x="5853454" y="3446636"/>
            <a:ext cx="3168352" cy="923330"/>
          </a:xfrm>
          <a:prstGeom prst="rect">
            <a:avLst/>
          </a:prstGeom>
          <a:noFill/>
        </p:spPr>
        <p:txBody>
          <a:bodyPr wrap="square" rtlCol="0">
            <a:spAutoFit/>
          </a:bodyPr>
          <a:lstStyle/>
          <a:p>
            <a:r>
              <a:rPr lang="en-US" altLang="zh-CN" dirty="0" smtClean="0"/>
              <a:t>controller = </a:t>
            </a:r>
            <a:r>
              <a:rPr lang="en-US" altLang="zh-CN" dirty="0" err="1" smtClean="0">
                <a:solidFill>
                  <a:srgbClr val="FF0000"/>
                </a:solidFill>
              </a:rPr>
              <a:t>StudentsController</a:t>
            </a:r>
            <a:endParaRPr lang="en-US" altLang="zh-CN" dirty="0" smtClean="0">
              <a:solidFill>
                <a:srgbClr val="FF0000"/>
              </a:solidFill>
            </a:endParaRPr>
          </a:p>
          <a:p>
            <a:r>
              <a:rPr lang="en-US" altLang="zh-CN" dirty="0" smtClean="0"/>
              <a:t>action</a:t>
            </a:r>
            <a:r>
              <a:rPr lang="zh-CN" altLang="en-US" dirty="0" smtClean="0"/>
              <a:t> </a:t>
            </a:r>
            <a:r>
              <a:rPr lang="en-US" altLang="zh-CN" dirty="0" smtClean="0"/>
              <a:t>=</a:t>
            </a:r>
            <a:r>
              <a:rPr lang="zh-CN" altLang="en-US" dirty="0" smtClean="0"/>
              <a:t> </a:t>
            </a:r>
            <a:r>
              <a:rPr lang="en-US" altLang="zh-CN" dirty="0" smtClean="0"/>
              <a:t>show</a:t>
            </a:r>
          </a:p>
          <a:p>
            <a:r>
              <a:rPr lang="en-US" altLang="zh-CN" dirty="0" err="1" smtClean="0"/>
              <a:t>params</a:t>
            </a:r>
            <a:r>
              <a:rPr lang="en-US" altLang="zh-CN" dirty="0" smtClean="0"/>
              <a:t>[:id] = 1</a:t>
            </a:r>
            <a:endParaRPr lang="zh-CN" altLang="en-US" dirty="0"/>
          </a:p>
        </p:txBody>
      </p:sp>
      <p:sp>
        <p:nvSpPr>
          <p:cNvPr id="17" name="右箭头 16"/>
          <p:cNvSpPr/>
          <p:nvPr/>
        </p:nvSpPr>
        <p:spPr bwMode="auto">
          <a:xfrm>
            <a:off x="5814647" y="1987099"/>
            <a:ext cx="576064"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8" name="右箭头 17"/>
          <p:cNvSpPr/>
          <p:nvPr/>
        </p:nvSpPr>
        <p:spPr bwMode="auto">
          <a:xfrm rot="10800000">
            <a:off x="3275855" y="5805264"/>
            <a:ext cx="2520281"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9" name="TextBox 18"/>
          <p:cNvSpPr txBox="1"/>
          <p:nvPr/>
        </p:nvSpPr>
        <p:spPr>
          <a:xfrm>
            <a:off x="6655032" y="4659632"/>
            <a:ext cx="2232248" cy="584775"/>
          </a:xfrm>
          <a:prstGeom prst="rect">
            <a:avLst/>
          </a:prstGeom>
          <a:noFill/>
        </p:spPr>
        <p:txBody>
          <a:bodyPr wrap="square" rtlCol="0">
            <a:spAutoFit/>
          </a:bodyPr>
          <a:lstStyle/>
          <a:p>
            <a:r>
              <a:rPr lang="zh-CN" altLang="en-US" sz="1600" dirty="0" smtClean="0"/>
              <a:t>调用相应</a:t>
            </a:r>
            <a:r>
              <a:rPr lang="en-US" altLang="zh-CN" sz="1600" dirty="0" smtClean="0"/>
              <a:t>controller</a:t>
            </a:r>
            <a:r>
              <a:rPr lang="zh-CN" altLang="en-US" sz="1600" dirty="0" smtClean="0"/>
              <a:t>方法准备返回数据</a:t>
            </a:r>
            <a:endParaRPr lang="zh-CN" altLang="en-US" sz="1600" dirty="0"/>
          </a:p>
        </p:txBody>
      </p:sp>
      <p:sp>
        <p:nvSpPr>
          <p:cNvPr id="20" name="流程图: 文档 19"/>
          <p:cNvSpPr/>
          <p:nvPr/>
        </p:nvSpPr>
        <p:spPr bwMode="auto">
          <a:xfrm>
            <a:off x="5940152" y="5296348"/>
            <a:ext cx="2592288" cy="1368152"/>
          </a:xfrm>
          <a:prstGeom prst="flowChartDocument">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Times New Roman" pitchFamily="18" charset="0"/>
                <a:ea typeface="仿宋_GB2312" pitchFamily="49" charset="-122"/>
              </a:rPr>
              <a:t>StudentsController</a:t>
            </a:r>
            <a:r>
              <a:rPr lang="en-US" altLang="zh-CN" sz="1400" dirty="0" err="1" smtClean="0">
                <a:latin typeface="Times New Roman" pitchFamily="18" charset="0"/>
                <a:ea typeface="仿宋_GB2312" pitchFamily="49" charset="-122"/>
              </a:rPr>
              <a:t>.rb</a:t>
            </a:r>
            <a:endParaRPr lang="en-US" altLang="zh-CN" sz="1400" dirty="0" smtClean="0">
              <a:latin typeface="Times New Roman" pitchFamily="18" charset="0"/>
              <a:ea typeface="仿宋_GB2312" pitchFamily="49"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latin typeface="Times New Roman" pitchFamily="18" charset="0"/>
                <a:ea typeface="仿宋_GB2312" pitchFamily="49" charset="-122"/>
              </a:rPr>
              <a:t>def  show</a:t>
            </a: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  @user = </a:t>
            </a:r>
            <a:r>
              <a:rPr kumimoji="0" lang="en-US" altLang="zh-CN" sz="1400" b="0" i="0" u="none" strike="noStrike" cap="none" normalizeH="0" baseline="0" dirty="0" err="1" smtClean="0">
                <a:ln>
                  <a:noFill/>
                </a:ln>
                <a:solidFill>
                  <a:srgbClr val="FF0000"/>
                </a:solidFill>
                <a:effectLst/>
                <a:latin typeface="Times New Roman" pitchFamily="18" charset="0"/>
                <a:ea typeface="仿宋_GB2312" pitchFamily="49" charset="-122"/>
              </a:rPr>
              <a:t>Student</a:t>
            </a:r>
            <a:r>
              <a:rPr kumimoji="0" lang="en-US" altLang="zh-CN" sz="1400" b="0" i="0" u="none" strike="noStrike" cap="none" normalizeH="0" baseline="0" dirty="0" err="1" smtClean="0">
                <a:ln>
                  <a:noFill/>
                </a:ln>
                <a:solidFill>
                  <a:schemeClr val="tx1"/>
                </a:solidFill>
                <a:effectLst/>
                <a:latin typeface="Times New Roman" pitchFamily="18" charset="0"/>
                <a:ea typeface="仿宋_GB2312" pitchFamily="49" charset="-122"/>
              </a:rPr>
              <a:t>.find</a:t>
            </a: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a:t>
            </a:r>
            <a:r>
              <a:rPr kumimoji="0" lang="en-US" altLang="zh-CN" sz="1400" b="0" i="0" u="none" strike="noStrike" cap="none" normalizeH="0" baseline="0" dirty="0" err="1" smtClean="0">
                <a:ln>
                  <a:noFill/>
                </a:ln>
                <a:solidFill>
                  <a:schemeClr val="tx1"/>
                </a:solidFill>
                <a:effectLst/>
                <a:latin typeface="Times New Roman" pitchFamily="18" charset="0"/>
                <a:ea typeface="仿宋_GB2312" pitchFamily="49" charset="-122"/>
              </a:rPr>
              <a:t>params</a:t>
            </a: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[:id])</a:t>
            </a:r>
          </a:p>
          <a:p>
            <a:pPr marL="0" marR="0" indent="0" defTabSz="914400" rtl="0" eaLnBrk="1" fontAlgn="base" latinLnBrk="0" hangingPunct="1">
              <a:lnSpc>
                <a:spcPct val="100000"/>
              </a:lnSpc>
              <a:spcBef>
                <a:spcPct val="0"/>
              </a:spcBef>
              <a:spcAft>
                <a:spcPct val="0"/>
              </a:spcAft>
              <a:buClrTx/>
              <a:buSzTx/>
              <a:buFontTx/>
              <a:buNone/>
              <a:tabLst/>
            </a:pPr>
            <a:r>
              <a:rPr lang="en-US" altLang="zh-CN" sz="1400" dirty="0" smtClean="0">
                <a:latin typeface="Times New Roman" pitchFamily="18" charset="0"/>
                <a:ea typeface="仿宋_GB2312" pitchFamily="49" charset="-122"/>
              </a:rPr>
              <a:t>end</a:t>
            </a:r>
            <a:endPar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21" name="右箭头 20"/>
          <p:cNvSpPr/>
          <p:nvPr/>
        </p:nvSpPr>
        <p:spPr bwMode="auto">
          <a:xfrm rot="5400000">
            <a:off x="6258987" y="4796421"/>
            <a:ext cx="504057"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2" name="TextBox 21"/>
          <p:cNvSpPr txBox="1"/>
          <p:nvPr/>
        </p:nvSpPr>
        <p:spPr>
          <a:xfrm>
            <a:off x="3491880" y="5085184"/>
            <a:ext cx="2304256" cy="646331"/>
          </a:xfrm>
          <a:prstGeom prst="rect">
            <a:avLst/>
          </a:prstGeom>
          <a:noFill/>
        </p:spPr>
        <p:txBody>
          <a:bodyPr wrap="square" rtlCol="0">
            <a:spAutoFit/>
          </a:bodyPr>
          <a:lstStyle/>
          <a:p>
            <a:r>
              <a:rPr lang="zh-CN" altLang="en-US" dirty="0" smtClean="0"/>
              <a:t>调用</a:t>
            </a:r>
            <a:r>
              <a:rPr lang="en-US" altLang="zh-CN" dirty="0" err="1" smtClean="0"/>
              <a:t>erb</a:t>
            </a:r>
            <a:r>
              <a:rPr lang="zh-CN" altLang="en-US" dirty="0" smtClean="0"/>
              <a:t>模板，生成响应视图（</a:t>
            </a:r>
            <a:r>
              <a:rPr lang="en-US" altLang="zh-CN" dirty="0" smtClean="0"/>
              <a:t>HTML</a:t>
            </a:r>
            <a:r>
              <a:rPr lang="zh-CN" altLang="en-US" dirty="0" smtClean="0"/>
              <a:t>）</a:t>
            </a:r>
            <a:endParaRPr lang="zh-CN" altLang="en-US" dirty="0"/>
          </a:p>
        </p:txBody>
      </p:sp>
      <p:sp>
        <p:nvSpPr>
          <p:cNvPr id="23" name="流程图: 文档 22"/>
          <p:cNvSpPr/>
          <p:nvPr/>
        </p:nvSpPr>
        <p:spPr bwMode="auto">
          <a:xfrm>
            <a:off x="611560" y="5157192"/>
            <a:ext cx="2592288" cy="1368152"/>
          </a:xfrm>
          <a:prstGeom prst="flowChartDocument">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views/students/</a:t>
            </a:r>
            <a:r>
              <a:rPr kumimoji="0" lang="en-US" altLang="zh-CN" sz="1400" b="0" i="0" u="none" strike="noStrike" cap="none" normalizeH="0" baseline="0" dirty="0" err="1" smtClean="0">
                <a:ln>
                  <a:noFill/>
                </a:ln>
                <a:solidFill>
                  <a:schemeClr val="tx1"/>
                </a:solidFill>
                <a:effectLst/>
                <a:latin typeface="Times New Roman" pitchFamily="18" charset="0"/>
                <a:ea typeface="仿宋_GB2312" pitchFamily="49" charset="-122"/>
              </a:rPr>
              <a:t>show.html.erb</a:t>
            </a:r>
            <a:endPar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rPr>
              <a:t>…</a:t>
            </a:r>
          </a:p>
          <a:p>
            <a:r>
              <a:rPr lang="en-US" altLang="zh-CN" sz="1400" dirty="0" smtClean="0"/>
              <a:t>&lt;p&gt;</a:t>
            </a:r>
          </a:p>
          <a:p>
            <a:r>
              <a:rPr lang="en-US" altLang="zh-CN" sz="1400" dirty="0" smtClean="0"/>
              <a:t>  &lt;b&gt;Name:&lt;/b&gt;</a:t>
            </a:r>
          </a:p>
          <a:p>
            <a:r>
              <a:rPr lang="en-US" altLang="zh-CN" sz="1400" dirty="0" smtClean="0"/>
              <a:t>  &lt;%=h </a:t>
            </a:r>
            <a:r>
              <a:rPr lang="en-US" altLang="zh-CN" sz="1400" dirty="0" smtClean="0">
                <a:solidFill>
                  <a:srgbClr val="C00000"/>
                </a:solidFill>
              </a:rPr>
              <a:t>@</a:t>
            </a:r>
            <a:r>
              <a:rPr lang="en-US" altLang="zh-CN" sz="1400" dirty="0" err="1" smtClean="0">
                <a:solidFill>
                  <a:srgbClr val="C00000"/>
                </a:solidFill>
              </a:rPr>
              <a:t>student</a:t>
            </a:r>
            <a:r>
              <a:rPr lang="en-US" altLang="zh-CN" sz="1400" dirty="0" err="1" smtClean="0"/>
              <a:t>.name</a:t>
            </a:r>
            <a:r>
              <a:rPr lang="en-US" altLang="zh-CN" sz="1400" dirty="0" smtClean="0"/>
              <a:t> %&gt;</a:t>
            </a:r>
          </a:p>
          <a:p>
            <a:r>
              <a:rPr lang="en-US" altLang="zh-CN" sz="1400" dirty="0" smtClean="0"/>
              <a:t>&lt;/p&gt;</a:t>
            </a:r>
          </a:p>
          <a:p>
            <a:pPr marL="0" marR="0" indent="0"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24" name="右箭头 23"/>
          <p:cNvSpPr/>
          <p:nvPr/>
        </p:nvSpPr>
        <p:spPr bwMode="auto">
          <a:xfrm rot="16200000">
            <a:off x="521552" y="3951057"/>
            <a:ext cx="1188131" cy="288032"/>
          </a:xfrm>
          <a:prstGeom prst="rightArrow">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5" name="TextBox 24"/>
          <p:cNvSpPr txBox="1"/>
          <p:nvPr/>
        </p:nvSpPr>
        <p:spPr>
          <a:xfrm>
            <a:off x="1259632" y="3789040"/>
            <a:ext cx="2304256" cy="369332"/>
          </a:xfrm>
          <a:prstGeom prst="rect">
            <a:avLst/>
          </a:prstGeom>
          <a:noFill/>
        </p:spPr>
        <p:txBody>
          <a:bodyPr wrap="square" rtlCol="0">
            <a:spAutoFit/>
          </a:bodyPr>
          <a:lstStyle/>
          <a:p>
            <a:r>
              <a:rPr lang="zh-CN" altLang="en-US" dirty="0" smtClean="0"/>
              <a:t>返回客户端浏览器</a:t>
            </a:r>
            <a:endParaRPr lang="zh-CN" altLang="en-US" dirty="0"/>
          </a:p>
        </p:txBody>
      </p:sp>
      <p:sp>
        <p:nvSpPr>
          <p:cNvPr id="7" name="椭圆 6"/>
          <p:cNvSpPr/>
          <p:nvPr/>
        </p:nvSpPr>
        <p:spPr>
          <a:xfrm>
            <a:off x="5364088" y="4369966"/>
            <a:ext cx="3960440" cy="2488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5683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对于用户身份的认证</a:t>
            </a:r>
            <a:endParaRPr lang="zh-CN" altLang="en-US" dirty="0"/>
          </a:p>
        </p:txBody>
      </p:sp>
      <p:sp>
        <p:nvSpPr>
          <p:cNvPr id="3" name="内容占位符 2"/>
          <p:cNvSpPr>
            <a:spLocks noGrp="1"/>
          </p:cNvSpPr>
          <p:nvPr>
            <p:ph idx="1"/>
          </p:nvPr>
        </p:nvSpPr>
        <p:spPr/>
        <p:txBody>
          <a:bodyPr/>
          <a:lstStyle/>
          <a:p>
            <a:r>
              <a:rPr lang="zh-CN" altLang="en-US" dirty="0" smtClean="0"/>
              <a:t>对每个需要进行访问</a:t>
            </a:r>
            <a:r>
              <a:rPr lang="en-US" altLang="zh-CN" dirty="0" smtClean="0"/>
              <a:t/>
            </a:r>
            <a:br>
              <a:rPr lang="en-US" altLang="zh-CN" dirty="0" smtClean="0"/>
            </a:br>
            <a:r>
              <a:rPr lang="zh-CN" altLang="en-US" dirty="0" smtClean="0"/>
              <a:t>控制的</a:t>
            </a:r>
            <a:r>
              <a:rPr lang="en-US" altLang="zh-CN" dirty="0" smtClean="0"/>
              <a:t>Action</a:t>
            </a:r>
            <a:r>
              <a:rPr lang="zh-CN" altLang="en-US" dirty="0" smtClean="0"/>
              <a:t>之前插入</a:t>
            </a:r>
            <a:r>
              <a:rPr lang="en-US" altLang="zh-CN" dirty="0" smtClean="0"/>
              <a:t/>
            </a:r>
            <a:br>
              <a:rPr lang="en-US" altLang="zh-CN" dirty="0" smtClean="0"/>
            </a:br>
            <a:r>
              <a:rPr lang="zh-CN" altLang="en-US" dirty="0"/>
              <a:t>代</a:t>
            </a:r>
            <a:r>
              <a:rPr lang="zh-CN" altLang="en-US" dirty="0" smtClean="0"/>
              <a:t>码</a:t>
            </a:r>
            <a:endParaRPr lang="en-US" altLang="zh-CN" dirty="0" smtClean="0"/>
          </a:p>
          <a:p>
            <a:r>
              <a:rPr lang="zh-CN" altLang="en-US" dirty="0" smtClean="0"/>
              <a:t>这样是</a:t>
            </a:r>
            <a:r>
              <a:rPr lang="zh-CN" altLang="en-US" dirty="0"/>
              <a:t>不</a:t>
            </a:r>
            <a:r>
              <a:rPr lang="zh-CN" altLang="en-US" dirty="0" smtClean="0"/>
              <a:t>是太冗余？</a:t>
            </a:r>
            <a:endParaRPr lang="en-US" altLang="zh-CN" dirty="0" smtClean="0"/>
          </a:p>
        </p:txBody>
      </p:sp>
      <p:sp>
        <p:nvSpPr>
          <p:cNvPr id="4" name="流程图: 文档 3"/>
          <p:cNvSpPr/>
          <p:nvPr/>
        </p:nvSpPr>
        <p:spPr bwMode="auto">
          <a:xfrm>
            <a:off x="5508104" y="1620511"/>
            <a:ext cx="3528392" cy="5573216"/>
          </a:xfrm>
          <a:prstGeom prst="flowChartDocument">
            <a:avLst/>
          </a:prstGeom>
          <a:solidFill>
            <a:schemeClr val="accent1"/>
          </a:solidFill>
          <a:ln w="9525"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err="1" smtClean="0">
                <a:ln>
                  <a:noFill/>
                </a:ln>
                <a:solidFill>
                  <a:schemeClr val="tx1"/>
                </a:solidFill>
                <a:effectLst/>
                <a:latin typeface="Times New Roman" pitchFamily="18" charset="0"/>
                <a:ea typeface="仿宋_GB2312" pitchFamily="49" charset="-122"/>
              </a:rPr>
              <a:t>BlogsController</a:t>
            </a:r>
            <a:r>
              <a:rPr lang="en-US" altLang="zh-CN" dirty="0" err="1" smtClean="0">
                <a:latin typeface="Times New Roman" pitchFamily="18" charset="0"/>
                <a:ea typeface="仿宋_GB2312" pitchFamily="49" charset="-122"/>
              </a:rPr>
              <a:t>.rb</a:t>
            </a:r>
            <a:endParaRPr lang="en-US" altLang="zh-CN" dirty="0" smtClean="0">
              <a:latin typeface="Times New Roman" pitchFamily="18" charset="0"/>
              <a:ea typeface="仿宋_GB2312" pitchFamily="49"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仿宋_GB2312" pitchFamily="49" charset="-122"/>
              </a:rPr>
              <a:t>…</a:t>
            </a:r>
          </a:p>
          <a:p>
            <a:pPr marL="0" marR="0" indent="0" defTabSz="914400" rtl="0" eaLnBrk="1" fontAlgn="base" latinLnBrk="0" hangingPunct="1">
              <a:lnSpc>
                <a:spcPct val="100000"/>
              </a:lnSpc>
              <a:spcBef>
                <a:spcPct val="0"/>
              </a:spcBef>
              <a:spcAft>
                <a:spcPct val="0"/>
              </a:spcAft>
              <a:buClrTx/>
              <a:buSzTx/>
              <a:buFontTx/>
              <a:buNone/>
              <a:tabLst/>
            </a:pPr>
            <a:r>
              <a:rPr lang="en-US" altLang="zh-CN" dirty="0" err="1" smtClean="0">
                <a:latin typeface="Times New Roman" pitchFamily="18" charset="0"/>
                <a:ea typeface="仿宋_GB2312" pitchFamily="49" charset="-122"/>
              </a:rPr>
              <a:t>def</a:t>
            </a:r>
            <a:r>
              <a:rPr lang="en-US" altLang="zh-CN" dirty="0" smtClean="0">
                <a:latin typeface="Times New Roman" pitchFamily="18" charset="0"/>
                <a:ea typeface="仿宋_GB2312" pitchFamily="49" charset="-122"/>
              </a:rPr>
              <a:t>  index</a:t>
            </a:r>
          </a:p>
          <a:p>
            <a:pPr marL="0" marR="0" indent="0" defTabSz="914400" rtl="0" eaLnBrk="1" fontAlgn="base" latinLnBrk="0" hangingPunct="1">
              <a:lnSpc>
                <a:spcPct val="100000"/>
              </a:lnSpc>
              <a:spcBef>
                <a:spcPct val="0"/>
              </a:spcBef>
              <a:spcAft>
                <a:spcPct val="0"/>
              </a:spcAft>
              <a:buClrTx/>
              <a:buSzTx/>
              <a:buFontTx/>
              <a:buNone/>
              <a:tabLst/>
            </a:pPr>
            <a:endParaRPr lang="en-US" altLang="zh-CN" dirty="0" smtClean="0">
              <a:latin typeface="Times New Roman" pitchFamily="18" charset="0"/>
              <a:ea typeface="仿宋_GB2312" pitchFamily="49"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仿宋_GB2312" pitchFamily="49" charset="-122"/>
              </a:rPr>
              <a:t>  @blogs = </a:t>
            </a:r>
            <a:r>
              <a:rPr lang="en-US" altLang="zh-CN" dirty="0" err="1">
                <a:solidFill>
                  <a:srgbClr val="FF0000"/>
                </a:solidFill>
                <a:latin typeface="Times New Roman" pitchFamily="18" charset="0"/>
                <a:ea typeface="仿宋_GB2312" pitchFamily="49" charset="-122"/>
              </a:rPr>
              <a:t>Blog</a:t>
            </a:r>
            <a:r>
              <a:rPr lang="en-US" altLang="zh-CN" dirty="0" err="1">
                <a:latin typeface="Times New Roman" pitchFamily="18" charset="0"/>
                <a:ea typeface="仿宋_GB2312" pitchFamily="49" charset="-122"/>
              </a:rPr>
              <a:t>.all</a:t>
            </a:r>
            <a:endParaRPr lang="en-US" altLang="zh-CN" dirty="0">
              <a:latin typeface="Times New Roman" pitchFamily="18" charset="0"/>
              <a:ea typeface="仿宋_GB2312" pitchFamily="49" charset="-122"/>
            </a:endParaRPr>
          </a:p>
          <a:p>
            <a:pPr marL="0" marR="0" indent="0" defTabSz="914400" rtl="0" eaLnBrk="1" fontAlgn="base" latinLnBrk="0" hangingPunct="1">
              <a:lnSpc>
                <a:spcPct val="100000"/>
              </a:lnSpc>
              <a:spcBef>
                <a:spcPct val="0"/>
              </a:spcBef>
              <a:spcAft>
                <a:spcPct val="0"/>
              </a:spcAft>
              <a:buClrTx/>
              <a:buSzTx/>
              <a:buFontTx/>
              <a:buNone/>
              <a:tabLst/>
            </a:pPr>
            <a:r>
              <a:rPr lang="en-US" altLang="zh-CN" dirty="0" smtClean="0">
                <a:latin typeface="Times New Roman" pitchFamily="18" charset="0"/>
                <a:ea typeface="仿宋_GB2312" pitchFamily="49" charset="-122"/>
              </a:rPr>
              <a:t>end</a:t>
            </a:r>
          </a:p>
          <a:p>
            <a:pPr marL="0" marR="0" indent="0"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Times New Roman" pitchFamily="18" charset="0"/>
              <a:ea typeface="仿宋_GB2312" pitchFamily="49" charset="-122"/>
            </a:endParaRPr>
          </a:p>
          <a:p>
            <a:pPr fontAlgn="base">
              <a:spcBef>
                <a:spcPct val="0"/>
              </a:spcBef>
              <a:spcAft>
                <a:spcPct val="0"/>
              </a:spcAft>
            </a:pPr>
            <a:r>
              <a:rPr lang="en-US" altLang="zh-CN" dirty="0" err="1">
                <a:latin typeface="Times New Roman" pitchFamily="18" charset="0"/>
                <a:ea typeface="仿宋_GB2312" pitchFamily="49" charset="-122"/>
              </a:rPr>
              <a:t>def</a:t>
            </a:r>
            <a:r>
              <a:rPr lang="en-US" altLang="zh-CN" dirty="0">
                <a:latin typeface="Times New Roman" pitchFamily="18" charset="0"/>
                <a:ea typeface="仿宋_GB2312" pitchFamily="49" charset="-122"/>
              </a:rPr>
              <a:t>  </a:t>
            </a:r>
            <a:r>
              <a:rPr lang="en-US" altLang="zh-CN" dirty="0" smtClean="0">
                <a:latin typeface="Times New Roman" pitchFamily="18" charset="0"/>
                <a:ea typeface="仿宋_GB2312" pitchFamily="49" charset="-122"/>
              </a:rPr>
              <a:t>show</a:t>
            </a:r>
          </a:p>
          <a:p>
            <a:pPr fontAlgn="base">
              <a:spcBef>
                <a:spcPct val="0"/>
              </a:spcBef>
              <a:spcAft>
                <a:spcPct val="0"/>
              </a:spcAft>
            </a:pPr>
            <a:endParaRPr lang="en-US" altLang="zh-CN" dirty="0">
              <a:latin typeface="Times New Roman" pitchFamily="18" charset="0"/>
              <a:ea typeface="仿宋_GB2312" pitchFamily="49" charset="-122"/>
            </a:endParaRPr>
          </a:p>
          <a:p>
            <a:pPr fontAlgn="base">
              <a:spcBef>
                <a:spcPct val="0"/>
              </a:spcBef>
              <a:spcAft>
                <a:spcPct val="0"/>
              </a:spcAft>
            </a:pPr>
            <a:r>
              <a:rPr lang="en-US" altLang="zh-CN" dirty="0">
                <a:latin typeface="Times New Roman" pitchFamily="18" charset="0"/>
                <a:ea typeface="仿宋_GB2312" pitchFamily="49" charset="-122"/>
              </a:rPr>
              <a:t>  </a:t>
            </a:r>
            <a:r>
              <a:rPr lang="en-US" altLang="zh-CN" dirty="0" smtClean="0">
                <a:latin typeface="Times New Roman" pitchFamily="18" charset="0"/>
                <a:ea typeface="仿宋_GB2312" pitchFamily="49" charset="-122"/>
              </a:rPr>
              <a:t>@blog = </a:t>
            </a:r>
            <a:r>
              <a:rPr lang="en-US" altLang="zh-CN" dirty="0" err="1" smtClean="0">
                <a:solidFill>
                  <a:srgbClr val="FF0000"/>
                </a:solidFill>
                <a:latin typeface="Times New Roman" pitchFamily="18" charset="0"/>
                <a:ea typeface="仿宋_GB2312" pitchFamily="49" charset="-122"/>
              </a:rPr>
              <a:t>Blog</a:t>
            </a:r>
            <a:r>
              <a:rPr lang="en-US" altLang="zh-CN" dirty="0" err="1" smtClean="0">
                <a:latin typeface="Times New Roman" pitchFamily="18" charset="0"/>
                <a:ea typeface="仿宋_GB2312" pitchFamily="49" charset="-122"/>
              </a:rPr>
              <a:t>.find</a:t>
            </a:r>
            <a:r>
              <a:rPr lang="en-US" altLang="zh-CN" dirty="0" smtClean="0">
                <a:latin typeface="Times New Roman" pitchFamily="18" charset="0"/>
                <a:ea typeface="仿宋_GB2312" pitchFamily="49" charset="-122"/>
              </a:rPr>
              <a:t>(</a:t>
            </a:r>
            <a:r>
              <a:rPr lang="en-US" altLang="zh-CN" dirty="0" err="1" smtClean="0">
                <a:latin typeface="Times New Roman" pitchFamily="18" charset="0"/>
                <a:ea typeface="仿宋_GB2312" pitchFamily="49" charset="-122"/>
              </a:rPr>
              <a:t>params</a:t>
            </a:r>
            <a:r>
              <a:rPr lang="en-US" altLang="zh-CN" dirty="0" smtClean="0">
                <a:latin typeface="Times New Roman" pitchFamily="18" charset="0"/>
                <a:ea typeface="仿宋_GB2312" pitchFamily="49" charset="-122"/>
              </a:rPr>
              <a:t>[:id])</a:t>
            </a:r>
            <a:endParaRPr lang="en-US" altLang="zh-CN" dirty="0">
              <a:latin typeface="Times New Roman" pitchFamily="18" charset="0"/>
              <a:ea typeface="仿宋_GB2312" pitchFamily="49" charset="-122"/>
            </a:endParaRPr>
          </a:p>
          <a:p>
            <a:pPr fontAlgn="base">
              <a:spcBef>
                <a:spcPct val="0"/>
              </a:spcBef>
              <a:spcAft>
                <a:spcPct val="0"/>
              </a:spcAft>
            </a:pPr>
            <a:r>
              <a:rPr lang="en-US" altLang="zh-CN" dirty="0">
                <a:latin typeface="Times New Roman" pitchFamily="18" charset="0"/>
                <a:ea typeface="仿宋_GB2312" pitchFamily="49" charset="-122"/>
              </a:rPr>
              <a:t>end</a:t>
            </a:r>
          </a:p>
          <a:p>
            <a:pPr marL="0" marR="0" indent="0"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Times New Roman" pitchFamily="18" charset="0"/>
              <a:ea typeface="仿宋_GB2312" pitchFamily="49" charset="-122"/>
            </a:endParaRPr>
          </a:p>
          <a:p>
            <a:pPr fontAlgn="base">
              <a:spcBef>
                <a:spcPct val="0"/>
              </a:spcBef>
              <a:spcAft>
                <a:spcPct val="0"/>
              </a:spcAft>
            </a:pPr>
            <a:r>
              <a:rPr lang="en-US" altLang="zh-CN" dirty="0" err="1">
                <a:latin typeface="Times New Roman" pitchFamily="18" charset="0"/>
                <a:ea typeface="仿宋_GB2312" pitchFamily="49" charset="-122"/>
              </a:rPr>
              <a:t>def</a:t>
            </a:r>
            <a:r>
              <a:rPr lang="en-US" altLang="zh-CN" dirty="0">
                <a:latin typeface="Times New Roman" pitchFamily="18" charset="0"/>
                <a:ea typeface="仿宋_GB2312" pitchFamily="49" charset="-122"/>
              </a:rPr>
              <a:t>  </a:t>
            </a:r>
            <a:r>
              <a:rPr lang="en-US" altLang="zh-CN" dirty="0" smtClean="0">
                <a:latin typeface="Times New Roman" pitchFamily="18" charset="0"/>
                <a:ea typeface="仿宋_GB2312" pitchFamily="49" charset="-122"/>
              </a:rPr>
              <a:t>new</a:t>
            </a:r>
          </a:p>
          <a:p>
            <a:pPr fontAlgn="base">
              <a:spcBef>
                <a:spcPct val="0"/>
              </a:spcBef>
              <a:spcAft>
                <a:spcPct val="0"/>
              </a:spcAft>
            </a:pPr>
            <a:endParaRPr lang="en-US" altLang="zh-CN" dirty="0" smtClean="0">
              <a:latin typeface="Times New Roman" pitchFamily="18" charset="0"/>
              <a:ea typeface="仿宋_GB2312" pitchFamily="49" charset="-122"/>
            </a:endParaRPr>
          </a:p>
          <a:p>
            <a:pPr fontAlgn="base">
              <a:spcBef>
                <a:spcPct val="0"/>
              </a:spcBef>
              <a:spcAft>
                <a:spcPct val="0"/>
              </a:spcAft>
            </a:pPr>
            <a:r>
              <a:rPr lang="en-US" altLang="zh-CN" dirty="0">
                <a:latin typeface="Times New Roman" pitchFamily="18" charset="0"/>
                <a:ea typeface="仿宋_GB2312" pitchFamily="49" charset="-122"/>
              </a:rPr>
              <a:t> </a:t>
            </a:r>
            <a:r>
              <a:rPr lang="en-US" altLang="zh-CN" dirty="0" smtClean="0">
                <a:latin typeface="Times New Roman" pitchFamily="18" charset="0"/>
                <a:ea typeface="仿宋_GB2312" pitchFamily="49" charset="-122"/>
              </a:rPr>
              <a:t> @blog = </a:t>
            </a:r>
            <a:r>
              <a:rPr lang="en-US" altLang="zh-CN" dirty="0" err="1" smtClean="0">
                <a:latin typeface="Times New Roman" pitchFamily="18" charset="0"/>
                <a:ea typeface="仿宋_GB2312" pitchFamily="49" charset="-122"/>
              </a:rPr>
              <a:t>Blog.new</a:t>
            </a:r>
            <a:endParaRPr lang="en-US" altLang="zh-CN" dirty="0">
              <a:latin typeface="Times New Roman" pitchFamily="18" charset="0"/>
              <a:ea typeface="仿宋_GB2312" pitchFamily="49" charset="-122"/>
            </a:endParaRPr>
          </a:p>
          <a:p>
            <a:pPr fontAlgn="base">
              <a:spcBef>
                <a:spcPct val="0"/>
              </a:spcBef>
              <a:spcAft>
                <a:spcPct val="0"/>
              </a:spcAft>
            </a:pPr>
            <a:r>
              <a:rPr lang="en-US" altLang="zh-CN" dirty="0" smtClean="0">
                <a:latin typeface="Times New Roman" pitchFamily="18" charset="0"/>
                <a:ea typeface="仿宋_GB2312" pitchFamily="49" charset="-122"/>
              </a:rPr>
              <a:t>end</a:t>
            </a:r>
            <a:endParaRPr kumimoji="0" lang="en-US" altLang="zh-CN"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5" name="矩形 4"/>
          <p:cNvSpPr/>
          <p:nvPr/>
        </p:nvSpPr>
        <p:spPr>
          <a:xfrm>
            <a:off x="5724128" y="2564904"/>
            <a:ext cx="1872208"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smtClean="0"/>
              <a:t>…</a:t>
            </a:r>
            <a:endParaRPr lang="zh-CN" altLang="en-US" sz="2000" b="1" dirty="0"/>
          </a:p>
        </p:txBody>
      </p:sp>
      <p:sp>
        <p:nvSpPr>
          <p:cNvPr id="6" name="矩形 5"/>
          <p:cNvSpPr/>
          <p:nvPr/>
        </p:nvSpPr>
        <p:spPr>
          <a:xfrm>
            <a:off x="5724128" y="3863181"/>
            <a:ext cx="1872208"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smtClean="0"/>
              <a:t>…</a:t>
            </a:r>
            <a:endParaRPr lang="zh-CN" altLang="en-US" sz="2000" b="1" dirty="0"/>
          </a:p>
        </p:txBody>
      </p:sp>
      <p:sp>
        <p:nvSpPr>
          <p:cNvPr id="7" name="矩形 6"/>
          <p:cNvSpPr/>
          <p:nvPr/>
        </p:nvSpPr>
        <p:spPr>
          <a:xfrm>
            <a:off x="5724128" y="5301208"/>
            <a:ext cx="1872208"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1" dirty="0" smtClean="0"/>
              <a:t>…</a:t>
            </a:r>
            <a:endParaRPr lang="zh-CN" altLang="en-US" sz="2000" b="1" dirty="0"/>
          </a:p>
        </p:txBody>
      </p:sp>
    </p:spTree>
    <p:extLst>
      <p:ext uri="{BB962C8B-B14F-4D97-AF65-F5344CB8AC3E}">
        <p14:creationId xmlns:p14="http://schemas.microsoft.com/office/powerpoint/2010/main" val="284406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增加用户登录与访问控制功能</a:t>
            </a:r>
            <a:endParaRPr lang="zh-CN" altLang="en-US" dirty="0"/>
          </a:p>
        </p:txBody>
      </p:sp>
      <p:grpSp>
        <p:nvGrpSpPr>
          <p:cNvPr id="4" name="组合 4"/>
          <p:cNvGrpSpPr/>
          <p:nvPr/>
        </p:nvGrpSpPr>
        <p:grpSpPr>
          <a:xfrm>
            <a:off x="647564" y="2132856"/>
            <a:ext cx="7848872" cy="3744416"/>
            <a:chOff x="5220072" y="3010440"/>
            <a:chExt cx="7056784" cy="2558684"/>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err="1" smtClean="0"/>
                <a:t>blogs_controller.rb</a:t>
              </a:r>
              <a:endParaRPr lang="en-US" altLang="zh-CN" sz="2000" b="1" dirty="0" smtClean="0"/>
            </a:p>
          </p:txBody>
        </p:sp>
        <p:sp>
          <p:nvSpPr>
            <p:cNvPr id="6" name="矩形 5"/>
            <p:cNvSpPr/>
            <p:nvPr/>
          </p:nvSpPr>
          <p:spPr bwMode="auto">
            <a:xfrm>
              <a:off x="5220072" y="3284984"/>
              <a:ext cx="7056784" cy="228414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class </a:t>
              </a:r>
              <a:r>
                <a:rPr lang="en-US" altLang="zh-CN" sz="2000" b="1" dirty="0" err="1" smtClean="0"/>
                <a:t>BlogsController</a:t>
              </a:r>
              <a:r>
                <a:rPr lang="en-US" altLang="zh-CN" sz="2000" b="1" dirty="0" smtClean="0"/>
                <a:t> &lt; </a:t>
              </a:r>
              <a:r>
                <a:rPr lang="en-US" altLang="zh-CN" sz="2000" b="1" dirty="0" err="1" smtClean="0"/>
                <a:t>ApplicationController</a:t>
              </a:r>
              <a:endParaRPr lang="zh-CN" altLang="en-US" sz="2000" dirty="0" smtClean="0"/>
            </a:p>
            <a:p>
              <a:r>
                <a:rPr lang="en-US" altLang="zh-CN" sz="2000" dirty="0" smtClean="0"/>
                <a:t>   </a:t>
              </a:r>
              <a:r>
                <a:rPr lang="en-US" altLang="zh-CN" sz="2000" dirty="0" err="1" smtClean="0">
                  <a:solidFill>
                    <a:srgbClr val="FF0000"/>
                  </a:solidFill>
                </a:rPr>
                <a:t>before_action</a:t>
              </a:r>
              <a:r>
                <a:rPr lang="en-US" altLang="zh-CN" sz="2000" b="1" dirty="0" smtClean="0">
                  <a:solidFill>
                    <a:srgbClr val="FF0000"/>
                  </a:solidFill>
                </a:rPr>
                <a:t> :authenticate, except: [:index, :show]</a:t>
              </a:r>
              <a:endParaRPr lang="en-US" altLang="zh-CN" sz="2000" b="1" dirty="0" smtClean="0"/>
            </a:p>
            <a:p>
              <a:r>
                <a:rPr lang="en-US" altLang="zh-CN" sz="2000" b="1" dirty="0" smtClean="0"/>
                <a:t>…</a:t>
              </a:r>
            </a:p>
            <a:p>
              <a:endParaRPr lang="en-US" altLang="zh-CN" sz="2000" b="1" dirty="0" smtClean="0"/>
            </a:p>
            <a:p>
              <a:r>
                <a:rPr lang="en-US" altLang="zh-CN" sz="2000" dirty="0" smtClean="0"/>
                <a:t>private</a:t>
              </a:r>
            </a:p>
            <a:p>
              <a:r>
                <a:rPr lang="en-US" altLang="zh-CN" sz="2000" b="1" dirty="0" smtClean="0"/>
                <a:t>  def authenticate</a:t>
              </a:r>
            </a:p>
            <a:p>
              <a:r>
                <a:rPr lang="en-US" altLang="zh-CN" sz="2000" dirty="0" smtClean="0"/>
                <a:t>    </a:t>
              </a:r>
              <a:r>
                <a:rPr lang="en-US" altLang="zh-CN" sz="2000" dirty="0" err="1" smtClean="0">
                  <a:solidFill>
                    <a:srgbClr val="FF0000"/>
                  </a:solidFill>
                </a:rPr>
                <a:t>authenticate_or_request_with_http_basic</a:t>
              </a:r>
              <a:r>
                <a:rPr lang="en-US" altLang="zh-CN" sz="2000" dirty="0" smtClean="0">
                  <a:solidFill>
                    <a:srgbClr val="FF0000"/>
                  </a:solidFill>
                </a:rPr>
                <a:t> "My custom message"</a:t>
              </a:r>
              <a:r>
                <a:rPr lang="en-US" altLang="zh-CN" sz="2000" b="1" dirty="0" smtClean="0">
                  <a:solidFill>
                    <a:srgbClr val="FF0000"/>
                  </a:solidFill>
                </a:rPr>
                <a:t> </a:t>
              </a:r>
              <a:br>
                <a:rPr lang="en-US" altLang="zh-CN" sz="2000" b="1" dirty="0" smtClean="0">
                  <a:solidFill>
                    <a:srgbClr val="FF0000"/>
                  </a:solidFill>
                </a:rPr>
              </a:br>
              <a:r>
                <a:rPr lang="en-US" altLang="zh-CN" sz="2000" b="1" dirty="0" smtClean="0">
                  <a:solidFill>
                    <a:srgbClr val="FF0000"/>
                  </a:solidFill>
                </a:rPr>
                <a:t>do |</a:t>
              </a:r>
              <a:r>
                <a:rPr lang="en-US" altLang="zh-CN" sz="2000" b="1" dirty="0" err="1" smtClean="0">
                  <a:solidFill>
                    <a:srgbClr val="FF0000"/>
                  </a:solidFill>
                </a:rPr>
                <a:t>user_name</a:t>
              </a:r>
              <a:r>
                <a:rPr lang="en-US" altLang="zh-CN" sz="2000" b="1" dirty="0" smtClean="0">
                  <a:solidFill>
                    <a:srgbClr val="FF0000"/>
                  </a:solidFill>
                </a:rPr>
                <a:t>, password| </a:t>
              </a:r>
            </a:p>
            <a:p>
              <a:r>
                <a:rPr lang="en-US" altLang="zh-CN" sz="2000" dirty="0" smtClean="0">
                  <a:solidFill>
                    <a:srgbClr val="FF0000"/>
                  </a:solidFill>
                </a:rPr>
                <a:t>      </a:t>
              </a:r>
              <a:r>
                <a:rPr lang="en-US" altLang="zh-CN" sz="2000" dirty="0" err="1" smtClean="0">
                  <a:solidFill>
                    <a:srgbClr val="FF0000"/>
                  </a:solidFill>
                </a:rPr>
                <a:t>user_name</a:t>
              </a:r>
              <a:r>
                <a:rPr lang="en-US" altLang="zh-CN" sz="2000" dirty="0" smtClean="0">
                  <a:solidFill>
                    <a:srgbClr val="FF0000"/>
                  </a:solidFill>
                </a:rPr>
                <a:t> == "wty" &amp;&amp; password == "wty"</a:t>
              </a:r>
              <a:r>
                <a:rPr lang="en-US" altLang="zh-CN" sz="2000" b="1" dirty="0" smtClean="0">
                  <a:solidFill>
                    <a:srgbClr val="FF0000"/>
                  </a:solidFill>
                </a:rPr>
                <a:t> </a:t>
              </a:r>
            </a:p>
            <a:p>
              <a:r>
                <a:rPr lang="en-US" altLang="zh-CN" sz="2000" b="1" dirty="0" smtClean="0">
                  <a:solidFill>
                    <a:srgbClr val="FF0000"/>
                  </a:solidFill>
                </a:rPr>
                <a:t>    end </a:t>
              </a:r>
            </a:p>
            <a:p>
              <a:r>
                <a:rPr lang="en-US" altLang="zh-CN" sz="2000" b="1" dirty="0" smtClean="0"/>
                <a:t>  end</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a:t>
            </a:r>
            <a:r>
              <a:rPr lang="zh-CN" altLang="en-US" dirty="0" smtClean="0"/>
              <a:t>么是</a:t>
            </a:r>
            <a:r>
              <a:rPr lang="en-US" altLang="zh-CN" dirty="0" err="1" smtClean="0"/>
              <a:t>http_basic</a:t>
            </a:r>
            <a:r>
              <a:rPr lang="zh-CN" altLang="en-US" dirty="0" smtClean="0"/>
              <a:t>认证</a:t>
            </a:r>
            <a:endParaRPr lang="zh-CN" altLang="en-US" dirty="0"/>
          </a:p>
        </p:txBody>
      </p:sp>
      <p:sp>
        <p:nvSpPr>
          <p:cNvPr id="3" name="内容占位符 2"/>
          <p:cNvSpPr>
            <a:spLocks noGrp="1"/>
          </p:cNvSpPr>
          <p:nvPr>
            <p:ph idx="1"/>
          </p:nvPr>
        </p:nvSpPr>
        <p:spPr/>
        <p:txBody>
          <a:bodyPr/>
          <a:lstStyle/>
          <a:p>
            <a:r>
              <a:rPr lang="zh-CN" altLang="en-US" dirty="0"/>
              <a:t>一种用来允许</a:t>
            </a:r>
            <a:r>
              <a:rPr lang="en-US" altLang="zh-CN" dirty="0"/>
              <a:t>Web</a:t>
            </a:r>
            <a:r>
              <a:rPr lang="zh-CN" altLang="en-US" dirty="0"/>
              <a:t>浏览器或其他客户端程序在请求时提供用户名和口令形式的身份凭证的一种登录验证方式</a:t>
            </a:r>
            <a:r>
              <a:rPr lang="zh-CN" altLang="en-US" dirty="0" smtClean="0"/>
              <a:t>。</a:t>
            </a:r>
            <a:endParaRPr lang="en-US" altLang="zh-CN" dirty="0" smtClean="0"/>
          </a:p>
          <a:p>
            <a:r>
              <a:rPr lang="zh-CN" altLang="en-US" dirty="0" smtClean="0"/>
              <a:t>在</a:t>
            </a:r>
            <a:r>
              <a:rPr lang="en-US" altLang="zh-CN" dirty="0" smtClean="0"/>
              <a:t>HTTP</a:t>
            </a:r>
            <a:r>
              <a:rPr lang="zh-CN" altLang="en-US" dirty="0" smtClean="0"/>
              <a:t>请求报文头中携带</a:t>
            </a:r>
            <a:r>
              <a:rPr lang="en-US" altLang="zh-CN" dirty="0" smtClean="0"/>
              <a:t>Authorization</a:t>
            </a:r>
            <a:r>
              <a:rPr lang="zh-CN" altLang="en-US" dirty="0" smtClean="0"/>
              <a:t>字段</a:t>
            </a:r>
            <a:endParaRPr lang="en-US" altLang="zh-CN" dirty="0" smtClean="0"/>
          </a:p>
          <a:p>
            <a:pPr lvl="1"/>
            <a:r>
              <a:rPr lang="en-US" altLang="zh-CN" dirty="0" smtClean="0"/>
              <a:t>BASE64(</a:t>
            </a:r>
            <a:r>
              <a:rPr lang="en-US" altLang="zh-CN" dirty="0" err="1" smtClean="0"/>
              <a:t>Username:Password</a:t>
            </a:r>
            <a:r>
              <a:rPr lang="en-US" altLang="zh-CN" dirty="0" smtClean="0"/>
              <a:t>)</a:t>
            </a:r>
          </a:p>
          <a:p>
            <a:pPr lvl="1"/>
            <a:endParaRPr lang="en-US" altLang="zh-CN" dirty="0"/>
          </a:p>
          <a:p>
            <a:pPr lvl="1"/>
            <a:endParaRPr lang="en-US" altLang="zh-CN" dirty="0" smtClean="0"/>
          </a:p>
          <a:p>
            <a:r>
              <a:rPr lang="zh-CN" altLang="en-US" dirty="0"/>
              <a:t>安</a:t>
            </a:r>
            <a:r>
              <a:rPr lang="zh-CN" altLang="en-US" dirty="0" smtClean="0"/>
              <a:t>全么</a:t>
            </a:r>
            <a:r>
              <a:rPr lang="zh-CN" altLang="en-US" dirty="0"/>
              <a:t>？</a:t>
            </a:r>
            <a:endParaRPr lang="en-US" altLang="zh-CN" dirty="0" smtClean="0"/>
          </a:p>
        </p:txBody>
      </p:sp>
      <p:sp>
        <p:nvSpPr>
          <p:cNvPr id="5" name="矩形 4"/>
          <p:cNvSpPr/>
          <p:nvPr/>
        </p:nvSpPr>
        <p:spPr bwMode="auto">
          <a:xfrm>
            <a:off x="647564" y="4725739"/>
            <a:ext cx="7848872" cy="1007517"/>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lvl="1"/>
            <a:r>
              <a:rPr lang="en-US" altLang="zh-CN" dirty="0"/>
              <a:t>GET /private/index.html HTTP/1.0</a:t>
            </a:r>
          </a:p>
          <a:p>
            <a:pPr lvl="1"/>
            <a:r>
              <a:rPr lang="en-US" altLang="zh-CN" dirty="0"/>
              <a:t>Host: localhost</a:t>
            </a:r>
          </a:p>
          <a:p>
            <a:pPr lvl="1"/>
            <a:r>
              <a:rPr lang="en-US" altLang="zh-CN" dirty="0"/>
              <a:t>Authorization: Basic QWxhZGRpbjpvcGVuIHNlc2FtZQ==</a:t>
            </a:r>
            <a:endParaRPr lang="zh-CN" altLang="en-US" dirty="0"/>
          </a:p>
        </p:txBody>
      </p:sp>
      <p:sp>
        <p:nvSpPr>
          <p:cNvPr id="6" name="矩形 5"/>
          <p:cNvSpPr/>
          <p:nvPr/>
        </p:nvSpPr>
        <p:spPr>
          <a:xfrm>
            <a:off x="4114800" y="6308725"/>
            <a:ext cx="4572000" cy="369332"/>
          </a:xfrm>
          <a:prstGeom prst="rect">
            <a:avLst/>
          </a:prstGeom>
        </p:spPr>
        <p:txBody>
          <a:bodyPr>
            <a:spAutoFit/>
          </a:bodyPr>
          <a:lstStyle/>
          <a:p>
            <a:r>
              <a:rPr lang="en-US" altLang="zh-CN" dirty="0">
                <a:solidFill>
                  <a:srgbClr val="663366"/>
                </a:solidFill>
                <a:latin typeface="Arial" panose="020B0604020202020204" pitchFamily="34" charset="0"/>
                <a:hlinkClick r:id="rId2"/>
              </a:rPr>
              <a:t>RFC </a:t>
            </a:r>
            <a:r>
              <a:rPr lang="en-US" altLang="zh-CN" dirty="0" smtClean="0">
                <a:solidFill>
                  <a:srgbClr val="663366"/>
                </a:solidFill>
                <a:latin typeface="Arial" panose="020B0604020202020204" pitchFamily="34" charset="0"/>
                <a:hlinkClick r:id="rId2"/>
              </a:rPr>
              <a:t>1945</a:t>
            </a:r>
            <a:r>
              <a:rPr lang="zh-CN" altLang="en-US" dirty="0" smtClean="0"/>
              <a:t> </a:t>
            </a:r>
            <a:r>
              <a:rPr lang="en-US" altLang="zh-CN" dirty="0" smtClean="0">
                <a:solidFill>
                  <a:srgbClr val="663366"/>
                </a:solidFill>
                <a:latin typeface="Arial" panose="020B0604020202020204" pitchFamily="34" charset="0"/>
                <a:hlinkClick r:id="rId3"/>
              </a:rPr>
              <a:t>RFC 2616</a:t>
            </a:r>
            <a:r>
              <a:rPr lang="en-US" altLang="zh-CN" dirty="0" smtClean="0">
                <a:solidFill>
                  <a:srgbClr val="663366"/>
                </a:solidFill>
                <a:latin typeface="Arial" panose="020B0604020202020204" pitchFamily="34" charset="0"/>
              </a:rPr>
              <a:t> </a:t>
            </a:r>
            <a:r>
              <a:rPr lang="en-US" altLang="zh-CN" dirty="0" smtClean="0">
                <a:solidFill>
                  <a:srgbClr val="663366"/>
                </a:solidFill>
                <a:latin typeface="Arial" panose="020B0604020202020204" pitchFamily="34" charset="0"/>
                <a:hlinkClick r:id="rId4"/>
              </a:rPr>
              <a:t>RFC 2617</a:t>
            </a:r>
            <a:endParaRPr lang="zh-CN" altLang="en-US" dirty="0"/>
          </a:p>
        </p:txBody>
      </p:sp>
    </p:spTree>
    <p:extLst>
      <p:ext uri="{BB962C8B-B14F-4D97-AF65-F5344CB8AC3E}">
        <p14:creationId xmlns:p14="http://schemas.microsoft.com/office/powerpoint/2010/main" val="1231690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form</a:t>
            </a:r>
            <a:r>
              <a:rPr lang="zh-CN" altLang="en-US" dirty="0"/>
              <a:t>的用户认证与登录</a:t>
            </a:r>
          </a:p>
        </p:txBody>
      </p:sp>
      <p:sp>
        <p:nvSpPr>
          <p:cNvPr id="3" name="内容占位符 2"/>
          <p:cNvSpPr>
            <a:spLocks noGrp="1"/>
          </p:cNvSpPr>
          <p:nvPr>
            <p:ph idx="1"/>
          </p:nvPr>
        </p:nvSpPr>
        <p:spPr>
          <a:xfrm>
            <a:off x="457200" y="1600200"/>
            <a:ext cx="8542126" cy="2980927"/>
          </a:xfrm>
        </p:spPr>
        <p:txBody>
          <a:bodyPr>
            <a:normAutofit fontScale="85000" lnSpcReduction="20000"/>
          </a:bodyPr>
          <a:lstStyle/>
          <a:p>
            <a:r>
              <a:rPr lang="zh-CN" altLang="en-US" dirty="0"/>
              <a:t>创</a:t>
            </a:r>
            <a:r>
              <a:rPr lang="zh-CN" altLang="en-US" dirty="0" smtClean="0"/>
              <a:t>建</a:t>
            </a:r>
            <a:r>
              <a:rPr lang="en-US" altLang="zh-CN" dirty="0" smtClean="0"/>
              <a:t>user</a:t>
            </a:r>
            <a:r>
              <a:rPr lang="zh-CN" altLang="en-US" dirty="0" smtClean="0"/>
              <a:t>模型</a:t>
            </a:r>
            <a:endParaRPr lang="en-US" altLang="zh-CN" dirty="0" smtClean="0"/>
          </a:p>
          <a:p>
            <a:pPr lvl="1"/>
            <a:r>
              <a:rPr lang="en-US" altLang="zh-CN" dirty="0" smtClean="0"/>
              <a:t>rails</a:t>
            </a:r>
            <a:r>
              <a:rPr lang="zh-CN" altLang="en-US" dirty="0" smtClean="0"/>
              <a:t> </a:t>
            </a:r>
            <a:r>
              <a:rPr lang="en-US" altLang="zh-CN" dirty="0" smtClean="0"/>
              <a:t>g scaffold user </a:t>
            </a:r>
            <a:r>
              <a:rPr lang="en-US" altLang="zh-CN" dirty="0" err="1" smtClean="0"/>
              <a:t>username:string</a:t>
            </a:r>
            <a:r>
              <a:rPr lang="en-US" altLang="zh-CN" dirty="0" smtClean="0"/>
              <a:t> </a:t>
            </a:r>
            <a:r>
              <a:rPr lang="en-US" altLang="zh-CN" dirty="0" err="1" smtClean="0"/>
              <a:t>password:string</a:t>
            </a:r>
            <a:r>
              <a:rPr lang="en-US" altLang="zh-CN" dirty="0" smtClean="0"/>
              <a:t> </a:t>
            </a:r>
            <a:r>
              <a:rPr lang="en-US" altLang="zh-CN" dirty="0" err="1" smtClean="0"/>
              <a:t>email:string</a:t>
            </a:r>
            <a:endParaRPr lang="en-US" altLang="zh-CN" dirty="0" smtClean="0"/>
          </a:p>
          <a:p>
            <a:r>
              <a:rPr lang="en-US" altLang="zh-CN" dirty="0" smtClean="0"/>
              <a:t>Blog</a:t>
            </a:r>
            <a:r>
              <a:rPr lang="zh-CN" altLang="en-US" dirty="0" smtClean="0"/>
              <a:t>和</a:t>
            </a:r>
            <a:r>
              <a:rPr lang="en-US" altLang="zh-CN" dirty="0"/>
              <a:t>C</a:t>
            </a:r>
            <a:r>
              <a:rPr lang="en-US" altLang="zh-CN" dirty="0" smtClean="0"/>
              <a:t>omment</a:t>
            </a:r>
            <a:r>
              <a:rPr lang="zh-CN" altLang="en-US" dirty="0" smtClean="0"/>
              <a:t>都要关联到</a:t>
            </a:r>
            <a:r>
              <a:rPr lang="en-US" altLang="zh-CN" dirty="0"/>
              <a:t>U</a:t>
            </a:r>
            <a:r>
              <a:rPr lang="en-US" altLang="zh-CN" dirty="0" smtClean="0"/>
              <a:t>ser</a:t>
            </a:r>
            <a:r>
              <a:rPr lang="zh-CN" altLang="en-US" dirty="0" smtClean="0"/>
              <a:t>上</a:t>
            </a:r>
            <a:endParaRPr lang="en-US" altLang="zh-CN" dirty="0" smtClean="0"/>
          </a:p>
          <a:p>
            <a:pPr lvl="1"/>
            <a:r>
              <a:rPr lang="en-US" altLang="zh-CN" dirty="0"/>
              <a:t>rails g migration </a:t>
            </a:r>
            <a:r>
              <a:rPr lang="en-US" altLang="zh-CN" dirty="0" err="1">
                <a:solidFill>
                  <a:srgbClr val="FF0000"/>
                </a:solidFill>
              </a:rPr>
              <a:t>AddUserToBlogs</a:t>
            </a:r>
            <a:r>
              <a:rPr lang="en-US" altLang="zh-CN" dirty="0">
                <a:solidFill>
                  <a:srgbClr val="FF0000"/>
                </a:solidFill>
              </a:rPr>
              <a:t> </a:t>
            </a:r>
            <a:r>
              <a:rPr lang="en-US" altLang="zh-CN" dirty="0" err="1" smtClean="0"/>
              <a:t>user:references</a:t>
            </a:r>
            <a:endParaRPr lang="en-US" altLang="zh-CN" dirty="0" smtClean="0"/>
          </a:p>
          <a:p>
            <a:pPr lvl="1"/>
            <a:r>
              <a:rPr lang="en-US" altLang="zh-CN" dirty="0"/>
              <a:t>rails g migration </a:t>
            </a:r>
            <a:r>
              <a:rPr lang="en-US" altLang="zh-CN" dirty="0" err="1" smtClean="0">
                <a:solidFill>
                  <a:srgbClr val="FF0000"/>
                </a:solidFill>
              </a:rPr>
              <a:t>AddUserToComments</a:t>
            </a:r>
            <a:r>
              <a:rPr lang="en-US" altLang="zh-CN" dirty="0" smtClean="0">
                <a:solidFill>
                  <a:srgbClr val="FF0000"/>
                </a:solidFill>
              </a:rPr>
              <a:t> </a:t>
            </a:r>
            <a:r>
              <a:rPr lang="en-US" altLang="zh-CN" dirty="0" err="1" smtClean="0"/>
              <a:t>user:references</a:t>
            </a:r>
            <a:endParaRPr lang="en-US" altLang="zh-CN" dirty="0" smtClean="0"/>
          </a:p>
          <a:p>
            <a:pPr lvl="1"/>
            <a:r>
              <a:rPr lang="zh-CN" altLang="en-US" dirty="0"/>
              <a:t>注</a:t>
            </a:r>
            <a:r>
              <a:rPr lang="zh-CN" altLang="en-US" dirty="0" smtClean="0"/>
              <a:t>意：</a:t>
            </a:r>
            <a:r>
              <a:rPr lang="en-US" altLang="zh-CN" dirty="0" err="1" smtClean="0"/>
              <a:t>AddxxxToyyy</a:t>
            </a:r>
            <a:r>
              <a:rPr lang="zh-CN" altLang="en-US" dirty="0" smtClean="0"/>
              <a:t>是</a:t>
            </a:r>
            <a:r>
              <a:rPr lang="en-US" altLang="zh-CN" dirty="0" smtClean="0">
                <a:solidFill>
                  <a:srgbClr val="FF0000"/>
                </a:solidFill>
              </a:rPr>
              <a:t>convention</a:t>
            </a:r>
          </a:p>
          <a:p>
            <a:pPr lvl="1"/>
            <a:r>
              <a:rPr lang="zh-CN" altLang="en-US" dirty="0"/>
              <a:t>自</a:t>
            </a:r>
            <a:r>
              <a:rPr lang="zh-CN" altLang="en-US" dirty="0" smtClean="0"/>
              <a:t>动</a:t>
            </a:r>
            <a:r>
              <a:rPr lang="zh-CN" altLang="en-US" dirty="0"/>
              <a:t>生</a:t>
            </a:r>
            <a:r>
              <a:rPr lang="zh-CN" altLang="en-US" dirty="0" smtClean="0"/>
              <a:t>成的代码如下：</a:t>
            </a:r>
            <a:endParaRPr lang="en-US" altLang="zh-CN" dirty="0" smtClean="0"/>
          </a:p>
        </p:txBody>
      </p:sp>
      <p:grpSp>
        <p:nvGrpSpPr>
          <p:cNvPr id="4" name="组合 4"/>
          <p:cNvGrpSpPr/>
          <p:nvPr/>
        </p:nvGrpSpPr>
        <p:grpSpPr>
          <a:xfrm>
            <a:off x="430940" y="4581128"/>
            <a:ext cx="8568952" cy="2016224"/>
            <a:chOff x="5220072" y="3010440"/>
            <a:chExt cx="7056784" cy="1377753"/>
          </a:xfrm>
        </p:grpSpPr>
        <p:sp>
          <p:nvSpPr>
            <p:cNvPr id="5" name="矩形 4"/>
            <p:cNvSpPr/>
            <p:nvPr/>
          </p:nvSpPr>
          <p:spPr bwMode="auto">
            <a:xfrm>
              <a:off x="5220072" y="3010440"/>
              <a:ext cx="7056784" cy="263174"/>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err="1"/>
                <a:t>db</a:t>
              </a:r>
              <a:r>
                <a:rPr lang="en-US" altLang="zh-CN" sz="2000" b="1" dirty="0"/>
                <a:t>/migrate/20151028032714_add_user_to_comments.rb</a:t>
              </a:r>
              <a:endParaRPr lang="en-US" altLang="zh-CN" sz="2000" b="1" dirty="0" smtClean="0"/>
            </a:p>
          </p:txBody>
        </p:sp>
        <p:sp>
          <p:nvSpPr>
            <p:cNvPr id="6" name="矩形 5"/>
            <p:cNvSpPr/>
            <p:nvPr/>
          </p:nvSpPr>
          <p:spPr bwMode="auto">
            <a:xfrm>
              <a:off x="5220072" y="3284984"/>
              <a:ext cx="7056318" cy="1103209"/>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r>
                <a:rPr lang="en-US" altLang="zh-CN" sz="2000" b="1" dirty="0" smtClean="0"/>
                <a:t>class </a:t>
              </a:r>
              <a:r>
                <a:rPr lang="en-US" altLang="zh-CN" sz="2000" b="1" dirty="0" err="1"/>
                <a:t>AddUserToComments</a:t>
              </a:r>
              <a:r>
                <a:rPr lang="en-US" altLang="zh-CN" sz="2000" b="1" dirty="0"/>
                <a:t> &lt; </a:t>
              </a:r>
              <a:r>
                <a:rPr lang="en-US" altLang="zh-CN" sz="2000" b="1" dirty="0" err="1"/>
                <a:t>ActiveRecord</a:t>
              </a:r>
              <a:r>
                <a:rPr lang="en-US" altLang="zh-CN" sz="2000" b="1" dirty="0"/>
                <a:t>::Migration</a:t>
              </a:r>
            </a:p>
            <a:p>
              <a:r>
                <a:rPr lang="en-US" altLang="zh-CN" sz="2000" b="1" dirty="0"/>
                <a:t>  </a:t>
              </a:r>
              <a:r>
                <a:rPr lang="en-US" altLang="zh-CN" sz="2000" b="1" dirty="0" err="1"/>
                <a:t>def</a:t>
              </a:r>
              <a:r>
                <a:rPr lang="en-US" altLang="zh-CN" sz="2000" b="1" dirty="0"/>
                <a:t> change</a:t>
              </a:r>
            </a:p>
            <a:p>
              <a:r>
                <a:rPr lang="en-US" altLang="zh-CN" sz="2000" b="1" dirty="0"/>
                <a:t>    </a:t>
              </a:r>
              <a:r>
                <a:rPr lang="en-US" altLang="zh-CN" sz="2000" b="1" dirty="0" err="1">
                  <a:solidFill>
                    <a:srgbClr val="FF0000"/>
                  </a:solidFill>
                </a:rPr>
                <a:t>add_reference</a:t>
              </a:r>
              <a:r>
                <a:rPr lang="en-US" altLang="zh-CN" sz="2000" b="1" dirty="0">
                  <a:solidFill>
                    <a:srgbClr val="FF0000"/>
                  </a:solidFill>
                </a:rPr>
                <a:t> :comments, :user, index: true, </a:t>
              </a:r>
              <a:r>
                <a:rPr lang="en-US" altLang="zh-CN" sz="2000" b="1" dirty="0" err="1">
                  <a:solidFill>
                    <a:srgbClr val="FF0000"/>
                  </a:solidFill>
                </a:rPr>
                <a:t>foreign_key</a:t>
              </a:r>
              <a:r>
                <a:rPr lang="en-US" altLang="zh-CN" sz="2000" b="1" dirty="0">
                  <a:solidFill>
                    <a:srgbClr val="FF0000"/>
                  </a:solidFill>
                </a:rPr>
                <a:t>: true</a:t>
              </a:r>
            </a:p>
            <a:p>
              <a:r>
                <a:rPr lang="en-US" altLang="zh-CN" sz="2000" b="1" dirty="0"/>
                <a:t>  end</a:t>
              </a:r>
            </a:p>
            <a:p>
              <a:r>
                <a:rPr lang="en-US" altLang="zh-CN" sz="2000" b="1" dirty="0"/>
                <a:t>end</a:t>
              </a:r>
            </a:p>
          </p:txBody>
        </p:sp>
      </p:grpSp>
    </p:spTree>
    <p:extLst>
      <p:ext uri="{BB962C8B-B14F-4D97-AF65-F5344CB8AC3E}">
        <p14:creationId xmlns:p14="http://schemas.microsoft.com/office/powerpoint/2010/main" val="175497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a:t>
            </a:r>
            <a:r>
              <a:rPr lang="en-US" altLang="zh-CN" dirty="0" smtClean="0"/>
              <a:t>form</a:t>
            </a:r>
            <a:r>
              <a:rPr lang="zh-CN" altLang="en-US" dirty="0" smtClean="0"/>
              <a:t>认</a:t>
            </a:r>
            <a:r>
              <a:rPr lang="zh-CN" altLang="en-US" dirty="0"/>
              <a:t>证</a:t>
            </a:r>
          </a:p>
        </p:txBody>
      </p:sp>
      <p:sp>
        <p:nvSpPr>
          <p:cNvPr id="3" name="内容占位符 2"/>
          <p:cNvSpPr>
            <a:spLocks noGrp="1"/>
          </p:cNvSpPr>
          <p:nvPr>
            <p:ph idx="1"/>
          </p:nvPr>
        </p:nvSpPr>
        <p:spPr/>
        <p:txBody>
          <a:bodyPr/>
          <a:lstStyle/>
          <a:p>
            <a:r>
              <a:rPr lang="en-US" altLang="zh-CN" dirty="0" smtClean="0"/>
              <a:t>rake</a:t>
            </a:r>
            <a:r>
              <a:rPr lang="zh-CN" altLang="en-US" dirty="0" smtClean="0"/>
              <a:t> </a:t>
            </a:r>
            <a:r>
              <a:rPr lang="en-US" altLang="zh-CN" dirty="0" err="1" smtClean="0"/>
              <a:t>db:migrate</a:t>
            </a:r>
            <a:endParaRPr lang="en-US" altLang="zh-CN" dirty="0" smtClean="0"/>
          </a:p>
          <a:p>
            <a:pPr lvl="1"/>
            <a:r>
              <a:rPr lang="zh-CN" altLang="en-US" dirty="0"/>
              <a:t>如</a:t>
            </a:r>
            <a:r>
              <a:rPr lang="zh-CN" altLang="en-US" dirty="0" smtClean="0"/>
              <a:t>果刚执行完就需要修改，可以退回</a:t>
            </a:r>
            <a:endParaRPr lang="en-US" altLang="zh-CN" dirty="0" smtClean="0"/>
          </a:p>
          <a:p>
            <a:pPr lvl="2"/>
            <a:r>
              <a:rPr lang="en-US" altLang="zh-CN" dirty="0" smtClean="0"/>
              <a:t>rake</a:t>
            </a:r>
            <a:r>
              <a:rPr lang="zh-CN" altLang="en-US" dirty="0" smtClean="0"/>
              <a:t> </a:t>
            </a:r>
            <a:r>
              <a:rPr lang="en-US" altLang="zh-CN" dirty="0" err="1" smtClean="0"/>
              <a:t>db:rollback</a:t>
            </a:r>
            <a:endParaRPr lang="en-US" altLang="zh-CN" dirty="0" smtClean="0"/>
          </a:p>
          <a:p>
            <a:pPr lvl="1"/>
            <a:r>
              <a:rPr lang="zh-CN" altLang="en-US" dirty="0" smtClean="0"/>
              <a:t>如果团队开发，已经提交了代码，其他人已经执行过</a:t>
            </a:r>
            <a:r>
              <a:rPr lang="en-US" altLang="zh-CN" dirty="0" smtClean="0"/>
              <a:t>rake </a:t>
            </a:r>
            <a:r>
              <a:rPr lang="en-US" altLang="zh-CN" dirty="0" err="1" smtClean="0"/>
              <a:t>db:migrate</a:t>
            </a:r>
            <a:r>
              <a:rPr lang="zh-CN" altLang="en-US" dirty="0" smtClean="0"/>
              <a:t>，除非能够让大家统一</a:t>
            </a:r>
            <a:r>
              <a:rPr lang="en-US" altLang="zh-CN" dirty="0" smtClean="0"/>
              <a:t>rollback</a:t>
            </a:r>
            <a:r>
              <a:rPr lang="zh-CN" altLang="en-US" dirty="0" smtClean="0"/>
              <a:t>，否则不</a:t>
            </a:r>
            <a:r>
              <a:rPr lang="zh-CN" altLang="en-US" dirty="0"/>
              <a:t>建</a:t>
            </a:r>
            <a:r>
              <a:rPr lang="zh-CN" altLang="en-US" dirty="0" smtClean="0"/>
              <a:t>议直接修改先前的</a:t>
            </a:r>
            <a:r>
              <a:rPr lang="en-US" altLang="zh-CN" dirty="0" smtClean="0"/>
              <a:t>migration</a:t>
            </a:r>
            <a:r>
              <a:rPr lang="zh-CN" altLang="en-US" dirty="0" smtClean="0"/>
              <a:t>文件，而是用新的</a:t>
            </a:r>
            <a:r>
              <a:rPr lang="en-US" altLang="zh-CN" dirty="0" smtClean="0"/>
              <a:t>migration</a:t>
            </a:r>
            <a:r>
              <a:rPr lang="zh-CN" altLang="en-US" dirty="0" smtClean="0"/>
              <a:t>进行修正，保持代码版本和数据库</a:t>
            </a:r>
            <a:r>
              <a:rPr lang="zh-CN" altLang="en-US" dirty="0"/>
              <a:t>设计</a:t>
            </a:r>
            <a:r>
              <a:rPr lang="zh-CN" altLang="en-US" dirty="0" smtClean="0"/>
              <a:t>一致，单向发展</a:t>
            </a:r>
            <a:endParaRPr lang="zh-CN" altLang="en-US" dirty="0"/>
          </a:p>
        </p:txBody>
      </p:sp>
    </p:spTree>
    <p:extLst>
      <p:ext uri="{BB962C8B-B14F-4D97-AF65-F5344CB8AC3E}">
        <p14:creationId xmlns:p14="http://schemas.microsoft.com/office/powerpoint/2010/main" val="737036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buaa">
  <a:themeElements>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计算机新技术研究所">
      <a:majorFont>
        <a:latin typeface="Arial Narrow"/>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赵永望-计算机新技术研究所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计算机新技术研究所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计算机新技术研究所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计算机新技术研究所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计算机新技术研究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计算机新技术研究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计算机新技术研究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ct-v1">
  <a:themeElements>
    <a:clrScheme name="act-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t-v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t-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t-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t-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t-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t-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t-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t-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t-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t-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t-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t-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t-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16502</TotalTime>
  <Words>1956</Words>
  <Application>Microsoft Office PowerPoint</Application>
  <PresentationFormat>全屏显示(4:3)</PresentationFormat>
  <Paragraphs>386</Paragraphs>
  <Slides>33</Slides>
  <Notes>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33</vt:i4>
      </vt:variant>
    </vt:vector>
  </HeadingPairs>
  <TitlesOfParts>
    <vt:vector size="48" baseType="lpstr">
      <vt:lpstr>Meiryo UI</vt:lpstr>
      <vt:lpstr>仿宋_GB2312</vt:lpstr>
      <vt:lpstr>黑体</vt:lpstr>
      <vt:lpstr>华文行楷</vt:lpstr>
      <vt:lpstr>华文中宋</vt:lpstr>
      <vt:lpstr>楷体_GB2312</vt:lpstr>
      <vt:lpstr>宋体</vt:lpstr>
      <vt:lpstr>Arial</vt:lpstr>
      <vt:lpstr>Arial Narrow</vt:lpstr>
      <vt:lpstr>Calibri</vt:lpstr>
      <vt:lpstr>Consolas</vt:lpstr>
      <vt:lpstr>Times New Roman</vt:lpstr>
      <vt:lpstr>Wingdings</vt:lpstr>
      <vt:lpstr>buaa</vt:lpstr>
      <vt:lpstr>act-v1</vt:lpstr>
      <vt:lpstr>Ruby程序设计语言 第七章：Ruby on Rails敏捷开发实践3 ——用户认证与复杂对象关系</vt:lpstr>
      <vt:lpstr>今日任务</vt:lpstr>
      <vt:lpstr>身份认证与访问控制</vt:lpstr>
      <vt:lpstr>在哪里截获访问请求？</vt:lpstr>
      <vt:lpstr>对于用户身份的认证</vt:lpstr>
      <vt:lpstr>增加用户登录与访问控制功能</vt:lpstr>
      <vt:lpstr>什么是http_basic认证</vt:lpstr>
      <vt:lpstr>基于form的用户认证与登录</vt:lpstr>
      <vt:lpstr>基于form认证</vt:lpstr>
      <vt:lpstr>Form认证</vt:lpstr>
      <vt:lpstr>登录界面</vt:lpstr>
      <vt:lpstr>Login页面</vt:lpstr>
      <vt:lpstr>添加action代码</vt:lpstr>
      <vt:lpstr>增加对blogs页面的保护</vt:lpstr>
      <vt:lpstr>左边栏显示登录状态</vt:lpstr>
      <vt:lpstr>current_user</vt:lpstr>
      <vt:lpstr>添加一个用户试验一下</vt:lpstr>
      <vt:lpstr>这个简单的认证实现不足</vt:lpstr>
      <vt:lpstr>基于devise插件的用户认证</vt:lpstr>
      <vt:lpstr>基于devise插件的用户认证</vt:lpstr>
      <vt:lpstr>Devise插件功能</vt:lpstr>
      <vt:lpstr>Devise插件实现的方法和helper</vt:lpstr>
      <vt:lpstr>定制登录、注册页面</vt:lpstr>
      <vt:lpstr>博客关注好友功能的实现</vt:lpstr>
      <vt:lpstr>关注关系</vt:lpstr>
      <vt:lpstr>实现</vt:lpstr>
      <vt:lpstr>效果</vt:lpstr>
      <vt:lpstr>讨论一个多对多对象关系实例</vt:lpstr>
      <vt:lpstr>讨论一个多对多对象关系实例</vt:lpstr>
      <vt:lpstr>讨论一个多对多对象关系实例</vt:lpstr>
      <vt:lpstr>讨论一个多对多对象关系实例</vt:lpstr>
      <vt:lpstr>O-R Mapping</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Ruby程序设计语言 第一章：绪论</dc:title>
  <dc:creator>wty</dc:creator>
  <cp:lastModifiedBy>wty</cp:lastModifiedBy>
  <cp:revision>682</cp:revision>
  <dcterms:created xsi:type="dcterms:W3CDTF">2010-05-17T07:15:50Z</dcterms:created>
  <dcterms:modified xsi:type="dcterms:W3CDTF">2018-11-01T09:07:00Z</dcterms:modified>
</cp:coreProperties>
</file>