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6" r:id="rId2"/>
    <p:sldId id="335" r:id="rId3"/>
    <p:sldId id="327" r:id="rId4"/>
    <p:sldId id="328" r:id="rId5"/>
    <p:sldId id="332" r:id="rId6"/>
    <p:sldId id="323" r:id="rId7"/>
    <p:sldId id="325" r:id="rId8"/>
    <p:sldId id="333" r:id="rId9"/>
    <p:sldId id="256" r:id="rId10"/>
    <p:sldId id="257" r:id="rId11"/>
    <p:sldId id="331" r:id="rId12"/>
    <p:sldId id="330" r:id="rId13"/>
    <p:sldId id="263" r:id="rId14"/>
    <p:sldId id="300" r:id="rId15"/>
    <p:sldId id="322" r:id="rId16"/>
    <p:sldId id="301" r:id="rId17"/>
    <p:sldId id="303" r:id="rId18"/>
    <p:sldId id="302" r:id="rId19"/>
    <p:sldId id="334" r:id="rId20"/>
    <p:sldId id="304" r:id="rId21"/>
    <p:sldId id="305" r:id="rId22"/>
    <p:sldId id="306" r:id="rId23"/>
    <p:sldId id="307" r:id="rId24"/>
    <p:sldId id="329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299" r:id="rId39"/>
    <p:sldId id="321" r:id="rId40"/>
  </p:sldIdLst>
  <p:sldSz cx="12192000" cy="6858000"/>
  <p:notesSz cx="9710738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15" autoAdjust="0"/>
  </p:normalViewPr>
  <p:slideViewPr>
    <p:cSldViewPr snapToGrid="0">
      <p:cViewPr varScale="1">
        <p:scale>
          <a:sx n="79" d="100"/>
          <a:sy n="79" d="100"/>
        </p:scale>
        <p:origin x="11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079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00505" y="1"/>
            <a:ext cx="42079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8FA98-C246-48B3-969B-9584B4EE8ABA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079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00505" y="6513910"/>
            <a:ext cx="42079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D73F-3AEE-4D99-8FC4-7D1E4FC7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7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079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00505" y="1"/>
            <a:ext cx="42079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97175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1074" y="3300412"/>
            <a:ext cx="77685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079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00505" y="6513910"/>
            <a:ext cx="42079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7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这里可以引申点出：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不管内部状态，还是外部状态，都必须唯一可判定，即在任何一个时刻，对象</a:t>
            </a:r>
            <a:r>
              <a:rPr lang="en-US" altLang="zh-CN" dirty="0" smtClean="0"/>
              <a:t>o</a:t>
            </a:r>
            <a:r>
              <a:rPr lang="zh-CN" altLang="en-US" dirty="0" smtClean="0"/>
              <a:t>只能处于一种状态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内部状态到外部状态的映射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视为不可变对象是一种近似处理，实质上仍然是可变对象。只不过程序不关心该对象的内部细节，且共享访问改变其内部元素也不会产生不可接受的效果。换句话说，程序只需了解该对象的外部状态，而不关心其内部属性的具体取值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dirty="0" err="1" smtClean="0"/>
              <a:t>ScalabeArray</a:t>
            </a:r>
            <a:r>
              <a:rPr lang="zh-CN" altLang="en-US" dirty="0" smtClean="0"/>
              <a:t>，如果程序既关心其序状态，也关心其管理的元素个数，则就不能处理为不可变对象。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问题域：程序所要解决的问题层面，即程序用户能够理解的问题。关键是程序要解决什么问题。</a:t>
            </a:r>
            <a:endParaRPr lang="en-US" altLang="zh-CN" dirty="0" smtClean="0"/>
          </a:p>
          <a:p>
            <a:r>
              <a:rPr lang="zh-CN" altLang="en-US" dirty="0" smtClean="0"/>
              <a:t>推导属性：即其取值可以根据其他属性取值推导获得</a:t>
            </a:r>
            <a:endParaRPr lang="en-US" altLang="zh-CN" dirty="0" smtClean="0"/>
          </a:p>
          <a:p>
            <a:r>
              <a:rPr lang="zh-CN" altLang="en-US" dirty="0" smtClean="0"/>
              <a:t>电梯类：运行状态、运行方向、当前所处楼层、运动目标楼层、门开启状态</a:t>
            </a:r>
            <a:endParaRPr lang="en-US" altLang="zh-CN" dirty="0" smtClean="0"/>
          </a:p>
          <a:p>
            <a:r>
              <a:rPr lang="zh-CN" altLang="en-US" dirty="0" smtClean="0"/>
              <a:t>集合类：集合规模、集合元素列表</a:t>
            </a:r>
            <a:endParaRPr lang="en-US" altLang="zh-CN" dirty="0" smtClean="0"/>
          </a:p>
          <a:p>
            <a:r>
              <a:rPr lang="zh-CN" altLang="en-US" dirty="0" smtClean="0"/>
              <a:t>学生类：学号、姓名、学生类别</a:t>
            </a:r>
            <a:endParaRPr lang="en-US" altLang="zh-CN" dirty="0" smtClean="0"/>
          </a:p>
          <a:p>
            <a:r>
              <a:rPr lang="zh-CN" altLang="en-US" dirty="0" smtClean="0"/>
              <a:t>三角形类：三个顶点、着色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6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完整的意义在于能否实现软件需求。</a:t>
            </a:r>
            <a:endParaRPr lang="en-US" altLang="zh-CN" dirty="0" smtClean="0"/>
          </a:p>
          <a:p>
            <a:r>
              <a:rPr lang="zh-CN" altLang="en-US" dirty="0" smtClean="0"/>
              <a:t>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类与通知消息类</a:t>
            </a:r>
            <a:r>
              <a:rPr lang="en-US" altLang="zh-CN" dirty="0" smtClean="0"/>
              <a:t>(Message)</a:t>
            </a:r>
            <a:r>
              <a:rPr lang="zh-CN" altLang="en-US" dirty="0" smtClean="0"/>
              <a:t>中都包含帖子的产生时间、帖子标题文本、帖子属性等数据（一旦帖子产生）不会随时间改变，</a:t>
            </a:r>
            <a:r>
              <a:rPr lang="en-US" altLang="zh-CN" dirty="0" smtClean="0"/>
              <a:t>immutable data===》</a:t>
            </a:r>
            <a:r>
              <a:rPr lang="zh-CN" altLang="en-US" dirty="0" smtClean="0"/>
              <a:t>冗余存储数据</a:t>
            </a:r>
            <a:endParaRPr lang="en-US" altLang="zh-CN" dirty="0" smtClean="0"/>
          </a:p>
          <a:p>
            <a:r>
              <a:rPr lang="zh-CN" altLang="en-US" dirty="0" smtClean="0"/>
              <a:t>出租车调度类与出租车类：都需要乘客请求信息，然而乘客信息在实时发生变化，</a:t>
            </a:r>
            <a:r>
              <a:rPr lang="en-US" altLang="zh-CN" dirty="0" smtClean="0"/>
              <a:t>mutable data===》</a:t>
            </a:r>
            <a:r>
              <a:rPr lang="zh-CN" altLang="en-US" dirty="0" smtClean="0"/>
              <a:t>共享数据方案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这四个问题中前三个是典型的功能问题。意味着我们要从功能角度来分析类的属性设计是否满足功能要求。第四个问题是关于设计的问题，关注设计简化。</a:t>
            </a:r>
            <a:endParaRPr lang="en-US" altLang="zh-CN" dirty="0" smtClean="0"/>
          </a:p>
          <a:p>
            <a:r>
              <a:rPr lang="zh-CN" altLang="en-US" dirty="0" smtClean="0"/>
              <a:t>通过这四个问题可以发现这两个类的属性设计中存在的诸多问题。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8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）学生如何查看有哪些课可选？</a:t>
            </a:r>
            <a:r>
              <a:rPr lang="en-US" altLang="zh-CN" dirty="0" smtClean="0"/>
              <a:t>---》</a:t>
            </a:r>
            <a:r>
              <a:rPr lang="zh-CN" altLang="en-US" dirty="0" smtClean="0"/>
              <a:t>表面上需要为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类增加关于所有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的属性，其实不然。这句话的本质不是为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增加什么属性，而是学生作为用户登录系统后能够看到什么信息，因此这个问题并不是针对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类，而是针对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这个自然人的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通过数组来定义还是通过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来定义好？</a:t>
            </a:r>
            <a:r>
              <a:rPr lang="en-US" altLang="zh-CN" dirty="0" smtClean="0"/>
              <a:t>--</a:t>
            </a:r>
            <a:r>
              <a:rPr lang="zh-CN" altLang="en-US" dirty="0" smtClean="0"/>
              <a:t>关键取决于是否事先知道选课数量。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CourseSelection</a:t>
            </a:r>
            <a:r>
              <a:rPr lang="zh-CN" altLang="en-US" dirty="0" smtClean="0"/>
              <a:t>不保存学分是否可以？看具体情况，如果获得的学分与成绩没有关系，则可以不保存。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Semester</a:t>
            </a:r>
            <a:r>
              <a:rPr lang="zh-CN" altLang="en-US" dirty="0" smtClean="0"/>
              <a:t>中可以包含年、春季</a:t>
            </a:r>
            <a:r>
              <a:rPr lang="en-US" altLang="zh-CN" dirty="0" smtClean="0"/>
              <a:t>/</a:t>
            </a:r>
            <a:r>
              <a:rPr lang="zh-CN" altLang="en-US" dirty="0" smtClean="0"/>
              <a:t>秋季，这样可以准确知道一个学生什么时间选的课。不同</a:t>
            </a:r>
            <a:r>
              <a:rPr lang="en-US" altLang="zh-CN" dirty="0" err="1" smtClean="0"/>
              <a:t>sem</a:t>
            </a:r>
            <a:r>
              <a:rPr lang="zh-CN" altLang="en-US" dirty="0" smtClean="0"/>
              <a:t>选的课会导致产生不同的</a:t>
            </a:r>
            <a:r>
              <a:rPr lang="en-US" altLang="zh-CN" dirty="0" err="1" smtClean="0"/>
              <a:t>courselection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4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动态保持不变：线性方程组、待排序数组</a:t>
            </a:r>
            <a:endParaRPr lang="en-US" altLang="zh-CN" dirty="0" smtClean="0"/>
          </a:p>
          <a:p>
            <a:r>
              <a:rPr lang="zh-CN" altLang="en-US" dirty="0" smtClean="0"/>
              <a:t>动态保持变化：网络爬虫保存的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列表、电梯系统的乘客请求列表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8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计算一个学生所有课程的平均分如何计算：一个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计算一门课所有学生成绩的平均分：？</a:t>
            </a:r>
            <a:endParaRPr lang="en-US" altLang="zh-CN" dirty="0" smtClean="0"/>
          </a:p>
          <a:p>
            <a:r>
              <a:rPr lang="zh-CN" altLang="en-US" dirty="0" smtClean="0"/>
              <a:t>问题：对于</a:t>
            </a:r>
            <a:r>
              <a:rPr lang="en-US" altLang="zh-CN" dirty="0" err="1" smtClean="0"/>
              <a:t>getCourseMark</a:t>
            </a:r>
            <a:r>
              <a:rPr lang="en-US" altLang="zh-CN" dirty="0" smtClean="0"/>
              <a:t>(c)</a:t>
            </a:r>
            <a:r>
              <a:rPr lang="zh-CN" altLang="en-US" dirty="0" smtClean="0"/>
              <a:t>，如果学生没有选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对应的课程应该返回什么？</a:t>
            </a:r>
            <a:endParaRPr lang="en-US" altLang="zh-CN" dirty="0" smtClean="0"/>
          </a:p>
          <a:p>
            <a:r>
              <a:rPr lang="zh-CN" altLang="en-US" dirty="0" smtClean="0"/>
              <a:t>提问：如何知道学生是否重修了一门课？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什么是系统事件？就是把系统整体作为一个抽象对象来看待，系统需要响应的外部事件。</a:t>
            </a:r>
            <a:endParaRPr lang="en-US" altLang="zh-CN" dirty="0" smtClean="0"/>
          </a:p>
          <a:p>
            <a:r>
              <a:rPr lang="zh-CN" altLang="en-US" dirty="0" smtClean="0"/>
              <a:t>这个例子留给同学作为作业完成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6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recordMark</a:t>
            </a:r>
            <a:r>
              <a:rPr lang="zh-CN" altLang="en-US" dirty="0" smtClean="0"/>
              <a:t>的效果分析要注意到重修的问题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51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常量对象是不可变对象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该例子展示的结果是容易出现的典型问题。实际上不能避免共享，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上产生共享。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2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2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关于类型的判断后续再来介绍。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就对称性来说，当参数不属于同一个类的时候需要好好考虑下。如：对于具有继承关系的对象，雇员</a:t>
            </a:r>
            <a:r>
              <a:rPr lang="en-US" altLang="zh-CN" dirty="0" smtClean="0"/>
              <a:t>.equals</a:t>
            </a:r>
            <a:r>
              <a:rPr lang="zh-CN" altLang="en-US" dirty="0" smtClean="0"/>
              <a:t>（经理）和经理</a:t>
            </a:r>
            <a:r>
              <a:rPr lang="en-US" altLang="zh-CN" dirty="0" smtClean="0"/>
              <a:t>.equals</a:t>
            </a:r>
            <a:r>
              <a:rPr lang="zh-CN" altLang="en-US" dirty="0" smtClean="0"/>
              <a:t>（雇员）就需要考虑更多的问题，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4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使用可变对象的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会出现什么结果？</a:t>
            </a:r>
            <a:r>
              <a:rPr lang="en-US" altLang="zh-CN" dirty="0" smtClean="0"/>
              <a:t>--return </a:t>
            </a:r>
            <a:r>
              <a:rPr lang="en-US" altLang="zh-CN" i="1" dirty="0" smtClean="0"/>
              <a:t>true</a:t>
            </a:r>
            <a:r>
              <a:rPr lang="en-US" altLang="zh-CN" dirty="0" smtClean="0"/>
              <a:t> if and only if the parameter is </a:t>
            </a:r>
            <a:r>
              <a:rPr lang="en-US" altLang="zh-CN" i="1" dirty="0" smtClean="0"/>
              <a:t>this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使用不可变对象的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会出现什么结果？</a:t>
            </a:r>
            <a:r>
              <a:rPr lang="en-US" altLang="zh-CN" dirty="0" smtClean="0"/>
              <a:t>--return </a:t>
            </a:r>
            <a:r>
              <a:rPr lang="en-US" altLang="zh-CN" i="1" dirty="0" smtClean="0"/>
              <a:t>this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4DA8-F4FC-4342-AB96-5672604F87A6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648-11DF-4410-9DC1-959A1DA38C18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8B28-99C1-428E-BBE7-CC25F1946422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BB5E-F7D7-4CE8-8A2A-802CFBB0E4B8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84E-7396-4501-982B-8BEE86995E41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536-356A-4002-A505-A262A4EE12BF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B12-E22A-4093-8FD5-7283C34EC03E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D7BF-D7BD-4E93-B599-356AA93ECCFD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6AFE-9E5E-4A59-AC05-497F7E427654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CC1-902A-42ED-AB91-257EF5CB7523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D2C-3B57-4BA0-9A9D-9E1726F86FC2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3A6-99A8-49FE-85F9-203D94634D7F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关于作业指导书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对应软件需求</a:t>
            </a:r>
            <a:r>
              <a:rPr lang="zh-CN" altLang="en-US" dirty="0"/>
              <a:t>。</a:t>
            </a:r>
            <a:r>
              <a:rPr lang="zh-CN" altLang="en-US" dirty="0" smtClean="0"/>
              <a:t>从根本上来说，使用自然语言无法做到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的准确和无歧义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必须要加以限制和约束，每份指导书经过了老师和助教们多个版本的修订。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不可避免仍然存在问题，也没必要处处都</a:t>
            </a:r>
            <a:r>
              <a:rPr lang="zh-CN" altLang="en-US" dirty="0" smtClean="0"/>
              <a:t>去质疑，</a:t>
            </a:r>
            <a:r>
              <a:rPr lang="zh-CN" altLang="en-US" dirty="0" smtClean="0"/>
              <a:t>遵照自己的理解去做，理解需求本身就是一个训练。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关于无效作业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紧急启动拦截机制，自动拦截不能编译和运行的程序，不能进入测评环节，意味无效作业提交者除了被判一次无效外颗粒无</a:t>
            </a:r>
            <a:r>
              <a:rPr lang="zh-CN" altLang="en-US" dirty="0" smtClean="0"/>
              <a:t>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认识对象的特性</a:t>
            </a:r>
            <a:endParaRPr lang="en-US" altLang="zh-CN" dirty="0" smtClean="0"/>
          </a:p>
          <a:p>
            <a:r>
              <a:rPr lang="zh-CN" altLang="en-US" dirty="0" smtClean="0"/>
              <a:t>对象的可变性</a:t>
            </a:r>
            <a:endParaRPr lang="en-US" altLang="zh-CN" dirty="0" smtClean="0"/>
          </a:p>
          <a:p>
            <a:r>
              <a:rPr lang="zh-CN" altLang="en-US" dirty="0" smtClean="0"/>
              <a:t>类的属性与方法</a:t>
            </a:r>
            <a:endParaRPr lang="en-US" altLang="zh-CN" dirty="0" smtClean="0"/>
          </a:p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个基础术语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9808"/>
            <a:ext cx="10515600" cy="52681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存储在内存</a:t>
            </a:r>
            <a:r>
              <a:rPr lang="zh-CN" altLang="en-US" dirty="0"/>
              <a:t>中</a:t>
            </a:r>
            <a:r>
              <a:rPr lang="zh-CN" altLang="en-US" dirty="0" smtClean="0"/>
              <a:t>的一个数据结构。任意时刻都拥有确定的取值。该数据结构由相应的类定义。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对象属性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对象组成成分，有类型和具体取值。可以是简单类型，或者复杂类型（类）。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对象属性具有可见性设定，用来确定能够访问该属性的对象集合。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对象方法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对象的行为操作，由相应类定义。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对象引用</a:t>
            </a:r>
            <a:r>
              <a:rPr lang="en-US" altLang="zh-CN" dirty="0" smtClean="0"/>
              <a:t>(object reference)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</a:t>
            </a:r>
            <a:r>
              <a:rPr lang="zh-CN" altLang="en-US" dirty="0" smtClean="0"/>
              <a:t>相应类定义的变量</a:t>
            </a:r>
            <a:r>
              <a:rPr lang="zh-CN" altLang="en-US" u="sng" dirty="0" smtClean="0"/>
              <a:t>指向</a:t>
            </a:r>
            <a:r>
              <a:rPr lang="zh-CN" altLang="en-US" dirty="0" smtClean="0"/>
              <a:t>内存中某个</a:t>
            </a:r>
            <a:r>
              <a:rPr lang="zh-CN" altLang="en-US" u="sng" dirty="0" smtClean="0"/>
              <a:t>类型相匹配</a:t>
            </a:r>
            <a:r>
              <a:rPr lang="zh-CN" altLang="en-US" dirty="0" smtClean="0"/>
              <a:t>的实际对象的结果。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要</a:t>
            </a:r>
            <a:r>
              <a:rPr lang="zh-CN" altLang="en-US" dirty="0" smtClean="0"/>
              <a:t>与被引用的对象</a:t>
            </a:r>
            <a:r>
              <a:rPr lang="en-US" altLang="zh-CN" dirty="0" smtClean="0"/>
              <a:t>(referred object)</a:t>
            </a:r>
            <a:r>
              <a:rPr lang="zh-CN" altLang="en-US" dirty="0" smtClean="0"/>
              <a:t>加以区分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对象访问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通过对象引用来使用一个对象的行为。根据可见性设定，可以访问对象属性或者对象方法。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认识对象的特性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对象是运行时的存在，具备</a:t>
            </a:r>
            <a:r>
              <a:rPr lang="zh-CN" altLang="en-US" dirty="0"/>
              <a:t>多种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静态特性：由相应类所定义的特性，运行时保持不变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动态特性：对象运行时获得、且可能会动态变化的特性</a:t>
            </a:r>
            <a:endParaRPr lang="en-US" altLang="zh-CN" dirty="0" smtClean="0"/>
          </a:p>
          <a:p>
            <a:r>
              <a:rPr lang="zh-CN" altLang="en-US" dirty="0" smtClean="0"/>
              <a:t>静态特性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“任何</a:t>
            </a:r>
            <a:r>
              <a:rPr lang="zh-CN" altLang="en-US" u="sng" dirty="0" smtClean="0"/>
              <a:t>三角形对象</a:t>
            </a:r>
            <a:r>
              <a:rPr lang="zh-CN" altLang="en-US" dirty="0"/>
              <a:t>的</a:t>
            </a:r>
            <a:r>
              <a:rPr lang="zh-CN" altLang="en-US" dirty="0" smtClean="0"/>
              <a:t>三个顶点都不会在一条直线上”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“任何</a:t>
            </a:r>
            <a:r>
              <a:rPr lang="zh-CN" altLang="en-US" u="sng" dirty="0" smtClean="0"/>
              <a:t>储蓄账户对象</a:t>
            </a:r>
            <a:r>
              <a:rPr lang="zh-CN" altLang="en-US" dirty="0" smtClean="0"/>
              <a:t>的余额必须不会小于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动态特性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u="sng" dirty="0" smtClean="0"/>
              <a:t>一部车</a:t>
            </a:r>
            <a:r>
              <a:rPr lang="zh-CN" altLang="en-US" dirty="0" smtClean="0"/>
              <a:t>的燃油消耗由行驶里程和行驶速度决定”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“一个</a:t>
            </a:r>
            <a:r>
              <a:rPr lang="zh-CN" altLang="en-US" u="sng" dirty="0" smtClean="0"/>
              <a:t>程序</a:t>
            </a:r>
            <a:r>
              <a:rPr lang="zh-CN" altLang="en-US" dirty="0" smtClean="0"/>
              <a:t>运行时使用的内存随输入发生变化”</a:t>
            </a:r>
            <a:endParaRPr lang="en-US" altLang="zh-CN" dirty="0" smtClean="0"/>
          </a:p>
          <a:p>
            <a:r>
              <a:rPr lang="zh-CN" altLang="en-US" dirty="0" smtClean="0"/>
              <a:t>对象特性本质上是关于对象属性取值或关系的特性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对象可变性是一个关于对象属性是否会发生变化的特性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8024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可变对象</a:t>
            </a:r>
            <a:r>
              <a:rPr lang="en-US" altLang="zh-CN" dirty="0" smtClean="0"/>
              <a:t>(mutable object)</a:t>
            </a:r>
          </a:p>
          <a:p>
            <a:pPr lvl="1"/>
            <a:r>
              <a:rPr lang="zh-CN" altLang="en-US" dirty="0" smtClean="0"/>
              <a:t>状态可发生</a:t>
            </a:r>
            <a:r>
              <a:rPr lang="zh-CN" altLang="en-US" b="1" dirty="0" smtClean="0"/>
              <a:t>外部</a:t>
            </a:r>
            <a:r>
              <a:rPr lang="zh-CN" altLang="en-US" dirty="0" smtClean="0"/>
              <a:t>能够观察到的变化</a:t>
            </a:r>
            <a:endParaRPr lang="en-US" altLang="zh-CN" dirty="0" smtClean="0"/>
          </a:p>
          <a:p>
            <a:r>
              <a:rPr lang="zh-CN" altLang="en-US" dirty="0"/>
              <a:t>不可变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(immutable object)</a:t>
            </a:r>
          </a:p>
          <a:p>
            <a:pPr lvl="1"/>
            <a:r>
              <a:rPr lang="zh-CN" altLang="en-US" dirty="0" smtClean="0"/>
              <a:t>对象的属性不可以被改变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或者对象的属性可以被改变，但是外部观察不到相应状态的变化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典型代表：常量字符串对象</a:t>
            </a:r>
            <a:endParaRPr lang="en-US" altLang="zh-CN" dirty="0" smtClean="0"/>
          </a:p>
          <a:p>
            <a:r>
              <a:rPr lang="zh-CN" altLang="en-US" dirty="0" smtClean="0"/>
              <a:t>使用不可变对象能够降低逻辑复杂度，易于发现问题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可能会导致内存消耗多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31489" y="2124124"/>
            <a:ext cx="33668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64497" y="5765181"/>
            <a:ext cx="30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mutable or immutable object?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5249" y="1234343"/>
            <a:ext cx="3646448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可变对象中可能包括不可变数据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在不引起歧义情况下，</a:t>
            </a:r>
            <a:r>
              <a:rPr lang="zh-CN" altLang="en-US" dirty="0"/>
              <a:t>有时也</a:t>
            </a:r>
            <a:r>
              <a:rPr lang="zh-CN" altLang="en-US" dirty="0" smtClean="0"/>
              <a:t>可</a:t>
            </a:r>
            <a:r>
              <a:rPr lang="zh-CN" altLang="en-US" dirty="0"/>
              <a:t>称</a:t>
            </a:r>
            <a:r>
              <a:rPr lang="zh-CN" altLang="en-US" dirty="0" smtClean="0"/>
              <a:t>“对象引用” 为</a:t>
            </a:r>
            <a:r>
              <a:rPr lang="zh-CN" altLang="en-US" dirty="0"/>
              <a:t>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*对象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a;</a:t>
            </a:r>
          </a:p>
          <a:p>
            <a:pPr lvl="1"/>
            <a:r>
              <a:rPr lang="en-US" altLang="zh-CN" dirty="0" smtClean="0"/>
              <a:t>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==0)…</a:t>
            </a:r>
          </a:p>
          <a:p>
            <a:pPr lvl="1"/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1;</a:t>
            </a:r>
          </a:p>
          <a:p>
            <a:r>
              <a:rPr lang="zh-CN" altLang="en-US" dirty="0" smtClean="0"/>
              <a:t>多个对象引用可指向一个相同对象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b = a;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个指向同一对象的引用实际产生了对象共享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如果被引用对象不可变，共享不会产生</a:t>
            </a:r>
            <a:r>
              <a:rPr lang="zh-CN" altLang="en-US" dirty="0"/>
              <a:t>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如果被引用对象可变，共享有可能产生</a:t>
            </a:r>
            <a:r>
              <a:rPr lang="zh-CN" altLang="en-US" dirty="0"/>
              <a:t>不可</a:t>
            </a:r>
            <a:r>
              <a:rPr lang="zh-CN" altLang="en-US" dirty="0" smtClean="0"/>
              <a:t>预期的效果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b[</a:t>
            </a:r>
            <a:r>
              <a:rPr lang="en-US" altLang="zh-CN" dirty="0"/>
              <a:t>3</a:t>
            </a:r>
            <a:r>
              <a:rPr lang="en-US" altLang="zh-CN" dirty="0" smtClean="0"/>
              <a:t>] = 9;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9934" y="2939590"/>
            <a:ext cx="858644" cy="490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92396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756307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023939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291566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566628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834260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8688578" y="3180514"/>
            <a:ext cx="803818" cy="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26219" y="3812557"/>
            <a:ext cx="858644" cy="490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14" name="直接箭头连接符 13"/>
          <p:cNvCxnSpPr>
            <a:stCxn id="13" idx="3"/>
            <a:endCxn id="5" idx="1"/>
          </p:cNvCxnSpPr>
          <p:nvPr/>
        </p:nvCxnSpPr>
        <p:spPr>
          <a:xfrm flipV="1">
            <a:off x="8684863" y="3180514"/>
            <a:ext cx="807533" cy="877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93478" y="2435321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reference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2767" y="2430918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referred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3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75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共享访问</a:t>
            </a:r>
            <a:r>
              <a:rPr lang="zh-CN" altLang="en-US" u="sng" dirty="0" smtClean="0"/>
              <a:t>可变对象</a:t>
            </a:r>
            <a:r>
              <a:rPr lang="zh-CN" altLang="en-US" dirty="0" smtClean="0"/>
              <a:t>可能产生的风险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一个对象所管理的对象被外部某对象不受控制的访问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如账户管理对象如果把账户对象暴露给外部，可能会破坏账户对象的关键信息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个临时对象被共享，导致其生命期结束时间不确定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程序中，一个方法构造的</a:t>
            </a:r>
            <a:r>
              <a:rPr lang="zh-CN" altLang="en-US" dirty="0"/>
              <a:t>临时</a:t>
            </a:r>
            <a:r>
              <a:rPr lang="zh-CN" altLang="en-US" dirty="0" smtClean="0"/>
              <a:t>对象</a:t>
            </a:r>
            <a:r>
              <a:rPr lang="zh-CN" altLang="en-US" dirty="0"/>
              <a:t>在</a:t>
            </a:r>
            <a:r>
              <a:rPr lang="zh-CN" altLang="en-US" dirty="0" smtClean="0"/>
              <a:t>方法执行结束后其生命就结束。</a:t>
            </a:r>
            <a:r>
              <a:rPr lang="zh-CN" altLang="en-US" dirty="0" smtClean="0">
                <a:solidFill>
                  <a:srgbClr val="FF0000"/>
                </a:solidFill>
              </a:rPr>
              <a:t>一旦与外部对象产生共享，其生命期结束时间就不确定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如果被多个线程共享访问，运行时可能会出现莫名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如多个储户线程同时访问（存、取）一个账户对象，会导致账户余额发生莫名其妙的变化。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对象共享与对象复制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083"/>
          </a:xfrm>
        </p:spPr>
        <p:txBody>
          <a:bodyPr/>
          <a:lstStyle/>
          <a:p>
            <a:r>
              <a:rPr lang="zh-CN" altLang="en-US" dirty="0" smtClean="0"/>
              <a:t>对象引用</a:t>
            </a:r>
            <a:r>
              <a:rPr lang="zh-CN" altLang="en-US" dirty="0"/>
              <a:t>复制</a:t>
            </a:r>
            <a:r>
              <a:rPr lang="zh-CN" altLang="en-US" dirty="0" smtClean="0"/>
              <a:t>即产生共享</a:t>
            </a:r>
            <a:endParaRPr lang="en-US" altLang="zh-CN" dirty="0" smtClean="0"/>
          </a:p>
          <a:p>
            <a:r>
              <a:rPr lang="zh-CN" altLang="en-US" dirty="0" smtClean="0"/>
              <a:t>如果想要复制对象，而不是共享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方法产生新的对象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一个新对象，拷贝对象的属性值（要求对象的属性值外部可访问）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3375" y="4191620"/>
            <a:ext cx="286879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public class Poly{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terms;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deg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…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44282" y="3638882"/>
            <a:ext cx="4134246" cy="3083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public class Poly{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terms;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deg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public Poly clone(){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Poly p = new Poly();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p.terms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this.terms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p.deg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this.deg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return p;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5084956" y="505150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2173" y="435570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根对象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预定义了一个根</a:t>
            </a:r>
            <a:r>
              <a:rPr lang="zh-CN" altLang="en-US" dirty="0"/>
              <a:t>类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，除了原子数据类型</a:t>
            </a:r>
            <a:r>
              <a:rPr lang="en-US" altLang="zh-CN" dirty="0" smtClean="0"/>
              <a:t>(primitive type)</a:t>
            </a:r>
            <a:r>
              <a:rPr lang="zh-CN" altLang="en-US" dirty="0" smtClean="0"/>
              <a:t>，任何类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包括用户定义的类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都默认是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提供了三个方法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equals(Object o)</a:t>
            </a:r>
          </a:p>
          <a:p>
            <a:pPr lvl="1"/>
            <a:r>
              <a:rPr lang="en-US" altLang="zh-CN" dirty="0" smtClean="0"/>
              <a:t>Object clone()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7220" y="3529012"/>
            <a:ext cx="5534660" cy="792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为什么要做这个设计？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819139" y="4489112"/>
            <a:ext cx="588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(1)</a:t>
            </a:r>
            <a:r>
              <a:rPr lang="zh-CN" altLang="en-US" sz="2400" dirty="0">
                <a:sym typeface="Wingdings" panose="05000000000000000000" pitchFamily="2" charset="2"/>
              </a:rPr>
              <a:t>需要一个统一的类型</a:t>
            </a:r>
            <a:r>
              <a:rPr lang="zh-CN" altLang="en-US" sz="2400" dirty="0" smtClean="0">
                <a:sym typeface="Wingdings" panose="05000000000000000000" pitchFamily="2" charset="2"/>
              </a:rPr>
              <a:t>体系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sym typeface="Wingdings" panose="05000000000000000000" pitchFamily="2" charset="2"/>
              </a:rPr>
              <a:t>概括能力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(2)</a:t>
            </a:r>
            <a:r>
              <a:rPr lang="zh-CN" altLang="en-US" sz="2400" dirty="0">
                <a:sym typeface="Wingdings" panose="05000000000000000000" pitchFamily="2" charset="2"/>
              </a:rPr>
              <a:t>需要在运行时处理所有对象的</a:t>
            </a:r>
            <a:r>
              <a:rPr lang="zh-CN" altLang="en-US" sz="2400" dirty="0" smtClean="0">
                <a:sym typeface="Wingdings" panose="05000000000000000000" pitchFamily="2" charset="2"/>
              </a:rPr>
              <a:t>能力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对象等同判断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很多时候程序需要判断两个对象的关系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类型是否相似</a:t>
            </a:r>
          </a:p>
          <a:p>
            <a:pPr lvl="1"/>
            <a:r>
              <a:rPr lang="zh-CN" altLang="en-US" i="1" dirty="0" smtClean="0"/>
              <a:t>类型是否相同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状态是否相同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对象是否相同</a:t>
            </a:r>
            <a:endParaRPr lang="en-US" altLang="zh-CN" dirty="0" smtClean="0"/>
          </a:p>
          <a:p>
            <a:r>
              <a:rPr lang="zh-CN" altLang="en-US" dirty="0" smtClean="0"/>
              <a:t>如果一个对象是</a:t>
            </a:r>
            <a:r>
              <a:rPr lang="zh-CN" altLang="en-US" u="sng" dirty="0" smtClean="0">
                <a:solidFill>
                  <a:srgbClr val="FF0000"/>
                </a:solidFill>
              </a:rPr>
              <a:t>可变对象</a:t>
            </a:r>
            <a:r>
              <a:rPr lang="zh-CN" altLang="en-US" dirty="0" smtClean="0"/>
              <a:t>，按照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类要求，两个对象是相同对象（即共享），才相等。可变对象可以</a:t>
            </a:r>
            <a:r>
              <a:rPr lang="zh-CN" altLang="en-US" dirty="0"/>
              <a:t>直接使用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方法来进行自己所需的判断</a:t>
            </a:r>
            <a:endParaRPr lang="en-US" altLang="zh-CN" dirty="0" smtClean="0"/>
          </a:p>
          <a:p>
            <a:r>
              <a:rPr lang="zh-CN" altLang="en-US" dirty="0" smtClean="0"/>
              <a:t>如果一个对象是</a:t>
            </a:r>
            <a:r>
              <a:rPr lang="zh-CN" altLang="en-US" u="sng" dirty="0" smtClean="0">
                <a:solidFill>
                  <a:srgbClr val="FF0000"/>
                </a:solidFill>
              </a:rPr>
              <a:t>不可变对象</a:t>
            </a:r>
            <a:r>
              <a:rPr lang="zh-CN" altLang="en-US" dirty="0" smtClean="0"/>
              <a:t>，只要两个对象状态相同，就应该认为是相同对象，这时需新实现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76712" y="2885450"/>
            <a:ext cx="797045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对象相同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对象状态相同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对象类型相同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对象类型相似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语言中对象等同的特性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自反性：对于任何非空引用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(x)</a:t>
            </a:r>
            <a:r>
              <a:rPr lang="zh-CN" altLang="en-US" dirty="0"/>
              <a:t>应该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</a:p>
          <a:p>
            <a:r>
              <a:rPr lang="zh-CN" altLang="en-US" dirty="0" smtClean="0"/>
              <a:t>对称性：</a:t>
            </a:r>
            <a:r>
              <a:rPr lang="zh-CN" altLang="en-US" dirty="0"/>
              <a:t>对于任何非空引用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，当且仅当</a:t>
            </a:r>
            <a:r>
              <a:rPr lang="en-US" altLang="zh-CN" dirty="0" err="1" smtClean="0"/>
              <a:t>y.equals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</a:t>
            </a:r>
            <a:r>
              <a:rPr lang="zh-CN" altLang="en-US" dirty="0" smtClean="0"/>
              <a:t>也应该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endParaRPr lang="en-US" altLang="zh-CN" dirty="0" smtClean="0"/>
          </a:p>
          <a:p>
            <a:r>
              <a:rPr lang="zh-CN" altLang="en-US" dirty="0" smtClean="0"/>
              <a:t>传递性：对于任何引用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</a:t>
            </a:r>
            <a:r>
              <a:rPr lang="zh-CN" altLang="en-US" dirty="0"/>
              <a:t>应该返回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y.equals</a:t>
            </a:r>
            <a:r>
              <a:rPr lang="en-US" altLang="zh-CN" dirty="0" smtClean="0"/>
              <a:t>(z)</a:t>
            </a:r>
            <a:r>
              <a:rPr lang="zh-CN" altLang="en-US" dirty="0" smtClean="0"/>
              <a:t> 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(z)</a:t>
            </a:r>
            <a:r>
              <a:rPr lang="zh-CN" altLang="en-US" dirty="0" smtClean="0"/>
              <a:t>也应该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endParaRPr lang="en-US" altLang="zh-CN" dirty="0" smtClean="0"/>
          </a:p>
          <a:p>
            <a:r>
              <a:rPr lang="zh-CN" altLang="en-US" dirty="0" smtClean="0"/>
              <a:t>一致性：如果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引用的对象没有发生变化，反复调用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</a:t>
            </a:r>
            <a:r>
              <a:rPr lang="zh-CN" altLang="en-US" dirty="0" smtClean="0"/>
              <a:t>应该返回同样的结果。</a:t>
            </a:r>
            <a:endParaRPr lang="en-US" altLang="zh-CN" dirty="0" smtClean="0"/>
          </a:p>
          <a:p>
            <a:r>
              <a:rPr lang="zh-CN" altLang="en-US" dirty="0" smtClean="0"/>
              <a:t>对于任意非空引用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(null)</a:t>
            </a:r>
            <a:r>
              <a:rPr lang="zh-CN" altLang="en-US" dirty="0" smtClean="0"/>
              <a:t>应该返回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程序测试与结果提交注意事项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公共测试</a:t>
            </a:r>
            <a:r>
              <a:rPr lang="zh-CN" altLang="en-US" sz="2800" dirty="0"/>
              <a:t>会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OJ</a:t>
            </a:r>
            <a:r>
              <a:rPr lang="zh-CN" altLang="en-US" sz="2800" dirty="0" smtClean="0"/>
              <a:t>中自动完成，可以查看结果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错误</a:t>
            </a:r>
            <a:r>
              <a:rPr lang="zh-CN" altLang="en-US" sz="2800" dirty="0" smtClean="0"/>
              <a:t>分类：</a:t>
            </a:r>
            <a:r>
              <a:rPr lang="en-US" altLang="zh-CN" sz="2800" dirty="0" smtClean="0"/>
              <a:t>Crash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触发异常，程序崩溃，权重</a:t>
            </a:r>
            <a:r>
              <a:rPr lang="en-US" altLang="zh-CN" sz="2800" dirty="0" smtClean="0"/>
              <a:t>4)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Wrong(</a:t>
            </a:r>
            <a:r>
              <a:rPr lang="zh-CN" altLang="en-US" sz="2800" dirty="0" smtClean="0"/>
              <a:t>错误输出结果，权重</a:t>
            </a:r>
            <a:r>
              <a:rPr lang="en-US" altLang="zh-CN" sz="2800" dirty="0" smtClean="0"/>
              <a:t>2)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Incomplete(</a:t>
            </a:r>
            <a:r>
              <a:rPr lang="zh-CN" altLang="en-US" sz="2800" dirty="0" smtClean="0"/>
              <a:t>不完整或部分正确的输出结果，权重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dirty="0"/>
              <a:t>采用积分排位制</a:t>
            </a:r>
            <a:endParaRPr lang="en-US" altLang="zh-CN" dirty="0"/>
          </a:p>
          <a:p>
            <a:r>
              <a:rPr lang="zh-CN" altLang="en-US" dirty="0"/>
              <a:t>一次作业的积分</a:t>
            </a:r>
            <a:endParaRPr lang="en-US" altLang="zh-CN" dirty="0"/>
          </a:p>
          <a:p>
            <a:pPr lvl="1"/>
            <a:r>
              <a:rPr lang="zh-CN" altLang="en-US" dirty="0"/>
              <a:t>基准分（根据作业难度设定，无效作业不能获得该基准分）</a:t>
            </a:r>
            <a:r>
              <a:rPr lang="en-US" altLang="zh-CN" dirty="0"/>
              <a:t>(+)</a:t>
            </a:r>
          </a:p>
          <a:p>
            <a:pPr lvl="1"/>
            <a:r>
              <a:rPr lang="zh-CN" altLang="en-US" dirty="0"/>
              <a:t>通过的公共测试用例数及加权</a:t>
            </a:r>
            <a:r>
              <a:rPr lang="en-US" altLang="zh-CN" dirty="0" smtClean="0"/>
              <a:t>(+)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/>
              <a:t>需要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clone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smtClean="0"/>
              <a:t>equals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7434" y="1821775"/>
            <a:ext cx="5432655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public class Poly{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[] terms;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deg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//method definitions…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94738" y="4630517"/>
            <a:ext cx="6818048" cy="16813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Poly</a:t>
            </a:r>
            <a:r>
              <a:rPr lang="zh-CN" altLang="en-US" sz="3200" dirty="0" smtClean="0"/>
              <a:t>对象可以是可变对象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/>
              <a:t>也可以</a:t>
            </a:r>
            <a:r>
              <a:rPr lang="zh-CN" altLang="en-US" sz="3200" dirty="0" smtClean="0"/>
              <a:t>是不可变对象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请用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分钟分别给出相应的片段代码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9214" y="5271153"/>
            <a:ext cx="3320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toString</a:t>
            </a:r>
            <a:r>
              <a:rPr lang="zh-CN" altLang="en-US" sz="2000" dirty="0" smtClean="0"/>
              <a:t>：输出多项式的内容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属性与方法构成了类的实现细节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属性定义对象状态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方法定义对象作用于其状态上的行为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61273"/>
            <a:ext cx="4333302" cy="1631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ScalableArray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private Vector </a:t>
            </a:r>
            <a:r>
              <a:rPr lang="en-US" altLang="zh-CN" sz="2000" dirty="0" err="1" smtClean="0"/>
              <a:t>els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 public void append(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e){</a:t>
            </a:r>
            <a:r>
              <a:rPr lang="en-US" altLang="zh-CN" sz="2000" dirty="0" err="1" smtClean="0"/>
              <a:t>els.add</a:t>
            </a:r>
            <a:r>
              <a:rPr lang="en-US" altLang="zh-CN" sz="2000" dirty="0" smtClean="0"/>
              <a:t>(e);}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public void sort(){…}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414063" y="3735659"/>
            <a:ext cx="1873404" cy="1116757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56073" y="3735659"/>
            <a:ext cx="1873404" cy="1116757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0601346" y="2207100"/>
            <a:ext cx="382859" cy="367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4"/>
            <a:endCxn id="7" idx="0"/>
          </p:cNvCxnSpPr>
          <p:nvPr/>
        </p:nvCxnSpPr>
        <p:spPr>
          <a:xfrm flipH="1">
            <a:off x="10792775" y="2575090"/>
            <a:ext cx="1" cy="116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8287467" y="4294038"/>
            <a:ext cx="156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5" idx="4"/>
          </p:cNvCxnSpPr>
          <p:nvPr/>
        </p:nvCxnSpPr>
        <p:spPr>
          <a:xfrm rot="5400000">
            <a:off x="9071770" y="3131411"/>
            <a:ext cx="12700" cy="3442010"/>
          </a:xfrm>
          <a:prstGeom prst="bentConnector3">
            <a:avLst>
              <a:gd name="adj1" fmla="val 4392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11575" y="42932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12499" y="541103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ppend(e)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988" y="5448101"/>
            <a:ext cx="5931893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en-US" sz="2000" dirty="0"/>
              <a:t>该类隐藏了哪些状态？</a:t>
            </a:r>
            <a:endParaRPr lang="en-US" altLang="zh-CN" sz="2000" dirty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2)append</a:t>
            </a:r>
            <a:r>
              <a:rPr lang="zh-CN" altLang="en-US" sz="2000" dirty="0"/>
              <a:t>是否一定会改变状态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en-US" altLang="zh-CN" sz="2000" dirty="0" smtClean="0"/>
              <a:t>(3)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不改变状态，这个状态图如何调整？</a:t>
            </a:r>
            <a:endParaRPr lang="zh-CN" altLang="en-US" sz="2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 </a:t>
            </a:r>
            <a:r>
              <a:rPr lang="en-US" altLang="zh-CN" dirty="0" smtClean="0"/>
              <a:t>(</a:t>
            </a:r>
            <a:r>
              <a:rPr lang="en-US" altLang="zh-CN" dirty="0"/>
              <a:t>memory </a:t>
            </a:r>
            <a:r>
              <a:rPr lang="en-US" altLang="zh-CN" dirty="0">
                <a:sym typeface="Wingdings" panose="05000000000000000000" pitchFamily="2" charset="2"/>
              </a:rPr>
              <a:t> state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向量</a:t>
            </a:r>
            <a:r>
              <a:rPr lang="en-US" altLang="zh-CN" dirty="0" err="1" smtClean="0"/>
              <a:t>els</a:t>
            </a:r>
            <a:r>
              <a:rPr lang="zh-CN" altLang="en-US" dirty="0" smtClean="0"/>
              <a:t>中的所有元素</a:t>
            </a:r>
            <a:endParaRPr lang="en-US" altLang="zh-CN" dirty="0" smtClean="0"/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中元素的顺序关系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 </a:t>
            </a:r>
            <a:r>
              <a:rPr lang="en-US" altLang="zh-CN" dirty="0" smtClean="0"/>
              <a:t>(internal state </a:t>
            </a:r>
            <a:r>
              <a:rPr lang="en-US" altLang="zh-CN" dirty="0" smtClean="0">
                <a:sym typeface="Wingdings" panose="05000000000000000000" pitchFamily="2" charset="2"/>
              </a:rPr>
              <a:t> external state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unsorted</a:t>
            </a:r>
            <a:r>
              <a:rPr lang="zh-CN" altLang="en-US" dirty="0" smtClean="0"/>
              <a:t>：存在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- </a:t>
            </a:r>
            <a:r>
              <a:rPr lang="en-US" altLang="zh-CN" dirty="0" err="1" smtClean="0"/>
              <a:t>els</a:t>
            </a:r>
            <a:r>
              <a:rPr lang="en-US" altLang="zh-CN" dirty="0"/>
              <a:t>[j])*(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[j] </a:t>
            </a:r>
            <a:r>
              <a:rPr lang="en-US" altLang="zh-CN" dirty="0"/>
              <a:t>-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[k]) &lt;0</a:t>
            </a:r>
          </a:p>
          <a:p>
            <a:pPr lvl="2"/>
            <a:r>
              <a:rPr lang="en-US" altLang="zh-CN" dirty="0" smtClean="0"/>
              <a:t>sorted: </a:t>
            </a:r>
            <a:r>
              <a:rPr lang="zh-CN" altLang="en-US" dirty="0" smtClean="0"/>
              <a:t>任意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</a:t>
            </a:r>
            <a:r>
              <a:rPr lang="en-US" altLang="zh-CN" dirty="0"/>
              <a:t>(</a:t>
            </a:r>
            <a:r>
              <a:rPr lang="en-US" altLang="zh-CN" dirty="0" err="1"/>
              <a:t>els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- </a:t>
            </a:r>
            <a:r>
              <a:rPr lang="en-US" altLang="zh-CN" dirty="0" err="1"/>
              <a:t>els</a:t>
            </a:r>
            <a:r>
              <a:rPr lang="en-US" altLang="zh-CN" dirty="0"/>
              <a:t>[j])*(</a:t>
            </a:r>
            <a:r>
              <a:rPr lang="en-US" altLang="zh-CN" dirty="0" err="1"/>
              <a:t>els</a:t>
            </a:r>
            <a:r>
              <a:rPr lang="en-US" altLang="zh-CN" dirty="0"/>
              <a:t>[j] - </a:t>
            </a:r>
            <a:r>
              <a:rPr lang="en-US" altLang="zh-CN" dirty="0" err="1"/>
              <a:t>els</a:t>
            </a:r>
            <a:r>
              <a:rPr lang="en-US" altLang="zh-CN" dirty="0"/>
              <a:t>[k]) </a:t>
            </a:r>
            <a:r>
              <a:rPr lang="en-US" altLang="zh-CN" dirty="0" smtClean="0"/>
              <a:t>&gt;= 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30015" y="2203265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05090" y="5022807"/>
            <a:ext cx="1873404" cy="1176452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541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9330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6962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7458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49651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17283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7170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5614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3246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087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7170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35616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03248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7087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45937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3916869" y="4861932"/>
            <a:ext cx="454409" cy="1516566"/>
          </a:xfrm>
          <a:prstGeom prst="rightBrace">
            <a:avLst>
              <a:gd name="adj1" fmla="val 3778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512306" y="5026522"/>
            <a:ext cx="1873404" cy="1176452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4456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08474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576106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4373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118795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386427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04084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04758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72390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84001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04084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304760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572392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84001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115081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382713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 flipH="1">
            <a:off x="8527421" y="4861932"/>
            <a:ext cx="424213" cy="1516566"/>
          </a:xfrm>
          <a:prstGeom prst="rightBrace">
            <a:avLst>
              <a:gd name="adj1" fmla="val 5302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23" name="曲线连接符 22"/>
          <p:cNvCxnSpPr>
            <a:stCxn id="5" idx="0"/>
            <a:endCxn id="25" idx="0"/>
          </p:cNvCxnSpPr>
          <p:nvPr/>
        </p:nvCxnSpPr>
        <p:spPr>
          <a:xfrm rot="16200000" flipH="1">
            <a:off x="6443542" y="4021056"/>
            <a:ext cx="3715" cy="2007216"/>
          </a:xfrm>
          <a:prstGeom prst="curvedConnector3">
            <a:avLst>
              <a:gd name="adj1" fmla="val -11732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181344" y="45311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</a:t>
            </a:r>
            <a:r>
              <a:rPr lang="zh-CN" altLang="en-US" dirty="0"/>
              <a:t>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如果一个对象确保其外部状态始终保持不变，</a:t>
            </a:r>
            <a:r>
              <a:rPr lang="zh-CN" altLang="en-US" u="sng" dirty="0" smtClean="0"/>
              <a:t>则可视为</a:t>
            </a:r>
            <a:r>
              <a:rPr lang="en-US" altLang="zh-CN" u="sng" dirty="0" smtClean="0"/>
              <a:t>immutable object</a:t>
            </a:r>
          </a:p>
          <a:p>
            <a:r>
              <a:rPr lang="zh-CN" altLang="en-US" dirty="0" smtClean="0"/>
              <a:t>例如，如果要求</a:t>
            </a:r>
            <a:r>
              <a:rPr lang="en-US" altLang="zh-CN" dirty="0" err="1"/>
              <a:t>Scal</a:t>
            </a:r>
            <a:r>
              <a:rPr lang="en-US" altLang="zh-CN" dirty="0" err="1" smtClean="0"/>
              <a:t>ableArray</a:t>
            </a:r>
            <a:r>
              <a:rPr lang="zh-CN" altLang="en-US" dirty="0" smtClean="0"/>
              <a:t>始终处于</a:t>
            </a:r>
            <a:r>
              <a:rPr lang="en-US" altLang="zh-CN" dirty="0" smtClean="0"/>
              <a:t>Sorted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类的行为如何调整？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56928" y="3898251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185363" y="4480797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0698" y="3974528"/>
            <a:ext cx="4995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647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定义对象的状态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</a:t>
            </a:r>
            <a:r>
              <a:rPr lang="zh-CN" altLang="en-US" dirty="0"/>
              <a:t>影响</a:t>
            </a:r>
            <a:r>
              <a:rPr lang="zh-CN" altLang="en-US" dirty="0" smtClean="0"/>
              <a:t>对象交互行为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</a:t>
            </a:r>
            <a:r>
              <a:rPr lang="zh-CN" altLang="en-US" dirty="0"/>
              <a:t>影响</a:t>
            </a:r>
            <a:r>
              <a:rPr lang="zh-CN" altLang="en-US" dirty="0" smtClean="0"/>
              <a:t>对象的计算处理</a:t>
            </a:r>
            <a:r>
              <a:rPr lang="zh-CN" altLang="en-US" dirty="0"/>
              <a:t>行为</a:t>
            </a:r>
            <a:endParaRPr lang="en-US" altLang="zh-CN" dirty="0" smtClean="0"/>
          </a:p>
          <a:p>
            <a:r>
              <a:rPr lang="zh-CN" altLang="en-US" dirty="0" smtClean="0"/>
              <a:t>依据需求中描述的问题域特征来定义状态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电梯</a:t>
            </a:r>
            <a:endParaRPr lang="en-US" altLang="zh-CN" dirty="0"/>
          </a:p>
          <a:p>
            <a:pPr lvl="1"/>
            <a:r>
              <a:rPr lang="zh-CN" altLang="en-US" dirty="0" smtClean="0"/>
              <a:t>图书馆的书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手机联系人</a:t>
            </a:r>
            <a:endParaRPr lang="en-US" altLang="zh-CN" dirty="0" smtClean="0"/>
          </a:p>
          <a:p>
            <a:r>
              <a:rPr lang="zh-CN" altLang="en-US" dirty="0" smtClean="0"/>
              <a:t>对象状态可用于定义属性和相应的方法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639866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问题域状态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59268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内部状态表示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239005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属性实现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518742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状态处理行为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3244241" y="5737001"/>
            <a:ext cx="715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5563643" y="5737001"/>
            <a:ext cx="675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7" idx="2"/>
          </p:cNvCxnSpPr>
          <p:nvPr/>
        </p:nvCxnSpPr>
        <p:spPr>
          <a:xfrm>
            <a:off x="7843380" y="5737001"/>
            <a:ext cx="675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r>
              <a:rPr lang="en-US" altLang="zh-CN" dirty="0" smtClean="0"/>
              <a:t>(visibility)</a:t>
            </a:r>
          </a:p>
          <a:p>
            <a:pPr lvl="1"/>
            <a:r>
              <a:rPr lang="zh-CN" altLang="en-US" dirty="0" smtClean="0"/>
              <a:t>用于访问控制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基本准则：隐藏尽可能多的细节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private: </a:t>
            </a:r>
            <a:r>
              <a:rPr lang="zh-CN" altLang="en-US" dirty="0" smtClean="0"/>
              <a:t>仅限相同类的对象内部访问（</a:t>
            </a:r>
            <a:r>
              <a:rPr lang="zh-CN" altLang="en-US" b="1" dirty="0" smtClean="0">
                <a:solidFill>
                  <a:srgbClr val="FF0000"/>
                </a:solidFill>
              </a:rPr>
              <a:t>可跨对象访问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</a:t>
            </a:r>
            <a:r>
              <a:rPr lang="zh-CN" altLang="en-US" dirty="0" smtClean="0"/>
              <a:t>对外部完全公开（</a:t>
            </a:r>
            <a:r>
              <a:rPr lang="zh-CN" altLang="en-US" b="1" dirty="0" smtClean="0">
                <a:solidFill>
                  <a:srgbClr val="FF0000"/>
                </a:solidFill>
              </a:rPr>
              <a:t>任意对象可访问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protected: </a:t>
            </a:r>
            <a:r>
              <a:rPr lang="zh-CN" altLang="en-US" dirty="0" smtClean="0"/>
              <a:t>仅对当前对象和子类对象公开</a:t>
            </a:r>
            <a:endParaRPr lang="en-US" altLang="zh-CN" dirty="0" smtClean="0"/>
          </a:p>
          <a:p>
            <a:r>
              <a:rPr lang="zh-CN" altLang="en-US" dirty="0" smtClean="0"/>
              <a:t>属性与方法的修改影响</a:t>
            </a:r>
            <a:r>
              <a:rPr lang="en-US" altLang="zh-CN" dirty="0" smtClean="0"/>
              <a:t>(change impact)</a:t>
            </a:r>
          </a:p>
          <a:p>
            <a:pPr lvl="1"/>
            <a:r>
              <a:rPr lang="zh-CN" altLang="en-US" dirty="0" smtClean="0"/>
              <a:t>应尽量保持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，对其修改外部类不可见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</a:t>
            </a:r>
            <a:r>
              <a:rPr lang="zh-CN" altLang="en-US" dirty="0" smtClean="0"/>
              <a:t>：对其修改后需要修改子类实现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</a:t>
            </a:r>
            <a:r>
              <a:rPr lang="zh-CN" altLang="en-US" dirty="0" smtClean="0"/>
              <a:t>：对其修改需要对任何使用相应对象的实现进行修改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如何识别属性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原则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：逻辑从属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类的属性应该是能够在问题域层次可见的属性（能够表示问题域层次的状态）</a:t>
            </a:r>
            <a:endParaRPr lang="en-US" altLang="zh-CN" sz="2400" dirty="0" smtClean="0"/>
          </a:p>
          <a:p>
            <a:pPr lvl="3"/>
            <a:r>
              <a:rPr lang="zh-CN" altLang="en-US" sz="2200" dirty="0"/>
              <a:t>电梯类、集合类、学生类、三角形类</a:t>
            </a:r>
            <a:endParaRPr lang="en-US" altLang="zh-CN" sz="2200" dirty="0"/>
          </a:p>
          <a:p>
            <a:pPr lvl="1"/>
            <a:r>
              <a:rPr lang="zh-CN" altLang="en-US" sz="2800" dirty="0" smtClean="0"/>
              <a:t>原则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：计算效率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用于提高某些方法计算效率的属性，常常是推导属性</a:t>
            </a:r>
            <a:r>
              <a:rPr lang="en-US" altLang="zh-CN" sz="2400" dirty="0" smtClean="0"/>
              <a:t>(derived)</a:t>
            </a:r>
          </a:p>
          <a:p>
            <a:pPr lvl="3"/>
            <a:r>
              <a:rPr lang="zh-CN" altLang="en-US" sz="2000" dirty="0" smtClean="0"/>
              <a:t>数组长度、数组最大值、最小值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三角形类别、集合是否为空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学生已修学分总数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针对给定类的每个属性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如果去掉，该类所要存储和管理的数据是否</a:t>
            </a:r>
            <a:r>
              <a:rPr lang="zh-CN" altLang="en-US" u="sng" dirty="0" smtClean="0">
                <a:solidFill>
                  <a:srgbClr val="FF0000"/>
                </a:solidFill>
              </a:rPr>
              <a:t>完整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如果去掉，该类的行为受到什么影响？</a:t>
            </a:r>
            <a:endParaRPr lang="en-US" altLang="zh-CN" dirty="0" smtClean="0"/>
          </a:p>
          <a:p>
            <a:r>
              <a:rPr lang="zh-CN" altLang="en-US" dirty="0" smtClean="0"/>
              <a:t>关键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确定类的逻辑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状态边界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数据边界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实践中，很容易把应该属于其他类的属性放到当前类中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如图书馆系统的读者类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如果多个类在逻辑上涉及相同的数据怎么办？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网络论坛系统，帖子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类与帖子阅读或回复通知消息类</a:t>
            </a:r>
            <a:r>
              <a:rPr lang="en-US" altLang="zh-CN" dirty="0" smtClean="0"/>
              <a:t>(Message)</a:t>
            </a:r>
          </a:p>
          <a:p>
            <a:pPr lvl="2"/>
            <a:r>
              <a:rPr lang="zh-CN" altLang="en-US" dirty="0" smtClean="0"/>
              <a:t>网络叫车系统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嘀嘀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，出租车调度类与出租车类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093"/>
          </a:xfrm>
        </p:spPr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797890"/>
            <a:ext cx="276813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totalcredits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Course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797890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credit;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学分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mark;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4136" y="4007653"/>
            <a:ext cx="3561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如何</a:t>
            </a:r>
            <a:r>
              <a:rPr lang="zh-CN" altLang="en-US" dirty="0"/>
              <a:t>了解哪些同学选了某门课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86801" y="4444220"/>
            <a:ext cx="37158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如何</a:t>
            </a:r>
            <a:r>
              <a:rPr lang="zh-CN" altLang="en-US" dirty="0"/>
              <a:t>描述一个同学重修某门课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19531" y="4877296"/>
            <a:ext cx="46504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是否</a:t>
            </a:r>
            <a:r>
              <a:rPr lang="zh-CN" altLang="en-US" dirty="0"/>
              <a:t>需要了解一个同学什么时间修了某门课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07919" y="5310374"/>
            <a:ext cx="367363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成绩</a:t>
            </a:r>
            <a:r>
              <a:rPr lang="zh-CN" altLang="en-US" dirty="0"/>
              <a:t>作为</a:t>
            </a:r>
            <a:r>
              <a:rPr lang="en-US" altLang="zh-CN" dirty="0"/>
              <a:t>Course</a:t>
            </a:r>
            <a:r>
              <a:rPr lang="zh-CN" altLang="en-US" dirty="0"/>
              <a:t>的属性是否合适？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448709"/>
            <a:ext cx="3191771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stuName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</a:t>
            </a:r>
            <a:r>
              <a:rPr lang="en-US" altLang="zh-CN" dirty="0" err="1" smtClean="0"/>
              <a:t>totalcredits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>
                <a:solidFill>
                  <a:srgbClr val="FFFF00"/>
                </a:solidFill>
              </a:rPr>
              <a:t>CourseSelection</a:t>
            </a:r>
            <a:r>
              <a:rPr lang="en-US" altLang="zh-CN" dirty="0" smtClean="0"/>
              <a:t>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448709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courseID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courseName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CourseKind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    private float mark; //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0561" y="3310209"/>
            <a:ext cx="363080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private Student </a:t>
            </a:r>
            <a:r>
              <a:rPr lang="en-US" altLang="zh-CN" dirty="0" err="1" smtClean="0"/>
              <a:t>student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Course </a:t>
            </a:r>
            <a:r>
              <a:rPr lang="en-US" altLang="zh-CN" dirty="0" err="1" smtClean="0"/>
              <a:t>course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Semester 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reselection;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mark; //</a:t>
            </a:r>
            <a:r>
              <a:rPr lang="zh-CN" altLang="en-US" dirty="0" smtClean="0"/>
              <a:t>成绩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获得的学分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3"/>
            <a:endCxn id="6" idx="1"/>
          </p:cNvCxnSpPr>
          <p:nvPr/>
        </p:nvCxnSpPr>
        <p:spPr>
          <a:xfrm flipV="1">
            <a:off x="3818092" y="4464371"/>
            <a:ext cx="52246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3"/>
            <a:endCxn id="5" idx="1"/>
          </p:cNvCxnSpPr>
          <p:nvPr/>
        </p:nvCxnSpPr>
        <p:spPr>
          <a:xfrm>
            <a:off x="7971363" y="4464371"/>
            <a:ext cx="501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2605" y="5942568"/>
            <a:ext cx="31854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学生如何查看有哪些课可选？</a:t>
            </a:r>
          </a:p>
        </p:txBody>
      </p:sp>
      <p:sp>
        <p:nvSpPr>
          <p:cNvPr id="10" name="矩形 9"/>
          <p:cNvSpPr/>
          <p:nvPr/>
        </p:nvSpPr>
        <p:spPr>
          <a:xfrm>
            <a:off x="4221245" y="5835145"/>
            <a:ext cx="371252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86579" y="5934856"/>
            <a:ext cx="37714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是否需要保存学分？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常见的有意设置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输入格式：通常强调有效的输入格式要求，不</a:t>
            </a:r>
            <a:r>
              <a:rPr lang="zh-CN" altLang="en-US" dirty="0"/>
              <a:t>规定</a:t>
            </a:r>
            <a:r>
              <a:rPr lang="zh-CN" altLang="en-US" dirty="0" smtClean="0"/>
              <a:t>“不合理”格式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输入范围：给出一部分明确的范围要求，其他的需要根据领域背景知识来确定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对有错输入的处理：一般不会明确要求，需要你自己来设计。总之要告知用户，并确保软件能够正常运行且能够继续响应用户请求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一些已形成共识的领域概念：需要你自己去调研分析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如整数、素数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如电梯运行基本要求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zh-CN" altLang="en-US" dirty="0" smtClean="0"/>
              <a:t>类属性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某些属性需要存储多于一个相关的元素或对象（如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list[]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规模已知（如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的图片）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使用静态定长数组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规模动态时确定，且保持不变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使用动态数组，运行时申请内存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规模动态时确定，且动态变化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等具有伸缩性的集合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一般而言，方法包括如下三种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设置属性的初始值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状态查询方法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返回内部状态（即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2"/>
            <a:r>
              <a:rPr lang="zh-CN" altLang="en-US" sz="2400" dirty="0" smtClean="0"/>
              <a:t>返回外部状态（执行内部状态到外部状态的转化）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状态改变方法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针对功能要求改变内部状态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127695" cy="4530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缺省构造方法，不需要输入任何参数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把原子类型变量设置为</a:t>
            </a:r>
            <a:r>
              <a:rPr lang="zh-CN" altLang="en-US" dirty="0"/>
              <a:t>默认</a:t>
            </a:r>
            <a:r>
              <a:rPr lang="zh-CN" altLang="en-US" dirty="0" smtClean="0"/>
              <a:t>初值，如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设置对象变量（如果无法构造，则设为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设置容器类变量（</a:t>
            </a:r>
            <a:r>
              <a:rPr lang="zh-CN" altLang="en-US" dirty="0"/>
              <a:t>一般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状态）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针对多种情况的构造方法，需要相关参数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085"/>
          <a:stretch/>
        </p:blipFill>
        <p:spPr>
          <a:xfrm>
            <a:off x="5004581" y="3515995"/>
            <a:ext cx="7183902" cy="255291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9763" y="237554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构造方法什么时候被调用？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58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盲目为每个属性添加一个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方法是没有意义的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这类方法容易导致对象共享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无意识的共享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有些属性的取值不能允许外部访问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账户对象的密码属性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有些属性不能允许外部设置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如电梯运行方向属性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状态改变方法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：信息专家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拥有相应属性的类就是相关信息的专家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其他类需要向这个“专家”咨询什么？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“专家”需要对外界请求做哪些状态更新？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例：学生成绩管理系统中的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6980" y="4422637"/>
            <a:ext cx="453482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其他类需要了解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一个学生是否选了某门课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一个学生的类别（本科生、研究生、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的姓名</a:t>
            </a:r>
            <a:endParaRPr lang="en-US" altLang="zh-CN" dirty="0"/>
          </a:p>
          <a:p>
            <a:r>
              <a:rPr lang="en-US" altLang="zh-CN" dirty="0"/>
              <a:t>(4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总的学分</a:t>
            </a:r>
            <a:endParaRPr lang="en-US" altLang="zh-CN" dirty="0"/>
          </a:p>
          <a:p>
            <a:r>
              <a:rPr lang="en-US" altLang="zh-CN" dirty="0"/>
              <a:t>(5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选的某门课的成绩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1115" y="3868639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public float </a:t>
            </a:r>
            <a:r>
              <a:rPr lang="en-US" altLang="zh-CN" dirty="0" err="1" smtClean="0">
                <a:solidFill>
                  <a:srgbClr val="FFFF00"/>
                </a:solidFill>
              </a:rPr>
              <a:t>getCourseMark</a:t>
            </a:r>
            <a:r>
              <a:rPr lang="en-US" altLang="zh-CN" dirty="0" smtClean="0">
                <a:solidFill>
                  <a:srgbClr val="FFFF00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recordMark</a:t>
            </a:r>
            <a:r>
              <a:rPr lang="en-US" altLang="zh-CN" dirty="0" smtClean="0">
                <a:solidFill>
                  <a:schemeClr val="bg1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0071" y="1741880"/>
            <a:ext cx="299096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</a:t>
            </a:r>
            <a:r>
              <a:rPr lang="zh-CN" altLang="en-US" dirty="0" smtClean="0"/>
              <a:t>需要</a:t>
            </a:r>
            <a:r>
              <a:rPr lang="zh-CN" altLang="en-US" dirty="0"/>
              <a:t>它</a:t>
            </a:r>
            <a:endParaRPr lang="en-US" altLang="zh-CN" dirty="0"/>
          </a:p>
          <a:p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选一门课</a:t>
            </a:r>
            <a:endParaRPr lang="en-US" altLang="zh-CN" dirty="0"/>
          </a:p>
          <a:p>
            <a:r>
              <a:rPr lang="en-US" altLang="zh-CN" dirty="0"/>
              <a:t>(2</a:t>
            </a:r>
            <a:r>
              <a:rPr lang="en-US" altLang="zh-CN" dirty="0" smtClean="0"/>
              <a:t>)</a:t>
            </a:r>
            <a:r>
              <a:rPr lang="zh-CN" altLang="en-US" dirty="0" smtClean="0"/>
              <a:t>退选一门课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登记一门课的成绩</a:t>
            </a:r>
            <a:endParaRPr lang="en-US" altLang="zh-CN" dirty="0"/>
          </a:p>
        </p:txBody>
      </p:sp>
      <p:sp>
        <p:nvSpPr>
          <p:cNvPr id="7" name="右箭头 6"/>
          <p:cNvSpPr/>
          <p:nvPr/>
        </p:nvSpPr>
        <p:spPr>
          <a:xfrm>
            <a:off x="5443291" y="514368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8586308" y="3251840"/>
            <a:ext cx="578487" cy="30716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状态查询方法</a:t>
            </a:r>
            <a:r>
              <a:rPr lang="en-US" altLang="zh-CN" dirty="0"/>
              <a:t>+</a:t>
            </a:r>
            <a:r>
              <a:rPr lang="zh-CN" altLang="en-US" dirty="0"/>
              <a:t>状态改变方法</a:t>
            </a:r>
            <a:endParaRPr lang="en-US" altLang="zh-CN" dirty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：控制专家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个类被赋予了拥有响应</a:t>
            </a:r>
            <a:r>
              <a:rPr lang="zh-CN" altLang="en-US" b="1" u="sng" dirty="0" smtClean="0"/>
              <a:t>系统事件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控制专家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系统事件有哪些？处理这些事件需要哪些信息？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例：电梯系统</a:t>
            </a:r>
            <a:endParaRPr lang="en-US" altLang="zh-CN" dirty="0" smtClean="0"/>
          </a:p>
          <a:p>
            <a:pPr lvl="2"/>
            <a:r>
              <a:rPr lang="zh-CN" altLang="en-US" dirty="0"/>
              <a:t>电梯</a:t>
            </a:r>
            <a:r>
              <a:rPr lang="zh-CN" altLang="en-US" dirty="0" smtClean="0"/>
              <a:t>类、电梯请求队列类、请求调度类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系统事件：楼层请求（上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下）、电梯运载请求（到达某一楼层）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楼层请求：楼层号、请求方向、请求时间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电梯运载请求：楼层号、请求时间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我们选择让调度类来响应这些请求，响应结果是构造请求对象，放入请求队列；然后按照既定的调度策略来调度电梯响应这些请求。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当为类设计一个方法时，要明确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这个方法运行后达到的效果是什么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这个方法运行时要求满足的条件是什么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这个方法运行时需要使用哪些数据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68345" y="3449578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     public float </a:t>
            </a:r>
            <a:r>
              <a:rPr lang="en-US" altLang="zh-CN" dirty="0" err="1"/>
              <a:t>getCourseMark</a:t>
            </a:r>
            <a:r>
              <a:rPr lang="en-US" altLang="zh-CN" dirty="0"/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public </a:t>
            </a:r>
            <a:r>
              <a:rPr lang="en-US" altLang="zh-CN" dirty="0" err="1">
                <a:solidFill>
                  <a:srgbClr val="FFFF00"/>
                </a:solidFill>
              </a:rPr>
              <a:t>boolean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recordMark</a:t>
            </a:r>
            <a:r>
              <a:rPr lang="en-US" altLang="zh-CN" dirty="0">
                <a:solidFill>
                  <a:srgbClr val="FFFF00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6298" y="4696073"/>
            <a:ext cx="4445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recordMark</a:t>
            </a:r>
            <a:r>
              <a:rPr lang="en-US" altLang="zh-CN" dirty="0">
                <a:solidFill>
                  <a:schemeClr val="tx1"/>
                </a:solidFill>
              </a:rPr>
              <a:t>(Course c, float 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需要提供一个显示的入口点</a:t>
            </a: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</a:t>
            </a:r>
          </a:p>
          <a:p>
            <a:pPr lvl="1"/>
            <a:r>
              <a:rPr lang="zh-CN" altLang="en-US" dirty="0" smtClean="0"/>
              <a:t>执行过程中只能通过命令行与用户进行交互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我们将首先关注这一类程序</a:t>
            </a:r>
            <a:endParaRPr lang="en-US" altLang="zh-CN" dirty="0" smtClean="0"/>
          </a:p>
          <a:p>
            <a:r>
              <a:rPr lang="zh-CN" altLang="en-US" dirty="0" smtClean="0"/>
              <a:t>基于可视化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的交互式程序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在适当的位置构造和展示业务对象，并通过</a:t>
            </a:r>
            <a:r>
              <a:rPr lang="en-US" altLang="zh-CN" dirty="0" smtClean="0"/>
              <a:t>HCI</a:t>
            </a:r>
            <a:r>
              <a:rPr lang="zh-CN" altLang="en-US" dirty="0" smtClean="0"/>
              <a:t>事件进行业务处理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需要多线程处理，保持</a:t>
            </a:r>
            <a:r>
              <a:rPr lang="en-US" altLang="zh-CN" dirty="0" smtClean="0"/>
              <a:t>UI</a:t>
            </a:r>
            <a:r>
              <a:rPr lang="zh-CN" altLang="en-US" dirty="0" smtClean="0"/>
              <a:t>能够持续响应用户的请求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一类程序本质上并无特殊之处，只是需要更多</a:t>
            </a:r>
            <a:r>
              <a:rPr lang="en-US" altLang="zh-CN" dirty="0" smtClean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库支持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384"/>
            <a:ext cx="10515600" cy="5392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针对电梯例子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单部电梯，要求实现的类：电梯、楼层、请求队列、调度器、请求类，按照本讲要点来识别这些类的属性和方法，并做相应说明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层楼，一层只有向上请求按钮，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层只有向下请求按钮，其他有两个请求按钮（向上和向下）；电梯内部有只有楼层号对应的按钮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程序运行开始时设置电梯停靠在一层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命令行输入为按照请求产生时间排序的请求序列</a:t>
            </a:r>
            <a:endParaRPr lang="en-US" altLang="zh-CN" dirty="0" smtClean="0"/>
          </a:p>
          <a:p>
            <a:pPr lvl="2"/>
            <a:r>
              <a:rPr lang="zh-CN" altLang="en-US" dirty="0"/>
              <a:t>楼层请求</a:t>
            </a:r>
            <a:r>
              <a:rPr lang="en-US" altLang="zh-CN" dirty="0" smtClean="0"/>
              <a:t>(FR, n, UP/DOWN,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为向上，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为向下</a:t>
            </a:r>
            <a:endParaRPr lang="en-US" altLang="zh-CN" dirty="0" smtClean="0"/>
          </a:p>
          <a:p>
            <a:pPr lvl="2"/>
            <a:r>
              <a:rPr lang="zh-CN" altLang="en-US" dirty="0"/>
              <a:t>电梯内请求</a:t>
            </a:r>
            <a:r>
              <a:rPr lang="en-US" altLang="zh-CN" dirty="0" smtClean="0"/>
              <a:t>(ER, 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为目标楼层号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</a:t>
            </a:r>
            <a:r>
              <a:rPr lang="zh-CN" altLang="en-US" dirty="0" smtClean="0"/>
              <a:t>为请求产生的相对时刻，第一个请求的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。假设电梯运行一个楼层距离消耗时间为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；停靠、开关门等一系列动作消耗时间为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输出为按照时间排序的电梯运动停靠、运动方向及时间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(n, UP/DOWN, t):n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UP/DOWN</a:t>
            </a:r>
            <a:r>
              <a:rPr lang="zh-CN" altLang="en-US" dirty="0" smtClean="0"/>
              <a:t>为电梯运行方向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14799" y="213360"/>
            <a:ext cx="736462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如果发现输入请求序列不满足时间排序要求，则输出提示输入有误，忽略不满足排序要求的请求，继续进行调度处理。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数据无效的请求将被直接从输入请求序列中拿掉，不影响对其他有效请求的调度处理。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请求的产生时间为非负整数。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1099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调度器类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4415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电梯类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764741" y="3506889"/>
            <a:ext cx="2604247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队列类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323289" y="3506889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cxnSp>
        <p:nvCxnSpPr>
          <p:cNvPr id="9" name="直接箭头连接符 8"/>
          <p:cNvCxnSpPr>
            <a:stCxn id="4" idx="1"/>
            <a:endCxn id="5" idx="3"/>
          </p:cNvCxnSpPr>
          <p:nvPr/>
        </p:nvCxnSpPr>
        <p:spPr>
          <a:xfrm flipH="1">
            <a:off x="2935945" y="2312342"/>
            <a:ext cx="2055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6066864" y="2722477"/>
            <a:ext cx="1" cy="78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7368988" y="3917024"/>
            <a:ext cx="1954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4188" y="1781184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发出指令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5989" y="2901768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访问请求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52229" y="3547692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管理请求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68297" y="4784057"/>
            <a:ext cx="3212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从输入读取请求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构造请求对象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加入到队列中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启动调度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记录电梯对象对请求的响应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52229" y="4880738"/>
            <a:ext cx="398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Scheduler</a:t>
            </a:r>
            <a:r>
              <a:rPr lang="zh-CN" altLang="en-US" b="1" dirty="0" smtClean="0"/>
              <a:t>类有一个</a:t>
            </a:r>
            <a:r>
              <a:rPr lang="en-US" altLang="zh-CN" b="1" dirty="0" smtClean="0"/>
              <a:t>command</a:t>
            </a:r>
            <a:r>
              <a:rPr lang="zh-CN" altLang="en-US" b="1" dirty="0" smtClean="0"/>
              <a:t>方法，其结果是调用</a:t>
            </a:r>
            <a:r>
              <a:rPr lang="en-US" altLang="zh-CN" b="1" dirty="0" smtClean="0"/>
              <a:t>schedule</a:t>
            </a:r>
            <a:r>
              <a:rPr lang="zh-CN" altLang="en-US" b="1" dirty="0" smtClean="0"/>
              <a:t>方法获得当次调度请求，并交给电梯类响应。</a:t>
            </a:r>
            <a:endParaRPr lang="en-US" altLang="zh-CN" b="1" dirty="0" smtClean="0"/>
          </a:p>
          <a:p>
            <a:r>
              <a:rPr lang="en-US" altLang="zh-CN" b="1" dirty="0" smtClean="0"/>
              <a:t>Scheduler</a:t>
            </a:r>
            <a:r>
              <a:rPr lang="zh-CN" altLang="en-US" b="1" dirty="0" smtClean="0"/>
              <a:t>类的</a:t>
            </a:r>
            <a:r>
              <a:rPr lang="en-US" altLang="zh-CN" b="1" dirty="0"/>
              <a:t>schedule</a:t>
            </a:r>
            <a:r>
              <a:rPr lang="zh-CN" altLang="en-US" b="1" dirty="0" smtClean="0"/>
              <a:t>方法根据请求队列情况和电梯运行状态选择可调度的请求（本次作业采用傻瓜策略）。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998806" y="150582"/>
            <a:ext cx="3361037" cy="1333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Testing tips:</a:t>
            </a:r>
          </a:p>
          <a:p>
            <a:pPr algn="ctr"/>
            <a:r>
              <a:rPr lang="en-US" altLang="zh-CN" dirty="0" smtClean="0"/>
              <a:t>(1)</a:t>
            </a:r>
            <a:r>
              <a:rPr lang="zh-CN" altLang="en-US" dirty="0" smtClean="0"/>
              <a:t>从请求队列状态和请求时间间隔角度来设计测试用例；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(2)</a:t>
            </a:r>
            <a:r>
              <a:rPr lang="zh-CN" altLang="en-US" dirty="0" smtClean="0"/>
              <a:t>从输入有效性设计测试用例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84415" y="3547692"/>
            <a:ext cx="2469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不允许出现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属性！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7493" y="4880738"/>
            <a:ext cx="359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电梯类与调度器类都需要了解电梯的运动状态和运动方向，采取什么措施来解决相同数据问题？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23289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楼层类</a:t>
            </a:r>
            <a:endParaRPr lang="zh-CN" altLang="en-US" sz="3200" dirty="0"/>
          </a:p>
        </p:txBody>
      </p:sp>
      <p:cxnSp>
        <p:nvCxnSpPr>
          <p:cNvPr id="21" name="直接箭头连接符 20"/>
          <p:cNvCxnSpPr>
            <a:stCxn id="20" idx="2"/>
            <a:endCxn id="7" idx="0"/>
          </p:cNvCxnSpPr>
          <p:nvPr/>
        </p:nvCxnSpPr>
        <p:spPr>
          <a:xfrm>
            <a:off x="10399054" y="2722477"/>
            <a:ext cx="0" cy="78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789431" y="1700563"/>
            <a:ext cx="383824" cy="39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789431" y="2556851"/>
            <a:ext cx="383824" cy="39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21669" y="1711089"/>
            <a:ext cx="113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command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121669" y="2556850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schedule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3"/>
            <a:endCxn id="22" idx="2"/>
          </p:cNvCxnSpPr>
          <p:nvPr/>
        </p:nvCxnSpPr>
        <p:spPr>
          <a:xfrm flipV="1">
            <a:off x="7142629" y="1898793"/>
            <a:ext cx="646802" cy="41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3"/>
            <a:endCxn id="25" idx="2"/>
          </p:cNvCxnSpPr>
          <p:nvPr/>
        </p:nvCxnSpPr>
        <p:spPr>
          <a:xfrm>
            <a:off x="7142629" y="2312342"/>
            <a:ext cx="646802" cy="44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769"/>
            <a:ext cx="10515600" cy="495550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关于输入的处理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对于确保软件的鲁棒性至关重要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关键是准确把握和理解输入格式，分析格式中的“模式”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如使用正则表达式进行处理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对于不符合格式要求，或者符合格式要求，但是内容潜在有错的输入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准确识别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通知用户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仅仅输入处理并不能保证软件的鲁棒性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减少数据共享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方法输入、返回值的特殊处理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5" r="45591"/>
          <a:stretch/>
        </p:blipFill>
        <p:spPr>
          <a:xfrm>
            <a:off x="7561219" y="660875"/>
            <a:ext cx="4380088" cy="3819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输入划分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782" r="65127"/>
          <a:stretch/>
        </p:blipFill>
        <p:spPr>
          <a:xfrm>
            <a:off x="0" y="1358547"/>
            <a:ext cx="7172357" cy="278906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9" t="20461" b="12158"/>
          <a:stretch/>
        </p:blipFill>
        <p:spPr>
          <a:xfrm>
            <a:off x="1759252" y="4284132"/>
            <a:ext cx="10301798" cy="2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关于测试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程序功能正确性测试、程序鲁棒性测试、程序输入有效性检查测试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时间表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第一次作业提交的关门时间为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日（周五）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点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提交内容包括代码和</a:t>
            </a:r>
            <a:r>
              <a:rPr lang="en-US" altLang="zh-CN" sz="2400" dirty="0" smtClean="0"/>
              <a:t>readme</a:t>
            </a:r>
            <a:r>
              <a:rPr lang="zh-CN" altLang="en-US" sz="2400" dirty="0" smtClean="0"/>
              <a:t>，详见作业指导书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conduct effective tests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：即</a:t>
            </a:r>
            <a:r>
              <a:rPr lang="zh-CN" altLang="en-US" b="1" u="sng" dirty="0" smtClean="0"/>
              <a:t>设计输入</a:t>
            </a:r>
            <a:r>
              <a:rPr lang="zh-CN" altLang="en-US" dirty="0" smtClean="0"/>
              <a:t>来导致程序不能完成其</a:t>
            </a:r>
            <a:r>
              <a:rPr lang="zh-CN" altLang="en-US" b="1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所要求提供的</a:t>
            </a:r>
            <a:r>
              <a:rPr lang="zh-CN" altLang="en-US" b="1" dirty="0" smtClean="0">
                <a:solidFill>
                  <a:srgbClr val="FF0000"/>
                </a:solidFill>
              </a:rPr>
              <a:t>处理和输出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高质量</a:t>
            </a:r>
            <a:r>
              <a:rPr lang="zh-CN" altLang="en-US" dirty="0" smtClean="0"/>
              <a:t>的程序标志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稳定，不会</a:t>
            </a:r>
            <a:r>
              <a:rPr lang="en-US" altLang="zh-CN" dirty="0" smtClean="0"/>
              <a:t>crash</a:t>
            </a:r>
          </a:p>
          <a:p>
            <a:pPr lvl="1"/>
            <a:r>
              <a:rPr lang="zh-CN" altLang="en-US" dirty="0" smtClean="0"/>
              <a:t>准确完成要求的功能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能够识别异常输入</a:t>
            </a:r>
            <a:endParaRPr lang="en-US" altLang="zh-CN" dirty="0" smtClean="0"/>
          </a:p>
          <a:p>
            <a:pPr lvl="1"/>
            <a:r>
              <a:rPr lang="zh-CN" altLang="en-US" b="1" u="sng" dirty="0" smtClean="0"/>
              <a:t>代码逻辑清晰和简单</a:t>
            </a:r>
            <a:endParaRPr lang="en-US" altLang="zh-CN" b="1" u="sng" dirty="0" smtClean="0"/>
          </a:p>
          <a:p>
            <a:r>
              <a:rPr lang="zh-CN" altLang="en-US" dirty="0" smtClean="0"/>
              <a:t>如何设计测试输入？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程序的输入内容是什么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分析作业要求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程序的输入格式是什么</a:t>
            </a:r>
            <a:r>
              <a:rPr lang="en-US" altLang="zh-CN" dirty="0"/>
              <a:t>(</a:t>
            </a:r>
            <a:r>
              <a:rPr lang="zh-CN" altLang="en-US" dirty="0"/>
              <a:t>分析作业要求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程序对输入做</a:t>
            </a:r>
            <a:r>
              <a:rPr lang="zh-CN" altLang="en-US" dirty="0"/>
              <a:t>什么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阅读代码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程序的输出结果是什么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观察程序运行的反馈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每个单元的第四次课为反转讨论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所有的同学都必须提交每个单元的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，共需要提交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PPT</a:t>
            </a:r>
          </a:p>
          <a:p>
            <a:pPr lvl="1"/>
            <a:r>
              <a:rPr lang="zh-CN" altLang="en-US" dirty="0" smtClean="0"/>
              <a:t>反转课的训练目标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PPT</a:t>
            </a:r>
            <a:r>
              <a:rPr lang="zh-CN" altLang="en-US" dirty="0" smtClean="0"/>
              <a:t>的内容为讨论本单元的内容，可以是某个知识点的深度拓展，作业中某些内容的经验和技巧等等。即每个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要有主题。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重复课件内容者视作本次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不得分。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讨论上</a:t>
            </a:r>
            <a:r>
              <a:rPr lang="zh-CN" altLang="en-US" dirty="0"/>
              <a:t>，老师</a:t>
            </a:r>
            <a:r>
              <a:rPr lang="zh-CN" altLang="en-US" dirty="0" smtClean="0"/>
              <a:t>主持</a:t>
            </a:r>
            <a:r>
              <a:rPr lang="zh-CN" altLang="en-US" dirty="0"/>
              <a:t>，学生讲解，学生</a:t>
            </a:r>
            <a:r>
              <a:rPr lang="zh-CN" altLang="en-US" dirty="0" smtClean="0"/>
              <a:t>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每次每人大约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分钟，含讲解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2~3</a:t>
            </a:r>
            <a:r>
              <a:rPr lang="zh-CN" altLang="en-US" dirty="0" smtClean="0"/>
              <a:t>分钟提问，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一般为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页。</a:t>
            </a:r>
            <a:endParaRPr lang="zh-CN" altLang="en-US" dirty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，每次满分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分，讲解和表现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分，根据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的内容和讲解给出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对象与对象化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4860</Words>
  <Application>Microsoft Office PowerPoint</Application>
  <PresentationFormat>宽屏</PresentationFormat>
  <Paragraphs>613</Paragraphs>
  <Slides>39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Wingdings</vt:lpstr>
      <vt:lpstr>Office 主题</vt:lpstr>
      <vt:lpstr>Some Critical Remarks</vt:lpstr>
      <vt:lpstr>“昆仑课程”核心规则</vt:lpstr>
      <vt:lpstr>Some Critical Remarks</vt:lpstr>
      <vt:lpstr>Some Critical Remarks</vt:lpstr>
      <vt:lpstr>输入划分</vt:lpstr>
      <vt:lpstr>Some Critical Remarks</vt:lpstr>
      <vt:lpstr>How to conduct effective tests?</vt:lpstr>
      <vt:lpstr>关于PPT</vt:lpstr>
      <vt:lpstr>对象与对象化编程(下)</vt:lpstr>
      <vt:lpstr>内容提要</vt:lpstr>
      <vt:lpstr>几个基础术语</vt:lpstr>
      <vt:lpstr>认识对象的特性</vt:lpstr>
      <vt:lpstr>对象的可变性</vt:lpstr>
      <vt:lpstr>对象可变性</vt:lpstr>
      <vt:lpstr>对象可变性</vt:lpstr>
      <vt:lpstr>对象共享与对象复制</vt:lpstr>
      <vt:lpstr>Java根对象</vt:lpstr>
      <vt:lpstr>对象等同判断</vt:lpstr>
      <vt:lpstr>Java语言中对象等同的特性</vt:lpstr>
      <vt:lpstr>对Object方法的实现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两类Java程序</vt:lpstr>
      <vt:lpstr>作业要求</vt:lpstr>
      <vt:lpstr>设计建议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zhutongyu@nlsde.buaa.edu.cn</cp:lastModifiedBy>
  <cp:revision>1278</cp:revision>
  <cp:lastPrinted>2017-11-12T06:14:39Z</cp:lastPrinted>
  <dcterms:created xsi:type="dcterms:W3CDTF">2014-02-04T12:49:16Z</dcterms:created>
  <dcterms:modified xsi:type="dcterms:W3CDTF">2018-03-13T19:41:25Z</dcterms:modified>
</cp:coreProperties>
</file>