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Oswald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iem/669xDH5uEbPfXod8ngBi5J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7A991D-8AF2-480A-A7CA-162A28A5E6F5}">
  <a:tblStyle styleId="{157A991D-8AF2-480A-A7CA-162A28A5E6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SourceSansPro-bold.fntdata"/><Relationship Id="rId21" Type="http://schemas.openxmlformats.org/officeDocument/2006/relationships/font" Target="fonts/SourceSansPro-regular.fntdata"/><Relationship Id="rId24" Type="http://schemas.openxmlformats.org/officeDocument/2006/relationships/font" Target="fonts/SourceSansPro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swa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375b3c6c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375b3c6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375b3c6c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375b3c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375b3c6cc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375b3c6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375b3c6cc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375b3c6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375b3c6c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375b3c6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375b3c6c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375b3c6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375b3c6cc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375b3c6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375b3c6cc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375b3c6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7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7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7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6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6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6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6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6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6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6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6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6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6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6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6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6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6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6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6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6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6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6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1691680" y="3363838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AMAZON AND EBAY</a:t>
            </a:r>
            <a:endParaRPr/>
          </a:p>
        </p:txBody>
      </p:sp>
      <p:pic>
        <p:nvPicPr>
          <p:cNvPr descr="Amazon.es: Cheque Regalo de Amazon.es - E-Cheque Regalo: Gift Cards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67494"/>
            <a:ext cx="2232248" cy="1378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ro de aire MAHLE original (lx 2047) | Compra online en eBay" id="121" name="Google Shape;1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6" y="267494"/>
            <a:ext cx="3096344" cy="123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375b3c6cc_0_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95" name="Google Shape;195;g19375b3c6cc_0_28"/>
          <p:cNvGraphicFramePr/>
          <p:nvPr/>
        </p:nvGraphicFramePr>
        <p:xfrm>
          <a:off x="4631633" y="635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{157A991D-8AF2-480A-A7CA-162A28A5E6F5}</a:tableStyleId>
              </a:tblPr>
              <a:tblGrid>
                <a:gridCol w="2102450"/>
                <a:gridCol w="1136450"/>
                <a:gridCol w="901050"/>
              </a:tblGrid>
              <a:tr h="19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Golden Rules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Amazon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Ebay</a:t>
                      </a:r>
                      <a:endParaRPr b="1" i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5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Reduce Short-Term Memory Load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g19375b3c6cc_0_28"/>
          <p:cNvSpPr txBox="1"/>
          <p:nvPr/>
        </p:nvSpPr>
        <p:spPr>
          <a:xfrm>
            <a:off x="347025" y="594900"/>
            <a:ext cx="39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. Reduce Short-Term Memory Load</a:t>
            </a:r>
            <a:endParaRPr/>
          </a:p>
        </p:txBody>
      </p:sp>
      <p:pic>
        <p:nvPicPr>
          <p:cNvPr id="197" name="Google Shape;197;g19375b3c6cc_0_28"/>
          <p:cNvPicPr preferRelativeResize="0"/>
          <p:nvPr/>
        </p:nvPicPr>
        <p:blipFill rotWithShape="1">
          <a:blip r:embed="rId3">
            <a:alphaModFix/>
          </a:blip>
          <a:srcRect b="53470" l="89317" r="1" t="8966"/>
          <a:stretch/>
        </p:blipFill>
        <p:spPr>
          <a:xfrm>
            <a:off x="5977575" y="1202212"/>
            <a:ext cx="1448049" cy="28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9375b3c6cc_0_28"/>
          <p:cNvPicPr preferRelativeResize="0"/>
          <p:nvPr/>
        </p:nvPicPr>
        <p:blipFill rotWithShape="1">
          <a:blip r:embed="rId4">
            <a:alphaModFix/>
          </a:blip>
          <a:srcRect b="85249" l="88464" r="1618" t="9131"/>
          <a:stretch/>
        </p:blipFill>
        <p:spPr>
          <a:xfrm>
            <a:off x="624175" y="1995425"/>
            <a:ext cx="4007451" cy="1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04" name="Google Shape;204;p3"/>
          <p:cNvGraphicFramePr/>
          <p:nvPr/>
        </p:nvGraphicFramePr>
        <p:xfrm>
          <a:off x="5004058" y="1690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{157A991D-8AF2-480A-A7CA-162A28A5E6F5}</a:tableStyleId>
              </a:tblPr>
              <a:tblGrid>
                <a:gridCol w="2102450"/>
                <a:gridCol w="1136450"/>
                <a:gridCol w="901050"/>
              </a:tblGrid>
              <a:tr h="21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Golden rules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Amazon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Ebay</a:t>
                      </a:r>
                      <a:endParaRPr b="1" i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Strive for Consistency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Seek Universal Usability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Offer Informative Feedback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Design Dialogues to Yield Closure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Prevent Errors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Permit Easy Reversa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Keep Users in Control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Reduce Short-Term Memory Load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5" name="Google Shape;205;p3"/>
          <p:cNvPicPr preferRelativeResize="0"/>
          <p:nvPr/>
        </p:nvPicPr>
        <p:blipFill rotWithShape="1">
          <a:blip r:embed="rId3">
            <a:alphaModFix/>
          </a:blip>
          <a:srcRect b="1404" l="13472" r="12949" t="3085"/>
          <a:stretch/>
        </p:blipFill>
        <p:spPr>
          <a:xfrm>
            <a:off x="508175" y="223100"/>
            <a:ext cx="4213950" cy="44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38970" l="5815" r="33861" t="25593"/>
          <a:stretch/>
        </p:blipFill>
        <p:spPr>
          <a:xfrm>
            <a:off x="611560" y="1131590"/>
            <a:ext cx="7848872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 txBox="1"/>
          <p:nvPr/>
        </p:nvSpPr>
        <p:spPr>
          <a:xfrm>
            <a:off x="818000" y="371800"/>
            <a:ext cx="46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System Usability Scale 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12392" l="30992" r="33588" t="13780"/>
          <a:stretch/>
        </p:blipFill>
        <p:spPr>
          <a:xfrm>
            <a:off x="395536" y="267494"/>
            <a:ext cx="3502469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14641" l="33479" r="34422" t="10828"/>
          <a:stretch/>
        </p:blipFill>
        <p:spPr>
          <a:xfrm>
            <a:off x="5108522" y="183774"/>
            <a:ext cx="3272431" cy="427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375b3c6cc_0_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4" name="Google Shape;134;g19375b3c6cc_0_0"/>
          <p:cNvSpPr txBox="1"/>
          <p:nvPr/>
        </p:nvSpPr>
        <p:spPr>
          <a:xfrm>
            <a:off x="357200" y="50000"/>
            <a:ext cx="24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b="1" lang="es-ES">
                <a:latin typeface="Source Sans Pro"/>
                <a:ea typeface="Source Sans Pro"/>
                <a:cs typeface="Source Sans Pro"/>
                <a:sym typeface="Source Sans Pro"/>
              </a:rPr>
              <a:t>Strive for consistency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g19375b3c6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50" y="178725"/>
            <a:ext cx="4255300" cy="5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9375b3c6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2600"/>
            <a:ext cx="4312448" cy="387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9375b3c6c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250" y="873925"/>
            <a:ext cx="4374349" cy="360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375b3c6cc_0_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g19375b3c6cc_0_4"/>
          <p:cNvSpPr txBox="1"/>
          <p:nvPr/>
        </p:nvSpPr>
        <p:spPr>
          <a:xfrm>
            <a:off x="644475" y="773425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2. Seek Universal Usability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4" name="Google Shape;144;g19375b3c6cc_0_4"/>
          <p:cNvGraphicFramePr/>
          <p:nvPr/>
        </p:nvGraphicFramePr>
        <p:xfrm>
          <a:off x="4228808" y="773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{157A991D-8AF2-480A-A7CA-162A28A5E6F5}</a:tableStyleId>
              </a:tblPr>
              <a:tblGrid>
                <a:gridCol w="2250350"/>
                <a:gridCol w="1216400"/>
                <a:gridCol w="964450"/>
              </a:tblGrid>
              <a:tr h="29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Golden Rules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Amazon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Ebay</a:t>
                      </a:r>
                      <a:endParaRPr b="1" i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23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Seek Universal Usability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g19375b3c6cc_0_4"/>
          <p:cNvPicPr preferRelativeResize="0"/>
          <p:nvPr/>
        </p:nvPicPr>
        <p:blipFill rotWithShape="1">
          <a:blip r:embed="rId3">
            <a:alphaModFix/>
          </a:blip>
          <a:srcRect b="46766" l="22167" r="31027" t="23942"/>
          <a:stretch/>
        </p:blipFill>
        <p:spPr>
          <a:xfrm>
            <a:off x="874847" y="1619275"/>
            <a:ext cx="6916376" cy="24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375b3c6cc_0_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g19375b3c6cc_0_8"/>
          <p:cNvSpPr txBox="1"/>
          <p:nvPr/>
        </p:nvSpPr>
        <p:spPr>
          <a:xfrm>
            <a:off x="307200" y="200025"/>
            <a:ext cx="25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Source Sans Pro"/>
                <a:ea typeface="Source Sans Pro"/>
                <a:cs typeface="Source Sans Pro"/>
                <a:sym typeface="Source Sans Pro"/>
              </a:rPr>
              <a:t>3. Offer informative feedback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2" name="Google Shape;152;g19375b3c6c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0" y="528800"/>
            <a:ext cx="3798050" cy="433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9375b3c6cc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375" y="1564474"/>
            <a:ext cx="4733951" cy="32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9375b3c6cc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00" y="445300"/>
            <a:ext cx="46863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375b3c6cc_0_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60" name="Google Shape;160;g19375b3c6cc_0_12"/>
          <p:cNvGraphicFramePr/>
          <p:nvPr/>
        </p:nvGraphicFramePr>
        <p:xfrm>
          <a:off x="4572008" y="536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{157A991D-8AF2-480A-A7CA-162A28A5E6F5}</a:tableStyleId>
              </a:tblPr>
              <a:tblGrid>
                <a:gridCol w="2102450"/>
                <a:gridCol w="1136450"/>
                <a:gridCol w="901050"/>
              </a:tblGrid>
              <a:tr h="19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Golden Rules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Amazon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Ebay</a:t>
                      </a:r>
                      <a:endParaRPr b="1" i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5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Design Dialogues to Yield Closure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g19375b3c6cc_0_12"/>
          <p:cNvSpPr txBox="1"/>
          <p:nvPr/>
        </p:nvSpPr>
        <p:spPr>
          <a:xfrm>
            <a:off x="209400" y="495775"/>
            <a:ext cx="43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. Design Dialogues to Yield Closure</a:t>
            </a:r>
            <a:endParaRPr/>
          </a:p>
        </p:txBody>
      </p:sp>
      <p:pic>
        <p:nvPicPr>
          <p:cNvPr id="162" name="Google Shape;162;g19375b3c6cc_0_12"/>
          <p:cNvPicPr preferRelativeResize="0"/>
          <p:nvPr/>
        </p:nvPicPr>
        <p:blipFill rotWithShape="1">
          <a:blip r:embed="rId3">
            <a:alphaModFix/>
          </a:blip>
          <a:srcRect b="36790" l="0" r="10634" t="8849"/>
          <a:stretch/>
        </p:blipFill>
        <p:spPr>
          <a:xfrm>
            <a:off x="400275" y="1189825"/>
            <a:ext cx="8008851" cy="27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375b3c6cc_0_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g19375b3c6cc_0_16"/>
          <p:cNvSpPr txBox="1"/>
          <p:nvPr/>
        </p:nvSpPr>
        <p:spPr>
          <a:xfrm>
            <a:off x="385775" y="271475"/>
            <a:ext cx="15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Source Sans Pro"/>
                <a:ea typeface="Source Sans Pro"/>
                <a:cs typeface="Source Sans Pro"/>
                <a:sym typeface="Source Sans Pro"/>
              </a:rPr>
              <a:t>5. Prevent errors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9" name="Google Shape;169;g19375b3c6c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5" y="778675"/>
            <a:ext cx="2884925" cy="41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9375b3c6c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475" y="1094113"/>
            <a:ext cx="3381375" cy="35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9375b3c6cc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775" y="466725"/>
            <a:ext cx="4676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375b3c6cc_0_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77" name="Google Shape;177;g19375b3c6cc_0_20"/>
          <p:cNvGraphicFramePr/>
          <p:nvPr/>
        </p:nvGraphicFramePr>
        <p:xfrm>
          <a:off x="4098683" y="663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{157A991D-8AF2-480A-A7CA-162A28A5E6F5}</a:tableStyleId>
              </a:tblPr>
              <a:tblGrid>
                <a:gridCol w="2102450"/>
                <a:gridCol w="1136450"/>
                <a:gridCol w="901050"/>
              </a:tblGrid>
              <a:tr h="19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Golden Rules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Amazon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Ebay</a:t>
                      </a:r>
                      <a:endParaRPr b="1" i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5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Permit Easy Reversal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g19375b3c6cc_0_20"/>
          <p:cNvSpPr txBox="1"/>
          <p:nvPr/>
        </p:nvSpPr>
        <p:spPr>
          <a:xfrm>
            <a:off x="396625" y="582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1" lang="es-ES" sz="1800">
                <a:latin typeface="Source Sans Pro"/>
                <a:ea typeface="Source Sans Pro"/>
                <a:cs typeface="Source Sans Pro"/>
                <a:sym typeface="Source Sans Pro"/>
              </a:rPr>
              <a:t>. Permit Easy Reversal</a:t>
            </a:r>
            <a:endParaRPr/>
          </a:p>
        </p:txBody>
      </p:sp>
      <p:pic>
        <p:nvPicPr>
          <p:cNvPr id="179" name="Google Shape;179;g19375b3c6cc_0_20"/>
          <p:cNvPicPr preferRelativeResize="0"/>
          <p:nvPr/>
        </p:nvPicPr>
        <p:blipFill rotWithShape="1">
          <a:blip r:embed="rId3">
            <a:alphaModFix/>
          </a:blip>
          <a:srcRect b="53470" l="89317" r="1" t="8966"/>
          <a:stretch/>
        </p:blipFill>
        <p:spPr>
          <a:xfrm>
            <a:off x="1276550" y="1276562"/>
            <a:ext cx="1448049" cy="28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9375b3c6cc_0_20"/>
          <p:cNvPicPr preferRelativeResize="0"/>
          <p:nvPr/>
        </p:nvPicPr>
        <p:blipFill rotWithShape="1">
          <a:blip r:embed="rId4">
            <a:alphaModFix/>
          </a:blip>
          <a:srcRect b="85249" l="88464" r="1618" t="9131"/>
          <a:stretch/>
        </p:blipFill>
        <p:spPr>
          <a:xfrm>
            <a:off x="4231175" y="2069775"/>
            <a:ext cx="4007451" cy="1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375b3c6cc_0_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6" name="Google Shape;186;g19375b3c6cc_0_24"/>
          <p:cNvSpPr txBox="1"/>
          <p:nvPr/>
        </p:nvSpPr>
        <p:spPr>
          <a:xfrm>
            <a:off x="328625" y="328625"/>
            <a:ext cx="20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Source Sans Pro"/>
                <a:ea typeface="Source Sans Pro"/>
                <a:cs typeface="Source Sans Pro"/>
                <a:sym typeface="Source Sans Pro"/>
              </a:rPr>
              <a:t>7. Keep users in control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7" name="Google Shape;187;g19375b3c6c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9800"/>
            <a:ext cx="4876801" cy="37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9375b3c6c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476" y="2056825"/>
            <a:ext cx="34004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9375b3c6cc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550" y="179775"/>
            <a:ext cx="4447100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