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C8-44C1-9D7B-2E79C03228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C8-44C1-9D7B-2E79C03228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1C8-44C1-9D7B-2E79C03228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1C8-44C1-9D7B-2E79C03228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1C8-44C1-9D7B-2E79C032284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Mobiliario de equipos. (13482€)</c:v>
                </c:pt>
                <c:pt idx="1">
                  <c:v>Tecnologia. (4030€)</c:v>
                </c:pt>
                <c:pt idx="2">
                  <c:v>Mantenimiento de sistemas internos. (6600€)</c:v>
                </c:pt>
                <c:pt idx="3">
                  <c:v>Servicios en la nube. (2700€)</c:v>
                </c:pt>
                <c:pt idx="4">
                  <c:v>Desarrolladores (18000/6€)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15</c:v>
                </c:pt>
                <c:pt idx="1">
                  <c:v>7.2</c:v>
                </c:pt>
                <c:pt idx="2">
                  <c:v>7</c:v>
                </c:pt>
                <c:pt idx="3">
                  <c:v>3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A-41AD-A36D-884186EAC7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875541338582681"/>
          <c:y val="0.31361735275483804"/>
          <c:w val="0.29186958661417323"/>
          <c:h val="0.4149526073478956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es-ES" sz="24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1- Arquitectura.</a:t>
          </a:r>
          <a:endParaRPr lang="es-ES" sz="2400" u="sng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es-ES" sz="24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3- Tecnologías usadas.</a:t>
          </a:r>
          <a:endParaRPr lang="es-ES" sz="2400" u="sng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es-ES" sz="24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4- Explicación del código.</a:t>
          </a:r>
          <a:endParaRPr lang="es-ES" sz="2400" u="sng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s-ES" sz="24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2- Patrón de diseño.</a:t>
          </a:r>
          <a:endParaRPr lang="es-ES" sz="2400" u="sng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s-ES" u="sng" noProof="0" dirty="0"/>
        </a:p>
      </dgm:t>
    </dgm:pt>
    <dgm:pt modelId="{084420DC-A707-47BB-8D31-97F88B1BA060}">
      <dgm:prSet phldrT="[Text]" custT="1"/>
      <dgm:spPr/>
      <dgm:t>
        <a:bodyPr rtlCol="0"/>
        <a:lstStyle/>
        <a:p>
          <a:pPr rtl="0"/>
          <a:r>
            <a:rPr lang="es-ES" sz="24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5- Costes</a:t>
          </a:r>
          <a:r>
            <a:rPr lang="es-ES" sz="4000" u="sng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ES" sz="4000" u="sng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3AE4E2-BC50-471A-8642-0C2110775555}" type="parTrans" cxnId="{D1689B42-EEFC-42AF-B4AB-768B33265365}">
      <dgm:prSet/>
      <dgm:spPr/>
      <dgm:t>
        <a:bodyPr/>
        <a:lstStyle/>
        <a:p>
          <a:endParaRPr lang="es-ES" u="sng"/>
        </a:p>
      </dgm:t>
    </dgm:pt>
    <dgm:pt modelId="{FE1B7A5B-B848-4CC6-8A34-BD8D2F0EF29D}" type="sibTrans" cxnId="{D1689B42-EEFC-42AF-B4AB-768B33265365}">
      <dgm:prSet/>
      <dgm:spPr/>
      <dgm:t>
        <a:bodyPr/>
        <a:lstStyle/>
        <a:p>
          <a:endParaRPr lang="es-ES" u="sng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9D822DB-10AA-44EA-9996-3C3C70C51FE2}" type="pres">
      <dgm:prSet presAssocID="{E40970FA-9468-4353-8343-FE5E2BEBB8B0}" presName="linNode" presStyleCnt="0"/>
      <dgm:spPr/>
    </dgm:pt>
    <dgm:pt modelId="{CF342AA2-8BAE-4CBD-B329-318B8AD22AC9}" type="pres">
      <dgm:prSet presAssocID="{E40970FA-9468-4353-8343-FE5E2BEBB8B0}" presName="parentText" presStyleLbl="node1" presStyleIdx="0" presStyleCnt="5" custLinFactNeighborX="-446" custLinFactNeighborY="7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CC3F08-4DE3-48EC-9592-BC667CC158D7}" type="pres">
      <dgm:prSet presAssocID="{04FF68DF-CF36-4D12-9ECE-A3519B0AC88A}" presName="sp" presStyleCnt="0"/>
      <dgm:spPr/>
    </dgm:pt>
    <dgm:pt modelId="{19E52A96-2966-476A-B5CE-19B53D725828}" type="pres">
      <dgm:prSet presAssocID="{9D8DAFB6-C744-4BD6-B757-393BF647EBB6}" presName="linNode" presStyleCnt="0"/>
      <dgm:spPr/>
    </dgm:pt>
    <dgm:pt modelId="{1524990F-B785-4B3E-9662-94CB4C3E3C66}" type="pres">
      <dgm:prSet presAssocID="{9D8DAFB6-C744-4BD6-B757-393BF647EBB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06873E-A972-4D2A-B70B-8425EB3E48CC}" type="pres">
      <dgm:prSet presAssocID="{C9B44773-68B1-427B-B9CA-0AEA186B621E}" presName="sp" presStyleCnt="0"/>
      <dgm:spPr/>
    </dgm:pt>
    <dgm:pt modelId="{ED0FDEC7-E941-4DDB-9365-24CF5DACB26F}" type="pres">
      <dgm:prSet presAssocID="{2A9B6C90-9B70-4ED8-9084-8651413BB905}" presName="linNode" presStyleCnt="0"/>
      <dgm:spPr/>
    </dgm:pt>
    <dgm:pt modelId="{2452701E-BB83-466C-9216-55B677479197}" type="pres">
      <dgm:prSet presAssocID="{2A9B6C90-9B70-4ED8-9084-8651413BB90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4B61CB-2CD3-4149-BD61-9EFB335C3231}" type="pres">
      <dgm:prSet presAssocID="{54109FB3-0563-4B2C-BFF0-181E047427F8}" presName="sp" presStyleCnt="0"/>
      <dgm:spPr/>
    </dgm:pt>
    <dgm:pt modelId="{9BB006B3-502E-4170-BFAE-C2A5D03E9AE1}" type="pres">
      <dgm:prSet presAssocID="{95A524E6-8A71-49A1-AF74-29696A02028A}" presName="linNode" presStyleCnt="0"/>
      <dgm:spPr/>
    </dgm:pt>
    <dgm:pt modelId="{57F2ACDE-143A-4C7D-BE31-BA9A8BB291FD}" type="pres">
      <dgm:prSet presAssocID="{95A524E6-8A71-49A1-AF74-29696A02028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7D6575-E501-4E2F-937E-5063FCB95307}" type="pres">
      <dgm:prSet presAssocID="{EE0C23C2-8A0C-497A-A914-ED60FDCA930F}" presName="sp" presStyleCnt="0"/>
      <dgm:spPr/>
    </dgm:pt>
    <dgm:pt modelId="{B147D354-4444-4D6B-A8A5-32D9A0B9DF17}" type="pres">
      <dgm:prSet presAssocID="{084420DC-A707-47BB-8D31-97F88B1BA060}" presName="linNode" presStyleCnt="0"/>
      <dgm:spPr/>
    </dgm:pt>
    <dgm:pt modelId="{440F98B6-6A9D-4F12-ACA5-C5DABC2554F0}" type="pres">
      <dgm:prSet presAssocID="{084420DC-A707-47BB-8D31-97F88B1BA060}" presName="parentText" presStyleLbl="node1" presStyleIdx="4" presStyleCnt="5" custLinFactNeighborX="0" custLinFactNeighborY="-152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1689B42-EEFC-42AF-B4AB-768B33265365}" srcId="{81269538-BFC5-48BB-BEA1-D7AF1F385FD5}" destId="{084420DC-A707-47BB-8D31-97F88B1BA060}" srcOrd="4" destOrd="0" parTransId="{F03AE4E2-BC50-471A-8642-0C2110775555}" sibTransId="{FE1B7A5B-B848-4CC6-8A34-BD8D2F0EF29D}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EC92A407-0446-4C3F-A5CD-48892BCDABED}" type="presOf" srcId="{95A524E6-8A71-49A1-AF74-29696A02028A}" destId="{57F2ACDE-143A-4C7D-BE31-BA9A8BB291FD}" srcOrd="0" destOrd="0" presId="urn:microsoft.com/office/officeart/2005/8/layout/vList5"/>
    <dgm:cxn modelId="{62F931C9-B1C9-4655-AF60-85A8EB09B002}" type="presOf" srcId="{084420DC-A707-47BB-8D31-97F88B1BA060}" destId="{440F98B6-6A9D-4F12-ACA5-C5DABC2554F0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81269538-BFC5-48BB-BEA1-D7AF1F385FD5}" destId="{95A524E6-8A71-49A1-AF74-29696A02028A}" srcOrd="3" destOrd="0" parTransId="{52C86CAF-440B-4BB7-BD46-805908EC2D17}" sibTransId="{EE0C23C2-8A0C-497A-A914-ED60FDCA930F}"/>
    <dgm:cxn modelId="{1D59D94A-4BF7-417E-B49B-225C005839A9}" srcId="{81269538-BFC5-48BB-BEA1-D7AF1F385FD5}" destId="{2A9B6C90-9B70-4ED8-9084-8651413BB905}" srcOrd="2" destOrd="0" parTransId="{47C005B7-F5AA-4111-A87D-782B117A0259}" sibTransId="{54109FB3-0563-4B2C-BFF0-181E047427F8}"/>
    <dgm:cxn modelId="{612E0A23-64A0-47D1-A0D5-D56C84B29D06}" type="presOf" srcId="{E40970FA-9468-4353-8343-FE5E2BEBB8B0}" destId="{CF342AA2-8BAE-4CBD-B329-318B8AD22AC9}" srcOrd="0" destOrd="0" presId="urn:microsoft.com/office/officeart/2005/8/layout/vList5"/>
    <dgm:cxn modelId="{56052809-46E4-4445-B520-94004C28BB9D}" srcId="{81269538-BFC5-48BB-BEA1-D7AF1F385FD5}" destId="{9D8DAFB6-C744-4BD6-B757-393BF647EBB6}" srcOrd="1" destOrd="0" parTransId="{17C1C47E-8D1A-404A-B227-B017391CB5F6}" sibTransId="{C9B44773-68B1-427B-B9CA-0AEA186B621E}"/>
    <dgm:cxn modelId="{53CBD1DB-5DB9-45CA-816C-15F1590241FA}" type="presOf" srcId="{9D8DAFB6-C744-4BD6-B757-393BF647EBB6}" destId="{1524990F-B785-4B3E-9662-94CB4C3E3C66}" srcOrd="0" destOrd="0" presId="urn:microsoft.com/office/officeart/2005/8/layout/vList5"/>
    <dgm:cxn modelId="{A0B9C8FA-D6ED-404B-A5EC-11C30577C6ED}" type="presOf" srcId="{2A9B6C90-9B70-4ED8-9084-8651413BB905}" destId="{2452701E-BB83-466C-9216-55B677479197}" srcOrd="0" destOrd="0" presId="urn:microsoft.com/office/officeart/2005/8/layout/vList5"/>
    <dgm:cxn modelId="{97B78EF0-B607-46C7-9038-6FB413FFE080}" type="presParOf" srcId="{99FD7F24-5BB9-46E8-BB7C-4B477B73B815}" destId="{19D822DB-10AA-44EA-9996-3C3C70C51FE2}" srcOrd="0" destOrd="0" presId="urn:microsoft.com/office/officeart/2005/8/layout/vList5"/>
    <dgm:cxn modelId="{F0312E8E-6DBA-4B7D-A6AB-ED54E823ED32}" type="presParOf" srcId="{19D822DB-10AA-44EA-9996-3C3C70C51FE2}" destId="{CF342AA2-8BAE-4CBD-B329-318B8AD22AC9}" srcOrd="0" destOrd="0" presId="urn:microsoft.com/office/officeart/2005/8/layout/vList5"/>
    <dgm:cxn modelId="{8A12C5A6-D3F8-4C0B-AB6D-66576094EF47}" type="presParOf" srcId="{99FD7F24-5BB9-46E8-BB7C-4B477B73B815}" destId="{EDCC3F08-4DE3-48EC-9592-BC667CC158D7}" srcOrd="1" destOrd="0" presId="urn:microsoft.com/office/officeart/2005/8/layout/vList5"/>
    <dgm:cxn modelId="{0B33BEFD-BF6F-48D1-BABF-C2DA91620718}" type="presParOf" srcId="{99FD7F24-5BB9-46E8-BB7C-4B477B73B815}" destId="{19E52A96-2966-476A-B5CE-19B53D725828}" srcOrd="2" destOrd="0" presId="urn:microsoft.com/office/officeart/2005/8/layout/vList5"/>
    <dgm:cxn modelId="{A70CF959-76CE-4832-BD31-C0DA9BD0D4DA}" type="presParOf" srcId="{19E52A96-2966-476A-B5CE-19B53D725828}" destId="{1524990F-B785-4B3E-9662-94CB4C3E3C66}" srcOrd="0" destOrd="0" presId="urn:microsoft.com/office/officeart/2005/8/layout/vList5"/>
    <dgm:cxn modelId="{04AF5C2C-129F-4F9E-9F93-D3FEFBEFE86F}" type="presParOf" srcId="{99FD7F24-5BB9-46E8-BB7C-4B477B73B815}" destId="{A406873E-A972-4D2A-B70B-8425EB3E48CC}" srcOrd="3" destOrd="0" presId="urn:microsoft.com/office/officeart/2005/8/layout/vList5"/>
    <dgm:cxn modelId="{D0DB7DDB-CD30-4F56-9998-CE978E8C0936}" type="presParOf" srcId="{99FD7F24-5BB9-46E8-BB7C-4B477B73B815}" destId="{ED0FDEC7-E941-4DDB-9365-24CF5DACB26F}" srcOrd="4" destOrd="0" presId="urn:microsoft.com/office/officeart/2005/8/layout/vList5"/>
    <dgm:cxn modelId="{50A7B582-C7DC-40FC-9380-26AD91CD48A9}" type="presParOf" srcId="{ED0FDEC7-E941-4DDB-9365-24CF5DACB26F}" destId="{2452701E-BB83-466C-9216-55B677479197}" srcOrd="0" destOrd="0" presId="urn:microsoft.com/office/officeart/2005/8/layout/vList5"/>
    <dgm:cxn modelId="{B088004D-E962-4F86-A71C-4603BAF3263F}" type="presParOf" srcId="{99FD7F24-5BB9-46E8-BB7C-4B477B73B815}" destId="{554B61CB-2CD3-4149-BD61-9EFB335C3231}" srcOrd="5" destOrd="0" presId="urn:microsoft.com/office/officeart/2005/8/layout/vList5"/>
    <dgm:cxn modelId="{A19163B2-1F26-450F-ABB0-23B9375CA016}" type="presParOf" srcId="{99FD7F24-5BB9-46E8-BB7C-4B477B73B815}" destId="{9BB006B3-502E-4170-BFAE-C2A5D03E9AE1}" srcOrd="6" destOrd="0" presId="urn:microsoft.com/office/officeart/2005/8/layout/vList5"/>
    <dgm:cxn modelId="{3A217964-0E80-4426-9C42-D64A1E6FD60C}" type="presParOf" srcId="{9BB006B3-502E-4170-BFAE-C2A5D03E9AE1}" destId="{57F2ACDE-143A-4C7D-BE31-BA9A8BB291FD}" srcOrd="0" destOrd="0" presId="urn:microsoft.com/office/officeart/2005/8/layout/vList5"/>
    <dgm:cxn modelId="{A08F5B91-DE59-4620-958F-8A5C94E9589C}" type="presParOf" srcId="{99FD7F24-5BB9-46E8-BB7C-4B477B73B815}" destId="{7A7D6575-E501-4E2F-937E-5063FCB95307}" srcOrd="7" destOrd="0" presId="urn:microsoft.com/office/officeart/2005/8/layout/vList5"/>
    <dgm:cxn modelId="{EE7E0536-4E90-44F1-AB36-A7959E7DE6FD}" type="presParOf" srcId="{99FD7F24-5BB9-46E8-BB7C-4B477B73B815}" destId="{B147D354-4444-4D6B-A8A5-32D9A0B9DF17}" srcOrd="8" destOrd="0" presId="urn:microsoft.com/office/officeart/2005/8/layout/vList5"/>
    <dgm:cxn modelId="{94030F4F-7ED8-48A1-97D7-AB67A9A92C13}" type="presParOf" srcId="{B147D354-4444-4D6B-A8A5-32D9A0B9DF17}" destId="{440F98B6-6A9D-4F12-ACA5-C5DABC2554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42AA2-8BAE-4CBD-B329-318B8AD22AC9}">
      <dsp:nvSpPr>
        <dsp:cNvPr id="0" name=""/>
        <dsp:cNvSpPr/>
      </dsp:nvSpPr>
      <dsp:spPr>
        <a:xfrm>
          <a:off x="3154014" y="8656"/>
          <a:ext cx="3566160" cy="907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1- Arquitectura.</a:t>
          </a:r>
          <a:endParaRPr lang="es-ES" sz="2400" u="sng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98321" y="52963"/>
        <a:ext cx="3477546" cy="819011"/>
      </dsp:txXfrm>
    </dsp:sp>
    <dsp:sp modelId="{1524990F-B785-4B3E-9662-94CB4C3E3C66}">
      <dsp:nvSpPr>
        <dsp:cNvPr id="0" name=""/>
        <dsp:cNvSpPr/>
      </dsp:nvSpPr>
      <dsp:spPr>
        <a:xfrm>
          <a:off x="3169920" y="955082"/>
          <a:ext cx="3566160" cy="907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2- Patrón de diseño.</a:t>
          </a:r>
          <a:endParaRPr lang="es-ES" sz="2400" u="sng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14227" y="999389"/>
        <a:ext cx="3477546" cy="819011"/>
      </dsp:txXfrm>
    </dsp:sp>
    <dsp:sp modelId="{2452701E-BB83-466C-9216-55B677479197}">
      <dsp:nvSpPr>
        <dsp:cNvPr id="0" name=""/>
        <dsp:cNvSpPr/>
      </dsp:nvSpPr>
      <dsp:spPr>
        <a:xfrm>
          <a:off x="3169920" y="1908090"/>
          <a:ext cx="3566160" cy="907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3- Tecnologías usadas.</a:t>
          </a:r>
          <a:endParaRPr lang="es-ES" sz="2400" u="sng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14227" y="1952397"/>
        <a:ext cx="3477546" cy="819011"/>
      </dsp:txXfrm>
    </dsp:sp>
    <dsp:sp modelId="{57F2ACDE-143A-4C7D-BE31-BA9A8BB291FD}">
      <dsp:nvSpPr>
        <dsp:cNvPr id="0" name=""/>
        <dsp:cNvSpPr/>
      </dsp:nvSpPr>
      <dsp:spPr>
        <a:xfrm>
          <a:off x="3169920" y="2861097"/>
          <a:ext cx="3566160" cy="907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4- Explicación del código.</a:t>
          </a:r>
          <a:endParaRPr lang="es-ES" sz="2400" u="sng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14227" y="2905404"/>
        <a:ext cx="3477546" cy="819011"/>
      </dsp:txXfrm>
    </dsp:sp>
    <dsp:sp modelId="{440F98B6-6A9D-4F12-ACA5-C5DABC2554F0}">
      <dsp:nvSpPr>
        <dsp:cNvPr id="0" name=""/>
        <dsp:cNvSpPr/>
      </dsp:nvSpPr>
      <dsp:spPr>
        <a:xfrm>
          <a:off x="3169920" y="3800281"/>
          <a:ext cx="3566160" cy="907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5- Costes</a:t>
          </a:r>
          <a:r>
            <a:rPr lang="es-ES" sz="4000" u="sng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ES" sz="4000" u="sng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14227" y="3844588"/>
        <a:ext cx="3477546" cy="819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0.74688</cdr:x>
      <cdr:y>0.75781</cdr:y>
    </cdr:from>
    <cdr:to>
      <cdr:x>0.94813</cdr:x>
      <cdr:y>0.80656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6070602" y="4106334"/>
          <a:ext cx="1635760" cy="26416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s-ES" dirty="0" smtClean="0"/>
            <a:t>Total: 44,812€</a:t>
          </a:r>
          <a:endParaRPr lang="es-E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21/10/2024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postgresql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hyperlink" Target="https://hub.docker.com/search?q=javierhvicente" TargetMode="External"/><Relationship Id="rId5" Type="http://schemas.openxmlformats.org/officeDocument/2006/relationships/hyperlink" Target="https://github.com/Javierhvicente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docke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797" y="442841"/>
            <a:ext cx="6508143" cy="83365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dirty="0" smtClean="0">
                <a:latin typeface="Arial Rounded MT Bold" panose="020F0704030504030204" pitchFamily="34" charset="0"/>
              </a:rPr>
              <a:t>Clientes banco</a:t>
            </a:r>
            <a:endParaRPr lang="es-ES" sz="5400" dirty="0">
              <a:latin typeface="Arial Rounded MT Bold" panose="020F07040305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841" y="2301"/>
            <a:ext cx="781159" cy="17147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185" y="4876800"/>
            <a:ext cx="985815" cy="1981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28" y="1518036"/>
            <a:ext cx="4242683" cy="42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580" y="461175"/>
            <a:ext cx="2264196" cy="112702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 smtClean="0">
                <a:latin typeface="Arial Rounded MT Bold" panose="020F0704030504030204" pitchFamily="34" charset="0"/>
              </a:rPr>
              <a:t>índice</a:t>
            </a:r>
            <a:endParaRPr lang="es-ES" sz="4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81238"/>
              </p:ext>
            </p:extLst>
          </p:nvPr>
        </p:nvGraphicFramePr>
        <p:xfrm>
          <a:off x="934678" y="1588204"/>
          <a:ext cx="9906000" cy="472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17440" y="355529"/>
            <a:ext cx="171704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SERVICE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255000" y="1756688"/>
            <a:ext cx="171704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CARD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579880" y="1756688"/>
            <a:ext cx="171704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USER</a:t>
            </a:r>
          </a:p>
        </p:txBody>
      </p:sp>
      <p:cxnSp>
        <p:nvCxnSpPr>
          <p:cNvPr id="14" name="Conector recto de flecha 13"/>
          <p:cNvCxnSpPr>
            <a:stCxn id="4" idx="1"/>
          </p:cNvCxnSpPr>
          <p:nvPr/>
        </p:nvCxnSpPr>
        <p:spPr>
          <a:xfrm flipH="1">
            <a:off x="3296920" y="540195"/>
            <a:ext cx="1620520" cy="1228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81" idx="0"/>
          </p:cNvCxnSpPr>
          <p:nvPr/>
        </p:nvCxnSpPr>
        <p:spPr>
          <a:xfrm>
            <a:off x="5775960" y="724861"/>
            <a:ext cx="0" cy="479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2"/>
            <a:endCxn id="84" idx="0"/>
          </p:cNvCxnSpPr>
          <p:nvPr/>
        </p:nvCxnSpPr>
        <p:spPr>
          <a:xfrm>
            <a:off x="9113520" y="2126020"/>
            <a:ext cx="1336039" cy="894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2"/>
            <a:endCxn id="86" idx="0"/>
          </p:cNvCxnSpPr>
          <p:nvPr/>
        </p:nvCxnSpPr>
        <p:spPr>
          <a:xfrm>
            <a:off x="2438400" y="2126020"/>
            <a:ext cx="1143002" cy="894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4" idx="3"/>
          </p:cNvCxnSpPr>
          <p:nvPr/>
        </p:nvCxnSpPr>
        <p:spPr>
          <a:xfrm>
            <a:off x="6634480" y="540195"/>
            <a:ext cx="1620520" cy="12619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7096759" y="3022214"/>
            <a:ext cx="171704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REPOSITORIES</a:t>
            </a:r>
          </a:p>
          <a:p>
            <a:pPr algn="ctr"/>
            <a:r>
              <a:rPr lang="es-ES" dirty="0" smtClean="0"/>
              <a:t>REMOTO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86" idx="2"/>
            <a:endCxn id="90" idx="0"/>
          </p:cNvCxnSpPr>
          <p:nvPr/>
        </p:nvCxnSpPr>
        <p:spPr>
          <a:xfrm>
            <a:off x="3581402" y="3666421"/>
            <a:ext cx="0" cy="3670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4917440" y="1204438"/>
            <a:ext cx="171704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591039" y="3020089"/>
            <a:ext cx="171704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REPOSITORIES</a:t>
            </a:r>
          </a:p>
          <a:p>
            <a:pPr algn="ctr"/>
            <a:r>
              <a:rPr lang="es-ES" dirty="0" smtClean="0"/>
              <a:t>LOCAL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2722882" y="3020090"/>
            <a:ext cx="171704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REPOSITORIES</a:t>
            </a:r>
          </a:p>
          <a:p>
            <a:pPr algn="ctr"/>
            <a:r>
              <a:rPr lang="es-ES" dirty="0" smtClean="0"/>
              <a:t>REMOTO</a:t>
            </a:r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47038" y="3021598"/>
            <a:ext cx="171704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REPOSITORIES</a:t>
            </a:r>
          </a:p>
          <a:p>
            <a:pPr algn="ctr"/>
            <a:r>
              <a:rPr lang="es-ES" dirty="0" smtClean="0"/>
              <a:t>LOCAL</a:t>
            </a:r>
            <a:endParaRPr lang="es-ES" dirty="0"/>
          </a:p>
        </p:txBody>
      </p:sp>
      <p:sp>
        <p:nvSpPr>
          <p:cNvPr id="88" name="CuadroTexto 87"/>
          <p:cNvSpPr txBox="1"/>
          <p:nvPr/>
        </p:nvSpPr>
        <p:spPr>
          <a:xfrm>
            <a:off x="4917440" y="5074831"/>
            <a:ext cx="171704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SQLite</a:t>
            </a:r>
            <a:r>
              <a:rPr lang="es-ES" dirty="0" smtClean="0"/>
              <a:t>(BBDD)</a:t>
            </a:r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6969758" y="4103074"/>
            <a:ext cx="197104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PostGreSQL</a:t>
            </a:r>
            <a:r>
              <a:rPr lang="es-ES" dirty="0" smtClean="0"/>
              <a:t>(BBDD)</a:t>
            </a:r>
            <a:endParaRPr lang="es-E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722881" y="4033452"/>
            <a:ext cx="171704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ES" dirty="0"/>
          </a:p>
        </p:txBody>
      </p:sp>
      <p:cxnSp>
        <p:nvCxnSpPr>
          <p:cNvPr id="93" name="Conector recto de flecha 92"/>
          <p:cNvCxnSpPr>
            <a:stCxn id="89" idx="0"/>
            <a:endCxn id="69" idx="2"/>
          </p:cNvCxnSpPr>
          <p:nvPr/>
        </p:nvCxnSpPr>
        <p:spPr>
          <a:xfrm flipV="1">
            <a:off x="7955279" y="3668545"/>
            <a:ext cx="0" cy="43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10" idx="2"/>
            <a:endCxn id="87" idx="0"/>
          </p:cNvCxnSpPr>
          <p:nvPr/>
        </p:nvCxnSpPr>
        <p:spPr>
          <a:xfrm flipH="1">
            <a:off x="1305558" y="2126020"/>
            <a:ext cx="1132842" cy="8955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9" idx="2"/>
            <a:endCxn id="69" idx="0"/>
          </p:cNvCxnSpPr>
          <p:nvPr/>
        </p:nvCxnSpPr>
        <p:spPr>
          <a:xfrm flipH="1">
            <a:off x="7955279" y="2126020"/>
            <a:ext cx="1158241" cy="896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4" idx="2"/>
            <a:endCxn id="88" idx="3"/>
          </p:cNvCxnSpPr>
          <p:nvPr/>
        </p:nvCxnSpPr>
        <p:spPr>
          <a:xfrm rot="5400000">
            <a:off x="7745482" y="2555419"/>
            <a:ext cx="1593077" cy="38150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87" idx="2"/>
            <a:endCxn id="88" idx="1"/>
          </p:cNvCxnSpPr>
          <p:nvPr/>
        </p:nvCxnSpPr>
        <p:spPr>
          <a:xfrm rot="16200000" flipH="1">
            <a:off x="2315715" y="2657772"/>
            <a:ext cx="1591568" cy="36118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7782560" y="217805"/>
            <a:ext cx="3373120" cy="986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Actúa como la capa principal que gestiona la lógica de negocio. Es el punto de entrada donde se coordinan las operaciones de "</a:t>
            </a:r>
            <a:r>
              <a:rPr lang="es-ES" sz="1400" dirty="0" err="1">
                <a:solidFill>
                  <a:schemeClr val="bg1"/>
                </a:solidFill>
              </a:rPr>
              <a:t>User</a:t>
            </a:r>
            <a:r>
              <a:rPr lang="es-ES" sz="1400" dirty="0">
                <a:solidFill>
                  <a:schemeClr val="bg1"/>
                </a:solidFill>
              </a:rPr>
              <a:t>" (Usuario) y "</a:t>
            </a:r>
            <a:r>
              <a:rPr lang="es-ES" sz="1400" dirty="0" err="1">
                <a:solidFill>
                  <a:schemeClr val="bg1"/>
                </a:solidFill>
              </a:rPr>
              <a:t>Card</a:t>
            </a:r>
            <a:r>
              <a:rPr lang="es-ES" sz="1400" dirty="0">
                <a:solidFill>
                  <a:schemeClr val="bg1"/>
                </a:solidFill>
              </a:rPr>
              <a:t>" (Tarjeta).</a:t>
            </a:r>
          </a:p>
        </p:txBody>
      </p:sp>
      <p:cxnSp>
        <p:nvCxnSpPr>
          <p:cNvPr id="129" name="Conector recto de flecha 128"/>
          <p:cNvCxnSpPr>
            <a:stCxn id="4" idx="3"/>
          </p:cNvCxnSpPr>
          <p:nvPr/>
        </p:nvCxnSpPr>
        <p:spPr>
          <a:xfrm>
            <a:off x="6634480" y="540195"/>
            <a:ext cx="1148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089400" y="1740922"/>
            <a:ext cx="33731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Es utilizada para almacenar temporalmente datos que se consultan frecuentemente, mejorando el rendimiento y reduciendo la carga en los </a:t>
            </a:r>
            <a:r>
              <a:rPr lang="es-ES" sz="1200" dirty="0" smtClean="0">
                <a:solidFill>
                  <a:schemeClr val="bg1"/>
                </a:solidFill>
              </a:rPr>
              <a:t>repositorios.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132" name="Conector recto de flecha 131"/>
          <p:cNvCxnSpPr>
            <a:stCxn id="81" idx="2"/>
            <a:endCxn id="130" idx="0"/>
          </p:cNvCxnSpPr>
          <p:nvPr/>
        </p:nvCxnSpPr>
        <p:spPr>
          <a:xfrm>
            <a:off x="5775960" y="1573770"/>
            <a:ext cx="0" cy="1671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4556762" y="2792763"/>
            <a:ext cx="24383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Entidades principales gestionadas por el </a:t>
            </a:r>
            <a:r>
              <a:rPr lang="es-ES" sz="1400" dirty="0" err="1" smtClean="0">
                <a:solidFill>
                  <a:schemeClr val="bg1"/>
                </a:solidFill>
              </a:rPr>
              <a:t>service</a:t>
            </a:r>
            <a:r>
              <a:rPr lang="es-ES" sz="1400" dirty="0" smtClean="0">
                <a:solidFill>
                  <a:schemeClr val="bg1"/>
                </a:solidFill>
              </a:rPr>
              <a:t>.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0800000" flipV="1">
            <a:off x="6995158" y="2126019"/>
            <a:ext cx="1259844" cy="75331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>
            <a:off x="3296920" y="2113974"/>
            <a:ext cx="1244603" cy="7653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/>
          <p:cNvSpPr txBox="1"/>
          <p:nvPr/>
        </p:nvSpPr>
        <p:spPr>
          <a:xfrm>
            <a:off x="4465319" y="5694026"/>
            <a:ext cx="2631440" cy="800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La base de datos para los datos remotos de las tarjetas y usuarios.</a:t>
            </a:r>
            <a:r>
              <a:rPr lang="es-ES" dirty="0" smtClean="0"/>
              <a:t>	</a:t>
            </a:r>
            <a:endParaRPr lang="es-ES" dirty="0"/>
          </a:p>
        </p:txBody>
      </p:sp>
      <p:cxnSp>
        <p:nvCxnSpPr>
          <p:cNvPr id="145" name="Conector recto de flecha 144"/>
          <p:cNvCxnSpPr>
            <a:stCxn id="88" idx="2"/>
            <a:endCxn id="143" idx="0"/>
          </p:cNvCxnSpPr>
          <p:nvPr/>
        </p:nvCxnSpPr>
        <p:spPr>
          <a:xfrm>
            <a:off x="5775960" y="5444163"/>
            <a:ext cx="5079" cy="249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-203606" y="314089"/>
            <a:ext cx="5405526" cy="7383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440178" y="146937"/>
            <a:ext cx="399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 Rounded MT Bold" panose="020F0704030504030204" pitchFamily="34" charset="0"/>
              </a:rPr>
              <a:t>1</a:t>
            </a:r>
            <a:r>
              <a:rPr lang="es-ES" sz="2400" dirty="0" smtClean="0">
                <a:latin typeface="Arial Rounded MT Bold" panose="020F0704030504030204" pitchFamily="34" charset="0"/>
              </a:rPr>
              <a:t>- ARQUITECTURA</a:t>
            </a:r>
            <a:endParaRPr lang="es-E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13" y="114098"/>
            <a:ext cx="6298723" cy="111774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 smtClean="0">
                <a:latin typeface="Arial Rounded MT Bold" panose="020F0704030504030204" pitchFamily="34" charset="0"/>
              </a:rPr>
              <a:t>2 - PATRÓN DE DISEÑO</a:t>
            </a:r>
            <a:endParaRPr lang="es-ES" sz="44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 descr="Arquitectura de Componentes en Android | by Carlos Leonardo Camilo Vargas  Huamán | OrbisMobile | Medium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28550" r="186"/>
          <a:stretch/>
        </p:blipFill>
        <p:spPr bwMode="auto">
          <a:xfrm>
            <a:off x="3359392" y="2407919"/>
            <a:ext cx="5470038" cy="240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/>
          <p:cNvSpPr txBox="1"/>
          <p:nvPr/>
        </p:nvSpPr>
        <p:spPr>
          <a:xfrm>
            <a:off x="3359392" y="1536186"/>
            <a:ext cx="417536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Mantiene y gestiona los datos durante los cambios de configuración</a:t>
            </a:r>
            <a:r>
              <a:rPr lang="es-ES" sz="1200" dirty="0">
                <a:solidFill>
                  <a:schemeClr val="bg1"/>
                </a:solidFill>
              </a:rPr>
              <a:t>. A</a:t>
            </a:r>
            <a:r>
              <a:rPr lang="es-ES" sz="1200" dirty="0" smtClean="0">
                <a:solidFill>
                  <a:schemeClr val="bg1"/>
                </a:solidFill>
              </a:rPr>
              <a:t>ctúa </a:t>
            </a:r>
            <a:r>
              <a:rPr lang="es-ES" sz="1200" dirty="0">
                <a:solidFill>
                  <a:schemeClr val="bg1"/>
                </a:solidFill>
              </a:rPr>
              <a:t>como puente entre las operaciones de 'Usuario' y 'Tarjeta', coordinando e integrando la lógica de negocio.</a:t>
            </a:r>
            <a:endParaRPr lang="es-ES" sz="1200" dirty="0" smtClean="0">
              <a:solidFill>
                <a:schemeClr val="bg1"/>
              </a:solidFill>
            </a:endParaRPr>
          </a:p>
        </p:txBody>
      </p:sp>
      <p:cxnSp>
        <p:nvCxnSpPr>
          <p:cNvPr id="20" name="Conector curvado 19"/>
          <p:cNvCxnSpPr>
            <a:endCxn id="21" idx="0"/>
          </p:cNvCxnSpPr>
          <p:nvPr/>
        </p:nvCxnSpPr>
        <p:spPr>
          <a:xfrm rot="10800000" flipV="1">
            <a:off x="1815359" y="3185073"/>
            <a:ext cx="3700272" cy="359646"/>
          </a:xfrm>
          <a:prstGeom prst="curved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03119" y="3544719"/>
            <a:ext cx="282448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En el </a:t>
            </a:r>
            <a:r>
              <a:rPr lang="es-ES" sz="1200" dirty="0" smtClean="0">
                <a:solidFill>
                  <a:schemeClr val="bg1"/>
                </a:solidFill>
              </a:rPr>
              <a:t>repositorio </a:t>
            </a:r>
            <a:r>
              <a:rPr lang="es-ES" sz="1200" dirty="0" smtClean="0">
                <a:solidFill>
                  <a:schemeClr val="bg1"/>
                </a:solidFill>
              </a:rPr>
              <a:t>decidimos si los datos provienen de la cache </a:t>
            </a:r>
            <a:r>
              <a:rPr lang="es-ES" sz="1200" dirty="0" smtClean="0">
                <a:solidFill>
                  <a:schemeClr val="bg1"/>
                </a:solidFill>
              </a:rPr>
              <a:t>o </a:t>
            </a:r>
            <a:r>
              <a:rPr lang="es-ES" sz="1200" dirty="0" smtClean="0">
                <a:solidFill>
                  <a:schemeClr val="bg1"/>
                </a:solidFill>
              </a:rPr>
              <a:t>de una fuente externa.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El </a:t>
            </a:r>
            <a:r>
              <a:rPr lang="es-ES" sz="1200" dirty="0" smtClean="0">
                <a:solidFill>
                  <a:schemeClr val="bg1"/>
                </a:solidFill>
              </a:rPr>
              <a:t>repositorio </a:t>
            </a:r>
            <a:r>
              <a:rPr lang="es-ES" sz="1200" dirty="0" smtClean="0">
                <a:solidFill>
                  <a:schemeClr val="bg1"/>
                </a:solidFill>
              </a:rPr>
              <a:t>actúa como INTERMEDIARIO entre el servicio y las fuentes de uso. Usa una cache LRU y un almacenamiento local (</a:t>
            </a:r>
            <a:r>
              <a:rPr lang="es-ES" sz="1200" dirty="0" err="1" smtClean="0">
                <a:solidFill>
                  <a:schemeClr val="bg1"/>
                </a:solidFill>
              </a:rPr>
              <a:t>SQLite</a:t>
            </a:r>
            <a:r>
              <a:rPr lang="es-ES" sz="1200" dirty="0" smtClean="0">
                <a:solidFill>
                  <a:schemeClr val="bg1"/>
                </a:solidFill>
              </a:rPr>
              <a:t>) para usuarios y tarjetas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26" name="Conector angular 25"/>
          <p:cNvCxnSpPr>
            <a:endCxn id="27" idx="0"/>
          </p:cNvCxnSpPr>
          <p:nvPr/>
        </p:nvCxnSpPr>
        <p:spPr>
          <a:xfrm rot="16200000" flipH="1">
            <a:off x="5670282" y="4916270"/>
            <a:ext cx="406622" cy="187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556991" y="5213268"/>
            <a:ext cx="2820577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Almacenamiento local, con </a:t>
            </a:r>
            <a:r>
              <a:rPr lang="es-ES" sz="1200" dirty="0" smtClean="0">
                <a:solidFill>
                  <a:schemeClr val="bg1"/>
                </a:solidFill>
              </a:rPr>
              <a:t>DAO (</a:t>
            </a:r>
            <a:r>
              <a:rPr lang="es-ES" sz="1200" dirty="0" smtClean="0">
                <a:solidFill>
                  <a:schemeClr val="bg1"/>
                </a:solidFill>
              </a:rPr>
              <a:t>Data </a:t>
            </a:r>
            <a:r>
              <a:rPr lang="es-ES" sz="1200" dirty="0">
                <a:solidFill>
                  <a:schemeClr val="bg1"/>
                </a:solidFill>
              </a:rPr>
              <a:t>Access </a:t>
            </a:r>
            <a:r>
              <a:rPr lang="es-ES" sz="1200" dirty="0" err="1">
                <a:solidFill>
                  <a:schemeClr val="bg1"/>
                </a:solidFill>
              </a:rPr>
              <a:t>Object</a:t>
            </a:r>
            <a:r>
              <a:rPr lang="es-ES" sz="1200" dirty="0">
                <a:solidFill>
                  <a:schemeClr val="bg1"/>
                </a:solidFill>
              </a:rPr>
              <a:t>)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para acceder a la base de datos.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El almacenamiento </a:t>
            </a:r>
            <a:r>
              <a:rPr lang="es-ES" sz="1200" dirty="0" err="1" smtClean="0">
                <a:solidFill>
                  <a:schemeClr val="bg1"/>
                </a:solidFill>
              </a:rPr>
              <a:t>SQLite</a:t>
            </a:r>
            <a:r>
              <a:rPr lang="es-ES" sz="1200" dirty="0" smtClean="0">
                <a:solidFill>
                  <a:schemeClr val="bg1"/>
                </a:solidFill>
              </a:rPr>
              <a:t> es el segundo nivel de cache, usado para responder a consultas de USUARIOS y Tarjetas de forma intermedia en términos de velocidad.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146671" y="2454834"/>
            <a:ext cx="345886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 smtClean="0">
                <a:solidFill>
                  <a:schemeClr val="bg1"/>
                </a:solidFill>
              </a:rPr>
              <a:t>Fuente de datos remota, 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es una </a:t>
            </a:r>
            <a:r>
              <a:rPr lang="es-ES" sz="1200" dirty="0" smtClean="0">
                <a:solidFill>
                  <a:schemeClr val="bg1"/>
                </a:solidFill>
              </a:rPr>
              <a:t>API </a:t>
            </a:r>
            <a:r>
              <a:rPr lang="es-ES" sz="1200" dirty="0" smtClean="0">
                <a:solidFill>
                  <a:schemeClr val="bg1"/>
                </a:solidFill>
              </a:rPr>
              <a:t>REST </a:t>
            </a:r>
            <a:r>
              <a:rPr lang="es-ES" sz="1200" dirty="0" smtClean="0">
                <a:solidFill>
                  <a:schemeClr val="bg1"/>
                </a:solidFill>
              </a:rPr>
              <a:t>que utiliza el protocolo HTTP. El </a:t>
            </a:r>
            <a:r>
              <a:rPr lang="es-ES" sz="1200" dirty="0" smtClean="0">
                <a:solidFill>
                  <a:schemeClr val="bg1"/>
                </a:solidFill>
              </a:rPr>
              <a:t>almacenamiento remoto para Usuarios se conecta a una API </a:t>
            </a:r>
            <a:r>
              <a:rPr lang="es-ES" sz="1200" dirty="0" smtClean="0">
                <a:solidFill>
                  <a:schemeClr val="bg1"/>
                </a:solidFill>
              </a:rPr>
              <a:t>REST, </a:t>
            </a:r>
            <a:r>
              <a:rPr lang="es-ES" sz="1200" dirty="0" smtClean="0">
                <a:solidFill>
                  <a:schemeClr val="bg1"/>
                </a:solidFill>
              </a:rPr>
              <a:t>y para Tarjetas </a:t>
            </a:r>
            <a:r>
              <a:rPr lang="es-ES" sz="1200" dirty="0" smtClean="0">
                <a:solidFill>
                  <a:schemeClr val="bg1"/>
                </a:solidFill>
              </a:rPr>
              <a:t>se conecta a </a:t>
            </a:r>
            <a:r>
              <a:rPr lang="es-ES" sz="1200" dirty="0" smtClean="0">
                <a:solidFill>
                  <a:schemeClr val="bg1"/>
                </a:solidFill>
              </a:rPr>
              <a:t>una </a:t>
            </a:r>
            <a:r>
              <a:rPr lang="es-ES" sz="1200" dirty="0" smtClean="0">
                <a:solidFill>
                  <a:schemeClr val="bg1"/>
                </a:solidFill>
              </a:rPr>
              <a:t>base de datos </a:t>
            </a:r>
            <a:r>
              <a:rPr lang="es-ES" sz="1200" dirty="0" err="1" smtClean="0">
                <a:solidFill>
                  <a:schemeClr val="bg1"/>
                </a:solidFill>
              </a:rPr>
              <a:t>PostgreSQL</a:t>
            </a:r>
            <a:r>
              <a:rPr lang="es-ES" sz="1200" dirty="0" smtClean="0">
                <a:solidFill>
                  <a:schemeClr val="bg1"/>
                </a:solidFill>
              </a:rPr>
              <a:t> en </a:t>
            </a:r>
            <a:r>
              <a:rPr lang="es-ES" sz="1200" dirty="0" err="1" smtClean="0">
                <a:solidFill>
                  <a:schemeClr val="bg1"/>
                </a:solidFill>
              </a:rPr>
              <a:t>docker</a:t>
            </a:r>
            <a:r>
              <a:rPr lang="es-ES" sz="1200" dirty="0" smtClean="0">
                <a:solidFill>
                  <a:schemeClr val="bg1"/>
                </a:solidFill>
              </a:rPr>
              <a:t>, siendo la respuesta mas lenta en el sistema multinivel.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>
          <a:xfrm rot="5400000" flipH="1" flipV="1">
            <a:off x="7768040" y="3563452"/>
            <a:ext cx="515070" cy="2421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93360" y="2468906"/>
            <a:ext cx="1475739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SERVICE</a:t>
            </a:r>
            <a:endParaRPr lang="es-ES" dirty="0"/>
          </a:p>
        </p:txBody>
      </p:sp>
      <p:cxnSp>
        <p:nvCxnSpPr>
          <p:cNvPr id="42" name="Conector recto de flecha 41"/>
          <p:cNvCxnSpPr>
            <a:stCxn id="35" idx="1"/>
          </p:cNvCxnSpPr>
          <p:nvPr/>
        </p:nvCxnSpPr>
        <p:spPr>
          <a:xfrm flipH="1" flipV="1">
            <a:off x="5080002" y="2403982"/>
            <a:ext cx="213358" cy="242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719" y="100358"/>
            <a:ext cx="7129872" cy="125092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>
                <a:latin typeface="Arial Rounded MT Bold" panose="020F0704030504030204" pitchFamily="34" charset="0"/>
                <a:ea typeface="PMingLiU-ExtB" panose="02020500000000000000" pitchFamily="18" charset="-120"/>
              </a:rPr>
              <a:t>3</a:t>
            </a:r>
            <a:r>
              <a:rPr lang="es-ES" sz="4400" dirty="0" smtClean="0">
                <a:latin typeface="Arial Rounded MT Bold" panose="020F0704030504030204" pitchFamily="34" charset="0"/>
                <a:ea typeface="PMingLiU-ExtB" panose="02020500000000000000" pitchFamily="18" charset="-120"/>
              </a:rPr>
              <a:t>- </a:t>
            </a:r>
            <a:r>
              <a:rPr lang="es-ES" sz="4400" dirty="0" smtClean="0">
                <a:latin typeface="Arial Rounded MT Bold" panose="020F0704030504030204" pitchFamily="34" charset="0"/>
                <a:ea typeface="PMingLiU-ExtB" panose="02020500000000000000" pitchFamily="18" charset="-120"/>
              </a:rPr>
              <a:t>Tecnologías </a:t>
            </a:r>
            <a:r>
              <a:rPr lang="es-ES" sz="4400" dirty="0" smtClean="0">
                <a:latin typeface="Arial Rounded MT Bold" panose="020F0704030504030204" pitchFamily="34" charset="0"/>
                <a:ea typeface="PMingLiU-ExtB" panose="02020500000000000000" pitchFamily="18" charset="-120"/>
              </a:rPr>
              <a:t>usadas.</a:t>
            </a:r>
            <a:endParaRPr lang="es-ES" sz="4400" dirty="0">
              <a:latin typeface="Arial Rounded MT Bold" panose="020F0704030504030204" pitchFamily="34" charset="0"/>
              <a:ea typeface="PMingLiU-ExtB" panose="02020500000000000000" pitchFamily="18" charset="-120"/>
            </a:endParaRPr>
          </a:p>
        </p:txBody>
      </p:sp>
      <p:pic>
        <p:nvPicPr>
          <p:cNvPr id="5" name="Marcador de contenido 4" descr="Instalación de Git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25" y="4020182"/>
            <a:ext cx="2279093" cy="184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Qué es GitHub y por qué es útil en la actualidad 💻 | HACK A BOSS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88" y="3991290"/>
            <a:ext cx="2292651" cy="187071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Imagen 6" descr="Breve historia de PostgreSQL - Morbeb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6" y="1670368"/>
            <a:ext cx="2275643" cy="1870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Imagen 7" descr="Curso Docker Online">
            <a:hlinkClick r:id="rId9"/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89" y="1670368"/>
            <a:ext cx="2292650" cy="187071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Imagen 8" descr="README.md · main · Developer Advocacy at GitLab / unmaintained / Check Docker  Hub Limit · GitLab">
            <a:hlinkClick r:id="rId11"/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24" y="1699258"/>
            <a:ext cx="2279095" cy="1870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Imagen 9" descr="SQLite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7" y="4020181"/>
            <a:ext cx="2275642" cy="18418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46212" y="1280362"/>
            <a:ext cx="7746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dirty="0" smtClean="0">
                <a:latin typeface="Arial Rounded MT Bold" panose="020F0704030504030204" pitchFamily="34" charset="0"/>
              </a:rPr>
              <a:t>4- EXPLICACIÓN DEL CODIGO</a:t>
            </a:r>
            <a:endParaRPr lang="es-E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65" y="232438"/>
            <a:ext cx="2241867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 smtClean="0"/>
              <a:t>COSTES</a:t>
            </a:r>
            <a:endParaRPr lang="es-ES" sz="44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189940397"/>
              </p:ext>
            </p:extLst>
          </p:nvPr>
        </p:nvGraphicFramePr>
        <p:xfrm>
          <a:off x="1955798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47951" y="2660005"/>
            <a:ext cx="2194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latin typeface="Arial Rounded MT Bold" panose="020F0704030504030204" pitchFamily="34" charset="0"/>
              </a:rPr>
              <a:t>FIN</a:t>
            </a:r>
            <a:endParaRPr lang="es-ES" sz="8800" dirty="0">
              <a:latin typeface="Arial Rounded MT Bold" panose="020F07040305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50" y="100203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321</Words>
  <Application>Microsoft Office PowerPoint</Application>
  <PresentationFormat>Panorámica</PresentationFormat>
  <Paragraphs>46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PMingLiU-ExtB</vt:lpstr>
      <vt:lpstr>Arial</vt:lpstr>
      <vt:lpstr>Arial Rounded MT Bold</vt:lpstr>
      <vt:lpstr>Calibri</vt:lpstr>
      <vt:lpstr>Tahoma</vt:lpstr>
      <vt:lpstr>Trebuchet MS</vt:lpstr>
      <vt:lpstr>Tw Cen MT</vt:lpstr>
      <vt:lpstr>Wingdings</vt:lpstr>
      <vt:lpstr>Circuito</vt:lpstr>
      <vt:lpstr>Clientes banco</vt:lpstr>
      <vt:lpstr>índice</vt:lpstr>
      <vt:lpstr>Presentación de PowerPoint</vt:lpstr>
      <vt:lpstr>2 - PATRÓN DE DISEÑO</vt:lpstr>
      <vt:lpstr>3- Tecnologías usadas.</vt:lpstr>
      <vt:lpstr>Presentación de PowerPoint</vt:lpstr>
      <vt:lpstr>COSTES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2024-10-17T07:36:39Z</dcterms:created>
  <dcterms:modified xsi:type="dcterms:W3CDTF">2024-10-21T15:31:29Z</dcterms:modified>
</cp:coreProperties>
</file>