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102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Texto del título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Nivel de texto 1</a:t>
            </a:r>
          </a:p>
          <a:p>
            <a:pPr lvl="1">
              <a:defRPr sz="1800"/>
            </a:pPr>
            <a:r>
              <a:rPr sz="3200"/>
              <a:t>Nivel de texto 2</a:t>
            </a:r>
          </a:p>
          <a:p>
            <a:pPr lvl="2">
              <a:defRPr sz="1800"/>
            </a:pPr>
            <a:r>
              <a:rPr sz="3200"/>
              <a:t>Nivel de texto 3</a:t>
            </a:r>
          </a:p>
          <a:p>
            <a:pPr lvl="3">
              <a:defRPr sz="1800"/>
            </a:pPr>
            <a:r>
              <a:rPr sz="3200"/>
              <a:t>Nivel de texto 4</a:t>
            </a:r>
          </a:p>
          <a:p>
            <a:pPr lvl="4">
              <a:defRPr sz="1800"/>
            </a:pPr>
            <a:r>
              <a:rPr sz="3200"/>
              <a:t>Nivel de texto 5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Texto del título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Nivel de texto 1</a:t>
            </a:r>
          </a:p>
          <a:p>
            <a:pPr lvl="1">
              <a:defRPr sz="1800"/>
            </a:pPr>
            <a:r>
              <a:rPr sz="3200"/>
              <a:t>Nivel de texto 2</a:t>
            </a:r>
          </a:p>
          <a:p>
            <a:pPr lvl="2">
              <a:defRPr sz="1800"/>
            </a:pPr>
            <a:r>
              <a:rPr sz="3200"/>
              <a:t>Nivel de texto 3</a:t>
            </a:r>
          </a:p>
          <a:p>
            <a:pPr lvl="3">
              <a:defRPr sz="1800"/>
            </a:pPr>
            <a:r>
              <a:rPr sz="3200"/>
              <a:t>Nivel de texto 4</a:t>
            </a:r>
          </a:p>
          <a:p>
            <a:pPr lvl="4">
              <a:defRPr sz="1800"/>
            </a:pPr>
            <a:r>
              <a:rPr sz="3200"/>
              <a:t>Nivel de texto 5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(ce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Texto del título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Texto del título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Nivel de texto 1</a:t>
            </a:r>
          </a:p>
          <a:p>
            <a:pPr lvl="1">
              <a:defRPr sz="1800"/>
            </a:pPr>
            <a:r>
              <a:rPr sz="3200"/>
              <a:t>Nivel de texto 2</a:t>
            </a:r>
          </a:p>
          <a:p>
            <a:pPr lvl="2">
              <a:defRPr sz="1800"/>
            </a:pPr>
            <a:r>
              <a:rPr sz="3200"/>
              <a:t>Nivel de texto 3</a:t>
            </a:r>
          </a:p>
          <a:p>
            <a:pPr lvl="3">
              <a:defRPr sz="1800"/>
            </a:pPr>
            <a:r>
              <a:rPr sz="3200"/>
              <a:t>Nivel de texto 4</a:t>
            </a:r>
          </a:p>
          <a:p>
            <a:pPr lvl="4">
              <a:defRPr sz="1800"/>
            </a:pPr>
            <a:r>
              <a:rPr sz="3200"/>
              <a:t>Nivel de texto 5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Texto del título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Texto del título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Nivel de texto 1</a:t>
            </a:r>
          </a:p>
          <a:p>
            <a:pPr lvl="1">
              <a:defRPr sz="1800"/>
            </a:pPr>
            <a:r>
              <a:rPr sz="3600"/>
              <a:t>Nivel de texto 2</a:t>
            </a:r>
          </a:p>
          <a:p>
            <a:pPr lvl="2">
              <a:defRPr sz="1800"/>
            </a:pPr>
            <a:r>
              <a:rPr sz="3600"/>
              <a:t>Nivel de texto 3</a:t>
            </a:r>
          </a:p>
          <a:p>
            <a:pPr lvl="3">
              <a:defRPr sz="1800"/>
            </a:pPr>
            <a:r>
              <a:rPr sz="3600"/>
              <a:t>Nivel de texto 4</a:t>
            </a:r>
          </a:p>
          <a:p>
            <a:pPr lvl="4">
              <a:defRPr sz="1800"/>
            </a:pPr>
            <a:r>
              <a:rPr sz="3600"/>
              <a:t>Nivel de texto 5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Texto del título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Nivel de texto 1</a:t>
            </a:r>
          </a:p>
          <a:p>
            <a:pPr lvl="1">
              <a:defRPr sz="1800"/>
            </a:pPr>
            <a:r>
              <a:rPr sz="2800"/>
              <a:t>Nivel de texto 2</a:t>
            </a:r>
          </a:p>
          <a:p>
            <a:pPr lvl="2">
              <a:defRPr sz="1800"/>
            </a:pPr>
            <a:r>
              <a:rPr sz="2800"/>
              <a:t>Nivel de texto 3</a:t>
            </a:r>
          </a:p>
          <a:p>
            <a:pPr lvl="3">
              <a:defRPr sz="1800"/>
            </a:pPr>
            <a:r>
              <a:rPr sz="2800"/>
              <a:t>Nivel de texto 4</a:t>
            </a:r>
          </a:p>
          <a:p>
            <a:pPr lvl="4">
              <a:defRPr sz="1800"/>
            </a:pPr>
            <a:r>
              <a:rPr sz="2800"/>
              <a:t>Nivel de texto 5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Nivel de texto 1</a:t>
            </a:r>
          </a:p>
          <a:p>
            <a:pPr lvl="1">
              <a:defRPr sz="1800"/>
            </a:pPr>
            <a:r>
              <a:rPr sz="3600"/>
              <a:t>Nivel de texto 2</a:t>
            </a:r>
          </a:p>
          <a:p>
            <a:pPr lvl="2">
              <a:defRPr sz="1800"/>
            </a:pPr>
            <a:r>
              <a:rPr sz="3600"/>
              <a:t>Nivel de texto 3</a:t>
            </a:r>
          </a:p>
          <a:p>
            <a:pPr lvl="3">
              <a:defRPr sz="1800"/>
            </a:pPr>
            <a:r>
              <a:rPr sz="3600"/>
              <a:t>Nivel de texto 4</a:t>
            </a:r>
          </a:p>
          <a:p>
            <a:pPr lvl="4">
              <a:defRPr sz="1800"/>
            </a:pPr>
            <a:r>
              <a:rPr sz="3600"/>
              <a:t>Nivel de texto 5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000"/>
              <a:t>Texto del título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Nivel de texto 1</a:t>
            </a:r>
          </a:p>
          <a:p>
            <a:pPr lvl="1">
              <a:defRPr sz="1800"/>
            </a:pPr>
            <a:r>
              <a:rPr sz="3600"/>
              <a:t>Nivel de texto 2</a:t>
            </a:r>
          </a:p>
          <a:p>
            <a:pPr lvl="2">
              <a:defRPr sz="1800"/>
            </a:pPr>
            <a:r>
              <a:rPr sz="3600"/>
              <a:t>Nivel de texto 3</a:t>
            </a:r>
          </a:p>
          <a:p>
            <a:pPr lvl="3">
              <a:defRPr sz="1800"/>
            </a:pPr>
            <a:r>
              <a:rPr sz="3600"/>
              <a:t>Nivel de texto 4</a:t>
            </a:r>
          </a:p>
          <a:p>
            <a:pPr lvl="4">
              <a:defRPr sz="1800"/>
            </a:pPr>
            <a:r>
              <a:rPr sz="3600"/>
              <a:t>Nivel de texto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3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11119" y="-52149"/>
            <a:ext cx="14798667" cy="9857898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DA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383768" y="-355035"/>
            <a:ext cx="13965883" cy="10463670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Shape 34"/>
          <p:cNvSpPr/>
          <p:nvPr/>
        </p:nvSpPr>
        <p:spPr>
          <a:xfrm>
            <a:off x="1891719" y="3779726"/>
            <a:ext cx="7861028" cy="4563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86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sdk (api)</a:t>
            </a:r>
          </a:p>
          <a:p>
            <a:pPr lvl="0" algn="l">
              <a:defRPr sz="1800"/>
            </a:pPr>
            <a:r>
              <a:rPr sz="86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generación </a:t>
            </a:r>
          </a:p>
          <a:p>
            <a:pPr lvl="0" algn="l">
              <a:defRPr sz="1800"/>
            </a:pPr>
            <a:r>
              <a:rPr sz="86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de voz</a:t>
            </a:r>
          </a:p>
        </p:txBody>
      </p:sp>
      <p:pic>
        <p:nvPicPr>
          <p:cNvPr id="35" name="Captura de pantalla 2017-03-17 a las 16.29.10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36278" y="2248277"/>
            <a:ext cx="1331778" cy="13491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pic>
        <p:nvPicPr>
          <p:cNvPr id="131" name="Captura de pantalla 2017-03-17 a las 16.35.2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58966" y="-63232"/>
            <a:ext cx="16663535" cy="10254482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hape 132"/>
          <p:cNvSpPr/>
          <p:nvPr/>
        </p:nvSpPr>
        <p:spPr>
          <a:xfrm>
            <a:off x="1604665" y="29574"/>
            <a:ext cx="10612438" cy="2228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lnSpc>
                <a:spcPct val="80000"/>
              </a:lnSpc>
              <a:defRPr sz="1800"/>
            </a:pPr>
            <a:r>
              <a:rPr sz="6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cursos no gratuitos</a:t>
            </a:r>
          </a:p>
          <a:p>
            <a:pPr lvl="0" algn="l">
              <a:lnSpc>
                <a:spcPct val="80000"/>
              </a:lnSpc>
              <a:defRPr sz="1800"/>
            </a:pPr>
            <a:r>
              <a:rPr sz="6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tecnología apple</a:t>
            </a:r>
          </a:p>
        </p:txBody>
      </p:sp>
      <p:pic>
        <p:nvPicPr>
          <p:cNvPr id="133" name="Captura de pantalla 2017-03-17 a las 16.53.2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9035" y="464549"/>
            <a:ext cx="1435101" cy="1358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202386" y="2418509"/>
            <a:ext cx="2192159" cy="6889640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Shape 135"/>
          <p:cNvSpPr/>
          <p:nvPr/>
        </p:nvSpPr>
        <p:spPr>
          <a:xfrm>
            <a:off x="64164" y="2145668"/>
            <a:ext cx="12302364" cy="1375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1200"/>
              </a:spcBef>
              <a:defRPr sz="1800"/>
            </a:pPr>
            <a:endParaRPr sz="34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 algn="l">
              <a:lnSpc>
                <a:spcPct val="90000"/>
              </a:lnSpc>
              <a:spcBef>
                <a:spcPts val="1200"/>
              </a:spcBef>
              <a:defRPr sz="1800"/>
            </a:pPr>
            <a:r>
              <a: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Desarrollo de apPS para iOS 10 desde cero</a:t>
            </a:r>
          </a:p>
        </p:txBody>
      </p:sp>
      <p:sp>
        <p:nvSpPr>
          <p:cNvPr id="136" name="Shape 136"/>
          <p:cNvSpPr/>
          <p:nvPr/>
        </p:nvSpPr>
        <p:spPr>
          <a:xfrm>
            <a:off x="39604" y="5808541"/>
            <a:ext cx="10671936" cy="1375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1200"/>
              </a:spcBef>
              <a:defRPr sz="1800"/>
            </a:pPr>
            <a:endParaRPr sz="34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 algn="l">
              <a:lnSpc>
                <a:spcPct val="90000"/>
              </a:lnSpc>
              <a:spcBef>
                <a:spcPts val="1200"/>
              </a:spcBef>
              <a:defRPr sz="1800"/>
            </a:pPr>
            <a:r>
              <a: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Curso de iOS 10 y Swift 3: de Cero a Experto</a:t>
            </a:r>
          </a:p>
        </p:txBody>
      </p:sp>
      <p:sp>
        <p:nvSpPr>
          <p:cNvPr id="137" name="Shape 137"/>
          <p:cNvSpPr/>
          <p:nvPr/>
        </p:nvSpPr>
        <p:spPr>
          <a:xfrm>
            <a:off x="4135951" y="4121760"/>
            <a:ext cx="2479243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200€</a:t>
            </a:r>
          </a:p>
        </p:txBody>
      </p:sp>
      <p:sp>
        <p:nvSpPr>
          <p:cNvPr id="138" name="Shape 138"/>
          <p:cNvSpPr/>
          <p:nvPr/>
        </p:nvSpPr>
        <p:spPr>
          <a:xfrm>
            <a:off x="3987465" y="4749433"/>
            <a:ext cx="2479242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ONLINE</a:t>
            </a:r>
          </a:p>
        </p:txBody>
      </p:sp>
      <p:sp>
        <p:nvSpPr>
          <p:cNvPr id="139" name="Shape 139"/>
          <p:cNvSpPr/>
          <p:nvPr/>
        </p:nvSpPr>
        <p:spPr>
          <a:xfrm>
            <a:off x="4324442" y="5393825"/>
            <a:ext cx="2479242" cy="685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48H</a:t>
            </a:r>
          </a:p>
        </p:txBody>
      </p:sp>
      <p:sp>
        <p:nvSpPr>
          <p:cNvPr id="140" name="Shape 140"/>
          <p:cNvSpPr/>
          <p:nvPr/>
        </p:nvSpPr>
        <p:spPr>
          <a:xfrm>
            <a:off x="1729387" y="7713350"/>
            <a:ext cx="8373359" cy="685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SUSCRIPCIÓN 9$/MES 90$/AÑO</a:t>
            </a:r>
          </a:p>
        </p:txBody>
      </p:sp>
      <p:sp>
        <p:nvSpPr>
          <p:cNvPr id="141" name="Shape 141"/>
          <p:cNvSpPr/>
          <p:nvPr/>
        </p:nvSpPr>
        <p:spPr>
          <a:xfrm>
            <a:off x="3987465" y="8424518"/>
            <a:ext cx="2479242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ONLINE</a:t>
            </a:r>
          </a:p>
        </p:txBody>
      </p:sp>
      <p:sp>
        <p:nvSpPr>
          <p:cNvPr id="142" name="Shape 142"/>
          <p:cNvSpPr/>
          <p:nvPr/>
        </p:nvSpPr>
        <p:spPr>
          <a:xfrm>
            <a:off x="3802450" y="9032414"/>
            <a:ext cx="2479242" cy="685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5H 22MIN</a:t>
            </a:r>
          </a:p>
        </p:txBody>
      </p:sp>
      <p:sp>
        <p:nvSpPr>
          <p:cNvPr id="143" name="Shape 143"/>
          <p:cNvSpPr/>
          <p:nvPr/>
        </p:nvSpPr>
        <p:spPr>
          <a:xfrm>
            <a:off x="3092932" y="3501510"/>
            <a:ext cx="4268309" cy="685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CODIGOFACILITO</a:t>
            </a:r>
          </a:p>
        </p:txBody>
      </p:sp>
      <p:sp>
        <p:nvSpPr>
          <p:cNvPr id="144" name="Shape 144"/>
          <p:cNvSpPr/>
          <p:nvPr/>
        </p:nvSpPr>
        <p:spPr>
          <a:xfrm>
            <a:off x="3931679" y="7136920"/>
            <a:ext cx="4268309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UDEMY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47" name="Shape 14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pic>
        <p:nvPicPr>
          <p:cNvPr id="148" name="Captura de pantalla 2017-03-17 a las 16.37.1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487937" y="-158543"/>
            <a:ext cx="19554633" cy="10291911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Shape 149"/>
          <p:cNvSpPr/>
          <p:nvPr/>
        </p:nvSpPr>
        <p:spPr>
          <a:xfrm>
            <a:off x="1604665" y="29574"/>
            <a:ext cx="9992569" cy="2228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lnSpc>
                <a:spcPct val="80000"/>
              </a:lnSpc>
              <a:defRPr sz="1800"/>
            </a:pPr>
            <a:r>
              <a:rPr sz="6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cursos gratuitos</a:t>
            </a:r>
          </a:p>
          <a:p>
            <a:pPr lvl="0" algn="l">
              <a:lnSpc>
                <a:spcPct val="80000"/>
              </a:lnSpc>
              <a:defRPr sz="1800"/>
            </a:pPr>
            <a:r>
              <a:rPr sz="6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tecnología general</a:t>
            </a:r>
          </a:p>
        </p:txBody>
      </p:sp>
      <p:pic>
        <p:nvPicPr>
          <p:cNvPr id="150" name="Captura de pantalla 2017-03-17 a las 16.53.18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3710" y="458199"/>
            <a:ext cx="1371601" cy="1371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043677" y="2581464"/>
            <a:ext cx="3036885" cy="6990948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Shape 152"/>
          <p:cNvSpPr/>
          <p:nvPr/>
        </p:nvSpPr>
        <p:spPr>
          <a:xfrm>
            <a:off x="1112536" y="2429257"/>
            <a:ext cx="12302363" cy="1375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1200"/>
              </a:spcBef>
              <a:defRPr sz="1800"/>
            </a:pPr>
            <a:endParaRPr sz="34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 algn="l">
              <a:lnSpc>
                <a:spcPct val="90000"/>
              </a:lnSpc>
              <a:spcBef>
                <a:spcPts val="1200"/>
              </a:spcBef>
              <a:defRPr sz="1800"/>
            </a:pPr>
            <a:r>
              <a: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Introduction to Deep Learning</a:t>
            </a:r>
          </a:p>
        </p:txBody>
      </p:sp>
      <p:sp>
        <p:nvSpPr>
          <p:cNvPr id="153" name="Shape 153"/>
          <p:cNvSpPr/>
          <p:nvPr/>
        </p:nvSpPr>
        <p:spPr>
          <a:xfrm>
            <a:off x="3062618" y="3832107"/>
            <a:ext cx="4732898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qwiklab-nvidia</a:t>
            </a:r>
          </a:p>
        </p:txBody>
      </p:sp>
      <p:sp>
        <p:nvSpPr>
          <p:cNvPr id="154" name="Shape 154"/>
          <p:cNvSpPr/>
          <p:nvPr/>
        </p:nvSpPr>
        <p:spPr>
          <a:xfrm>
            <a:off x="3987465" y="4543997"/>
            <a:ext cx="2479242" cy="685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ONLINE</a:t>
            </a:r>
          </a:p>
        </p:txBody>
      </p:sp>
      <p:sp>
        <p:nvSpPr>
          <p:cNvPr id="155" name="Shape 155"/>
          <p:cNvSpPr/>
          <p:nvPr/>
        </p:nvSpPr>
        <p:spPr>
          <a:xfrm>
            <a:off x="4336922" y="5237236"/>
            <a:ext cx="2479243" cy="685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1h</a:t>
            </a:r>
          </a:p>
        </p:txBody>
      </p:sp>
      <p:sp>
        <p:nvSpPr>
          <p:cNvPr id="156" name="Shape 156"/>
          <p:cNvSpPr/>
          <p:nvPr/>
        </p:nvSpPr>
        <p:spPr>
          <a:xfrm>
            <a:off x="449768" y="5826178"/>
            <a:ext cx="12302363" cy="1375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1200"/>
              </a:spcBef>
              <a:defRPr sz="1800"/>
            </a:pPr>
            <a:endParaRPr sz="34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 algn="l">
              <a:lnSpc>
                <a:spcPct val="90000"/>
              </a:lnSpc>
              <a:spcBef>
                <a:spcPts val="1200"/>
              </a:spcBef>
              <a:defRPr sz="1800"/>
            </a:pPr>
            <a:r>
              <a: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Assistive Context-Aware Toolkit (ACAT)</a:t>
            </a:r>
          </a:p>
        </p:txBody>
      </p:sp>
      <p:sp>
        <p:nvSpPr>
          <p:cNvPr id="157" name="Shape 157"/>
          <p:cNvSpPr/>
          <p:nvPr/>
        </p:nvSpPr>
        <p:spPr>
          <a:xfrm>
            <a:off x="3611766" y="7229028"/>
            <a:ext cx="4732897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org-acat</a:t>
            </a:r>
          </a:p>
        </p:txBody>
      </p:sp>
      <p:sp>
        <p:nvSpPr>
          <p:cNvPr id="158" name="Shape 158"/>
          <p:cNvSpPr/>
          <p:nvPr/>
        </p:nvSpPr>
        <p:spPr>
          <a:xfrm>
            <a:off x="3987465" y="7940918"/>
            <a:ext cx="2479242" cy="685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ONLINE</a:t>
            </a:r>
          </a:p>
        </p:txBody>
      </p:sp>
      <p:sp>
        <p:nvSpPr>
          <p:cNvPr id="159" name="Shape 159"/>
          <p:cNvSpPr/>
          <p:nvPr/>
        </p:nvSpPr>
        <p:spPr>
          <a:xfrm>
            <a:off x="2860637" y="8652809"/>
            <a:ext cx="4732898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autoaprendizaje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62" name="Shape 16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pic>
        <p:nvPicPr>
          <p:cNvPr id="163" name="Captura de pantalla 2017-03-17 a las 16.34.0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06400" y="-2194"/>
            <a:ext cx="16632009" cy="10164006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Shape 164"/>
          <p:cNvSpPr/>
          <p:nvPr/>
        </p:nvSpPr>
        <p:spPr>
          <a:xfrm>
            <a:off x="1604665" y="29574"/>
            <a:ext cx="9909920" cy="2228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lnSpc>
                <a:spcPct val="80000"/>
              </a:lnSpc>
              <a:defRPr sz="1800"/>
            </a:pPr>
            <a:r>
              <a:rPr sz="6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cursos gratuitos</a:t>
            </a:r>
          </a:p>
          <a:p>
            <a:pPr lvl="0" algn="l">
              <a:lnSpc>
                <a:spcPct val="80000"/>
              </a:lnSpc>
              <a:defRPr sz="1800"/>
            </a:pPr>
            <a:r>
              <a:rPr sz="6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tecnología android</a:t>
            </a:r>
          </a:p>
        </p:txBody>
      </p:sp>
      <p:pic>
        <p:nvPicPr>
          <p:cNvPr id="165" name="Captura de pantalla 2017-03-17 a las 16.53.18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3710" y="458199"/>
            <a:ext cx="1371601" cy="1371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21537" y="1932203"/>
            <a:ext cx="6321620" cy="7935088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Shape 167"/>
          <p:cNvSpPr/>
          <p:nvPr/>
        </p:nvSpPr>
        <p:spPr>
          <a:xfrm>
            <a:off x="2036101" y="2357282"/>
            <a:ext cx="12302364" cy="1375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1200"/>
              </a:spcBef>
              <a:defRPr sz="1800"/>
            </a:pPr>
            <a:endParaRPr sz="34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 algn="l">
              <a:lnSpc>
                <a:spcPct val="90000"/>
              </a:lnSpc>
              <a:spcBef>
                <a:spcPts val="1200"/>
              </a:spcBef>
              <a:defRPr sz="1800"/>
            </a:pPr>
            <a:r>
              <a: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FUNDAMENTOS DE ANDROID</a:t>
            </a:r>
          </a:p>
        </p:txBody>
      </p:sp>
      <p:sp>
        <p:nvSpPr>
          <p:cNvPr id="168" name="Shape 168"/>
          <p:cNvSpPr/>
          <p:nvPr/>
        </p:nvSpPr>
        <p:spPr>
          <a:xfrm>
            <a:off x="3686649" y="3832107"/>
            <a:ext cx="4732898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COURSERA</a:t>
            </a:r>
          </a:p>
        </p:txBody>
      </p:sp>
      <p:sp>
        <p:nvSpPr>
          <p:cNvPr id="169" name="Shape 169"/>
          <p:cNvSpPr/>
          <p:nvPr/>
        </p:nvSpPr>
        <p:spPr>
          <a:xfrm>
            <a:off x="3987465" y="4543997"/>
            <a:ext cx="2479242" cy="685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ONLINE</a:t>
            </a:r>
          </a:p>
        </p:txBody>
      </p:sp>
      <p:sp>
        <p:nvSpPr>
          <p:cNvPr id="170" name="Shape 170"/>
          <p:cNvSpPr/>
          <p:nvPr/>
        </p:nvSpPr>
        <p:spPr>
          <a:xfrm>
            <a:off x="4336922" y="5237236"/>
            <a:ext cx="2479243" cy="685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15 H</a:t>
            </a:r>
          </a:p>
        </p:txBody>
      </p:sp>
      <p:sp>
        <p:nvSpPr>
          <p:cNvPr id="171" name="Shape 171"/>
          <p:cNvSpPr/>
          <p:nvPr/>
        </p:nvSpPr>
        <p:spPr>
          <a:xfrm>
            <a:off x="3850506" y="8007599"/>
            <a:ext cx="4732897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COURSERA</a:t>
            </a:r>
          </a:p>
        </p:txBody>
      </p:sp>
      <p:sp>
        <p:nvSpPr>
          <p:cNvPr id="172" name="Shape 172"/>
          <p:cNvSpPr/>
          <p:nvPr/>
        </p:nvSpPr>
        <p:spPr>
          <a:xfrm>
            <a:off x="4176283" y="8745926"/>
            <a:ext cx="2479242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ONLINE</a:t>
            </a:r>
          </a:p>
        </p:txBody>
      </p:sp>
      <p:sp>
        <p:nvSpPr>
          <p:cNvPr id="173" name="Shape 173"/>
          <p:cNvSpPr/>
          <p:nvPr/>
        </p:nvSpPr>
        <p:spPr>
          <a:xfrm>
            <a:off x="625207" y="6039753"/>
            <a:ext cx="9203758" cy="1914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90000"/>
              </a:lnSpc>
              <a:spcBef>
                <a:spcPts val="1200"/>
              </a:spcBef>
              <a:defRPr sz="1800"/>
            </a:pPr>
            <a:endParaRPr sz="34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90000"/>
              </a:lnSpc>
              <a:spcBef>
                <a:spcPts val="1200"/>
              </a:spcBef>
              <a:defRPr sz="1800"/>
            </a:pPr>
            <a:r>
              <a: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PROGRAMMIN MOBILE APPS FOR ANDROID HANDLED SYSTEM: PART 1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6" name="Shape 17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pic>
        <p:nvPicPr>
          <p:cNvPr id="177" name="Captura de pantalla 2017-03-17 a las 16.35.2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58966" y="-63232"/>
            <a:ext cx="16663535" cy="10254482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Shape 178"/>
          <p:cNvSpPr/>
          <p:nvPr/>
        </p:nvSpPr>
        <p:spPr>
          <a:xfrm>
            <a:off x="1604665" y="29574"/>
            <a:ext cx="9027766" cy="2228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lnSpc>
                <a:spcPct val="80000"/>
              </a:lnSpc>
              <a:defRPr sz="1800"/>
            </a:pPr>
            <a:r>
              <a:rPr sz="6800" dirty="0" err="1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cursos</a:t>
            </a:r>
            <a:r>
              <a:rPr sz="6800" dirty="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 </a:t>
            </a:r>
            <a:r>
              <a:rPr sz="6800" dirty="0" err="1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gratuitos</a:t>
            </a:r>
            <a:endParaRPr sz="6800" dirty="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 algn="l">
              <a:lnSpc>
                <a:spcPct val="80000"/>
              </a:lnSpc>
              <a:defRPr sz="1800"/>
            </a:pPr>
            <a:r>
              <a:rPr sz="6800" dirty="0" err="1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tecnología</a:t>
            </a:r>
            <a:r>
              <a:rPr sz="6800" dirty="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 apple</a:t>
            </a:r>
          </a:p>
        </p:txBody>
      </p:sp>
      <p:pic>
        <p:nvPicPr>
          <p:cNvPr id="179" name="Captura de pantalla 2017-03-17 a las 16.53.18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3710" y="458199"/>
            <a:ext cx="1371601" cy="1371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696410" y="2707659"/>
            <a:ext cx="5104852" cy="6806469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Shape 181"/>
          <p:cNvSpPr/>
          <p:nvPr/>
        </p:nvSpPr>
        <p:spPr>
          <a:xfrm>
            <a:off x="1586799" y="2180810"/>
            <a:ext cx="12302364" cy="1375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1200"/>
              </a:spcBef>
              <a:defRPr sz="1800"/>
            </a:pPr>
            <a:endParaRPr sz="34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 algn="l">
              <a:lnSpc>
                <a:spcPct val="90000"/>
              </a:lnSpc>
              <a:spcBef>
                <a:spcPts val="1200"/>
              </a:spcBef>
              <a:defRPr sz="1800"/>
            </a:pPr>
            <a:r>
              <a: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Swift: programar para iOS</a:t>
            </a:r>
          </a:p>
        </p:txBody>
      </p:sp>
      <p:sp>
        <p:nvSpPr>
          <p:cNvPr id="182" name="Shape 182"/>
          <p:cNvSpPr/>
          <p:nvPr/>
        </p:nvSpPr>
        <p:spPr>
          <a:xfrm>
            <a:off x="3611766" y="3583660"/>
            <a:ext cx="4732897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coursera</a:t>
            </a:r>
          </a:p>
        </p:txBody>
      </p:sp>
      <p:sp>
        <p:nvSpPr>
          <p:cNvPr id="183" name="Shape 183"/>
          <p:cNvSpPr/>
          <p:nvPr/>
        </p:nvSpPr>
        <p:spPr>
          <a:xfrm>
            <a:off x="3974984" y="4295550"/>
            <a:ext cx="2479243" cy="685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ONLINE</a:t>
            </a:r>
          </a:p>
        </p:txBody>
      </p:sp>
      <p:sp>
        <p:nvSpPr>
          <p:cNvPr id="184" name="Shape 184"/>
          <p:cNvSpPr/>
          <p:nvPr/>
        </p:nvSpPr>
        <p:spPr>
          <a:xfrm>
            <a:off x="4336922" y="4934395"/>
            <a:ext cx="2479243" cy="685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25 h</a:t>
            </a:r>
          </a:p>
        </p:txBody>
      </p:sp>
      <p:sp>
        <p:nvSpPr>
          <p:cNvPr id="185" name="Shape 185"/>
          <p:cNvSpPr/>
          <p:nvPr/>
        </p:nvSpPr>
        <p:spPr>
          <a:xfrm>
            <a:off x="153723" y="5594349"/>
            <a:ext cx="10450650" cy="1914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90000"/>
              </a:lnSpc>
              <a:spcBef>
                <a:spcPts val="1200"/>
              </a:spcBef>
              <a:defRPr sz="1800"/>
            </a:pPr>
            <a:endParaRPr sz="34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90000"/>
              </a:lnSpc>
              <a:spcBef>
                <a:spcPts val="1200"/>
              </a:spcBef>
              <a:defRPr sz="1800"/>
            </a:pPr>
            <a:r>
              <a: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Documentación y Ejemplos de código en la página web de desarrollo de Apple</a:t>
            </a:r>
          </a:p>
        </p:txBody>
      </p:sp>
      <p:sp>
        <p:nvSpPr>
          <p:cNvPr id="186" name="Shape 186"/>
          <p:cNvSpPr/>
          <p:nvPr/>
        </p:nvSpPr>
        <p:spPr>
          <a:xfrm>
            <a:off x="3210095" y="7631924"/>
            <a:ext cx="4732897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developer/apple</a:t>
            </a:r>
          </a:p>
        </p:txBody>
      </p:sp>
      <p:sp>
        <p:nvSpPr>
          <p:cNvPr id="187" name="Shape 187"/>
          <p:cNvSpPr/>
          <p:nvPr/>
        </p:nvSpPr>
        <p:spPr>
          <a:xfrm>
            <a:off x="4336922" y="8295373"/>
            <a:ext cx="2479243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ONLINE</a:t>
            </a:r>
          </a:p>
        </p:txBody>
      </p:sp>
      <p:sp>
        <p:nvSpPr>
          <p:cNvPr id="188" name="Shape 188"/>
          <p:cNvSpPr/>
          <p:nvPr/>
        </p:nvSpPr>
        <p:spPr>
          <a:xfrm>
            <a:off x="3974984" y="8930275"/>
            <a:ext cx="2479243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indefinido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91" name="Shape 19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pic>
        <p:nvPicPr>
          <p:cNvPr id="192" name="Captura de pantalla 2017-03-17 a las 16.37.1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637704" y="-158543"/>
            <a:ext cx="19554632" cy="10291911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Shape 193"/>
          <p:cNvSpPr/>
          <p:nvPr/>
        </p:nvSpPr>
        <p:spPr>
          <a:xfrm>
            <a:off x="1655465" y="16874"/>
            <a:ext cx="10472019" cy="2228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lnSpc>
                <a:spcPct val="80000"/>
              </a:lnSpc>
              <a:defRPr sz="1800"/>
            </a:pPr>
            <a:r>
              <a:rPr sz="6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ayudas para estudiar</a:t>
            </a:r>
          </a:p>
          <a:p>
            <a:pPr lvl="0" algn="l">
              <a:lnSpc>
                <a:spcPct val="80000"/>
              </a:lnSpc>
              <a:defRPr sz="1800"/>
            </a:pPr>
            <a:r>
              <a:rPr sz="6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la tecnología</a:t>
            </a:r>
          </a:p>
        </p:txBody>
      </p:sp>
      <p:pic>
        <p:nvPicPr>
          <p:cNvPr id="194" name="Captura de pantalla 2017-03-17 a las 16.57.07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1034" y="458199"/>
            <a:ext cx="1371601" cy="1346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086387" y="2575150"/>
            <a:ext cx="3518923" cy="6646854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Shape 196"/>
          <p:cNvSpPr/>
          <p:nvPr/>
        </p:nvSpPr>
        <p:spPr>
          <a:xfrm>
            <a:off x="1586799" y="2180810"/>
            <a:ext cx="12302364" cy="1375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1200"/>
              </a:spcBef>
              <a:defRPr sz="1800"/>
            </a:pPr>
            <a:endParaRPr sz="34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 algn="l">
              <a:lnSpc>
                <a:spcPct val="90000"/>
              </a:lnSpc>
              <a:spcBef>
                <a:spcPts val="1200"/>
              </a:spcBef>
              <a:defRPr sz="1800"/>
            </a:pPr>
            <a:r>
              <a: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financiación concursos startups </a:t>
            </a:r>
          </a:p>
        </p:txBody>
      </p:sp>
      <p:sp>
        <p:nvSpPr>
          <p:cNvPr id="197" name="Shape 197"/>
          <p:cNvSpPr/>
          <p:nvPr/>
        </p:nvSpPr>
        <p:spPr>
          <a:xfrm>
            <a:off x="900365" y="7743207"/>
            <a:ext cx="12302364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estudios de grados, master o modelos</a:t>
            </a:r>
          </a:p>
        </p:txBody>
      </p:sp>
      <p:sp>
        <p:nvSpPr>
          <p:cNvPr id="198" name="Shape 198"/>
          <p:cNvSpPr/>
          <p:nvPr/>
        </p:nvSpPr>
        <p:spPr>
          <a:xfrm>
            <a:off x="-784517" y="4783975"/>
            <a:ext cx="12302363" cy="2066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90000"/>
              </a:lnSpc>
              <a:spcBef>
                <a:spcPts val="1200"/>
              </a:spcBef>
              <a:defRPr sz="1800"/>
            </a:pPr>
            <a:endParaRPr sz="34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90000"/>
              </a:lnSpc>
              <a:spcBef>
                <a:spcPts val="1200"/>
              </a:spcBef>
              <a:defRPr sz="1800"/>
            </a:pPr>
            <a:r>
              <a: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páginas de cursos</a:t>
            </a:r>
          </a:p>
          <a:p>
            <a:pPr lvl="0">
              <a:lnSpc>
                <a:spcPct val="90000"/>
              </a:lnSpc>
              <a:spcBef>
                <a:spcPts val="1200"/>
              </a:spcBef>
              <a:defRPr sz="1800"/>
            </a:pPr>
            <a:r>
              <a: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descuentos o financiación</a:t>
            </a:r>
          </a:p>
        </p:txBody>
      </p:sp>
      <p:sp>
        <p:nvSpPr>
          <p:cNvPr id="199" name="Shape 199"/>
          <p:cNvSpPr/>
          <p:nvPr/>
        </p:nvSpPr>
        <p:spPr>
          <a:xfrm>
            <a:off x="453257" y="2852267"/>
            <a:ext cx="12302363" cy="1375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1200"/>
              </a:spcBef>
              <a:defRPr sz="1800"/>
            </a:pPr>
            <a:endParaRPr sz="34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 algn="l">
              <a:lnSpc>
                <a:spcPct val="90000"/>
              </a:lnSpc>
              <a:spcBef>
                <a:spcPts val="1200"/>
              </a:spcBef>
              <a:defRPr sz="1800"/>
            </a:pPr>
            <a:r>
              <a: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webs-ship2b   empresas-pwc    bancos-bbva</a:t>
            </a:r>
          </a:p>
        </p:txBody>
      </p:sp>
      <p:sp>
        <p:nvSpPr>
          <p:cNvPr id="200" name="Shape 200"/>
          <p:cNvSpPr/>
          <p:nvPr/>
        </p:nvSpPr>
        <p:spPr>
          <a:xfrm>
            <a:off x="3086667" y="8456796"/>
            <a:ext cx="12302363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solicitación de becas 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03" name="Shape 20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pic>
        <p:nvPicPr>
          <p:cNvPr id="204" name="Captura de pantalla 2017-03-17 a las 16.34.0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18881" y="-2194"/>
            <a:ext cx="16632009" cy="10164006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Shape 205"/>
          <p:cNvSpPr/>
          <p:nvPr/>
        </p:nvSpPr>
        <p:spPr>
          <a:xfrm>
            <a:off x="1542262" y="138303"/>
            <a:ext cx="11407156" cy="1911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lnSpc>
                <a:spcPct val="80000"/>
              </a:lnSpc>
              <a:defRPr sz="1800"/>
            </a:pPr>
            <a:r>
              <a:rPr sz="5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recursos para implementar</a:t>
            </a:r>
          </a:p>
          <a:p>
            <a:pPr lvl="0" algn="l">
              <a:lnSpc>
                <a:spcPct val="80000"/>
              </a:lnSpc>
              <a:defRPr sz="1800"/>
            </a:pPr>
            <a:r>
              <a:rPr sz="5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tecnología android</a:t>
            </a:r>
          </a:p>
        </p:txBody>
      </p:sp>
      <p:pic>
        <p:nvPicPr>
          <p:cNvPr id="206" name="pasted-imag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9243" y="529146"/>
            <a:ext cx="1130301" cy="1130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480549" y="2869810"/>
            <a:ext cx="6253448" cy="6403531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Shape 208"/>
          <p:cNvSpPr/>
          <p:nvPr/>
        </p:nvSpPr>
        <p:spPr>
          <a:xfrm>
            <a:off x="3391587" y="2284775"/>
            <a:ext cx="4063008" cy="1019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5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FFFFFF"/>
                </a:solidFill>
              </a:rPr>
              <a:t>gratuitos</a:t>
            </a:r>
          </a:p>
        </p:txBody>
      </p:sp>
      <p:sp>
        <p:nvSpPr>
          <p:cNvPr id="209" name="Shape 209"/>
          <p:cNvSpPr/>
          <p:nvPr/>
        </p:nvSpPr>
        <p:spPr>
          <a:xfrm>
            <a:off x="2762378" y="7067044"/>
            <a:ext cx="5321425" cy="1019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5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FFFFFF"/>
                </a:solidFill>
              </a:rPr>
              <a:t>no gratuitos</a:t>
            </a:r>
          </a:p>
        </p:txBody>
      </p:sp>
      <p:sp>
        <p:nvSpPr>
          <p:cNvPr id="210" name="Shape 210"/>
          <p:cNvSpPr/>
          <p:nvPr/>
        </p:nvSpPr>
        <p:spPr>
          <a:xfrm>
            <a:off x="3199874" y="3652069"/>
            <a:ext cx="4446434" cy="796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41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100">
                <a:solidFill>
                  <a:srgbClr val="FFFFFF"/>
                </a:solidFill>
              </a:rPr>
              <a:t>android studio</a:t>
            </a:r>
          </a:p>
        </p:txBody>
      </p:sp>
      <p:sp>
        <p:nvSpPr>
          <p:cNvPr id="211" name="Shape 211"/>
          <p:cNvSpPr/>
          <p:nvPr/>
        </p:nvSpPr>
        <p:spPr>
          <a:xfrm>
            <a:off x="3637218" y="4442646"/>
            <a:ext cx="2730005" cy="796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41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100" dirty="0" err="1">
                <a:solidFill>
                  <a:srgbClr val="FFFFFF"/>
                </a:solidFill>
              </a:rPr>
              <a:t>netbeans</a:t>
            </a:r>
            <a:endParaRPr sz="4100" dirty="0">
              <a:solidFill>
                <a:srgbClr val="FFFFFF"/>
              </a:solidFill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3971299" y="5196085"/>
            <a:ext cx="2061841" cy="796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41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100" dirty="0">
                <a:solidFill>
                  <a:srgbClr val="FFFFFF"/>
                </a:solidFill>
              </a:rPr>
              <a:t>eclipse</a:t>
            </a:r>
          </a:p>
        </p:txBody>
      </p:sp>
      <p:sp>
        <p:nvSpPr>
          <p:cNvPr id="213" name="Shape 213"/>
          <p:cNvSpPr/>
          <p:nvPr/>
        </p:nvSpPr>
        <p:spPr>
          <a:xfrm>
            <a:off x="3546830" y="8098572"/>
            <a:ext cx="4164981" cy="796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41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100">
                <a:solidFill>
                  <a:srgbClr val="FFFFFF"/>
                </a:solidFill>
              </a:rPr>
              <a:t>appcelerator</a:t>
            </a:r>
          </a:p>
        </p:txBody>
      </p:sp>
      <p:sp>
        <p:nvSpPr>
          <p:cNvPr id="214" name="Shape 214"/>
          <p:cNvSpPr/>
          <p:nvPr/>
        </p:nvSpPr>
        <p:spPr>
          <a:xfrm>
            <a:off x="1437606" y="8887045"/>
            <a:ext cx="8915352" cy="796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41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100">
                <a:solidFill>
                  <a:srgbClr val="FFFFFF"/>
                </a:solidFill>
              </a:rPr>
              <a:t>computador normal-windows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17" name="Shape 21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pic>
        <p:nvPicPr>
          <p:cNvPr id="218" name="Captura de pantalla 2017-03-17 a las 16.35.2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58966" y="-63232"/>
            <a:ext cx="16663535" cy="10254482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Shape 219"/>
          <p:cNvSpPr/>
          <p:nvPr/>
        </p:nvSpPr>
        <p:spPr>
          <a:xfrm>
            <a:off x="1542262" y="316647"/>
            <a:ext cx="8952772" cy="1555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lnSpc>
                <a:spcPct val="80000"/>
              </a:lnSpc>
              <a:defRPr sz="1800"/>
            </a:pPr>
            <a:r>
              <a:rPr sz="5800" dirty="0" err="1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recursos</a:t>
            </a:r>
            <a:r>
              <a:rPr sz="5800" dirty="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 para </a:t>
            </a:r>
            <a:r>
              <a:rPr sz="5800" dirty="0" err="1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implementar</a:t>
            </a:r>
            <a:endParaRPr sz="5800" dirty="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 algn="l">
              <a:lnSpc>
                <a:spcPct val="80000"/>
              </a:lnSpc>
              <a:defRPr sz="1800"/>
            </a:pPr>
            <a:r>
              <a:rPr sz="5800" dirty="0" err="1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tecnología</a:t>
            </a:r>
            <a:r>
              <a:rPr sz="5800" dirty="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 </a:t>
            </a:r>
            <a:r>
              <a:rPr lang="es-ES" sz="6000" dirty="0" err="1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apple</a:t>
            </a:r>
            <a:endParaRPr sz="5800" dirty="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</p:txBody>
      </p:sp>
      <p:pic>
        <p:nvPicPr>
          <p:cNvPr id="220" name="pasted-imag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9243" y="529146"/>
            <a:ext cx="1130301" cy="1130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685720" y="2568727"/>
            <a:ext cx="4340831" cy="6970546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Shape 222"/>
          <p:cNvSpPr/>
          <p:nvPr/>
        </p:nvSpPr>
        <p:spPr>
          <a:xfrm>
            <a:off x="3391587" y="2299931"/>
            <a:ext cx="3770512" cy="958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50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gratuitos</a:t>
            </a:r>
          </a:p>
        </p:txBody>
      </p:sp>
      <p:sp>
        <p:nvSpPr>
          <p:cNvPr id="223" name="Shape 223"/>
          <p:cNvSpPr/>
          <p:nvPr/>
        </p:nvSpPr>
        <p:spPr>
          <a:xfrm>
            <a:off x="2745400" y="7029190"/>
            <a:ext cx="4935712" cy="958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50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no gratuitos</a:t>
            </a:r>
          </a:p>
        </p:txBody>
      </p:sp>
      <p:sp>
        <p:nvSpPr>
          <p:cNvPr id="224" name="Shape 224"/>
          <p:cNvSpPr/>
          <p:nvPr/>
        </p:nvSpPr>
        <p:spPr>
          <a:xfrm>
            <a:off x="3955361" y="3090456"/>
            <a:ext cx="1852341" cy="796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41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100" dirty="0" err="1">
                <a:solidFill>
                  <a:srgbClr val="FFFFFF"/>
                </a:solidFill>
              </a:rPr>
              <a:t>xcode</a:t>
            </a:r>
            <a:endParaRPr sz="4100" dirty="0">
              <a:solidFill>
                <a:srgbClr val="FFFFFF"/>
              </a:solidFill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3232376" y="3826115"/>
            <a:ext cx="3490969" cy="796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41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100" dirty="0" err="1">
                <a:solidFill>
                  <a:srgbClr val="FFFFFF"/>
                </a:solidFill>
              </a:rPr>
              <a:t>adoble</a:t>
            </a:r>
            <a:r>
              <a:rPr sz="4100" dirty="0">
                <a:solidFill>
                  <a:srgbClr val="FFFFFF"/>
                </a:solidFill>
              </a:rPr>
              <a:t> flex</a:t>
            </a:r>
          </a:p>
        </p:txBody>
      </p:sp>
      <p:sp>
        <p:nvSpPr>
          <p:cNvPr id="226" name="Shape 226"/>
          <p:cNvSpPr/>
          <p:nvPr/>
        </p:nvSpPr>
        <p:spPr>
          <a:xfrm>
            <a:off x="3629287" y="4542035"/>
            <a:ext cx="2504487" cy="796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41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100" dirty="0" err="1">
                <a:solidFill>
                  <a:srgbClr val="FFFFFF"/>
                </a:solidFill>
              </a:rPr>
              <a:t>xamarin</a:t>
            </a:r>
            <a:endParaRPr sz="4100" dirty="0">
              <a:solidFill>
                <a:srgbClr val="FFFFFF"/>
              </a:solidFill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1144045" y="8123429"/>
            <a:ext cx="8138421" cy="1368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41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100">
                <a:solidFill>
                  <a:srgbClr val="FFFFFF"/>
                </a:solidFill>
              </a:rPr>
              <a:t>macbook air 13 pulgadas mas barato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30" name="Shape 2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pic>
        <p:nvPicPr>
          <p:cNvPr id="231" name="Captura de pantalla 2017-03-17 a las 16.37.1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487937" y="-158543"/>
            <a:ext cx="19554633" cy="10291911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Shape 232"/>
          <p:cNvSpPr/>
          <p:nvPr/>
        </p:nvSpPr>
        <p:spPr>
          <a:xfrm>
            <a:off x="1654149" y="70643"/>
            <a:ext cx="7315622" cy="15041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82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200">
                <a:solidFill>
                  <a:srgbClr val="FFFFFF"/>
                </a:solidFill>
              </a:rPr>
              <a:t>conlusiones</a:t>
            </a:r>
          </a:p>
        </p:txBody>
      </p:sp>
      <p:pic>
        <p:nvPicPr>
          <p:cNvPr id="233" name="Captura de pantalla 2017-03-17 a las 17.01.2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9933" y="215899"/>
            <a:ext cx="1371601" cy="1333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243418" y="2169189"/>
            <a:ext cx="6010836" cy="7515378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Shape 235"/>
          <p:cNvSpPr/>
          <p:nvPr/>
        </p:nvSpPr>
        <p:spPr>
          <a:xfrm>
            <a:off x="691302" y="3083270"/>
            <a:ext cx="8269298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tecnología de actualidad</a:t>
            </a:r>
          </a:p>
        </p:txBody>
      </p:sp>
      <p:sp>
        <p:nvSpPr>
          <p:cNvPr id="236" name="Shape 236"/>
          <p:cNvSpPr/>
          <p:nvPr/>
        </p:nvSpPr>
        <p:spPr>
          <a:xfrm>
            <a:off x="691302" y="4255293"/>
            <a:ext cx="8269298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desarrollo y mejora complejos</a:t>
            </a:r>
          </a:p>
        </p:txBody>
      </p:sp>
      <p:sp>
        <p:nvSpPr>
          <p:cNvPr id="237" name="Shape 237"/>
          <p:cNvSpPr/>
          <p:nvPr/>
        </p:nvSpPr>
        <p:spPr>
          <a:xfrm>
            <a:off x="691302" y="5584374"/>
            <a:ext cx="8269298" cy="685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aplicaciones sociales</a:t>
            </a:r>
          </a:p>
        </p:txBody>
      </p:sp>
      <p:sp>
        <p:nvSpPr>
          <p:cNvPr id="238" name="Shape 238"/>
          <p:cNvSpPr/>
          <p:nvPr/>
        </p:nvSpPr>
        <p:spPr>
          <a:xfrm>
            <a:off x="691302" y="7046800"/>
            <a:ext cx="8269298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facil de implementar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3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11119" y="-52149"/>
            <a:ext cx="14798667" cy="98578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DA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383768" y="-355035"/>
            <a:ext cx="13965883" cy="10463670"/>
          </a:xfrm>
          <a:prstGeom prst="rect">
            <a:avLst/>
          </a:prstGeom>
          <a:ln w="12700">
            <a:miter lim="400000"/>
          </a:ln>
        </p:spPr>
      </p:pic>
      <p:sp>
        <p:nvSpPr>
          <p:cNvPr id="242" name="Shape 242"/>
          <p:cNvSpPr/>
          <p:nvPr/>
        </p:nvSpPr>
        <p:spPr>
          <a:xfrm>
            <a:off x="643658" y="4214837"/>
            <a:ext cx="12177515" cy="3767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106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¿PREGUNTAS?</a:t>
            </a:r>
          </a:p>
          <a:p>
            <a:pPr lvl="0" algn="l">
              <a:defRPr sz="1800"/>
            </a:pPr>
            <a:r>
              <a:rPr sz="106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MUCHAS GRACIAS</a:t>
            </a:r>
          </a:p>
        </p:txBody>
      </p:sp>
      <p:pic>
        <p:nvPicPr>
          <p:cNvPr id="243" name="Captura de pantalla 2017-03-17 a las 17.02.50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49715" y="2363906"/>
            <a:ext cx="1796204" cy="17167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pic>
        <p:nvPicPr>
          <p:cNvPr id="39" name="Captura de pantalla 2017-03-17 a las 16.37.1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487937" y="-158543"/>
            <a:ext cx="19554633" cy="10291911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hape 40"/>
          <p:cNvSpPr/>
          <p:nvPr/>
        </p:nvSpPr>
        <p:spPr>
          <a:xfrm>
            <a:off x="1841797" y="72904"/>
            <a:ext cx="9060062" cy="2341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72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descripción de la tecnología</a:t>
            </a:r>
          </a:p>
        </p:txBody>
      </p:sp>
      <p:pic>
        <p:nvPicPr>
          <p:cNvPr id="41" name="Captura de pantalla 2017-03-17 a las 16.43.58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4443" y="624940"/>
            <a:ext cx="1271264" cy="1237809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Shape 42"/>
          <p:cNvSpPr/>
          <p:nvPr/>
        </p:nvSpPr>
        <p:spPr>
          <a:xfrm>
            <a:off x="453891" y="5319395"/>
            <a:ext cx="6139036" cy="1960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lnSpc>
                <a:spcPct val="80000"/>
              </a:lnSpc>
              <a:spcBef>
                <a:spcPts val="2000"/>
              </a:spcBef>
              <a:defRPr sz="1800"/>
            </a:pPr>
            <a:r>
              <a:rPr sz="39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Objetivo:</a:t>
            </a:r>
            <a:r>
              <a: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 </a:t>
            </a:r>
          </a:p>
          <a:p>
            <a:pPr lvl="0" algn="l">
              <a:lnSpc>
                <a:spcPct val="80000"/>
              </a:lnSpc>
              <a:spcBef>
                <a:spcPts val="2000"/>
              </a:spcBef>
              <a:defRPr sz="1800"/>
            </a:pPr>
            <a:r>
              <a: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FACILITAR COMUNICACION PERSONA-MÁQUINA</a:t>
            </a:r>
          </a:p>
        </p:txBody>
      </p:sp>
      <p:sp>
        <p:nvSpPr>
          <p:cNvPr id="43" name="Shape 43"/>
          <p:cNvSpPr/>
          <p:nvPr/>
        </p:nvSpPr>
        <p:spPr>
          <a:xfrm>
            <a:off x="416450" y="2497632"/>
            <a:ext cx="9193422" cy="2448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lnSpc>
                <a:spcPct val="80000"/>
              </a:lnSpc>
              <a:spcBef>
                <a:spcPts val="1900"/>
              </a:spcBef>
              <a:defRPr sz="1800"/>
            </a:pPr>
            <a:r>
              <a:rPr sz="37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LOS CONVERSORES DE TEXTO-VOZ SON:</a:t>
            </a:r>
          </a:p>
          <a:p>
            <a:pPr lvl="0" algn="l">
              <a:lnSpc>
                <a:spcPct val="80000"/>
              </a:lnSpc>
              <a:spcBef>
                <a:spcPts val="1900"/>
              </a:spcBef>
              <a:defRPr sz="1800"/>
            </a:pPr>
            <a:r>
              <a: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UNA PARTE IMPORTANTE DE LAS TECNOLOGIAS DEL HABLA</a:t>
            </a:r>
          </a:p>
        </p:txBody>
      </p:sp>
      <p:pic>
        <p:nvPicPr>
          <p:cNvPr id="44" name="1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45535" y="2176252"/>
            <a:ext cx="3382491" cy="7259981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Shape 45"/>
          <p:cNvSpPr/>
          <p:nvPr/>
        </p:nvSpPr>
        <p:spPr>
          <a:xfrm>
            <a:off x="403969" y="7755907"/>
            <a:ext cx="7745086" cy="1910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lnSpc>
                <a:spcPct val="80000"/>
              </a:lnSpc>
              <a:spcBef>
                <a:spcPts val="1600"/>
              </a:spcBef>
              <a:defRPr sz="1800"/>
            </a:pPr>
            <a:r>
              <a:rPr sz="39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proceso:</a:t>
            </a:r>
            <a:r>
              <a: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 </a:t>
            </a:r>
          </a:p>
          <a:p>
            <a:pPr lvl="0" algn="l">
              <a:lnSpc>
                <a:spcPct val="80000"/>
              </a:lnSpc>
              <a:spcBef>
                <a:spcPts val="1600"/>
              </a:spcBef>
              <a:defRPr sz="1800"/>
            </a:pPr>
            <a:r>
              <a: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modulos que transforman caracteres en señal sonora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pic>
        <p:nvPicPr>
          <p:cNvPr id="49" name="Captura de pantalla 2017-03-17 a las 16.37.1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487937" y="-158543"/>
            <a:ext cx="19554633" cy="10291911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Shape 50"/>
          <p:cNvSpPr/>
          <p:nvPr/>
        </p:nvSpPr>
        <p:spPr>
          <a:xfrm>
            <a:off x="1841797" y="72904"/>
            <a:ext cx="9060062" cy="2341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72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descripción de la tecnología</a:t>
            </a:r>
          </a:p>
        </p:txBody>
      </p:sp>
      <p:pic>
        <p:nvPicPr>
          <p:cNvPr id="51" name="Captura de pantalla 2017-03-17 a las 16.43.58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4443" y="624940"/>
            <a:ext cx="1271264" cy="1237809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hape 52"/>
          <p:cNvSpPr/>
          <p:nvPr/>
        </p:nvSpPr>
        <p:spPr>
          <a:xfrm>
            <a:off x="1035859" y="3359403"/>
            <a:ext cx="10671937" cy="4811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lnSpc>
                <a:spcPct val="110000"/>
              </a:lnSpc>
              <a:spcBef>
                <a:spcPts val="1300"/>
              </a:spcBef>
              <a:defRPr sz="1800"/>
            </a:pPr>
            <a:r>
              <a:rPr sz="40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requisitos: </a:t>
            </a:r>
            <a:endParaRPr sz="34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 algn="l">
              <a:lnSpc>
                <a:spcPct val="70000"/>
              </a:lnSpc>
              <a:spcBef>
                <a:spcPts val="1200"/>
              </a:spcBef>
              <a:defRPr sz="1800"/>
            </a:pPr>
            <a:r>
              <a: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-voz sintética natural </a:t>
            </a:r>
          </a:p>
          <a:p>
            <a:pPr lvl="0" algn="l">
              <a:spcBef>
                <a:spcPts val="1200"/>
              </a:spcBef>
              <a:defRPr sz="1800"/>
            </a:pPr>
            <a:r>
              <a: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y comprensible</a:t>
            </a:r>
          </a:p>
          <a:p>
            <a:pPr lvl="0" algn="l">
              <a:lnSpc>
                <a:spcPct val="70000"/>
              </a:lnSpc>
              <a:spcBef>
                <a:spcPts val="1200"/>
              </a:spcBef>
              <a:defRPr sz="1800"/>
            </a:pPr>
            <a:r>
              <a: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-poder introducir </a:t>
            </a:r>
          </a:p>
          <a:p>
            <a:pPr lvl="0" algn="l">
              <a:spcBef>
                <a:spcPts val="1200"/>
              </a:spcBef>
              <a:defRPr sz="1800"/>
            </a:pPr>
            <a:r>
              <a: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texto arbitrario</a:t>
            </a:r>
          </a:p>
          <a:p>
            <a:pPr lvl="0" algn="l">
              <a:lnSpc>
                <a:spcPct val="70000"/>
              </a:lnSpc>
              <a:spcBef>
                <a:spcPts val="1200"/>
              </a:spcBef>
              <a:defRPr sz="1800"/>
            </a:pPr>
            <a:r>
              <a: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-sintesis del habla </a:t>
            </a:r>
          </a:p>
          <a:p>
            <a:pPr lvl="0" algn="l">
              <a:lnSpc>
                <a:spcPct val="70000"/>
              </a:lnSpc>
              <a:spcBef>
                <a:spcPts val="1200"/>
              </a:spcBef>
              <a:defRPr sz="1800"/>
            </a:pPr>
            <a:r>
              <a: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automática</a:t>
            </a:r>
          </a:p>
        </p:txBody>
      </p:sp>
      <p:pic>
        <p:nvPicPr>
          <p:cNvPr id="53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128807" y="1856247"/>
            <a:ext cx="5048939" cy="71984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6" name="Shape 5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pic>
        <p:nvPicPr>
          <p:cNvPr id="57" name="Captura de pantalla 2017-03-17 a las 16.37.1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487937" y="-158543"/>
            <a:ext cx="19554633" cy="10291911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Shape 58"/>
          <p:cNvSpPr/>
          <p:nvPr/>
        </p:nvSpPr>
        <p:spPr>
          <a:xfrm>
            <a:off x="1841797" y="72904"/>
            <a:ext cx="9060062" cy="2341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72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descripción de la tecnología</a:t>
            </a:r>
          </a:p>
        </p:txBody>
      </p:sp>
      <p:pic>
        <p:nvPicPr>
          <p:cNvPr id="59" name="Captura de pantalla 2017-03-17 a las 16.43.58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4443" y="624940"/>
            <a:ext cx="1271264" cy="1237809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Shape 60"/>
          <p:cNvSpPr/>
          <p:nvPr/>
        </p:nvSpPr>
        <p:spPr>
          <a:xfrm>
            <a:off x="354494" y="3562288"/>
            <a:ext cx="6437693" cy="4247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lnSpc>
                <a:spcPct val="80000"/>
              </a:lnSpc>
              <a:spcBef>
                <a:spcPts val="2400"/>
              </a:spcBef>
              <a:defRPr sz="1800"/>
            </a:pPr>
            <a:r>
              <a:rPr sz="40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usOS Y VENTAJAS:</a:t>
            </a:r>
            <a:endParaRPr sz="34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 algn="l">
              <a:lnSpc>
                <a:spcPct val="80000"/>
              </a:lnSpc>
              <a:spcBef>
                <a:spcPts val="2400"/>
              </a:spcBef>
              <a:defRPr sz="1800"/>
            </a:pPr>
            <a:r>
              <a: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-uso personal (descansar ojos, idiomas, discapacidad)</a:t>
            </a:r>
          </a:p>
          <a:p>
            <a:pPr lvl="0" algn="l">
              <a:lnSpc>
                <a:spcPct val="80000"/>
              </a:lnSpc>
              <a:spcBef>
                <a:spcPts val="2400"/>
              </a:spcBef>
              <a:defRPr sz="1800"/>
            </a:pPr>
            <a:r>
              <a: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-empresas y educación (nuevos clientes, mejor aprendizaje)</a:t>
            </a:r>
          </a:p>
        </p:txBody>
      </p:sp>
      <p:pic>
        <p:nvPicPr>
          <p:cNvPr id="61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767952" y="2383857"/>
            <a:ext cx="5685846" cy="66043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pic>
        <p:nvPicPr>
          <p:cNvPr id="65" name="Captura de pantalla 2017-03-17 a las 16.37.1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487937" y="-158543"/>
            <a:ext cx="19554633" cy="10291911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Shape 66"/>
          <p:cNvSpPr/>
          <p:nvPr/>
        </p:nvSpPr>
        <p:spPr>
          <a:xfrm>
            <a:off x="1604665" y="29574"/>
            <a:ext cx="11594109" cy="2228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lnSpc>
                <a:spcPct val="80000"/>
              </a:lnSpc>
              <a:defRPr sz="1800"/>
            </a:pPr>
            <a:r>
              <a:rPr sz="6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fuentes de información</a:t>
            </a:r>
          </a:p>
          <a:p>
            <a:pPr lvl="0" algn="l">
              <a:lnSpc>
                <a:spcPct val="80000"/>
              </a:lnSpc>
              <a:defRPr sz="1800"/>
            </a:pPr>
            <a:r>
              <a:rPr sz="6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tecnología general</a:t>
            </a:r>
          </a:p>
        </p:txBody>
      </p:sp>
      <p:pic>
        <p:nvPicPr>
          <p:cNvPr id="67" name="Captura de pantalla 2017-03-17 a las 16.48.20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8941" y="578849"/>
            <a:ext cx="1140577" cy="1130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465409" y="2960989"/>
            <a:ext cx="5574265" cy="5993645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Shape 69"/>
          <p:cNvSpPr/>
          <p:nvPr/>
        </p:nvSpPr>
        <p:spPr>
          <a:xfrm>
            <a:off x="915953" y="2662863"/>
            <a:ext cx="9549608" cy="685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googlescholar y buscador de la uah</a:t>
            </a:r>
          </a:p>
        </p:txBody>
      </p:sp>
      <p:sp>
        <p:nvSpPr>
          <p:cNvPr id="70" name="Shape 70"/>
          <p:cNvSpPr/>
          <p:nvPr/>
        </p:nvSpPr>
        <p:spPr>
          <a:xfrm>
            <a:off x="308790" y="4059554"/>
            <a:ext cx="9549608" cy="1223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1-LAS TECNOLOGÍAS DEL HABLA: ENTRE LA INGENIERÍA Y LA LINGÜÍSTICA</a:t>
            </a:r>
          </a:p>
        </p:txBody>
      </p:sp>
      <p:sp>
        <p:nvSpPr>
          <p:cNvPr id="71" name="Shape 71"/>
          <p:cNvSpPr/>
          <p:nvPr/>
        </p:nvSpPr>
        <p:spPr>
          <a:xfrm>
            <a:off x="308790" y="5777365"/>
            <a:ext cx="9549608" cy="1223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2-INCREASING PROSODIC VARIABILITY OF TEXT-TO-SPEECH SYNTESHIZERS.</a:t>
            </a:r>
          </a:p>
        </p:txBody>
      </p:sp>
      <p:sp>
        <p:nvSpPr>
          <p:cNvPr id="72" name="Shape 72"/>
          <p:cNvSpPr/>
          <p:nvPr/>
        </p:nvSpPr>
        <p:spPr>
          <a:xfrm>
            <a:off x="308790" y="7495175"/>
            <a:ext cx="9549608" cy="1901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3-DESARROLLO DE UN CONVERSOR DE TEXTO A VOZ EN ESPAÑOL DENTRO DE UNA ARQUITECTURA MULTILINGÜE</a:t>
            </a:r>
            <a:endParaRPr sz="3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pic>
        <p:nvPicPr>
          <p:cNvPr id="76" name="Captura de pantalla 2017-03-17 a las 16.34.0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06401" y="-2194"/>
            <a:ext cx="16632010" cy="10164006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Shape 77"/>
          <p:cNvSpPr/>
          <p:nvPr/>
        </p:nvSpPr>
        <p:spPr>
          <a:xfrm>
            <a:off x="1604665" y="29574"/>
            <a:ext cx="11594109" cy="2228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lnSpc>
                <a:spcPct val="80000"/>
              </a:lnSpc>
              <a:defRPr sz="1800"/>
            </a:pPr>
            <a:r>
              <a:rPr sz="6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fuentes de información</a:t>
            </a:r>
          </a:p>
          <a:p>
            <a:pPr lvl="0" algn="l">
              <a:lnSpc>
                <a:spcPct val="80000"/>
              </a:lnSpc>
              <a:defRPr sz="1800"/>
            </a:pPr>
            <a:r>
              <a:rPr sz="6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tecnología android</a:t>
            </a:r>
          </a:p>
        </p:txBody>
      </p:sp>
      <p:pic>
        <p:nvPicPr>
          <p:cNvPr id="78" name="Captura de pantalla 2017-03-17 a las 16.48.20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8941" y="578849"/>
            <a:ext cx="1140577" cy="1130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9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472840" y="3275527"/>
            <a:ext cx="5107224" cy="5376025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Shape 80"/>
          <p:cNvSpPr/>
          <p:nvPr/>
        </p:nvSpPr>
        <p:spPr>
          <a:xfrm>
            <a:off x="890992" y="2600460"/>
            <a:ext cx="9549608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googlescholar y buscador de la uah</a:t>
            </a:r>
          </a:p>
        </p:txBody>
      </p:sp>
      <p:sp>
        <p:nvSpPr>
          <p:cNvPr id="81" name="Shape 81"/>
          <p:cNvSpPr/>
          <p:nvPr/>
        </p:nvSpPr>
        <p:spPr>
          <a:xfrm>
            <a:off x="433597" y="3742629"/>
            <a:ext cx="9549608" cy="1882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1-Implementation of Malayalam Text to Speech Using Concatenative Based TTS for Android Platform</a:t>
            </a:r>
          </a:p>
        </p:txBody>
      </p:sp>
      <p:sp>
        <p:nvSpPr>
          <p:cNvPr id="82" name="Shape 82"/>
          <p:cNvSpPr/>
          <p:nvPr/>
        </p:nvSpPr>
        <p:spPr>
          <a:xfrm>
            <a:off x="273542" y="6082169"/>
            <a:ext cx="9549608" cy="1623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1200"/>
              </a:spcBef>
              <a:defRPr sz="1800"/>
            </a:pPr>
            <a:r>
              <a: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2-English Text to Multilingual Speech Translator Using Android</a:t>
            </a:r>
          </a:p>
          <a:p>
            <a:pPr marR="331470" lvl="0" algn="l" defTabSz="457200">
              <a:lnSpc>
                <a:spcPct val="107916"/>
              </a:lnSpc>
              <a:spcBef>
                <a:spcPts val="800"/>
              </a:spcBef>
              <a:defRPr sz="1800"/>
            </a:pP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Shape 83"/>
          <p:cNvSpPr/>
          <p:nvPr/>
        </p:nvSpPr>
        <p:spPr>
          <a:xfrm>
            <a:off x="273542" y="8015387"/>
            <a:ext cx="9549608" cy="1903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1200"/>
              </a:spcBef>
              <a:defRPr sz="1800"/>
            </a:pPr>
            <a:r>
              <a: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3-Voz de desarrollo de aplicaciones para Android</a:t>
            </a:r>
          </a:p>
          <a:p>
            <a:pPr marR="331470" lvl="0" algn="l" defTabSz="457200">
              <a:lnSpc>
                <a:spcPct val="107916"/>
              </a:lnSpc>
              <a:spcBef>
                <a:spcPts val="800"/>
              </a:spcBef>
              <a:defRPr sz="1800"/>
            </a:pP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R="331470" lvl="0" algn="l" defTabSz="457200">
              <a:lnSpc>
                <a:spcPct val="107916"/>
              </a:lnSpc>
              <a:spcBef>
                <a:spcPts val="800"/>
              </a:spcBef>
              <a:defRPr sz="1800"/>
            </a:pP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pic>
        <p:nvPicPr>
          <p:cNvPr id="87" name="Captura de pantalla 2017-03-17 a las 16.35.2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58966" y="-63232"/>
            <a:ext cx="16663535" cy="10254482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Shape 88"/>
          <p:cNvSpPr/>
          <p:nvPr/>
        </p:nvSpPr>
        <p:spPr>
          <a:xfrm>
            <a:off x="1604665" y="29574"/>
            <a:ext cx="11594109" cy="2228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lnSpc>
                <a:spcPct val="80000"/>
              </a:lnSpc>
              <a:defRPr sz="1800"/>
            </a:pPr>
            <a:r>
              <a:rPr sz="6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fuentes de información</a:t>
            </a:r>
          </a:p>
          <a:p>
            <a:pPr lvl="0" algn="l">
              <a:lnSpc>
                <a:spcPct val="80000"/>
              </a:lnSpc>
              <a:defRPr sz="1800"/>
            </a:pPr>
            <a:r>
              <a:rPr sz="6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tecnología apple</a:t>
            </a:r>
          </a:p>
        </p:txBody>
      </p:sp>
      <p:pic>
        <p:nvPicPr>
          <p:cNvPr id="89" name="Captura de pantalla 2017-03-17 a las 16.48.20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8941" y="578849"/>
            <a:ext cx="1140577" cy="1130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082637" y="2574455"/>
            <a:ext cx="4656894" cy="6994922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Shape 91"/>
          <p:cNvSpPr/>
          <p:nvPr/>
        </p:nvSpPr>
        <p:spPr>
          <a:xfrm>
            <a:off x="915953" y="2625421"/>
            <a:ext cx="9549608" cy="685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googlescholar y buscador de la uah</a:t>
            </a:r>
          </a:p>
        </p:txBody>
      </p:sp>
      <p:sp>
        <p:nvSpPr>
          <p:cNvPr id="92" name="Shape 92"/>
          <p:cNvSpPr/>
          <p:nvPr/>
        </p:nvSpPr>
        <p:spPr>
          <a:xfrm>
            <a:off x="371194" y="3827193"/>
            <a:ext cx="9549608" cy="1882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1-MOBILE LEARNING TECHNOLOGY BASED ON IOS DEVICES TO SUPPORT STUDENTS WITH SPECIAL EDUCATION NEEDS</a:t>
            </a:r>
          </a:p>
        </p:txBody>
      </p:sp>
      <p:sp>
        <p:nvSpPr>
          <p:cNvPr id="93" name="Shape 93"/>
          <p:cNvSpPr/>
          <p:nvPr/>
        </p:nvSpPr>
        <p:spPr>
          <a:xfrm>
            <a:off x="273542" y="6141312"/>
            <a:ext cx="9549608" cy="805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2-IPAD OPENS WORLD TO A DISABLED BOY.</a:t>
            </a:r>
          </a:p>
        </p:txBody>
      </p:sp>
      <p:sp>
        <p:nvSpPr>
          <p:cNvPr id="94" name="Shape 94"/>
          <p:cNvSpPr/>
          <p:nvPr/>
        </p:nvSpPr>
        <p:spPr>
          <a:xfrm>
            <a:off x="273542" y="7378313"/>
            <a:ext cx="9549608" cy="1882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3-AN INITIAL COMPARATIVE STUDY OF ARABIC SPEECH SYNTHESIS ENGINES IN IOS AND ANDROID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pic>
        <p:nvPicPr>
          <p:cNvPr id="98" name="Captura de pantalla 2017-03-17 a las 16.37.1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487937" y="-158543"/>
            <a:ext cx="19554633" cy="10291911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Shape 99"/>
          <p:cNvSpPr/>
          <p:nvPr/>
        </p:nvSpPr>
        <p:spPr>
          <a:xfrm>
            <a:off x="1604665" y="29574"/>
            <a:ext cx="10612438" cy="2228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lnSpc>
                <a:spcPct val="80000"/>
              </a:lnSpc>
              <a:defRPr sz="1800"/>
            </a:pPr>
            <a:r>
              <a:rPr sz="6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cursos no gratuitos</a:t>
            </a:r>
          </a:p>
          <a:p>
            <a:pPr lvl="0" algn="l">
              <a:lnSpc>
                <a:spcPct val="80000"/>
              </a:lnSpc>
              <a:defRPr sz="1800"/>
            </a:pPr>
            <a:r>
              <a:rPr sz="6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tecnología general</a:t>
            </a:r>
          </a:p>
        </p:txBody>
      </p:sp>
      <p:pic>
        <p:nvPicPr>
          <p:cNvPr id="100" name="Captura de pantalla 2017-03-17 a las 16.53.2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9035" y="464549"/>
            <a:ext cx="1435101" cy="1358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327553" y="2702833"/>
            <a:ext cx="3337294" cy="6600424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Shape 102"/>
          <p:cNvSpPr/>
          <p:nvPr/>
        </p:nvSpPr>
        <p:spPr>
          <a:xfrm>
            <a:off x="943339" y="1744217"/>
            <a:ext cx="10759399" cy="1914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1200"/>
              </a:spcBef>
              <a:defRPr sz="1800"/>
            </a:pPr>
            <a:endParaRPr sz="34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 algn="l">
              <a:lnSpc>
                <a:spcPct val="90000"/>
              </a:lnSpc>
              <a:spcBef>
                <a:spcPts val="1200"/>
              </a:spcBef>
              <a:defRPr sz="1800"/>
            </a:pPr>
            <a:r>
              <a: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La optimización de RealSpeak la reproducción de texto a voz</a:t>
            </a:r>
          </a:p>
        </p:txBody>
      </p:sp>
      <p:sp>
        <p:nvSpPr>
          <p:cNvPr id="103" name="Shape 103"/>
          <p:cNvSpPr/>
          <p:nvPr/>
        </p:nvSpPr>
        <p:spPr>
          <a:xfrm>
            <a:off x="4135951" y="4332738"/>
            <a:ext cx="2479243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400€</a:t>
            </a:r>
          </a:p>
        </p:txBody>
      </p:sp>
      <p:sp>
        <p:nvSpPr>
          <p:cNvPr id="104" name="Shape 104"/>
          <p:cNvSpPr/>
          <p:nvPr/>
        </p:nvSpPr>
        <p:spPr>
          <a:xfrm>
            <a:off x="3848897" y="4976172"/>
            <a:ext cx="2479242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ONLINE</a:t>
            </a:r>
          </a:p>
        </p:txBody>
      </p:sp>
      <p:sp>
        <p:nvSpPr>
          <p:cNvPr id="105" name="Shape 105"/>
          <p:cNvSpPr/>
          <p:nvPr/>
        </p:nvSpPr>
        <p:spPr>
          <a:xfrm>
            <a:off x="4336922" y="5590139"/>
            <a:ext cx="2479243" cy="685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4h</a:t>
            </a:r>
          </a:p>
        </p:txBody>
      </p:sp>
      <p:sp>
        <p:nvSpPr>
          <p:cNvPr id="106" name="Shape 106"/>
          <p:cNvSpPr/>
          <p:nvPr/>
        </p:nvSpPr>
        <p:spPr>
          <a:xfrm>
            <a:off x="204460" y="5824091"/>
            <a:ext cx="9768116" cy="1914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1200"/>
              </a:spcBef>
              <a:defRPr sz="1800"/>
            </a:pPr>
            <a:endParaRPr sz="34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90000"/>
              </a:lnSpc>
              <a:spcBef>
                <a:spcPts val="1200"/>
              </a:spcBef>
              <a:defRPr sz="1800"/>
            </a:pPr>
            <a:r>
              <a: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Conocimiento fonético y tecnologías del habla</a:t>
            </a:r>
          </a:p>
        </p:txBody>
      </p:sp>
      <p:sp>
        <p:nvSpPr>
          <p:cNvPr id="107" name="Shape 107"/>
          <p:cNvSpPr/>
          <p:nvPr/>
        </p:nvSpPr>
        <p:spPr>
          <a:xfrm>
            <a:off x="4135951" y="7700139"/>
            <a:ext cx="2479243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3000€</a:t>
            </a:r>
          </a:p>
        </p:txBody>
      </p:sp>
      <p:sp>
        <p:nvSpPr>
          <p:cNvPr id="108" name="Shape 108"/>
          <p:cNvSpPr/>
          <p:nvPr/>
        </p:nvSpPr>
        <p:spPr>
          <a:xfrm>
            <a:off x="3018766" y="8378926"/>
            <a:ext cx="4713613" cy="685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master-presencial</a:t>
            </a:r>
          </a:p>
        </p:txBody>
      </p:sp>
      <p:sp>
        <p:nvSpPr>
          <p:cNvPr id="109" name="Shape 109"/>
          <p:cNvSpPr/>
          <p:nvPr/>
        </p:nvSpPr>
        <p:spPr>
          <a:xfrm>
            <a:off x="4135951" y="9082675"/>
            <a:ext cx="2479243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2 años</a:t>
            </a:r>
          </a:p>
        </p:txBody>
      </p:sp>
      <p:sp>
        <p:nvSpPr>
          <p:cNvPr id="110" name="Shape 110"/>
          <p:cNvSpPr/>
          <p:nvPr/>
        </p:nvSpPr>
        <p:spPr>
          <a:xfrm>
            <a:off x="3848897" y="3698754"/>
            <a:ext cx="2479242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NUANCE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pic>
        <p:nvPicPr>
          <p:cNvPr id="114" name="Captura de pantalla 2017-03-17 a las 16.34.0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06400" y="-2194"/>
            <a:ext cx="16632009" cy="10164006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Shape 115"/>
          <p:cNvSpPr/>
          <p:nvPr/>
        </p:nvSpPr>
        <p:spPr>
          <a:xfrm>
            <a:off x="1604665" y="29574"/>
            <a:ext cx="10612438" cy="2228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lnSpc>
                <a:spcPct val="80000"/>
              </a:lnSpc>
              <a:defRPr sz="1800"/>
            </a:pPr>
            <a:r>
              <a:rPr sz="6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cursos no gratuitos</a:t>
            </a:r>
          </a:p>
          <a:p>
            <a:pPr lvl="0" algn="l">
              <a:lnSpc>
                <a:spcPct val="80000"/>
              </a:lnSpc>
              <a:defRPr sz="1800"/>
            </a:pPr>
            <a:r>
              <a:rPr sz="6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tecnología android</a:t>
            </a:r>
          </a:p>
        </p:txBody>
      </p:sp>
      <p:pic>
        <p:nvPicPr>
          <p:cNvPr id="116" name="Captura de pantalla 2017-03-17 a las 16.53.2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9035" y="464549"/>
            <a:ext cx="1435101" cy="1358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534475" y="2823995"/>
            <a:ext cx="6555956" cy="6575773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Shape 118"/>
          <p:cNvSpPr/>
          <p:nvPr/>
        </p:nvSpPr>
        <p:spPr>
          <a:xfrm>
            <a:off x="950288" y="2064374"/>
            <a:ext cx="12302363" cy="1375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1200"/>
              </a:spcBef>
              <a:defRPr sz="1800"/>
            </a:pPr>
            <a:endParaRPr sz="34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 algn="l">
              <a:lnSpc>
                <a:spcPct val="90000"/>
              </a:lnSpc>
              <a:spcBef>
                <a:spcPts val="1200"/>
              </a:spcBef>
              <a:defRPr sz="1800"/>
            </a:pPr>
            <a:r>
              <a: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crear apps android sin programar</a:t>
            </a:r>
          </a:p>
        </p:txBody>
      </p:sp>
      <p:sp>
        <p:nvSpPr>
          <p:cNvPr id="119" name="Shape 119"/>
          <p:cNvSpPr/>
          <p:nvPr/>
        </p:nvSpPr>
        <p:spPr>
          <a:xfrm>
            <a:off x="4223316" y="4079426"/>
            <a:ext cx="2479242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150€</a:t>
            </a:r>
          </a:p>
        </p:txBody>
      </p:sp>
      <p:sp>
        <p:nvSpPr>
          <p:cNvPr id="120" name="Shape 120"/>
          <p:cNvSpPr/>
          <p:nvPr/>
        </p:nvSpPr>
        <p:spPr>
          <a:xfrm>
            <a:off x="3932885" y="4737305"/>
            <a:ext cx="2479243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ONLINE</a:t>
            </a:r>
          </a:p>
        </p:txBody>
      </p:sp>
      <p:sp>
        <p:nvSpPr>
          <p:cNvPr id="121" name="Shape 121"/>
          <p:cNvSpPr/>
          <p:nvPr/>
        </p:nvSpPr>
        <p:spPr>
          <a:xfrm>
            <a:off x="4336922" y="5403518"/>
            <a:ext cx="2479243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6h</a:t>
            </a:r>
          </a:p>
        </p:txBody>
      </p:sp>
      <p:sp>
        <p:nvSpPr>
          <p:cNvPr id="122" name="Shape 122"/>
          <p:cNvSpPr/>
          <p:nvPr/>
        </p:nvSpPr>
        <p:spPr>
          <a:xfrm>
            <a:off x="759703" y="5833418"/>
            <a:ext cx="12302363" cy="1375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1200"/>
              </a:spcBef>
              <a:defRPr sz="1800"/>
            </a:pPr>
            <a:endParaRPr sz="3400">
              <a:solidFill>
                <a:srgbClr val="FFFFFF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 algn="l">
              <a:lnSpc>
                <a:spcPct val="90000"/>
              </a:lnSpc>
              <a:spcBef>
                <a:spcPts val="1200"/>
              </a:spcBef>
              <a:defRPr sz="1800"/>
            </a:pPr>
            <a:r>
              <a: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desarrolla aplicaciones en android</a:t>
            </a:r>
          </a:p>
        </p:txBody>
      </p:sp>
      <p:sp>
        <p:nvSpPr>
          <p:cNvPr id="123" name="Shape 123"/>
          <p:cNvSpPr/>
          <p:nvPr/>
        </p:nvSpPr>
        <p:spPr>
          <a:xfrm>
            <a:off x="4223316" y="7865833"/>
            <a:ext cx="2479242" cy="685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99€</a:t>
            </a:r>
          </a:p>
        </p:txBody>
      </p:sp>
      <p:sp>
        <p:nvSpPr>
          <p:cNvPr id="124" name="Shape 124"/>
          <p:cNvSpPr/>
          <p:nvPr/>
        </p:nvSpPr>
        <p:spPr>
          <a:xfrm>
            <a:off x="3932885" y="8476043"/>
            <a:ext cx="2479243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ONLINE</a:t>
            </a:r>
          </a:p>
        </p:txBody>
      </p:sp>
      <p:sp>
        <p:nvSpPr>
          <p:cNvPr id="125" name="Shape 125"/>
          <p:cNvSpPr/>
          <p:nvPr/>
        </p:nvSpPr>
        <p:spPr>
          <a:xfrm>
            <a:off x="4223316" y="9054890"/>
            <a:ext cx="2479242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20h</a:t>
            </a:r>
          </a:p>
        </p:txBody>
      </p:sp>
      <p:sp>
        <p:nvSpPr>
          <p:cNvPr id="126" name="Shape 126"/>
          <p:cNvSpPr/>
          <p:nvPr/>
        </p:nvSpPr>
        <p:spPr>
          <a:xfrm>
            <a:off x="3784399" y="3496279"/>
            <a:ext cx="2479242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TUTELLUS</a:t>
            </a:r>
          </a:p>
        </p:txBody>
      </p:sp>
      <p:sp>
        <p:nvSpPr>
          <p:cNvPr id="127" name="Shape 127"/>
          <p:cNvSpPr/>
          <p:nvPr/>
        </p:nvSpPr>
        <p:spPr>
          <a:xfrm>
            <a:off x="3628634" y="7229204"/>
            <a:ext cx="2479242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200"/>
              </a:spcBef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TUTELLUS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466</Words>
  <Application>Microsoft Office PowerPoint</Application>
  <PresentationFormat>Personalizado</PresentationFormat>
  <Paragraphs>151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Calibri</vt:lpstr>
      <vt:lpstr>Helvetica Light</vt:lpstr>
      <vt:lpstr>Helvetica Neue</vt:lpstr>
      <vt:lpstr>Lemon/Milk</vt:lpstr>
      <vt:lpstr>Times New Roman</vt:lpstr>
      <vt:lpstr>White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Javier Rodríguez Merchante</cp:lastModifiedBy>
  <cp:revision>1</cp:revision>
  <dcterms:modified xsi:type="dcterms:W3CDTF">2017-03-20T17:23:11Z</dcterms:modified>
</cp:coreProperties>
</file>