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  <a:endParaRPr sz="2800"/>
          </a:p>
          <a:p>
            <a:pPr lvl="1">
              <a:defRPr sz="1800"/>
            </a:pPr>
            <a:r>
              <a:rPr sz="2800"/>
              <a:t>Nivel de texto 2</a:t>
            </a:r>
            <a:endParaRPr sz="2800"/>
          </a:p>
          <a:p>
            <a:pPr lvl="2">
              <a:defRPr sz="1800"/>
            </a:pPr>
            <a:r>
              <a:rPr sz="2800"/>
              <a:t>Nivel de texto 3</a:t>
            </a:r>
            <a:endParaRPr sz="2800"/>
          </a:p>
          <a:p>
            <a:pPr lvl="3">
              <a:defRPr sz="1800"/>
            </a:pPr>
            <a:r>
              <a:rPr sz="2800"/>
              <a:t>Nivel de texto 4</a:t>
            </a:r>
            <a:endParaRPr sz="2800"/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Relationship Id="rId4" Type="http://schemas.openxmlformats.org/officeDocument/2006/relationships/image" Target="../media/image2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3.jpeg"/><Relationship Id="rId4" Type="http://schemas.openxmlformats.org/officeDocument/2006/relationships/image" Target="../media/image2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119" y="-52149"/>
            <a:ext cx="14798667" cy="9857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3768" y="-355035"/>
            <a:ext cx="13965883" cy="1046367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1891719" y="3779726"/>
            <a:ext cx="7861028" cy="4563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8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sdk (api)</a:t>
            </a:r>
            <a:endParaRPr sz="86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defRPr sz="1800"/>
            </a:pPr>
            <a:r>
              <a:rPr sz="8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generación </a:t>
            </a:r>
            <a:endParaRPr sz="86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defRPr sz="1800"/>
            </a:pPr>
            <a:r>
              <a:rPr sz="8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voz</a:t>
            </a:r>
          </a:p>
        </p:txBody>
      </p:sp>
      <p:pic>
        <p:nvPicPr>
          <p:cNvPr id="35" name="Captura de pantalla 2017-03-17 a las 16.29.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6278" y="2248277"/>
            <a:ext cx="1331778" cy="1349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31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1604665" y="29574"/>
            <a:ext cx="10612438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no gratuitos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apple</a:t>
            </a:r>
          </a:p>
        </p:txBody>
      </p:sp>
      <p:pic>
        <p:nvPicPr>
          <p:cNvPr id="133" name="Captura de pantalla 2017-03-17 a las 16.5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5" y="464549"/>
            <a:ext cx="14351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2386" y="2418509"/>
            <a:ext cx="2192159" cy="688964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64164" y="2145668"/>
            <a:ext cx="12302364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Desarrollo de apPS para iOS 10 desde cero</a:t>
            </a:r>
          </a:p>
        </p:txBody>
      </p:sp>
      <p:sp>
        <p:nvSpPr>
          <p:cNvPr id="136" name="Shape 136"/>
          <p:cNvSpPr/>
          <p:nvPr/>
        </p:nvSpPr>
        <p:spPr>
          <a:xfrm>
            <a:off x="39604" y="5808541"/>
            <a:ext cx="10671936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 de iOS 10 y Swift 3: de Cero a Experto</a:t>
            </a:r>
          </a:p>
        </p:txBody>
      </p:sp>
      <p:sp>
        <p:nvSpPr>
          <p:cNvPr id="137" name="Shape 137"/>
          <p:cNvSpPr/>
          <p:nvPr/>
        </p:nvSpPr>
        <p:spPr>
          <a:xfrm>
            <a:off x="4135951" y="4121760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200€</a:t>
            </a:r>
          </a:p>
        </p:txBody>
      </p:sp>
      <p:sp>
        <p:nvSpPr>
          <p:cNvPr id="138" name="Shape 138"/>
          <p:cNvSpPr/>
          <p:nvPr/>
        </p:nvSpPr>
        <p:spPr>
          <a:xfrm>
            <a:off x="3987465" y="4749433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39" name="Shape 139"/>
          <p:cNvSpPr/>
          <p:nvPr/>
        </p:nvSpPr>
        <p:spPr>
          <a:xfrm>
            <a:off x="4324442" y="5393825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48H</a:t>
            </a:r>
          </a:p>
        </p:txBody>
      </p:sp>
      <p:sp>
        <p:nvSpPr>
          <p:cNvPr id="140" name="Shape 140"/>
          <p:cNvSpPr/>
          <p:nvPr/>
        </p:nvSpPr>
        <p:spPr>
          <a:xfrm>
            <a:off x="1729387" y="7713350"/>
            <a:ext cx="8373359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SUSCRIPCIÓN 9$/MES 90$/AÑO</a:t>
            </a:r>
          </a:p>
        </p:txBody>
      </p:sp>
      <p:sp>
        <p:nvSpPr>
          <p:cNvPr id="141" name="Shape 141"/>
          <p:cNvSpPr/>
          <p:nvPr/>
        </p:nvSpPr>
        <p:spPr>
          <a:xfrm>
            <a:off x="3987465" y="8424518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42" name="Shape 142"/>
          <p:cNvSpPr/>
          <p:nvPr/>
        </p:nvSpPr>
        <p:spPr>
          <a:xfrm>
            <a:off x="3802450" y="9032414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5H 22MIN</a:t>
            </a:r>
          </a:p>
        </p:txBody>
      </p:sp>
      <p:sp>
        <p:nvSpPr>
          <p:cNvPr id="143" name="Shape 143"/>
          <p:cNvSpPr/>
          <p:nvPr/>
        </p:nvSpPr>
        <p:spPr>
          <a:xfrm>
            <a:off x="3092932" y="3501510"/>
            <a:ext cx="4268309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CODIGOFACILITO</a:t>
            </a:r>
          </a:p>
        </p:txBody>
      </p:sp>
      <p:sp>
        <p:nvSpPr>
          <p:cNvPr id="144" name="Shape 144"/>
          <p:cNvSpPr/>
          <p:nvPr/>
        </p:nvSpPr>
        <p:spPr>
          <a:xfrm>
            <a:off x="3931679" y="7136920"/>
            <a:ext cx="4268309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UDEMY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48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604665" y="29574"/>
            <a:ext cx="999256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gratuitos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general</a:t>
            </a:r>
          </a:p>
        </p:txBody>
      </p:sp>
      <p:pic>
        <p:nvPicPr>
          <p:cNvPr id="150" name="Captura de pantalla 2017-03-17 a las 16.53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10" y="458199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43677" y="2581464"/>
            <a:ext cx="3036885" cy="699094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112536" y="2429257"/>
            <a:ext cx="12302363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Introduction to Deep Learning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3062618" y="3832107"/>
            <a:ext cx="47328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qwiklab-nvidia</a:t>
            </a:r>
          </a:p>
        </p:txBody>
      </p:sp>
      <p:sp>
        <p:nvSpPr>
          <p:cNvPr id="154" name="Shape 154"/>
          <p:cNvSpPr/>
          <p:nvPr/>
        </p:nvSpPr>
        <p:spPr>
          <a:xfrm>
            <a:off x="3987465" y="4543997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55" name="Shape 155"/>
          <p:cNvSpPr/>
          <p:nvPr/>
        </p:nvSpPr>
        <p:spPr>
          <a:xfrm>
            <a:off x="4336922" y="5237236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1h</a:t>
            </a:r>
          </a:p>
        </p:txBody>
      </p:sp>
      <p:sp>
        <p:nvSpPr>
          <p:cNvPr id="156" name="Shape 156"/>
          <p:cNvSpPr/>
          <p:nvPr/>
        </p:nvSpPr>
        <p:spPr>
          <a:xfrm>
            <a:off x="449768" y="5826178"/>
            <a:ext cx="12302363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Assistive Context-Aware Toolkit (ACAT)</a:t>
            </a:r>
          </a:p>
        </p:txBody>
      </p:sp>
      <p:sp>
        <p:nvSpPr>
          <p:cNvPr id="157" name="Shape 157"/>
          <p:cNvSpPr/>
          <p:nvPr/>
        </p:nvSpPr>
        <p:spPr>
          <a:xfrm>
            <a:off x="3611766" y="7229028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org-acat</a:t>
            </a:r>
          </a:p>
        </p:txBody>
      </p:sp>
      <p:sp>
        <p:nvSpPr>
          <p:cNvPr id="158" name="Shape 158"/>
          <p:cNvSpPr/>
          <p:nvPr/>
        </p:nvSpPr>
        <p:spPr>
          <a:xfrm>
            <a:off x="3987465" y="7940918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59" name="Shape 159"/>
          <p:cNvSpPr/>
          <p:nvPr/>
        </p:nvSpPr>
        <p:spPr>
          <a:xfrm>
            <a:off x="2860637" y="8652809"/>
            <a:ext cx="47328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autoaprendizaje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3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0" y="-2194"/>
            <a:ext cx="16632009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1604665" y="29574"/>
            <a:ext cx="9909920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gratuitos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165" name="Captura de pantalla 2017-03-17 a las 16.53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10" y="458199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1537" y="1932203"/>
            <a:ext cx="6321620" cy="793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2036101" y="2357282"/>
            <a:ext cx="12302364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FUNDAMENTOS DE ANDROID</a:t>
            </a:r>
          </a:p>
        </p:txBody>
      </p:sp>
      <p:sp>
        <p:nvSpPr>
          <p:cNvPr id="168" name="Shape 168"/>
          <p:cNvSpPr/>
          <p:nvPr/>
        </p:nvSpPr>
        <p:spPr>
          <a:xfrm>
            <a:off x="3686649" y="3832107"/>
            <a:ext cx="47328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169" name="Shape 169"/>
          <p:cNvSpPr/>
          <p:nvPr/>
        </p:nvSpPr>
        <p:spPr>
          <a:xfrm>
            <a:off x="3987465" y="4543997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922" y="5237236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15 H</a:t>
            </a:r>
          </a:p>
        </p:txBody>
      </p:sp>
      <p:sp>
        <p:nvSpPr>
          <p:cNvPr id="171" name="Shape 171"/>
          <p:cNvSpPr/>
          <p:nvPr/>
        </p:nvSpPr>
        <p:spPr>
          <a:xfrm>
            <a:off x="3850506" y="8007599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172" name="Shape 172"/>
          <p:cNvSpPr/>
          <p:nvPr/>
        </p:nvSpPr>
        <p:spPr>
          <a:xfrm>
            <a:off x="4176283" y="8745926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73" name="Shape 173"/>
          <p:cNvSpPr/>
          <p:nvPr/>
        </p:nvSpPr>
        <p:spPr>
          <a:xfrm>
            <a:off x="625207" y="6039753"/>
            <a:ext cx="9203758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PROGRAMMIN MOBILE APPS FOR ANDROID HANDLED SYSTEM: PART 1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7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604665" y="29574"/>
            <a:ext cx="9027766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gratuitos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apple</a:t>
            </a:r>
          </a:p>
        </p:txBody>
      </p:sp>
      <p:pic>
        <p:nvPicPr>
          <p:cNvPr id="179" name="Captura de pantalla 2017-03-17 a las 16.53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10" y="458199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6410" y="2707659"/>
            <a:ext cx="5104852" cy="680646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1586799" y="2180810"/>
            <a:ext cx="12302364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Swift: programar para iOS</a:t>
            </a:r>
          </a:p>
        </p:txBody>
      </p:sp>
      <p:sp>
        <p:nvSpPr>
          <p:cNvPr id="182" name="Shape 182"/>
          <p:cNvSpPr/>
          <p:nvPr/>
        </p:nvSpPr>
        <p:spPr>
          <a:xfrm>
            <a:off x="3611766" y="3583660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183" name="Shape 183"/>
          <p:cNvSpPr/>
          <p:nvPr/>
        </p:nvSpPr>
        <p:spPr>
          <a:xfrm>
            <a:off x="3974984" y="4295550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84" name="Shape 184"/>
          <p:cNvSpPr/>
          <p:nvPr/>
        </p:nvSpPr>
        <p:spPr>
          <a:xfrm>
            <a:off x="4336922" y="4934395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25 h</a:t>
            </a:r>
          </a:p>
        </p:txBody>
      </p:sp>
      <p:sp>
        <p:nvSpPr>
          <p:cNvPr id="185" name="Shape 185"/>
          <p:cNvSpPr/>
          <p:nvPr/>
        </p:nvSpPr>
        <p:spPr>
          <a:xfrm>
            <a:off x="153723" y="5594349"/>
            <a:ext cx="10450650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Documentación y Ejemplos de código en la página web de desarrollo de Apple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210095" y="7631924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developer/apple</a:t>
            </a:r>
          </a:p>
        </p:txBody>
      </p:sp>
      <p:sp>
        <p:nvSpPr>
          <p:cNvPr id="187" name="Shape 187"/>
          <p:cNvSpPr/>
          <p:nvPr/>
        </p:nvSpPr>
        <p:spPr>
          <a:xfrm>
            <a:off x="4336922" y="8295373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88" name="Shape 188"/>
          <p:cNvSpPr/>
          <p:nvPr/>
        </p:nvSpPr>
        <p:spPr>
          <a:xfrm>
            <a:off x="3974984" y="8930275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indefinido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92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37704" y="-158543"/>
            <a:ext cx="19554632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1655465" y="16874"/>
            <a:ext cx="1047201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ayudas para estudiar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la tecnología</a:t>
            </a:r>
          </a:p>
        </p:txBody>
      </p:sp>
      <p:pic>
        <p:nvPicPr>
          <p:cNvPr id="194" name="Captura de pantalla 2017-03-17 a las 16.57.0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034" y="458199"/>
            <a:ext cx="13716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86387" y="2575150"/>
            <a:ext cx="3518923" cy="664685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1586799" y="2180810"/>
            <a:ext cx="12302364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financiación concursos startups </a:t>
            </a:r>
          </a:p>
        </p:txBody>
      </p:sp>
      <p:sp>
        <p:nvSpPr>
          <p:cNvPr id="197" name="Shape 197"/>
          <p:cNvSpPr/>
          <p:nvPr/>
        </p:nvSpPr>
        <p:spPr>
          <a:xfrm>
            <a:off x="900365" y="7743207"/>
            <a:ext cx="12302364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estudios de grados, master o modelos</a:t>
            </a:r>
          </a:p>
        </p:txBody>
      </p:sp>
      <p:sp>
        <p:nvSpPr>
          <p:cNvPr id="198" name="Shape 198"/>
          <p:cNvSpPr/>
          <p:nvPr/>
        </p:nvSpPr>
        <p:spPr>
          <a:xfrm>
            <a:off x="-784517" y="4783975"/>
            <a:ext cx="12302363" cy="206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páginas de cursos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descuentos o financiación</a:t>
            </a:r>
          </a:p>
        </p:txBody>
      </p:sp>
      <p:sp>
        <p:nvSpPr>
          <p:cNvPr id="199" name="Shape 199"/>
          <p:cNvSpPr/>
          <p:nvPr/>
        </p:nvSpPr>
        <p:spPr>
          <a:xfrm>
            <a:off x="453257" y="2852267"/>
            <a:ext cx="12302363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webs-ship2b   empresas-pwc    bancos-bbva</a:t>
            </a:r>
          </a:p>
        </p:txBody>
      </p:sp>
      <p:sp>
        <p:nvSpPr>
          <p:cNvPr id="200" name="Shape 200"/>
          <p:cNvSpPr/>
          <p:nvPr/>
        </p:nvSpPr>
        <p:spPr>
          <a:xfrm>
            <a:off x="3086667" y="8456796"/>
            <a:ext cx="1230236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solicitación de becas 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04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8881" y="-2194"/>
            <a:ext cx="16632009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542262" y="138303"/>
            <a:ext cx="11407156" cy="1911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recursos para implementar</a:t>
            </a:r>
            <a:endParaRPr sz="5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206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43" y="529146"/>
            <a:ext cx="1130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0549" y="2869810"/>
            <a:ext cx="6253448" cy="640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3391587" y="2284775"/>
            <a:ext cx="4063008" cy="101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gratuitos</a:t>
            </a:r>
          </a:p>
        </p:txBody>
      </p:sp>
      <p:sp>
        <p:nvSpPr>
          <p:cNvPr id="209" name="Shape 209"/>
          <p:cNvSpPr/>
          <p:nvPr/>
        </p:nvSpPr>
        <p:spPr>
          <a:xfrm>
            <a:off x="2762378" y="7067044"/>
            <a:ext cx="5321425" cy="101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no gratuitos</a:t>
            </a:r>
          </a:p>
        </p:txBody>
      </p:sp>
      <p:sp>
        <p:nvSpPr>
          <p:cNvPr id="210" name="Shape 210"/>
          <p:cNvSpPr/>
          <p:nvPr/>
        </p:nvSpPr>
        <p:spPr>
          <a:xfrm>
            <a:off x="3199874" y="3652069"/>
            <a:ext cx="4446434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android studio</a:t>
            </a:r>
          </a:p>
        </p:txBody>
      </p:sp>
      <p:sp>
        <p:nvSpPr>
          <p:cNvPr id="211" name="Shape 211"/>
          <p:cNvSpPr/>
          <p:nvPr/>
        </p:nvSpPr>
        <p:spPr>
          <a:xfrm>
            <a:off x="4164473" y="4477732"/>
            <a:ext cx="2730005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netbeans</a:t>
            </a:r>
          </a:p>
        </p:txBody>
      </p:sp>
      <p:sp>
        <p:nvSpPr>
          <p:cNvPr id="212" name="Shape 212"/>
          <p:cNvSpPr/>
          <p:nvPr/>
        </p:nvSpPr>
        <p:spPr>
          <a:xfrm>
            <a:off x="4498555" y="5303394"/>
            <a:ext cx="2061841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eclipse</a:t>
            </a:r>
          </a:p>
        </p:txBody>
      </p:sp>
      <p:sp>
        <p:nvSpPr>
          <p:cNvPr id="213" name="Shape 213"/>
          <p:cNvSpPr/>
          <p:nvPr/>
        </p:nvSpPr>
        <p:spPr>
          <a:xfrm>
            <a:off x="3546830" y="8098572"/>
            <a:ext cx="4164981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appcelerator</a:t>
            </a:r>
          </a:p>
        </p:txBody>
      </p:sp>
      <p:sp>
        <p:nvSpPr>
          <p:cNvPr id="214" name="Shape 214"/>
          <p:cNvSpPr/>
          <p:nvPr/>
        </p:nvSpPr>
        <p:spPr>
          <a:xfrm>
            <a:off x="1437606" y="8887045"/>
            <a:ext cx="8915352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computador normal-windows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18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1542262" y="138303"/>
            <a:ext cx="11407156" cy="1911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recursos para implementar</a:t>
            </a:r>
            <a:endParaRPr sz="5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220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43" y="529146"/>
            <a:ext cx="1130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5720" y="2568727"/>
            <a:ext cx="4340831" cy="697054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3391587" y="2299931"/>
            <a:ext cx="3770512" cy="958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gratuitos</a:t>
            </a:r>
          </a:p>
        </p:txBody>
      </p:sp>
      <p:sp>
        <p:nvSpPr>
          <p:cNvPr id="223" name="Shape 223"/>
          <p:cNvSpPr/>
          <p:nvPr/>
        </p:nvSpPr>
        <p:spPr>
          <a:xfrm>
            <a:off x="2745400" y="7029190"/>
            <a:ext cx="4935712" cy="9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no gratuitos</a:t>
            </a:r>
          </a:p>
        </p:txBody>
      </p:sp>
      <p:sp>
        <p:nvSpPr>
          <p:cNvPr id="224" name="Shape 224"/>
          <p:cNvSpPr/>
          <p:nvPr/>
        </p:nvSpPr>
        <p:spPr>
          <a:xfrm>
            <a:off x="4287085" y="3362981"/>
            <a:ext cx="1852341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xcode</a:t>
            </a:r>
          </a:p>
        </p:txBody>
      </p:sp>
      <p:sp>
        <p:nvSpPr>
          <p:cNvPr id="225" name="Shape 225"/>
          <p:cNvSpPr/>
          <p:nvPr/>
        </p:nvSpPr>
        <p:spPr>
          <a:xfrm>
            <a:off x="3531358" y="4187798"/>
            <a:ext cx="3490969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adoble flex</a:t>
            </a:r>
          </a:p>
        </p:txBody>
      </p:sp>
      <p:sp>
        <p:nvSpPr>
          <p:cNvPr id="226" name="Shape 226"/>
          <p:cNvSpPr/>
          <p:nvPr/>
        </p:nvSpPr>
        <p:spPr>
          <a:xfrm>
            <a:off x="4024599" y="5012616"/>
            <a:ext cx="2504487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xamarin</a:t>
            </a:r>
          </a:p>
        </p:txBody>
      </p:sp>
      <p:sp>
        <p:nvSpPr>
          <p:cNvPr id="227" name="Shape 227"/>
          <p:cNvSpPr/>
          <p:nvPr/>
        </p:nvSpPr>
        <p:spPr>
          <a:xfrm>
            <a:off x="1144045" y="8123429"/>
            <a:ext cx="8138421" cy="1368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macbook air 13 pulgadas mas barato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31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654149" y="70643"/>
            <a:ext cx="7315622" cy="15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200">
                <a:solidFill>
                  <a:srgbClr val="FFFFFF"/>
                </a:solidFill>
              </a:rPr>
              <a:t>conlusiones</a:t>
            </a:r>
          </a:p>
        </p:txBody>
      </p:sp>
      <p:pic>
        <p:nvPicPr>
          <p:cNvPr id="233" name="Captura de pantalla 2017-03-17 a las 17.01.2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933" y="215899"/>
            <a:ext cx="13716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3418" y="2169189"/>
            <a:ext cx="6010836" cy="751537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691302" y="3083270"/>
            <a:ext cx="82692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tecnología de actualidad</a:t>
            </a:r>
          </a:p>
        </p:txBody>
      </p:sp>
      <p:sp>
        <p:nvSpPr>
          <p:cNvPr id="236" name="Shape 236"/>
          <p:cNvSpPr/>
          <p:nvPr/>
        </p:nvSpPr>
        <p:spPr>
          <a:xfrm>
            <a:off x="691302" y="4255293"/>
            <a:ext cx="82692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desarrollo y mejora complejos</a:t>
            </a:r>
          </a:p>
        </p:txBody>
      </p:sp>
      <p:sp>
        <p:nvSpPr>
          <p:cNvPr id="237" name="Shape 237"/>
          <p:cNvSpPr/>
          <p:nvPr/>
        </p:nvSpPr>
        <p:spPr>
          <a:xfrm>
            <a:off x="691302" y="5584374"/>
            <a:ext cx="8269298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aplicaciones sociales</a:t>
            </a:r>
          </a:p>
        </p:txBody>
      </p:sp>
      <p:sp>
        <p:nvSpPr>
          <p:cNvPr id="238" name="Shape 238"/>
          <p:cNvSpPr/>
          <p:nvPr/>
        </p:nvSpPr>
        <p:spPr>
          <a:xfrm>
            <a:off x="691302" y="7046800"/>
            <a:ext cx="82692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facil de implementar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119" y="-52149"/>
            <a:ext cx="14798667" cy="9857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D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3768" y="-355035"/>
            <a:ext cx="13965883" cy="1046367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643658" y="4214837"/>
            <a:ext cx="12177515" cy="376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0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¿PREGUNTAS?</a:t>
            </a:r>
            <a:endParaRPr sz="106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defRPr sz="1800"/>
            </a:pPr>
            <a:r>
              <a:rPr sz="10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MUCHAS GRACIAS</a:t>
            </a:r>
          </a:p>
        </p:txBody>
      </p:sp>
      <p:pic>
        <p:nvPicPr>
          <p:cNvPr id="243" name="Captura de pantalla 2017-03-17 a las 17.02.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715" y="2363906"/>
            <a:ext cx="1796204" cy="171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9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1841797" y="72904"/>
            <a:ext cx="9060062" cy="234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7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descripción de la tecnología</a:t>
            </a:r>
          </a:p>
        </p:txBody>
      </p:sp>
      <p:pic>
        <p:nvPicPr>
          <p:cNvPr id="41" name="Captura de pantalla 2017-03-17 a las 16.43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3" y="624940"/>
            <a:ext cx="1271264" cy="123780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53891" y="5319395"/>
            <a:ext cx="6139036" cy="1960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9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Objetivo:</a:t>
            </a: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FACILITAR COMUNICACION PERSONA-MÁQUINA</a:t>
            </a:r>
          </a:p>
        </p:txBody>
      </p:sp>
      <p:sp>
        <p:nvSpPr>
          <p:cNvPr id="43" name="Shape 43"/>
          <p:cNvSpPr/>
          <p:nvPr/>
        </p:nvSpPr>
        <p:spPr>
          <a:xfrm>
            <a:off x="416450" y="2497632"/>
            <a:ext cx="9193422" cy="244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1900"/>
              </a:spcBef>
              <a:defRPr sz="1800"/>
            </a:pPr>
            <a:r>
              <a:rPr sz="3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LOS CONVERSORES DE TEXTO-VOZ SON:</a:t>
            </a:r>
            <a:endParaRPr sz="3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spcBef>
                <a:spcPts val="19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UNA PARTE IMPORTANTE DE LAS TECNOLOGIAS DEL HABLA</a:t>
            </a:r>
          </a:p>
        </p:txBody>
      </p:sp>
      <p:pic>
        <p:nvPicPr>
          <p:cNvPr id="44" name="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5535" y="2176252"/>
            <a:ext cx="3382491" cy="72599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403969" y="7755907"/>
            <a:ext cx="7745086" cy="191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1600"/>
              </a:spcBef>
              <a:defRPr sz="1800"/>
            </a:pPr>
            <a:r>
              <a:rPr sz="39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proceso:</a:t>
            </a: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spcBef>
                <a:spcPts val="16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modulos que transforman caracteres en señal sonora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9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841797" y="72904"/>
            <a:ext cx="9060062" cy="234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7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descripción de la tecnología</a:t>
            </a:r>
          </a:p>
        </p:txBody>
      </p:sp>
      <p:pic>
        <p:nvPicPr>
          <p:cNvPr id="51" name="Captura de pantalla 2017-03-17 a las 16.43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3" y="624940"/>
            <a:ext cx="1271264" cy="123780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35859" y="3359403"/>
            <a:ext cx="10671937" cy="48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10000"/>
              </a:lnSpc>
              <a:spcBef>
                <a:spcPts val="1300"/>
              </a:spcBef>
              <a:defRPr sz="1800"/>
            </a:pPr>
            <a:r>
              <a:rPr sz="4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requisitos: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-voz sintética natural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y comprensible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-poder introducir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texto arbitrario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-sintesis del habla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automática</a:t>
            </a:r>
          </a:p>
        </p:txBody>
      </p:sp>
      <p:pic>
        <p:nvPicPr>
          <p:cNvPr id="5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8807" y="1856247"/>
            <a:ext cx="5048939" cy="7198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7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1841797" y="72904"/>
            <a:ext cx="9060062" cy="234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7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descripción de la tecnología</a:t>
            </a:r>
          </a:p>
        </p:txBody>
      </p:sp>
      <p:pic>
        <p:nvPicPr>
          <p:cNvPr id="59" name="Captura de pantalla 2017-03-17 a las 16.43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3" y="624940"/>
            <a:ext cx="1271264" cy="123780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54494" y="3562288"/>
            <a:ext cx="6437693" cy="424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sz="1800"/>
            </a:pPr>
            <a:r>
              <a:rPr sz="4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usOS Y VENTAJAS: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spcBef>
                <a:spcPts val="2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-uso personal (descansar ojos, idiomas, discapacidad)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spcBef>
                <a:spcPts val="2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-empresas y educación (nuevos clientes, mejor aprendizaje)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7952" y="2383857"/>
            <a:ext cx="5685846" cy="6604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5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604665" y="29574"/>
            <a:ext cx="1159410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fuentes de información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general</a:t>
            </a:r>
          </a:p>
        </p:txBody>
      </p:sp>
      <p:pic>
        <p:nvPicPr>
          <p:cNvPr id="67" name="Captura de pantalla 2017-03-17 a las 16.48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" y="578849"/>
            <a:ext cx="1140577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5409" y="2960989"/>
            <a:ext cx="5574265" cy="5993645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915953" y="2662863"/>
            <a:ext cx="9549608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googlescholar y buscador de la uah</a:t>
            </a:r>
          </a:p>
        </p:txBody>
      </p:sp>
      <p:sp>
        <p:nvSpPr>
          <p:cNvPr id="70" name="Shape 70"/>
          <p:cNvSpPr/>
          <p:nvPr/>
        </p:nvSpPr>
        <p:spPr>
          <a:xfrm>
            <a:off x="308790" y="4059554"/>
            <a:ext cx="9549608" cy="122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1-LAS TECNOLOGÍAS DEL HABLA: ENTRE LA INGENIERÍA Y LA LINGÜÍSTICA</a:t>
            </a:r>
          </a:p>
        </p:txBody>
      </p:sp>
      <p:sp>
        <p:nvSpPr>
          <p:cNvPr id="71" name="Shape 71"/>
          <p:cNvSpPr/>
          <p:nvPr/>
        </p:nvSpPr>
        <p:spPr>
          <a:xfrm>
            <a:off x="308790" y="5777365"/>
            <a:ext cx="9549608" cy="122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2-INCREASING PROSODIC VARIABILITY OF TEXT-TO-SPEECH SYNTESHIZERS.</a:t>
            </a:r>
          </a:p>
        </p:txBody>
      </p:sp>
      <p:sp>
        <p:nvSpPr>
          <p:cNvPr id="72" name="Shape 72"/>
          <p:cNvSpPr/>
          <p:nvPr/>
        </p:nvSpPr>
        <p:spPr>
          <a:xfrm>
            <a:off x="308790" y="7495175"/>
            <a:ext cx="9549608" cy="1901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3-DESARROLLO DE UN CONVERSOR DE TEXTO A VOZ EN ESPAÑOL DENTRO DE UNA ARQUITECTURA MULTILINGÜE</a:t>
            </a:r>
            <a:endParaRPr sz="3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6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1" y="-2194"/>
            <a:ext cx="16632010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604665" y="29574"/>
            <a:ext cx="1159410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fuentes de información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78" name="Captura de pantalla 2017-03-17 a las 16.48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" y="578849"/>
            <a:ext cx="1140577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2840" y="3275527"/>
            <a:ext cx="5107224" cy="537602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890992" y="2600460"/>
            <a:ext cx="954960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googlescholar y buscador de la uah</a:t>
            </a:r>
          </a:p>
        </p:txBody>
      </p:sp>
      <p:sp>
        <p:nvSpPr>
          <p:cNvPr id="81" name="Shape 81"/>
          <p:cNvSpPr/>
          <p:nvPr/>
        </p:nvSpPr>
        <p:spPr>
          <a:xfrm>
            <a:off x="433597" y="3742629"/>
            <a:ext cx="9549608" cy="18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1-Implementation of Malayalam Text to Speech Using Concatenative Based TTS for Android Platform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73542" y="6082169"/>
            <a:ext cx="9549608" cy="162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2-English Text to Multilingual Speech Translator Using Android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marR="331470" algn="l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73542" y="8015387"/>
            <a:ext cx="9549608" cy="190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3-Voz de desarrollo de aplicaciones para Android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marR="331470" algn="l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marR="331470" algn="l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7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604665" y="29574"/>
            <a:ext cx="1159410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fuentes de información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apple</a:t>
            </a:r>
          </a:p>
        </p:txBody>
      </p:sp>
      <p:pic>
        <p:nvPicPr>
          <p:cNvPr id="89" name="Captura de pantalla 2017-03-17 a las 16.48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" y="578849"/>
            <a:ext cx="1140577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82637" y="2574455"/>
            <a:ext cx="4656894" cy="699492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915953" y="2625421"/>
            <a:ext cx="9549608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googlescholar y buscador de la uah</a:t>
            </a:r>
          </a:p>
        </p:txBody>
      </p:sp>
      <p:sp>
        <p:nvSpPr>
          <p:cNvPr id="92" name="Shape 92"/>
          <p:cNvSpPr/>
          <p:nvPr/>
        </p:nvSpPr>
        <p:spPr>
          <a:xfrm>
            <a:off x="371194" y="3827193"/>
            <a:ext cx="9549608" cy="18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1-MOBILE LEARNING TECHNOLOGY BASED ON IOS DEVICES TO SUPPORT STUDENTS WITH SPECIAL EDUCATION NEEDS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73542" y="6141312"/>
            <a:ext cx="9549608" cy="805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2-IPAD OPENS WORLD TO A DISABLED BOY.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273542" y="7378313"/>
            <a:ext cx="9549608" cy="18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3-AN INITIAL COMPARATIVE STUDY OF ARABIC SPEECH SYNTHESIS ENGINES IN IOS AND ANDROID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8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1604665" y="29574"/>
            <a:ext cx="10612438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no gratuitos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general</a:t>
            </a:r>
          </a:p>
        </p:txBody>
      </p:sp>
      <p:pic>
        <p:nvPicPr>
          <p:cNvPr id="100" name="Captura de pantalla 2017-03-17 a las 16.5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5" y="464549"/>
            <a:ext cx="14351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7553" y="2702833"/>
            <a:ext cx="3337294" cy="660042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943339" y="1744217"/>
            <a:ext cx="10759399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La optimización de RealSpeak la reproducción de texto a voz</a:t>
            </a:r>
          </a:p>
        </p:txBody>
      </p:sp>
      <p:sp>
        <p:nvSpPr>
          <p:cNvPr id="103" name="Shape 103"/>
          <p:cNvSpPr/>
          <p:nvPr/>
        </p:nvSpPr>
        <p:spPr>
          <a:xfrm>
            <a:off x="4135951" y="4332738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400€</a:t>
            </a:r>
          </a:p>
        </p:txBody>
      </p:sp>
      <p:sp>
        <p:nvSpPr>
          <p:cNvPr id="104" name="Shape 104"/>
          <p:cNvSpPr/>
          <p:nvPr/>
        </p:nvSpPr>
        <p:spPr>
          <a:xfrm>
            <a:off x="3848897" y="4976172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05" name="Shape 105"/>
          <p:cNvSpPr/>
          <p:nvPr/>
        </p:nvSpPr>
        <p:spPr>
          <a:xfrm>
            <a:off x="4336922" y="5590139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4h</a:t>
            </a:r>
          </a:p>
        </p:txBody>
      </p:sp>
      <p:sp>
        <p:nvSpPr>
          <p:cNvPr id="106" name="Shape 106"/>
          <p:cNvSpPr/>
          <p:nvPr/>
        </p:nvSpPr>
        <p:spPr>
          <a:xfrm>
            <a:off x="204460" y="5824091"/>
            <a:ext cx="9768116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Conocimiento fonético y tecnologías del habla</a:t>
            </a:r>
          </a:p>
        </p:txBody>
      </p:sp>
      <p:sp>
        <p:nvSpPr>
          <p:cNvPr id="107" name="Shape 107"/>
          <p:cNvSpPr/>
          <p:nvPr/>
        </p:nvSpPr>
        <p:spPr>
          <a:xfrm>
            <a:off x="4135951" y="7700139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3000€</a:t>
            </a:r>
          </a:p>
        </p:txBody>
      </p:sp>
      <p:sp>
        <p:nvSpPr>
          <p:cNvPr id="108" name="Shape 108"/>
          <p:cNvSpPr/>
          <p:nvPr/>
        </p:nvSpPr>
        <p:spPr>
          <a:xfrm>
            <a:off x="3018766" y="8378926"/>
            <a:ext cx="471361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master-presencial</a:t>
            </a:r>
          </a:p>
        </p:txBody>
      </p:sp>
      <p:sp>
        <p:nvSpPr>
          <p:cNvPr id="109" name="Shape 109"/>
          <p:cNvSpPr/>
          <p:nvPr/>
        </p:nvSpPr>
        <p:spPr>
          <a:xfrm>
            <a:off x="4135951" y="9082675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 años</a:t>
            </a:r>
          </a:p>
        </p:txBody>
      </p:sp>
      <p:sp>
        <p:nvSpPr>
          <p:cNvPr id="110" name="Shape 110"/>
          <p:cNvSpPr/>
          <p:nvPr/>
        </p:nvSpPr>
        <p:spPr>
          <a:xfrm>
            <a:off x="3848897" y="3698754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NUANCE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4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0" y="-2194"/>
            <a:ext cx="16632009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1604665" y="29574"/>
            <a:ext cx="10612438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no gratuitos</a:t>
            </a:r>
            <a:endParaRPr sz="6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116" name="Captura de pantalla 2017-03-17 a las 16.5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5" y="464549"/>
            <a:ext cx="14351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4475" y="2823995"/>
            <a:ext cx="6555956" cy="657577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950288" y="2064374"/>
            <a:ext cx="12302363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crear apps android sin programar</a:t>
            </a:r>
          </a:p>
        </p:txBody>
      </p:sp>
      <p:sp>
        <p:nvSpPr>
          <p:cNvPr id="119" name="Shape 119"/>
          <p:cNvSpPr/>
          <p:nvPr/>
        </p:nvSpPr>
        <p:spPr>
          <a:xfrm>
            <a:off x="4223316" y="4079426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150€</a:t>
            </a:r>
          </a:p>
        </p:txBody>
      </p:sp>
      <p:sp>
        <p:nvSpPr>
          <p:cNvPr id="120" name="Shape 120"/>
          <p:cNvSpPr/>
          <p:nvPr/>
        </p:nvSpPr>
        <p:spPr>
          <a:xfrm>
            <a:off x="3932885" y="4737305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21" name="Shape 121"/>
          <p:cNvSpPr/>
          <p:nvPr/>
        </p:nvSpPr>
        <p:spPr>
          <a:xfrm>
            <a:off x="4336922" y="5403518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6h</a:t>
            </a:r>
          </a:p>
        </p:txBody>
      </p:sp>
      <p:sp>
        <p:nvSpPr>
          <p:cNvPr id="122" name="Shape 122"/>
          <p:cNvSpPr/>
          <p:nvPr/>
        </p:nvSpPr>
        <p:spPr>
          <a:xfrm>
            <a:off x="759703" y="5833418"/>
            <a:ext cx="12302363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desarrolla aplicaciones en android</a:t>
            </a:r>
          </a:p>
        </p:txBody>
      </p:sp>
      <p:sp>
        <p:nvSpPr>
          <p:cNvPr id="123" name="Shape 123"/>
          <p:cNvSpPr/>
          <p:nvPr/>
        </p:nvSpPr>
        <p:spPr>
          <a:xfrm>
            <a:off x="4223316" y="7865833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99€</a:t>
            </a:r>
          </a:p>
        </p:txBody>
      </p:sp>
      <p:sp>
        <p:nvSpPr>
          <p:cNvPr id="124" name="Shape 124"/>
          <p:cNvSpPr/>
          <p:nvPr/>
        </p:nvSpPr>
        <p:spPr>
          <a:xfrm>
            <a:off x="3932885" y="8476043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25" name="Shape 125"/>
          <p:cNvSpPr/>
          <p:nvPr/>
        </p:nvSpPr>
        <p:spPr>
          <a:xfrm>
            <a:off x="4223316" y="9054890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20h</a:t>
            </a:r>
          </a:p>
        </p:txBody>
      </p:sp>
      <p:sp>
        <p:nvSpPr>
          <p:cNvPr id="126" name="Shape 126"/>
          <p:cNvSpPr/>
          <p:nvPr/>
        </p:nvSpPr>
        <p:spPr>
          <a:xfrm>
            <a:off x="3784399" y="3496279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TUTELLUS</a:t>
            </a:r>
          </a:p>
        </p:txBody>
      </p:sp>
      <p:sp>
        <p:nvSpPr>
          <p:cNvPr id="127" name="Shape 127"/>
          <p:cNvSpPr/>
          <p:nvPr/>
        </p:nvSpPr>
        <p:spPr>
          <a:xfrm>
            <a:off x="3628634" y="7229204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TUTELLUS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