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  <a:endParaRPr sz="3200"/>
          </a:p>
          <a:p>
            <a:pPr lvl="1">
              <a:defRPr sz="1800"/>
            </a:pPr>
            <a:r>
              <a:rPr sz="3200"/>
              <a:t>Nivel de texto 2</a:t>
            </a:r>
            <a:endParaRPr sz="3200"/>
          </a:p>
          <a:p>
            <a:pPr lvl="2">
              <a:defRPr sz="1800"/>
            </a:pPr>
            <a:r>
              <a:rPr sz="3200"/>
              <a:t>Nivel de texto 3</a:t>
            </a:r>
            <a:endParaRPr sz="3200"/>
          </a:p>
          <a:p>
            <a:pPr lvl="3">
              <a:defRPr sz="1800"/>
            </a:pPr>
            <a:r>
              <a:rPr sz="3200"/>
              <a:t>Nivel de texto 4</a:t>
            </a:r>
            <a:endParaRPr sz="3200"/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  <a:endParaRPr sz="2800"/>
          </a:p>
          <a:p>
            <a:pPr lvl="1">
              <a:defRPr sz="1800"/>
            </a:pPr>
            <a:r>
              <a:rPr sz="2800"/>
              <a:t>Nivel de texto 2</a:t>
            </a:r>
            <a:endParaRPr sz="2800"/>
          </a:p>
          <a:p>
            <a:pPr lvl="2">
              <a:defRPr sz="1800"/>
            </a:pPr>
            <a:r>
              <a:rPr sz="2800"/>
              <a:t>Nivel de texto 3</a:t>
            </a:r>
            <a:endParaRPr sz="2800"/>
          </a:p>
          <a:p>
            <a:pPr lvl="3">
              <a:defRPr sz="1800"/>
            </a:pPr>
            <a:r>
              <a:rPr sz="2800"/>
              <a:t>Nivel de texto 4</a:t>
            </a:r>
            <a:endParaRPr sz="2800"/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Nivel de texto 1</a:t>
            </a:r>
            <a:endParaRPr sz="3600"/>
          </a:p>
          <a:p>
            <a:pPr lvl="1">
              <a:defRPr sz="1800"/>
            </a:pPr>
            <a:r>
              <a:rPr sz="3600"/>
              <a:t>Nivel de texto 2</a:t>
            </a:r>
            <a:endParaRPr sz="3600"/>
          </a:p>
          <a:p>
            <a:pPr lvl="2">
              <a:defRPr sz="1800"/>
            </a:pPr>
            <a:r>
              <a:rPr sz="3600"/>
              <a:t>Nivel de texto 3</a:t>
            </a:r>
            <a:endParaRPr sz="3600"/>
          </a:p>
          <a:p>
            <a:pPr lvl="3">
              <a:defRPr sz="1800"/>
            </a:pPr>
            <a:r>
              <a:rPr sz="3600"/>
              <a:t>Nivel de texto 4</a:t>
            </a:r>
            <a:endParaRPr sz="3600"/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-filtered.jpeg"/>
          <p:cNvPicPr/>
          <p:nvPr/>
        </p:nvPicPr>
        <p:blipFill>
          <a:blip r:embed="rId2">
            <a:extLst/>
          </a:blip>
          <a:srcRect l="17342" t="0" r="21387" b="181"/>
          <a:stretch>
            <a:fillRect/>
          </a:stretch>
        </p:blipFill>
        <p:spPr>
          <a:xfrm>
            <a:off x="-1308954" y="-73568"/>
            <a:ext cx="15023785" cy="1019837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33" name="Shape 33"/>
          <p:cNvSpPr/>
          <p:nvPr/>
        </p:nvSpPr>
        <p:spPr>
          <a:xfrm>
            <a:off x="-123295" y="-613159"/>
            <a:ext cx="16486599" cy="10787103"/>
          </a:xfrm>
          <a:prstGeom prst="rect">
            <a:avLst/>
          </a:prstGeom>
          <a:solidFill>
            <a:srgbClr val="000000">
              <a:alpha val="69697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15704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2221371" y="1812857"/>
            <a:ext cx="8562058" cy="247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Text-to-speech</a:t>
            </a:r>
            <a:endParaRPr sz="7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android  iOS</a:t>
            </a:r>
          </a:p>
        </p:txBody>
      </p:sp>
      <p:sp>
        <p:nvSpPr>
          <p:cNvPr id="35" name="Shape 35"/>
          <p:cNvSpPr/>
          <p:nvPr/>
        </p:nvSpPr>
        <p:spPr>
          <a:xfrm rot="8129191">
            <a:off x="4402822" y="5801627"/>
            <a:ext cx="4199156" cy="4309139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 rot="8129191">
            <a:off x="5665930" y="7199998"/>
            <a:ext cx="1672940" cy="1716758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 rot="8129191">
            <a:off x="4415522" y="8012889"/>
            <a:ext cx="4199156" cy="4309140"/>
          </a:xfrm>
          <a:prstGeom prst="rect">
            <a:avLst/>
          </a:prstGeom>
          <a:ln w="381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84" name="Shape 184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2" name="Shape 192"/>
          <p:cNvSpPr/>
          <p:nvPr/>
        </p:nvSpPr>
        <p:spPr>
          <a:xfrm>
            <a:off x="344392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193" name="Shape 193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194" name="Shape 194"/>
          <p:cNvSpPr/>
          <p:nvPr/>
        </p:nvSpPr>
        <p:spPr>
          <a:xfrm>
            <a:off x="8991941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195" name="Shape 195"/>
          <p:cNvSpPr/>
          <p:nvPr/>
        </p:nvSpPr>
        <p:spPr>
          <a:xfrm>
            <a:off x="2948198" y="2446422"/>
            <a:ext cx="708719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C: ASPECTOS DE USO</a:t>
            </a:r>
          </a:p>
        </p:txBody>
      </p:sp>
      <p:sp>
        <p:nvSpPr>
          <p:cNvPr id="196" name="Shape 196"/>
          <p:cNvSpPr/>
          <p:nvPr/>
        </p:nvSpPr>
        <p:spPr>
          <a:xfrm>
            <a:off x="865609" y="7739577"/>
            <a:ext cx="285878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97" name="Shape 197"/>
          <p:cNvSpPr/>
          <p:nvPr/>
        </p:nvSpPr>
        <p:spPr>
          <a:xfrm>
            <a:off x="9390809" y="8158838"/>
            <a:ext cx="291850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198" name="Shape 198"/>
          <p:cNvSpPr/>
          <p:nvPr/>
        </p:nvSpPr>
        <p:spPr>
          <a:xfrm>
            <a:off x="5299878" y="8560411"/>
            <a:ext cx="238383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INTERGER</a:t>
            </a:r>
          </a:p>
        </p:txBody>
      </p:sp>
      <p:sp>
        <p:nvSpPr>
          <p:cNvPr id="199" name="Shape 199"/>
          <p:cNvSpPr/>
          <p:nvPr/>
        </p:nvSpPr>
        <p:spPr>
          <a:xfrm>
            <a:off x="574405" y="5256307"/>
            <a:ext cx="3432726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Facilidad de la configuración de uso</a:t>
            </a:r>
          </a:p>
        </p:txBody>
      </p:sp>
      <p:sp>
        <p:nvSpPr>
          <p:cNvPr id="200" name="Shape 200"/>
          <p:cNvSpPr/>
          <p:nvPr/>
        </p:nvSpPr>
        <p:spPr>
          <a:xfrm>
            <a:off x="4775433" y="5881218"/>
            <a:ext cx="3432726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lenguajes disponibles</a:t>
            </a:r>
          </a:p>
        </p:txBody>
      </p:sp>
      <p:sp>
        <p:nvSpPr>
          <p:cNvPr id="201" name="Shape 201"/>
          <p:cNvSpPr/>
          <p:nvPr/>
        </p:nvSpPr>
        <p:spPr>
          <a:xfrm>
            <a:off x="9280407" y="5632298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introducción de nuevos lenguajes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205" name="Shape 205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3" name="Shape 213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214" name="Shape 214"/>
          <p:cNvSpPr/>
          <p:nvPr/>
        </p:nvSpPr>
        <p:spPr>
          <a:xfrm>
            <a:off x="4633676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215" name="Shape 215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c6 personalización</a:t>
            </a:r>
          </a:p>
        </p:txBody>
      </p:sp>
      <p:sp>
        <p:nvSpPr>
          <p:cNvPr id="216" name="Shape 216"/>
          <p:cNvSpPr/>
          <p:nvPr/>
        </p:nvSpPr>
        <p:spPr>
          <a:xfrm>
            <a:off x="2948198" y="2466345"/>
            <a:ext cx="708719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C: ASPECTOS DE USO</a:t>
            </a:r>
          </a:p>
        </p:txBody>
      </p:sp>
      <p:sp>
        <p:nvSpPr>
          <p:cNvPr id="217" name="Shape 217"/>
          <p:cNvSpPr/>
          <p:nvPr/>
        </p:nvSpPr>
        <p:spPr>
          <a:xfrm>
            <a:off x="865609" y="7739577"/>
            <a:ext cx="285878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218" name="Shape 218"/>
          <p:cNvSpPr/>
          <p:nvPr/>
        </p:nvSpPr>
        <p:spPr>
          <a:xfrm>
            <a:off x="5161134" y="7991383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219" name="Shape 219"/>
          <p:cNvSpPr/>
          <p:nvPr/>
        </p:nvSpPr>
        <p:spPr>
          <a:xfrm>
            <a:off x="9390809" y="8158838"/>
            <a:ext cx="291850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220" name="Shape 220"/>
          <p:cNvSpPr/>
          <p:nvPr/>
        </p:nvSpPr>
        <p:spPr>
          <a:xfrm>
            <a:off x="4775433" y="5285134"/>
            <a:ext cx="3432726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Forma en la que se reproducen las palabras</a:t>
            </a:r>
          </a:p>
        </p:txBody>
      </p:sp>
      <p:sp>
        <p:nvSpPr>
          <p:cNvPr id="221" name="Shape 221"/>
          <p:cNvSpPr/>
          <p:nvPr/>
        </p:nvSpPr>
        <p:spPr>
          <a:xfrm>
            <a:off x="486148" y="5241856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Rapidez con la que se reproducen las palabras</a:t>
            </a:r>
          </a:p>
        </p:txBody>
      </p:sp>
      <p:sp>
        <p:nvSpPr>
          <p:cNvPr id="222" name="Shape 222"/>
          <p:cNvSpPr/>
          <p:nvPr/>
        </p:nvSpPr>
        <p:spPr>
          <a:xfrm>
            <a:off x="8991941" y="5490776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Inclusión de editor de pronunciación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226" name="Shape 226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413371" y="3866503"/>
            <a:ext cx="4598279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7827758" y="3866503"/>
            <a:ext cx="4742464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395028" y="3691556"/>
            <a:ext cx="4634965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7839044" y="3691556"/>
            <a:ext cx="4742463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2" name="Shape 232"/>
          <p:cNvSpPr/>
          <p:nvPr/>
        </p:nvSpPr>
        <p:spPr>
          <a:xfrm>
            <a:off x="854391" y="3691556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233" name="Shape 233"/>
          <p:cNvSpPr/>
          <p:nvPr/>
        </p:nvSpPr>
        <p:spPr>
          <a:xfrm>
            <a:off x="8352156" y="381536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c8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234" name="Shape 234"/>
          <p:cNvSpPr/>
          <p:nvPr/>
        </p:nvSpPr>
        <p:spPr>
          <a:xfrm>
            <a:off x="2948198" y="2466345"/>
            <a:ext cx="708719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C: ASPECTOS DE USO</a:t>
            </a:r>
          </a:p>
        </p:txBody>
      </p:sp>
      <p:sp>
        <p:nvSpPr>
          <p:cNvPr id="235" name="Shape 235"/>
          <p:cNvSpPr/>
          <p:nvPr/>
        </p:nvSpPr>
        <p:spPr>
          <a:xfrm>
            <a:off x="1283118" y="7739577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236" name="Shape 236"/>
          <p:cNvSpPr/>
          <p:nvPr/>
        </p:nvSpPr>
        <p:spPr>
          <a:xfrm>
            <a:off x="996147" y="5281703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Ayuda ofrecida en la plataforma para su uso</a:t>
            </a:r>
          </a:p>
        </p:txBody>
      </p:sp>
      <p:sp>
        <p:nvSpPr>
          <p:cNvPr id="237" name="Shape 237"/>
          <p:cNvSpPr/>
          <p:nvPr/>
        </p:nvSpPr>
        <p:spPr>
          <a:xfrm>
            <a:off x="8493912" y="5280992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Frecuencia con la que los usuarios usan la tecnología</a:t>
            </a:r>
          </a:p>
        </p:txBody>
      </p:sp>
      <p:sp>
        <p:nvSpPr>
          <p:cNvPr id="238" name="Shape 238"/>
          <p:cNvSpPr/>
          <p:nvPr/>
        </p:nvSpPr>
        <p:spPr>
          <a:xfrm>
            <a:off x="8780883" y="7739577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564474" y="1193799"/>
            <a:ext cx="9737893" cy="88138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02736" dir="270000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8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241" name="Shape 241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242" name="Shape 24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244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8526"/>
              </a:srgbClr>
            </a:outerShdw>
          </a:effectLst>
        </p:spPr>
      </p:pic>
      <p:sp>
        <p:nvSpPr>
          <p:cNvPr id="245" name="Shape 245"/>
          <p:cNvSpPr/>
          <p:nvPr/>
        </p:nvSpPr>
        <p:spPr>
          <a:xfrm>
            <a:off x="320505" y="1898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246" name="Shape 246"/>
          <p:cNvSpPr/>
          <p:nvPr/>
        </p:nvSpPr>
        <p:spPr>
          <a:xfrm>
            <a:off x="4609790" y="1898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247" name="Shape 247"/>
          <p:cNvSpPr/>
          <p:nvPr/>
        </p:nvSpPr>
        <p:spPr>
          <a:xfrm>
            <a:off x="8968054" y="1898226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248" name="Shape 248"/>
          <p:cNvSpPr/>
          <p:nvPr/>
        </p:nvSpPr>
        <p:spPr>
          <a:xfrm>
            <a:off x="409069" y="4523723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249" name="Shape 249"/>
          <p:cNvSpPr/>
          <p:nvPr/>
        </p:nvSpPr>
        <p:spPr>
          <a:xfrm>
            <a:off x="4698354" y="4329572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250" name="Shape 250"/>
          <p:cNvSpPr/>
          <p:nvPr/>
        </p:nvSpPr>
        <p:spPr>
          <a:xfrm>
            <a:off x="9056618" y="4523723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251" name="Shape 251"/>
          <p:cNvSpPr/>
          <p:nvPr/>
        </p:nvSpPr>
        <p:spPr>
          <a:xfrm>
            <a:off x="251526" y="7149220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252" name="Shape 252"/>
          <p:cNvSpPr/>
          <p:nvPr/>
        </p:nvSpPr>
        <p:spPr>
          <a:xfrm>
            <a:off x="4540811" y="6955069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253" name="Shape 253"/>
          <p:cNvSpPr/>
          <p:nvPr/>
        </p:nvSpPr>
        <p:spPr>
          <a:xfrm>
            <a:off x="8899075" y="7149220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sp>
        <p:nvSpPr>
          <p:cNvPr id="254" name="Shape 254"/>
          <p:cNvSpPr/>
          <p:nvPr/>
        </p:nvSpPr>
        <p:spPr>
          <a:xfrm>
            <a:off x="4826889" y="2890061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Dispone de 7 clases con las propiedades de esta tecnología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3114" y="3072941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Librerias específicas para TTS</a:t>
            </a:r>
          </a:p>
        </p:txBody>
      </p:sp>
      <p:sp>
        <p:nvSpPr>
          <p:cNvPr id="256" name="Shape 256"/>
          <p:cNvSpPr/>
          <p:nvPr/>
        </p:nvSpPr>
        <p:spPr>
          <a:xfrm>
            <a:off x="8772957" y="3229390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Cada año nueva versión de su S.O.</a:t>
            </a:r>
          </a:p>
        </p:txBody>
      </p:sp>
      <p:sp>
        <p:nvSpPr>
          <p:cNvPr id="257" name="Shape 257"/>
          <p:cNvSpPr/>
          <p:nvPr/>
        </p:nvSpPr>
        <p:spPr>
          <a:xfrm>
            <a:off x="528180" y="5565373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 tanto como para plataformas como para programas</a:t>
            </a:r>
          </a:p>
        </p:txBody>
      </p:sp>
      <p:sp>
        <p:nvSpPr>
          <p:cNvPr id="258" name="Shape 258"/>
          <p:cNvSpPr/>
          <p:nvPr/>
        </p:nvSpPr>
        <p:spPr>
          <a:xfrm>
            <a:off x="4826889" y="5677699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7: Java, Visual, C#, C, .NET, Visual Basic y Python</a:t>
            </a:r>
          </a:p>
        </p:txBody>
      </p:sp>
      <p:sp>
        <p:nvSpPr>
          <p:cNvPr id="259" name="Shape 259"/>
          <p:cNvSpPr/>
          <p:nvPr/>
        </p:nvSpPr>
        <p:spPr>
          <a:xfrm>
            <a:off x="8987639" y="5748253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En sus entornos fácil programación</a:t>
            </a:r>
          </a:p>
        </p:txBody>
      </p:sp>
      <p:sp>
        <p:nvSpPr>
          <p:cNvPr id="260" name="Shape 260"/>
          <p:cNvSpPr/>
          <p:nvPr/>
        </p:nvSpPr>
        <p:spPr>
          <a:xfrm>
            <a:off x="345571" y="8113613"/>
            <a:ext cx="3528150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18 semanas de media. 10 backend 8 frontend </a:t>
            </a:r>
          </a:p>
        </p:txBody>
      </p:sp>
      <p:sp>
        <p:nvSpPr>
          <p:cNvPr id="261" name="Shape 261"/>
          <p:cNvSpPr/>
          <p:nvPr/>
        </p:nvSpPr>
        <p:spPr>
          <a:xfrm>
            <a:off x="4669346" y="822813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Depende de la herramienta mas sencillo o no</a:t>
            </a:r>
          </a:p>
        </p:txBody>
      </p:sp>
      <p:sp>
        <p:nvSpPr>
          <p:cNvPr id="262" name="Shape 262"/>
          <p:cNvSpPr/>
          <p:nvPr/>
        </p:nvSpPr>
        <p:spPr>
          <a:xfrm>
            <a:off x="8899075" y="822813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Si, ofrece un entorno de emulación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564474" y="1193799"/>
            <a:ext cx="9737893" cy="88138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02736" dir="270000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8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265" name="Shape 265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266" name="Shape 266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268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8526"/>
              </a:srgbClr>
            </a:outerShdw>
          </a:effectLst>
        </p:spPr>
      </p:pic>
      <p:sp>
        <p:nvSpPr>
          <p:cNvPr id="269" name="Shape 269"/>
          <p:cNvSpPr/>
          <p:nvPr/>
        </p:nvSpPr>
        <p:spPr>
          <a:xfrm>
            <a:off x="320505" y="2003038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270" name="Shape 270"/>
          <p:cNvSpPr/>
          <p:nvPr/>
        </p:nvSpPr>
        <p:spPr>
          <a:xfrm>
            <a:off x="4609790" y="2003038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271" name="Shape 271"/>
          <p:cNvSpPr/>
          <p:nvPr/>
        </p:nvSpPr>
        <p:spPr>
          <a:xfrm>
            <a:off x="8968054" y="2197190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272" name="Shape 272"/>
          <p:cNvSpPr/>
          <p:nvPr/>
        </p:nvSpPr>
        <p:spPr>
          <a:xfrm>
            <a:off x="481678" y="458929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273" name="Shape 273"/>
          <p:cNvSpPr/>
          <p:nvPr/>
        </p:nvSpPr>
        <p:spPr>
          <a:xfrm>
            <a:off x="4770963" y="458929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29227" y="458929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275" name="Shape 275"/>
          <p:cNvSpPr/>
          <p:nvPr/>
        </p:nvSpPr>
        <p:spPr>
          <a:xfrm>
            <a:off x="251526" y="736969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276" name="Shape 276"/>
          <p:cNvSpPr/>
          <p:nvPr/>
        </p:nvSpPr>
        <p:spPr>
          <a:xfrm>
            <a:off x="4540811" y="736969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277" name="Shape 277"/>
          <p:cNvSpPr/>
          <p:nvPr/>
        </p:nvSpPr>
        <p:spPr>
          <a:xfrm>
            <a:off x="8899075" y="736969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c6 personalización</a:t>
            </a:r>
          </a:p>
        </p:txBody>
      </p:sp>
      <p:sp>
        <p:nvSpPr>
          <p:cNvPr id="278" name="Shape 278"/>
          <p:cNvSpPr/>
          <p:nvPr/>
        </p:nvSpPr>
        <p:spPr>
          <a:xfrm>
            <a:off x="566927" y="3468689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Tecnología sencilla 300-7000€</a:t>
            </a:r>
          </a:p>
        </p:txBody>
      </p:sp>
      <p:sp>
        <p:nvSpPr>
          <p:cNvPr id="279" name="Shape 279"/>
          <p:cNvSpPr/>
          <p:nvPr/>
        </p:nvSpPr>
        <p:spPr>
          <a:xfrm>
            <a:off x="4738325" y="3468689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25$ darse de alta como desarrollador</a:t>
            </a:r>
          </a:p>
        </p:txBody>
      </p:sp>
      <p:sp>
        <p:nvSpPr>
          <p:cNvPr id="280" name="Shape 280"/>
          <p:cNvSpPr/>
          <p:nvPr/>
        </p:nvSpPr>
        <p:spPr>
          <a:xfrm>
            <a:off x="8696048" y="3228775"/>
            <a:ext cx="4122294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Baja debido a que las ventas comparados con otros son mas bajas</a:t>
            </a:r>
          </a:p>
        </p:txBody>
      </p:sp>
      <p:sp>
        <p:nvSpPr>
          <p:cNvPr id="281" name="Shape 281"/>
          <p:cNvSpPr/>
          <p:nvPr/>
        </p:nvSpPr>
        <p:spPr>
          <a:xfrm>
            <a:off x="269855" y="5974857"/>
            <a:ext cx="4122294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compleja, debido hay que dar accesibilidad a talktobalk</a:t>
            </a:r>
          </a:p>
        </p:txBody>
      </p:sp>
      <p:sp>
        <p:nvSpPr>
          <p:cNvPr id="282" name="Shape 282"/>
          <p:cNvSpPr/>
          <p:nvPr/>
        </p:nvSpPr>
        <p:spPr>
          <a:xfrm>
            <a:off x="4865009" y="6192059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31 lenguajes sin descarga </a:t>
            </a:r>
          </a:p>
        </p:txBody>
      </p:sp>
      <p:sp>
        <p:nvSpPr>
          <p:cNvPr id="283" name="Shape 283"/>
          <p:cNvSpPr/>
          <p:nvPr/>
        </p:nvSpPr>
        <p:spPr>
          <a:xfrm>
            <a:off x="9062100" y="5974857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 se pueden introducir descargando</a:t>
            </a:r>
          </a:p>
        </p:txBody>
      </p:sp>
      <p:sp>
        <p:nvSpPr>
          <p:cNvPr id="284" name="Shape 284"/>
          <p:cNvSpPr/>
          <p:nvPr/>
        </p:nvSpPr>
        <p:spPr>
          <a:xfrm>
            <a:off x="345571" y="8618482"/>
            <a:ext cx="35281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Fluidez mediana</a:t>
            </a:r>
          </a:p>
        </p:txBody>
      </p:sp>
      <p:sp>
        <p:nvSpPr>
          <p:cNvPr id="285" name="Shape 285"/>
          <p:cNvSpPr/>
          <p:nvPr/>
        </p:nvSpPr>
        <p:spPr>
          <a:xfrm>
            <a:off x="4669346" y="8458314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Menos parecida que la voz humana</a:t>
            </a:r>
          </a:p>
        </p:txBody>
      </p:sp>
      <p:sp>
        <p:nvSpPr>
          <p:cNvPr id="286" name="Shape 286"/>
          <p:cNvSpPr/>
          <p:nvPr/>
        </p:nvSpPr>
        <p:spPr>
          <a:xfrm>
            <a:off x="9223273" y="8453149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No incluye ningún editor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564474" y="1193799"/>
            <a:ext cx="9737893" cy="88138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02736" dir="270000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8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289" name="Shape 289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290" name="Shape 290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292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8526"/>
              </a:srgbClr>
            </a:outerShdw>
          </a:effectLst>
        </p:spPr>
      </p:pic>
      <p:sp>
        <p:nvSpPr>
          <p:cNvPr id="293" name="Shape 293"/>
          <p:cNvSpPr/>
          <p:nvPr/>
        </p:nvSpPr>
        <p:spPr>
          <a:xfrm>
            <a:off x="1029119" y="2268766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294" name="Shape 294"/>
          <p:cNvSpPr/>
          <p:nvPr/>
        </p:nvSpPr>
        <p:spPr>
          <a:xfrm>
            <a:off x="8526884" y="239257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c8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295" name="Shape 295"/>
          <p:cNvSpPr/>
          <p:nvPr/>
        </p:nvSpPr>
        <p:spPr>
          <a:xfrm>
            <a:off x="1299580" y="3820362"/>
            <a:ext cx="3528149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Ofrece un mini curso para saber usar la tecnología al igual que pequeñas indicaciones en la pantalla</a:t>
            </a:r>
          </a:p>
        </p:txBody>
      </p:sp>
      <p:sp>
        <p:nvSpPr>
          <p:cNvPr id="296" name="Shape 296"/>
          <p:cNvSpPr/>
          <p:nvPr/>
        </p:nvSpPr>
        <p:spPr>
          <a:xfrm>
            <a:off x="8515569" y="3435149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Cuenta con una cuota de mercado del 86.2%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564474" y="2136775"/>
            <a:ext cx="9737893" cy="69278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02736" dir="270000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40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299" name="Shape 299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300" name="Shape 300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02" name="Shape 302"/>
          <p:cNvSpPr/>
          <p:nvPr/>
        </p:nvSpPr>
        <p:spPr>
          <a:xfrm>
            <a:off x="320505" y="2025226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303" name="Shape 303"/>
          <p:cNvSpPr/>
          <p:nvPr/>
        </p:nvSpPr>
        <p:spPr>
          <a:xfrm>
            <a:off x="4609790" y="2025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304" name="Shape 304"/>
          <p:cNvSpPr/>
          <p:nvPr/>
        </p:nvSpPr>
        <p:spPr>
          <a:xfrm>
            <a:off x="8968054" y="2025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305" name="Shape 305"/>
          <p:cNvSpPr/>
          <p:nvPr/>
        </p:nvSpPr>
        <p:spPr>
          <a:xfrm>
            <a:off x="320505" y="4302938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306" name="Shape 306"/>
          <p:cNvSpPr/>
          <p:nvPr/>
        </p:nvSpPr>
        <p:spPr>
          <a:xfrm>
            <a:off x="4609790" y="4108787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307" name="Shape 307"/>
          <p:cNvSpPr/>
          <p:nvPr/>
        </p:nvSpPr>
        <p:spPr>
          <a:xfrm>
            <a:off x="8968054" y="430293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308" name="Shape 308"/>
          <p:cNvSpPr/>
          <p:nvPr/>
        </p:nvSpPr>
        <p:spPr>
          <a:xfrm>
            <a:off x="286016" y="718666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5300" y="6992511"/>
            <a:ext cx="3716241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310" name="Shape 310"/>
          <p:cNvSpPr/>
          <p:nvPr/>
        </p:nvSpPr>
        <p:spPr>
          <a:xfrm>
            <a:off x="8933565" y="718666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pic>
        <p:nvPicPr>
          <p:cNvPr id="311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4450"/>
              </a:srgbClr>
            </a:outerShdw>
          </a:effectLst>
        </p:spPr>
      </p:pic>
      <p:sp>
        <p:nvSpPr>
          <p:cNvPr id="312" name="Shape 312"/>
          <p:cNvSpPr/>
          <p:nvPr/>
        </p:nvSpPr>
        <p:spPr>
          <a:xfrm>
            <a:off x="414551" y="3124762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Dispone de 1 libreria especifica</a:t>
            </a:r>
          </a:p>
        </p:txBody>
      </p:sp>
      <p:sp>
        <p:nvSpPr>
          <p:cNvPr id="313" name="Shape 313"/>
          <p:cNvSpPr/>
          <p:nvPr/>
        </p:nvSpPr>
        <p:spPr>
          <a:xfrm>
            <a:off x="4738325" y="3085422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3 Clases basadas en la tecnología TTS</a:t>
            </a:r>
          </a:p>
        </p:txBody>
      </p:sp>
      <p:sp>
        <p:nvSpPr>
          <p:cNvPr id="314" name="Shape 314"/>
          <p:cNvSpPr/>
          <p:nvPr/>
        </p:nvSpPr>
        <p:spPr>
          <a:xfrm>
            <a:off x="8772956" y="3182497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Cada año nueva versión de su S.O.</a:t>
            </a:r>
          </a:p>
        </p:txBody>
      </p:sp>
      <p:sp>
        <p:nvSpPr>
          <p:cNvPr id="315" name="Shape 315"/>
          <p:cNvSpPr/>
          <p:nvPr/>
        </p:nvSpPr>
        <p:spPr>
          <a:xfrm>
            <a:off x="439616" y="5517945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No, solo en entornos de apple</a:t>
            </a:r>
          </a:p>
        </p:txBody>
      </p:sp>
      <p:sp>
        <p:nvSpPr>
          <p:cNvPr id="316" name="Shape 316"/>
          <p:cNvSpPr/>
          <p:nvPr/>
        </p:nvSpPr>
        <p:spPr>
          <a:xfrm>
            <a:off x="4669346" y="5517945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 4: Swift, C, C++ y Objective-C</a:t>
            </a:r>
          </a:p>
        </p:txBody>
      </p:sp>
      <p:sp>
        <p:nvSpPr>
          <p:cNvPr id="317" name="Shape 317"/>
          <p:cNvSpPr/>
          <p:nvPr/>
        </p:nvSpPr>
        <p:spPr>
          <a:xfrm>
            <a:off x="8899075" y="5335065"/>
            <a:ext cx="3528150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Muy sencillo ya que hay que poner menos código</a:t>
            </a:r>
          </a:p>
        </p:txBody>
      </p:sp>
      <p:sp>
        <p:nvSpPr>
          <p:cNvPr id="318" name="Shape 318"/>
          <p:cNvSpPr/>
          <p:nvPr/>
        </p:nvSpPr>
        <p:spPr>
          <a:xfrm>
            <a:off x="4573548" y="8515486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La configuración es mínima</a:t>
            </a:r>
          </a:p>
        </p:txBody>
      </p:sp>
      <p:sp>
        <p:nvSpPr>
          <p:cNvPr id="319" name="Shape 319"/>
          <p:cNvSpPr/>
          <p:nvPr/>
        </p:nvSpPr>
        <p:spPr>
          <a:xfrm>
            <a:off x="345571" y="8113613"/>
            <a:ext cx="3528150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18 semanas de media. 10 backend 8 frontend </a:t>
            </a:r>
          </a:p>
        </p:txBody>
      </p:sp>
      <p:sp>
        <p:nvSpPr>
          <p:cNvPr id="320" name="Shape 320"/>
          <p:cNvSpPr/>
          <p:nvPr/>
        </p:nvSpPr>
        <p:spPr>
          <a:xfrm>
            <a:off x="8899075" y="822813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Si, ofrece un entorno de emulación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4450"/>
              </a:srgbClr>
            </a:outerShdw>
          </a:effectLst>
        </p:spPr>
      </p:pic>
      <p:sp>
        <p:nvSpPr>
          <p:cNvPr id="323" name="Shape 323"/>
          <p:cNvSpPr/>
          <p:nvPr/>
        </p:nvSpPr>
        <p:spPr>
          <a:xfrm>
            <a:off x="1564474" y="2136775"/>
            <a:ext cx="9737893" cy="69278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02736" dir="270000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40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24" name="Shape 324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325" name="Shape 325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7" name="Shape 327"/>
          <p:cNvSpPr/>
          <p:nvPr/>
        </p:nvSpPr>
        <p:spPr>
          <a:xfrm>
            <a:off x="320505" y="1834081"/>
            <a:ext cx="3716241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328" name="Shape 328"/>
          <p:cNvSpPr/>
          <p:nvPr/>
        </p:nvSpPr>
        <p:spPr>
          <a:xfrm>
            <a:off x="4609790" y="183408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329" name="Shape 329"/>
          <p:cNvSpPr/>
          <p:nvPr/>
        </p:nvSpPr>
        <p:spPr>
          <a:xfrm>
            <a:off x="8968054" y="2028232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330" name="Shape 330"/>
          <p:cNvSpPr/>
          <p:nvPr/>
        </p:nvSpPr>
        <p:spPr>
          <a:xfrm>
            <a:off x="481678" y="4434786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331" name="Shape 331"/>
          <p:cNvSpPr/>
          <p:nvPr/>
        </p:nvSpPr>
        <p:spPr>
          <a:xfrm>
            <a:off x="4770963" y="4434786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332" name="Shape 332"/>
          <p:cNvSpPr/>
          <p:nvPr/>
        </p:nvSpPr>
        <p:spPr>
          <a:xfrm>
            <a:off x="9060248" y="4513306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333" name="Shape 333"/>
          <p:cNvSpPr/>
          <p:nvPr/>
        </p:nvSpPr>
        <p:spPr>
          <a:xfrm>
            <a:off x="251526" y="717277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334" name="Shape 334"/>
          <p:cNvSpPr/>
          <p:nvPr/>
        </p:nvSpPr>
        <p:spPr>
          <a:xfrm>
            <a:off x="4540811" y="717277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335" name="Shape 335"/>
          <p:cNvSpPr/>
          <p:nvPr/>
        </p:nvSpPr>
        <p:spPr>
          <a:xfrm>
            <a:off x="8899075" y="717277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c6 personalización</a:t>
            </a:r>
          </a:p>
        </p:txBody>
      </p:sp>
      <p:sp>
        <p:nvSpPr>
          <p:cNvPr id="336" name="Shape 336"/>
          <p:cNvSpPr/>
          <p:nvPr/>
        </p:nvSpPr>
        <p:spPr>
          <a:xfrm>
            <a:off x="566927" y="3159679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Tecnología sencilla 300-7000€</a:t>
            </a:r>
          </a:p>
        </p:txBody>
      </p:sp>
      <p:sp>
        <p:nvSpPr>
          <p:cNvPr id="337" name="Shape 337"/>
          <p:cNvSpPr/>
          <p:nvPr/>
        </p:nvSpPr>
        <p:spPr>
          <a:xfrm>
            <a:off x="4738325" y="3342559"/>
            <a:ext cx="35281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99$ de forma anual</a:t>
            </a:r>
          </a:p>
        </p:txBody>
      </p:sp>
      <p:sp>
        <p:nvSpPr>
          <p:cNvPr id="338" name="Shape 338"/>
          <p:cNvSpPr/>
          <p:nvPr/>
        </p:nvSpPr>
        <p:spPr>
          <a:xfrm>
            <a:off x="9062100" y="2976799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Es alta debido al predominio de apps de pago</a:t>
            </a:r>
          </a:p>
        </p:txBody>
      </p:sp>
      <p:sp>
        <p:nvSpPr>
          <p:cNvPr id="339" name="Shape 339"/>
          <p:cNvSpPr/>
          <p:nvPr/>
        </p:nvSpPr>
        <p:spPr>
          <a:xfrm>
            <a:off x="575724" y="5947705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Configuración sencilla</a:t>
            </a:r>
          </a:p>
        </p:txBody>
      </p:sp>
      <p:sp>
        <p:nvSpPr>
          <p:cNvPr id="340" name="Shape 340"/>
          <p:cNvSpPr/>
          <p:nvPr/>
        </p:nvSpPr>
        <p:spPr>
          <a:xfrm>
            <a:off x="4865008" y="5947705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27 lenguajes sin descarga </a:t>
            </a:r>
          </a:p>
        </p:txBody>
      </p:sp>
      <p:sp>
        <p:nvSpPr>
          <p:cNvPr id="341" name="Shape 341"/>
          <p:cNvSpPr/>
          <p:nvPr/>
        </p:nvSpPr>
        <p:spPr>
          <a:xfrm>
            <a:off x="9223273" y="585941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No es posible hay que esperar una nueva versión</a:t>
            </a:r>
          </a:p>
        </p:txBody>
      </p:sp>
      <p:sp>
        <p:nvSpPr>
          <p:cNvPr id="342" name="Shape 342"/>
          <p:cNvSpPr/>
          <p:nvPr/>
        </p:nvSpPr>
        <p:spPr>
          <a:xfrm>
            <a:off x="345571" y="8618482"/>
            <a:ext cx="35281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Gran fluidez</a:t>
            </a:r>
          </a:p>
        </p:txBody>
      </p:sp>
      <p:sp>
        <p:nvSpPr>
          <p:cNvPr id="343" name="Shape 343"/>
          <p:cNvSpPr/>
          <p:nvPr/>
        </p:nvSpPr>
        <p:spPr>
          <a:xfrm>
            <a:off x="4669346" y="8458314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Es muy parecida a la voz humana</a:t>
            </a:r>
          </a:p>
        </p:txBody>
      </p:sp>
      <p:sp>
        <p:nvSpPr>
          <p:cNvPr id="344" name="Shape 344"/>
          <p:cNvSpPr/>
          <p:nvPr/>
        </p:nvSpPr>
        <p:spPr>
          <a:xfrm>
            <a:off x="9223273" y="8636030"/>
            <a:ext cx="352814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 incluye un editor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4450"/>
              </a:srgbClr>
            </a:outerShdw>
          </a:effectLst>
        </p:spPr>
      </p:pic>
      <p:sp>
        <p:nvSpPr>
          <p:cNvPr id="347" name="Shape 347"/>
          <p:cNvSpPr/>
          <p:nvPr/>
        </p:nvSpPr>
        <p:spPr>
          <a:xfrm>
            <a:off x="1564474" y="2136775"/>
            <a:ext cx="9737893" cy="69278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02736" dir="270000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40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48" name="Shape 348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349" name="Shape 34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1" name="Shape 351"/>
          <p:cNvSpPr/>
          <p:nvPr/>
        </p:nvSpPr>
        <p:spPr>
          <a:xfrm>
            <a:off x="1029119" y="2268766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352" name="Shape 352"/>
          <p:cNvSpPr/>
          <p:nvPr/>
        </p:nvSpPr>
        <p:spPr>
          <a:xfrm>
            <a:off x="8526884" y="2392576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c8 </a:t>
            </a:r>
            <a:endParaRPr sz="2800">
              <a:solidFill>
                <a:srgbClr val="53585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353" name="Shape 353"/>
          <p:cNvSpPr/>
          <p:nvPr/>
        </p:nvSpPr>
        <p:spPr>
          <a:xfrm>
            <a:off x="1123164" y="3865879"/>
            <a:ext cx="3528150" cy="202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Incluye pequeñas indicaciones en las opciones que aparecen en la pantalla</a:t>
            </a:r>
          </a:p>
        </p:txBody>
      </p:sp>
      <p:sp>
        <p:nvSpPr>
          <p:cNvPr id="354" name="Shape 354"/>
          <p:cNvSpPr/>
          <p:nvPr/>
        </p:nvSpPr>
        <p:spPr>
          <a:xfrm>
            <a:off x="8620930" y="3719934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Cuenta con una couta de mercado del 12,9%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5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Shape 35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  <a:endParaRPr sz="5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359" name="Shape 35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236" y="4045013"/>
            <a:ext cx="3716240" cy="116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362" name="Shape 362"/>
          <p:cNvSpPr/>
          <p:nvPr/>
        </p:nvSpPr>
        <p:spPr>
          <a:xfrm>
            <a:off x="344392" y="5843219"/>
            <a:ext cx="3716240" cy="116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363" name="Shape 363"/>
          <p:cNvSpPr/>
          <p:nvPr/>
        </p:nvSpPr>
        <p:spPr>
          <a:xfrm>
            <a:off x="344392" y="7641425"/>
            <a:ext cx="3716240" cy="116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364" name="Shape 364"/>
          <p:cNvSpPr/>
          <p:nvPr/>
        </p:nvSpPr>
        <p:spPr>
          <a:xfrm>
            <a:off x="4213382" y="311194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365" name="Shape 365"/>
          <p:cNvSpPr/>
          <p:nvPr/>
        </p:nvSpPr>
        <p:spPr>
          <a:xfrm>
            <a:off x="8402822" y="311194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66" name="Shape 366"/>
          <p:cNvSpPr/>
          <p:nvPr/>
        </p:nvSpPr>
        <p:spPr>
          <a:xfrm>
            <a:off x="4213382" y="428512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7" name="Shape 367"/>
          <p:cNvSpPr/>
          <p:nvPr/>
        </p:nvSpPr>
        <p:spPr>
          <a:xfrm>
            <a:off x="8402822" y="428512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8" name="Shape 368"/>
          <p:cNvSpPr/>
          <p:nvPr/>
        </p:nvSpPr>
        <p:spPr>
          <a:xfrm>
            <a:off x="4213382" y="608332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</a:t>
            </a:r>
          </a:p>
        </p:txBody>
      </p:sp>
      <p:sp>
        <p:nvSpPr>
          <p:cNvPr id="369" name="Shape 369"/>
          <p:cNvSpPr/>
          <p:nvPr/>
        </p:nvSpPr>
        <p:spPr>
          <a:xfrm>
            <a:off x="8402822" y="608332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3</a:t>
            </a:r>
          </a:p>
        </p:txBody>
      </p:sp>
      <p:sp>
        <p:nvSpPr>
          <p:cNvPr id="370" name="Shape 370"/>
          <p:cNvSpPr/>
          <p:nvPr/>
        </p:nvSpPr>
        <p:spPr>
          <a:xfrm>
            <a:off x="4213382" y="788153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1" name="Shape 371"/>
          <p:cNvSpPr/>
          <p:nvPr/>
        </p:nvSpPr>
        <p:spPr>
          <a:xfrm>
            <a:off x="8402822" y="788153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2" cy="26374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8526"/>
              </a:srgbClr>
            </a:outerShdw>
          </a:effectLst>
        </p:spPr>
      </p:pic>
      <p:sp>
        <p:nvSpPr>
          <p:cNvPr id="40" name="Shape 40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41" name="Shape 41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  <a:endParaRPr sz="570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4835915" y="2302499"/>
            <a:ext cx="3332970" cy="108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android</a:t>
            </a:r>
          </a:p>
        </p:txBody>
      </p:sp>
      <p:sp>
        <p:nvSpPr>
          <p:cNvPr id="44" name="Shape 44"/>
          <p:cNvSpPr/>
          <p:nvPr/>
        </p:nvSpPr>
        <p:spPr>
          <a:xfrm>
            <a:off x="4644280" y="8835834"/>
            <a:ext cx="3716240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-MULTIPLATAFORMA</a:t>
            </a:r>
          </a:p>
        </p:txBody>
      </p:sp>
      <p:sp>
        <p:nvSpPr>
          <p:cNvPr id="45" name="Shape 45"/>
          <p:cNvSpPr/>
          <p:nvPr/>
        </p:nvSpPr>
        <p:spPr>
          <a:xfrm>
            <a:off x="1457363" y="5120004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-GENERALMENTE INCORPORA UN MOTOR TTS POR DEFECTO</a:t>
            </a:r>
          </a:p>
        </p:txBody>
      </p:sp>
      <p:sp>
        <p:nvSpPr>
          <p:cNvPr id="46" name="Shape 46"/>
          <p:cNvSpPr/>
          <p:nvPr/>
        </p:nvSpPr>
        <p:spPr>
          <a:xfrm>
            <a:off x="938954" y="3800197"/>
            <a:ext cx="11126892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-LA TECNOLOGIA TTS EN ANDROID NOS PERMITE LEER CUALQUIER TEXTO</a:t>
            </a:r>
          </a:p>
        </p:txBody>
      </p:sp>
      <p:sp>
        <p:nvSpPr>
          <p:cNvPr id="47" name="Shape 47"/>
          <p:cNvSpPr/>
          <p:nvPr/>
        </p:nvSpPr>
        <p:spPr>
          <a:xfrm>
            <a:off x="1457363" y="6512167"/>
            <a:ext cx="10090074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-MODIFICAR MOTORES O DESCARGAR NUEVOS</a:t>
            </a:r>
          </a:p>
        </p:txBody>
      </p:sp>
      <p:sp>
        <p:nvSpPr>
          <p:cNvPr id="48" name="Shape 48"/>
          <p:cNvSpPr/>
          <p:nvPr/>
        </p:nvSpPr>
        <p:spPr>
          <a:xfrm>
            <a:off x="1457363" y="7516026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-FÁCIL USO, SELECCIONAR TEXTO Y DARLE OPCIÓN DE LEER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74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hape 375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  <a:endParaRPr sz="5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376" name="Shape 376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78" name="Shape 378"/>
          <p:cNvSpPr/>
          <p:nvPr/>
        </p:nvSpPr>
        <p:spPr>
          <a:xfrm>
            <a:off x="4296699" y="295573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379" name="Shape 379"/>
          <p:cNvSpPr/>
          <p:nvPr/>
        </p:nvSpPr>
        <p:spPr>
          <a:xfrm>
            <a:off x="1001306" y="282678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380" name="Shape 380"/>
          <p:cNvSpPr/>
          <p:nvPr/>
        </p:nvSpPr>
        <p:spPr>
          <a:xfrm>
            <a:off x="423188" y="4096722"/>
            <a:ext cx="481390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381" name="Shape 381"/>
          <p:cNvSpPr/>
          <p:nvPr/>
        </p:nvSpPr>
        <p:spPr>
          <a:xfrm>
            <a:off x="972018" y="556021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382" name="Shape 382"/>
          <p:cNvSpPr/>
          <p:nvPr/>
        </p:nvSpPr>
        <p:spPr>
          <a:xfrm>
            <a:off x="972018" y="684370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383" name="Shape 383"/>
          <p:cNvSpPr/>
          <p:nvPr/>
        </p:nvSpPr>
        <p:spPr>
          <a:xfrm>
            <a:off x="3308" y="8031227"/>
            <a:ext cx="565366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384" name="Shape 384"/>
          <p:cNvSpPr/>
          <p:nvPr/>
        </p:nvSpPr>
        <p:spPr>
          <a:xfrm>
            <a:off x="416345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385" name="Shape 385"/>
          <p:cNvSpPr/>
          <p:nvPr/>
        </p:nvSpPr>
        <p:spPr>
          <a:xfrm>
            <a:off x="835289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86" name="Shape 386"/>
          <p:cNvSpPr/>
          <p:nvPr/>
        </p:nvSpPr>
        <p:spPr>
          <a:xfrm>
            <a:off x="8352899" y="295573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387" name="Shape 387"/>
          <p:cNvSpPr/>
          <p:nvPr/>
        </p:nvSpPr>
        <p:spPr>
          <a:xfrm>
            <a:off x="4379737" y="442906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</a:t>
            </a:r>
          </a:p>
        </p:txBody>
      </p:sp>
      <p:sp>
        <p:nvSpPr>
          <p:cNvPr id="388" name="Shape 388"/>
          <p:cNvSpPr/>
          <p:nvPr/>
        </p:nvSpPr>
        <p:spPr>
          <a:xfrm>
            <a:off x="8323611" y="442906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4</a:t>
            </a:r>
          </a:p>
        </p:txBody>
      </p:sp>
      <p:sp>
        <p:nvSpPr>
          <p:cNvPr id="389" name="Shape 389"/>
          <p:cNvSpPr/>
          <p:nvPr/>
        </p:nvSpPr>
        <p:spPr>
          <a:xfrm>
            <a:off x="4379737" y="569841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90" name="Shape 390"/>
          <p:cNvSpPr/>
          <p:nvPr/>
        </p:nvSpPr>
        <p:spPr>
          <a:xfrm>
            <a:off x="8323611" y="569841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91" name="Shape 391"/>
          <p:cNvSpPr/>
          <p:nvPr/>
        </p:nvSpPr>
        <p:spPr>
          <a:xfrm>
            <a:off x="4379737" y="698189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 sz="23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392" name="Shape 392"/>
          <p:cNvSpPr/>
          <p:nvPr/>
        </p:nvSpPr>
        <p:spPr>
          <a:xfrm>
            <a:off x="8323611" y="698189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 sz="23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393" name="Shape 393"/>
          <p:cNvSpPr/>
          <p:nvPr/>
        </p:nvSpPr>
        <p:spPr>
          <a:xfrm>
            <a:off x="8323611" y="836357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94" name="Shape 394"/>
          <p:cNvSpPr/>
          <p:nvPr/>
        </p:nvSpPr>
        <p:spPr>
          <a:xfrm>
            <a:off x="4379737" y="836357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9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  <a:endParaRPr sz="5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399" name="Shape 39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01" name="Shape 401"/>
          <p:cNvSpPr/>
          <p:nvPr/>
        </p:nvSpPr>
        <p:spPr>
          <a:xfrm>
            <a:off x="4296699" y="326927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402" name="Shape 402"/>
          <p:cNvSpPr/>
          <p:nvPr/>
        </p:nvSpPr>
        <p:spPr>
          <a:xfrm>
            <a:off x="888980" y="3131081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sp>
        <p:nvSpPr>
          <p:cNvPr id="403" name="Shape 403"/>
          <p:cNvSpPr/>
          <p:nvPr/>
        </p:nvSpPr>
        <p:spPr>
          <a:xfrm>
            <a:off x="416345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404" name="Shape 404"/>
          <p:cNvSpPr/>
          <p:nvPr/>
        </p:nvSpPr>
        <p:spPr>
          <a:xfrm>
            <a:off x="835289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405" name="Shape 405"/>
          <p:cNvSpPr/>
          <p:nvPr/>
        </p:nvSpPr>
        <p:spPr>
          <a:xfrm>
            <a:off x="8352899" y="326927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406" name="Shape 406"/>
          <p:cNvSpPr/>
          <p:nvPr/>
        </p:nvSpPr>
        <p:spPr>
          <a:xfrm>
            <a:off x="4409025" y="490793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700/3000€</a:t>
            </a:r>
          </a:p>
        </p:txBody>
      </p:sp>
      <p:sp>
        <p:nvSpPr>
          <p:cNvPr id="407" name="Shape 407"/>
          <p:cNvSpPr/>
          <p:nvPr/>
        </p:nvSpPr>
        <p:spPr>
          <a:xfrm>
            <a:off x="4409025" y="6740755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25$</a:t>
            </a:r>
          </a:p>
        </p:txBody>
      </p:sp>
      <p:sp>
        <p:nvSpPr>
          <p:cNvPr id="408" name="Shape 408"/>
          <p:cNvSpPr/>
          <p:nvPr/>
        </p:nvSpPr>
        <p:spPr>
          <a:xfrm>
            <a:off x="8352899" y="6740755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99$</a:t>
            </a:r>
          </a:p>
        </p:txBody>
      </p:sp>
      <p:sp>
        <p:nvSpPr>
          <p:cNvPr id="409" name="Shape 409"/>
          <p:cNvSpPr/>
          <p:nvPr/>
        </p:nvSpPr>
        <p:spPr>
          <a:xfrm>
            <a:off x="8452744" y="8379421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9</a:t>
            </a:r>
          </a:p>
        </p:txBody>
      </p:sp>
      <p:sp>
        <p:nvSpPr>
          <p:cNvPr id="410" name="Shape 410"/>
          <p:cNvSpPr/>
          <p:nvPr/>
        </p:nvSpPr>
        <p:spPr>
          <a:xfrm>
            <a:off x="4409025" y="8379421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6.5</a:t>
            </a:r>
          </a:p>
        </p:txBody>
      </p:sp>
      <p:sp>
        <p:nvSpPr>
          <p:cNvPr id="411" name="Shape 411"/>
          <p:cNvSpPr/>
          <p:nvPr/>
        </p:nvSpPr>
        <p:spPr>
          <a:xfrm>
            <a:off x="888980" y="4575595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412" name="Shape 412"/>
          <p:cNvSpPr/>
          <p:nvPr/>
        </p:nvSpPr>
        <p:spPr>
          <a:xfrm>
            <a:off x="888980" y="6408412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413" name="Shape 413"/>
          <p:cNvSpPr/>
          <p:nvPr/>
        </p:nvSpPr>
        <p:spPr>
          <a:xfrm>
            <a:off x="1116673" y="8241229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414" name="Shape 414"/>
          <p:cNvSpPr/>
          <p:nvPr/>
        </p:nvSpPr>
        <p:spPr>
          <a:xfrm>
            <a:off x="8352899" y="490793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700/3000€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1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  <a:endParaRPr sz="5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419" name="Shape 41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1" name="Shape 421"/>
          <p:cNvSpPr/>
          <p:nvPr/>
        </p:nvSpPr>
        <p:spPr>
          <a:xfrm>
            <a:off x="4388110" y="2086587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422" name="Shape 422"/>
          <p:cNvSpPr/>
          <p:nvPr/>
        </p:nvSpPr>
        <p:spPr>
          <a:xfrm>
            <a:off x="8440263" y="209746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423" name="Shape 423"/>
          <p:cNvSpPr/>
          <p:nvPr/>
        </p:nvSpPr>
        <p:spPr>
          <a:xfrm>
            <a:off x="4450513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4" name="Shape 424"/>
          <p:cNvSpPr/>
          <p:nvPr/>
        </p:nvSpPr>
        <p:spPr>
          <a:xfrm>
            <a:off x="8549101" y="7999884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8</a:t>
            </a:r>
          </a:p>
        </p:txBody>
      </p:sp>
      <p:sp>
        <p:nvSpPr>
          <p:cNvPr id="425" name="Shape 425"/>
          <p:cNvSpPr/>
          <p:nvPr/>
        </p:nvSpPr>
        <p:spPr>
          <a:xfrm>
            <a:off x="8527628" y="480890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27</a:t>
            </a:r>
          </a:p>
        </p:txBody>
      </p:sp>
      <p:sp>
        <p:nvSpPr>
          <p:cNvPr id="426" name="Shape 426"/>
          <p:cNvSpPr/>
          <p:nvPr/>
        </p:nvSpPr>
        <p:spPr>
          <a:xfrm>
            <a:off x="4475475" y="480890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31</a:t>
            </a:r>
          </a:p>
        </p:txBody>
      </p:sp>
      <p:sp>
        <p:nvSpPr>
          <p:cNvPr id="427" name="Shape 427"/>
          <p:cNvSpPr/>
          <p:nvPr/>
        </p:nvSpPr>
        <p:spPr>
          <a:xfrm>
            <a:off x="532335" y="3074227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428" name="Shape 428"/>
          <p:cNvSpPr/>
          <p:nvPr/>
        </p:nvSpPr>
        <p:spPr>
          <a:xfrm>
            <a:off x="557296" y="4561043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429" name="Shape 429"/>
          <p:cNvSpPr/>
          <p:nvPr/>
        </p:nvSpPr>
        <p:spPr>
          <a:xfrm>
            <a:off x="553809" y="6148965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430" name="Shape 430"/>
          <p:cNvSpPr/>
          <p:nvPr/>
        </p:nvSpPr>
        <p:spPr>
          <a:xfrm>
            <a:off x="578770" y="786169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431" name="Shape 431"/>
          <p:cNvSpPr/>
          <p:nvPr/>
        </p:nvSpPr>
        <p:spPr>
          <a:xfrm>
            <a:off x="8502666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32" name="Shape 432"/>
          <p:cNvSpPr/>
          <p:nvPr/>
        </p:nvSpPr>
        <p:spPr>
          <a:xfrm>
            <a:off x="4470331" y="6481307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433" name="Shape 433"/>
          <p:cNvSpPr/>
          <p:nvPr/>
        </p:nvSpPr>
        <p:spPr>
          <a:xfrm>
            <a:off x="8524140" y="6481307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434" name="Shape 434"/>
          <p:cNvSpPr/>
          <p:nvPr/>
        </p:nvSpPr>
        <p:spPr>
          <a:xfrm>
            <a:off x="4496948" y="7999884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3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Shape 43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  <a:endParaRPr sz="5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439" name="Shape 43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41" name="Shape 441"/>
          <p:cNvSpPr/>
          <p:nvPr/>
        </p:nvSpPr>
        <p:spPr>
          <a:xfrm>
            <a:off x="4388110" y="2086587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442" name="Shape 442"/>
          <p:cNvSpPr/>
          <p:nvPr/>
        </p:nvSpPr>
        <p:spPr>
          <a:xfrm>
            <a:off x="8440263" y="209746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443" name="Shape 443"/>
          <p:cNvSpPr/>
          <p:nvPr/>
        </p:nvSpPr>
        <p:spPr>
          <a:xfrm>
            <a:off x="4450514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44" name="Shape 444"/>
          <p:cNvSpPr/>
          <p:nvPr/>
        </p:nvSpPr>
        <p:spPr>
          <a:xfrm>
            <a:off x="8549102" y="799988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12.9%</a:t>
            </a:r>
          </a:p>
        </p:txBody>
      </p:sp>
      <p:sp>
        <p:nvSpPr>
          <p:cNvPr id="445" name="Shape 445"/>
          <p:cNvSpPr/>
          <p:nvPr/>
        </p:nvSpPr>
        <p:spPr>
          <a:xfrm>
            <a:off x="8502667" y="496273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SI</a:t>
            </a:r>
          </a:p>
        </p:txBody>
      </p:sp>
      <p:sp>
        <p:nvSpPr>
          <p:cNvPr id="446" name="Shape 446"/>
          <p:cNvSpPr/>
          <p:nvPr/>
        </p:nvSpPr>
        <p:spPr>
          <a:xfrm>
            <a:off x="4470331" y="496273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NO</a:t>
            </a:r>
          </a:p>
        </p:txBody>
      </p:sp>
      <p:sp>
        <p:nvSpPr>
          <p:cNvPr id="447" name="Shape 447"/>
          <p:cNvSpPr/>
          <p:nvPr/>
        </p:nvSpPr>
        <p:spPr>
          <a:xfrm>
            <a:off x="553809" y="6148965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448" name="Shape 448"/>
          <p:cNvSpPr/>
          <p:nvPr/>
        </p:nvSpPr>
        <p:spPr>
          <a:xfrm>
            <a:off x="578770" y="786169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C8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449" name="Shape 449"/>
          <p:cNvSpPr/>
          <p:nvPr/>
        </p:nvSpPr>
        <p:spPr>
          <a:xfrm>
            <a:off x="8502667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50" name="Shape 450"/>
          <p:cNvSpPr/>
          <p:nvPr/>
        </p:nvSpPr>
        <p:spPr>
          <a:xfrm>
            <a:off x="4470331" y="648130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51" name="Shape 451"/>
          <p:cNvSpPr/>
          <p:nvPr/>
        </p:nvSpPr>
        <p:spPr>
          <a:xfrm>
            <a:off x="8524140" y="648130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52" name="Shape 452"/>
          <p:cNvSpPr/>
          <p:nvPr/>
        </p:nvSpPr>
        <p:spPr>
          <a:xfrm>
            <a:off x="4496948" y="799988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86.2%</a:t>
            </a:r>
          </a:p>
        </p:txBody>
      </p:sp>
      <p:sp>
        <p:nvSpPr>
          <p:cNvPr id="453" name="Shape 453"/>
          <p:cNvSpPr/>
          <p:nvPr/>
        </p:nvSpPr>
        <p:spPr>
          <a:xfrm>
            <a:off x="553809" y="3185623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454" name="Shape 454"/>
          <p:cNvSpPr/>
          <p:nvPr/>
        </p:nvSpPr>
        <p:spPr>
          <a:xfrm>
            <a:off x="578770" y="4824540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c6 personalización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1647067" y="-476626"/>
            <a:ext cx="7163842" cy="188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endParaRPr sz="5700">
              <a:solidFill>
                <a:srgbClr val="3D4046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D4046"/>
                </a:solidFill>
                <a:latin typeface="Lemon/Milk"/>
                <a:ea typeface="Lemon/Milk"/>
                <a:cs typeface="Lemon/Milk"/>
                <a:sym typeface="Lemon/Milk"/>
              </a:rPr>
              <a:t>recomendaciones</a:t>
            </a:r>
          </a:p>
        </p:txBody>
      </p:sp>
      <p:sp>
        <p:nvSpPr>
          <p:cNvPr id="457" name="Shape 457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588775" y="401220"/>
            <a:ext cx="540229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59" name="pasted-image-filtered.jpeg"/>
          <p:cNvPicPr/>
          <p:nvPr/>
        </p:nvPicPr>
        <p:blipFill>
          <a:blip r:embed="rId2">
            <a:alphaModFix amt="88633"/>
            <a:extLst/>
          </a:blip>
          <a:srcRect l="0" t="0" r="0" b="0"/>
          <a:stretch>
            <a:fillRect/>
          </a:stretch>
        </p:blipFill>
        <p:spPr>
          <a:xfrm>
            <a:off x="9585071" y="7301691"/>
            <a:ext cx="3193913" cy="228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Shape 460"/>
          <p:cNvSpPr/>
          <p:nvPr/>
        </p:nvSpPr>
        <p:spPr>
          <a:xfrm>
            <a:off x="201201" y="3258317"/>
            <a:ext cx="9215959" cy="6215152"/>
          </a:xfrm>
          <a:prstGeom prst="rect">
            <a:avLst/>
          </a:prstGeom>
          <a:solidFill>
            <a:srgbClr val="FFFFFF"/>
          </a:solidFill>
          <a:ln w="228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61" name="pasted-image-filtered.jpeg"/>
          <p:cNvPicPr/>
          <p:nvPr/>
        </p:nvPicPr>
        <p:blipFill>
          <a:blip r:embed="rId3">
            <a:alphaModFix amt="88633"/>
            <a:extLst/>
          </a:blip>
          <a:stretch>
            <a:fillRect/>
          </a:stretch>
        </p:blipFill>
        <p:spPr>
          <a:xfrm>
            <a:off x="9585278" y="5029068"/>
            <a:ext cx="3193638" cy="212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asted-image-filtered.jpeg"/>
          <p:cNvPicPr/>
          <p:nvPr/>
        </p:nvPicPr>
        <p:blipFill>
          <a:blip r:embed="rId4">
            <a:alphaModFix amt="88633"/>
            <a:extLst/>
          </a:blip>
          <a:stretch>
            <a:fillRect/>
          </a:stretch>
        </p:blipFill>
        <p:spPr>
          <a:xfrm>
            <a:off x="9587961" y="2506053"/>
            <a:ext cx="3188271" cy="2375906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10534932" y="2984249"/>
            <a:ext cx="1294329" cy="6215152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233692" y="2014495"/>
            <a:ext cx="2235660" cy="610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39019"/>
                </a:solidFill>
              </a:rPr>
              <a:t>situación:</a:t>
            </a:r>
          </a:p>
        </p:txBody>
      </p:sp>
      <p:sp>
        <p:nvSpPr>
          <p:cNvPr id="465" name="Shape 465"/>
          <p:cNvSpPr/>
          <p:nvPr/>
        </p:nvSpPr>
        <p:spPr>
          <a:xfrm>
            <a:off x="2694567" y="2033942"/>
            <a:ext cx="835119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z="30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53585F"/>
                </a:solidFill>
              </a:rPr>
              <a:t>Colegio público niños problemas de dislexia</a:t>
            </a:r>
          </a:p>
        </p:txBody>
      </p:sp>
      <p:sp>
        <p:nvSpPr>
          <p:cNvPr id="466" name="Shape 466"/>
          <p:cNvSpPr/>
          <p:nvPr/>
        </p:nvSpPr>
        <p:spPr>
          <a:xfrm>
            <a:off x="3298250" y="4179001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467" name="Shape 467"/>
          <p:cNvSpPr/>
          <p:nvPr/>
        </p:nvSpPr>
        <p:spPr>
          <a:xfrm>
            <a:off x="264950" y="405955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468" name="Shape 468"/>
          <p:cNvSpPr/>
          <p:nvPr/>
        </p:nvSpPr>
        <p:spPr>
          <a:xfrm>
            <a:off x="3298250" y="3383218"/>
            <a:ext cx="3716240" cy="56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android</a:t>
            </a:r>
          </a:p>
        </p:txBody>
      </p:sp>
      <p:sp>
        <p:nvSpPr>
          <p:cNvPr id="469" name="Shape 469"/>
          <p:cNvSpPr/>
          <p:nvPr/>
        </p:nvSpPr>
        <p:spPr>
          <a:xfrm>
            <a:off x="6265516" y="3383218"/>
            <a:ext cx="3716240" cy="56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iOS</a:t>
            </a:r>
          </a:p>
        </p:txBody>
      </p:sp>
      <p:sp>
        <p:nvSpPr>
          <p:cNvPr id="470" name="Shape 470"/>
          <p:cNvSpPr/>
          <p:nvPr/>
        </p:nvSpPr>
        <p:spPr>
          <a:xfrm>
            <a:off x="6259807" y="423616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471" name="Shape 471"/>
          <p:cNvSpPr/>
          <p:nvPr/>
        </p:nvSpPr>
        <p:spPr>
          <a:xfrm>
            <a:off x="3298250" y="517753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472" name="Shape 472"/>
          <p:cNvSpPr/>
          <p:nvPr/>
        </p:nvSpPr>
        <p:spPr>
          <a:xfrm>
            <a:off x="264950" y="4953566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473" name="Shape 473"/>
          <p:cNvSpPr/>
          <p:nvPr/>
        </p:nvSpPr>
        <p:spPr>
          <a:xfrm>
            <a:off x="6265516" y="517753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474" name="Shape 474"/>
          <p:cNvSpPr/>
          <p:nvPr/>
        </p:nvSpPr>
        <p:spPr>
          <a:xfrm>
            <a:off x="6259807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8</a:t>
            </a:r>
          </a:p>
        </p:txBody>
      </p:sp>
      <p:sp>
        <p:nvSpPr>
          <p:cNvPr id="475" name="Shape 475"/>
          <p:cNvSpPr/>
          <p:nvPr/>
        </p:nvSpPr>
        <p:spPr>
          <a:xfrm>
            <a:off x="6259807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27</a:t>
            </a:r>
          </a:p>
        </p:txBody>
      </p:sp>
      <p:sp>
        <p:nvSpPr>
          <p:cNvPr id="476" name="Shape 476"/>
          <p:cNvSpPr/>
          <p:nvPr/>
        </p:nvSpPr>
        <p:spPr>
          <a:xfrm>
            <a:off x="3298250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31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40" y="5699192"/>
            <a:ext cx="3716240" cy="988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478" name="Shape 478"/>
          <p:cNvSpPr/>
          <p:nvPr/>
        </p:nvSpPr>
        <p:spPr>
          <a:xfrm>
            <a:off x="77740" y="6607030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479" name="Shape 479"/>
          <p:cNvSpPr/>
          <p:nvPr/>
        </p:nvSpPr>
        <p:spPr>
          <a:xfrm>
            <a:off x="77740" y="736187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480" name="Shape 480"/>
          <p:cNvSpPr/>
          <p:nvPr/>
        </p:nvSpPr>
        <p:spPr>
          <a:xfrm>
            <a:off x="3298250" y="675675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481" name="Shape 481"/>
          <p:cNvSpPr/>
          <p:nvPr/>
        </p:nvSpPr>
        <p:spPr>
          <a:xfrm>
            <a:off x="6259807" y="6744440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482" name="Shape 482"/>
          <p:cNvSpPr/>
          <p:nvPr/>
        </p:nvSpPr>
        <p:spPr>
          <a:xfrm>
            <a:off x="3298250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483" name="Shape 483"/>
          <p:cNvSpPr/>
          <p:nvPr/>
        </p:nvSpPr>
        <p:spPr>
          <a:xfrm>
            <a:off x="77740" y="8871567"/>
            <a:ext cx="3716240" cy="43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33363B"/>
                </a:solidFill>
              </a:rPr>
              <a:t>APRENDIZAJE Y AYUDA</a:t>
            </a:r>
          </a:p>
        </p:txBody>
      </p:sp>
      <p:sp>
        <p:nvSpPr>
          <p:cNvPr id="484" name="Shape 484"/>
          <p:cNvSpPr/>
          <p:nvPr/>
        </p:nvSpPr>
        <p:spPr>
          <a:xfrm>
            <a:off x="77740" y="7988254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485" name="Shape 485"/>
          <p:cNvSpPr/>
          <p:nvPr/>
        </p:nvSpPr>
        <p:spPr>
          <a:xfrm>
            <a:off x="3298250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486" name="Shape 486"/>
          <p:cNvSpPr/>
          <p:nvPr/>
        </p:nvSpPr>
        <p:spPr>
          <a:xfrm>
            <a:off x="6259807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487" name="Shape 487"/>
          <p:cNvSpPr/>
          <p:nvPr/>
        </p:nvSpPr>
        <p:spPr>
          <a:xfrm>
            <a:off x="3298250" y="882195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488" name="Shape 488"/>
          <p:cNvSpPr/>
          <p:nvPr/>
        </p:nvSpPr>
        <p:spPr>
          <a:xfrm>
            <a:off x="6265516" y="882195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</a:t>
            </a:r>
          </a:p>
        </p:txBody>
      </p:sp>
      <p:sp>
        <p:nvSpPr>
          <p:cNvPr id="489" name="Shape 489"/>
          <p:cNvSpPr/>
          <p:nvPr/>
        </p:nvSpPr>
        <p:spPr>
          <a:xfrm>
            <a:off x="4082991" y="3044130"/>
            <a:ext cx="2172159" cy="6643734"/>
          </a:xfrm>
          <a:prstGeom prst="rect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1647067" y="-476626"/>
            <a:ext cx="7163842" cy="188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endParaRPr sz="5700">
              <a:solidFill>
                <a:srgbClr val="3D4046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D4046"/>
                </a:solidFill>
                <a:latin typeface="Lemon/Milk"/>
                <a:ea typeface="Lemon/Milk"/>
                <a:cs typeface="Lemon/Milk"/>
                <a:sym typeface="Lemon/Milk"/>
              </a:rPr>
              <a:t>recomendaciones</a:t>
            </a:r>
          </a:p>
        </p:txBody>
      </p:sp>
      <p:sp>
        <p:nvSpPr>
          <p:cNvPr id="492" name="Shape 49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493" name="Shape 493"/>
          <p:cNvSpPr/>
          <p:nvPr/>
        </p:nvSpPr>
        <p:spPr>
          <a:xfrm>
            <a:off x="588775" y="401220"/>
            <a:ext cx="540229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4" name="Shape 494"/>
          <p:cNvSpPr/>
          <p:nvPr/>
        </p:nvSpPr>
        <p:spPr>
          <a:xfrm>
            <a:off x="201201" y="3258317"/>
            <a:ext cx="9215959" cy="6215152"/>
          </a:xfrm>
          <a:prstGeom prst="rect">
            <a:avLst/>
          </a:prstGeom>
          <a:solidFill>
            <a:srgbClr val="FFFFFF"/>
          </a:solidFill>
          <a:ln w="2159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95" name="pasted-image-filtered.jpeg"/>
          <p:cNvPicPr/>
          <p:nvPr/>
        </p:nvPicPr>
        <p:blipFill>
          <a:blip r:embed="rId2">
            <a:alphaModFix amt="79717"/>
            <a:extLst/>
          </a:blip>
          <a:stretch>
            <a:fillRect/>
          </a:stretch>
        </p:blipFill>
        <p:spPr>
          <a:xfrm>
            <a:off x="9585277" y="7301690"/>
            <a:ext cx="3193639" cy="2193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asted-image-filtered.jpeg"/>
          <p:cNvPicPr/>
          <p:nvPr/>
        </p:nvPicPr>
        <p:blipFill>
          <a:blip r:embed="rId3">
            <a:alphaModFix amt="83763"/>
            <a:extLst/>
          </a:blip>
          <a:stretch>
            <a:fillRect/>
          </a:stretch>
        </p:blipFill>
        <p:spPr>
          <a:xfrm>
            <a:off x="9585058" y="5029068"/>
            <a:ext cx="3194078" cy="212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pasted-image-filtered.jpeg"/>
          <p:cNvPicPr/>
          <p:nvPr/>
        </p:nvPicPr>
        <p:blipFill>
          <a:blip r:embed="rId4">
            <a:alphaModFix amt="82574"/>
            <a:extLst/>
          </a:blip>
          <a:stretch>
            <a:fillRect/>
          </a:stretch>
        </p:blipFill>
        <p:spPr>
          <a:xfrm>
            <a:off x="9585057" y="2756445"/>
            <a:ext cx="3194079" cy="2125514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Shape 498"/>
          <p:cNvSpPr/>
          <p:nvPr/>
        </p:nvSpPr>
        <p:spPr>
          <a:xfrm>
            <a:off x="10534932" y="2984249"/>
            <a:ext cx="1294329" cy="6215152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233692" y="2014495"/>
            <a:ext cx="2235660" cy="610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39019"/>
                </a:solidFill>
              </a:rPr>
              <a:t>situación:</a:t>
            </a:r>
          </a:p>
        </p:txBody>
      </p:sp>
      <p:sp>
        <p:nvSpPr>
          <p:cNvPr id="500" name="Shape 500"/>
          <p:cNvSpPr/>
          <p:nvPr/>
        </p:nvSpPr>
        <p:spPr>
          <a:xfrm>
            <a:off x="2694567" y="2033942"/>
            <a:ext cx="932620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z="30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53585F"/>
                </a:solidFill>
              </a:rPr>
              <a:t>Editorial que quiere informatizarse con audiolibros</a:t>
            </a:r>
          </a:p>
        </p:txBody>
      </p:sp>
      <p:sp>
        <p:nvSpPr>
          <p:cNvPr id="501" name="Shape 501"/>
          <p:cNvSpPr/>
          <p:nvPr/>
        </p:nvSpPr>
        <p:spPr>
          <a:xfrm>
            <a:off x="77740" y="4006221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502" name="Shape 502"/>
          <p:cNvSpPr/>
          <p:nvPr/>
        </p:nvSpPr>
        <p:spPr>
          <a:xfrm>
            <a:off x="3183659" y="4129017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03" name="Shape 503"/>
          <p:cNvSpPr/>
          <p:nvPr/>
        </p:nvSpPr>
        <p:spPr>
          <a:xfrm>
            <a:off x="6072597" y="412174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04" name="Shape 504"/>
          <p:cNvSpPr/>
          <p:nvPr/>
        </p:nvSpPr>
        <p:spPr>
          <a:xfrm>
            <a:off x="3403885" y="5002804"/>
            <a:ext cx="3716241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05" name="Shape 505"/>
          <p:cNvSpPr/>
          <p:nvPr/>
        </p:nvSpPr>
        <p:spPr>
          <a:xfrm>
            <a:off x="370585" y="4778838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506" name="Shape 506"/>
          <p:cNvSpPr/>
          <p:nvPr/>
        </p:nvSpPr>
        <p:spPr>
          <a:xfrm>
            <a:off x="6371151" y="500280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07" name="Shape 507"/>
          <p:cNvSpPr/>
          <p:nvPr/>
        </p:nvSpPr>
        <p:spPr>
          <a:xfrm>
            <a:off x="3298250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android</a:t>
            </a:r>
          </a:p>
        </p:txBody>
      </p:sp>
      <p:sp>
        <p:nvSpPr>
          <p:cNvPr id="508" name="Shape 508"/>
          <p:cNvSpPr/>
          <p:nvPr/>
        </p:nvSpPr>
        <p:spPr>
          <a:xfrm>
            <a:off x="6265516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iOS</a:t>
            </a:r>
          </a:p>
        </p:txBody>
      </p:sp>
      <p:sp>
        <p:nvSpPr>
          <p:cNvPr id="509" name="Shape 509"/>
          <p:cNvSpPr/>
          <p:nvPr/>
        </p:nvSpPr>
        <p:spPr>
          <a:xfrm>
            <a:off x="6259807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27</a:t>
            </a:r>
          </a:p>
        </p:txBody>
      </p:sp>
      <p:sp>
        <p:nvSpPr>
          <p:cNvPr id="510" name="Shape 510"/>
          <p:cNvSpPr/>
          <p:nvPr/>
        </p:nvSpPr>
        <p:spPr>
          <a:xfrm>
            <a:off x="3298250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31</a:t>
            </a:r>
          </a:p>
        </p:txBody>
      </p:sp>
      <p:sp>
        <p:nvSpPr>
          <p:cNvPr id="511" name="Shape 511"/>
          <p:cNvSpPr/>
          <p:nvPr/>
        </p:nvSpPr>
        <p:spPr>
          <a:xfrm>
            <a:off x="77740" y="5699192"/>
            <a:ext cx="3716240" cy="988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512" name="Shape 512"/>
          <p:cNvSpPr/>
          <p:nvPr/>
        </p:nvSpPr>
        <p:spPr>
          <a:xfrm>
            <a:off x="77740" y="6607030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513" name="Shape 513"/>
          <p:cNvSpPr/>
          <p:nvPr/>
        </p:nvSpPr>
        <p:spPr>
          <a:xfrm>
            <a:off x="3298250" y="675675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514" name="Shape 514"/>
          <p:cNvSpPr/>
          <p:nvPr/>
        </p:nvSpPr>
        <p:spPr>
          <a:xfrm>
            <a:off x="6259807" y="6744440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515" name="Shape 515"/>
          <p:cNvSpPr/>
          <p:nvPr/>
        </p:nvSpPr>
        <p:spPr>
          <a:xfrm>
            <a:off x="6259807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8</a:t>
            </a:r>
          </a:p>
        </p:txBody>
      </p:sp>
      <p:sp>
        <p:nvSpPr>
          <p:cNvPr id="516" name="Shape 516"/>
          <p:cNvSpPr/>
          <p:nvPr/>
        </p:nvSpPr>
        <p:spPr>
          <a:xfrm>
            <a:off x="77740" y="736187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517" name="Shape 517"/>
          <p:cNvSpPr/>
          <p:nvPr/>
        </p:nvSpPr>
        <p:spPr>
          <a:xfrm>
            <a:off x="3298250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18" name="Shape 518"/>
          <p:cNvSpPr/>
          <p:nvPr/>
        </p:nvSpPr>
        <p:spPr>
          <a:xfrm>
            <a:off x="77740" y="7988254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519" name="Shape 519"/>
          <p:cNvSpPr/>
          <p:nvPr/>
        </p:nvSpPr>
        <p:spPr>
          <a:xfrm>
            <a:off x="3298250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20" name="Shape 520"/>
          <p:cNvSpPr/>
          <p:nvPr/>
        </p:nvSpPr>
        <p:spPr>
          <a:xfrm>
            <a:off x="6259807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21" name="Shape 521"/>
          <p:cNvSpPr/>
          <p:nvPr/>
        </p:nvSpPr>
        <p:spPr>
          <a:xfrm>
            <a:off x="78634" y="8510702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personalización</a:t>
            </a:r>
          </a:p>
        </p:txBody>
      </p:sp>
      <p:sp>
        <p:nvSpPr>
          <p:cNvPr id="522" name="Shape 522"/>
          <p:cNvSpPr/>
          <p:nvPr/>
        </p:nvSpPr>
        <p:spPr>
          <a:xfrm>
            <a:off x="6258913" y="875584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523" name="Shape 523"/>
          <p:cNvSpPr/>
          <p:nvPr/>
        </p:nvSpPr>
        <p:spPr>
          <a:xfrm>
            <a:off x="3298250" y="8760871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524" name="Shape 524"/>
          <p:cNvSpPr/>
          <p:nvPr/>
        </p:nvSpPr>
        <p:spPr>
          <a:xfrm>
            <a:off x="7031847" y="3044026"/>
            <a:ext cx="2172159" cy="6643734"/>
          </a:xfrm>
          <a:prstGeom prst="rect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1647067" y="-476626"/>
            <a:ext cx="7163842" cy="188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endParaRPr sz="5700">
              <a:solidFill>
                <a:srgbClr val="3D4046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D4046"/>
                </a:solidFill>
                <a:latin typeface="Lemon/Milk"/>
                <a:ea typeface="Lemon/Milk"/>
                <a:cs typeface="Lemon/Milk"/>
                <a:sym typeface="Lemon/Milk"/>
              </a:rPr>
              <a:t>recomendaciones</a:t>
            </a:r>
          </a:p>
        </p:txBody>
      </p:sp>
      <p:sp>
        <p:nvSpPr>
          <p:cNvPr id="527" name="Shape 527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588775" y="401220"/>
            <a:ext cx="540229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29" name="Shape 529"/>
          <p:cNvSpPr/>
          <p:nvPr/>
        </p:nvSpPr>
        <p:spPr>
          <a:xfrm>
            <a:off x="201201" y="3258317"/>
            <a:ext cx="9215959" cy="6215152"/>
          </a:xfrm>
          <a:prstGeom prst="rect">
            <a:avLst/>
          </a:prstGeom>
          <a:solidFill>
            <a:srgbClr val="FFFFFF"/>
          </a:solidFill>
          <a:ln w="2159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30" name="pasted-image-filtered.jpeg"/>
          <p:cNvPicPr/>
          <p:nvPr/>
        </p:nvPicPr>
        <p:blipFill>
          <a:blip r:embed="rId2">
            <a:alphaModFix amt="79624"/>
            <a:extLst/>
          </a:blip>
          <a:stretch>
            <a:fillRect/>
          </a:stretch>
        </p:blipFill>
        <p:spPr>
          <a:xfrm>
            <a:off x="9600785" y="5029068"/>
            <a:ext cx="3176925" cy="212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pasted-image-filtered.jpeg"/>
          <p:cNvPicPr/>
          <p:nvPr/>
        </p:nvPicPr>
        <p:blipFill>
          <a:blip r:embed="rId3">
            <a:alphaModFix amt="79624"/>
            <a:extLst/>
          </a:blip>
          <a:stretch>
            <a:fillRect/>
          </a:stretch>
        </p:blipFill>
        <p:spPr>
          <a:xfrm>
            <a:off x="9593634" y="7301690"/>
            <a:ext cx="3176925" cy="2125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pasted-image-filtered.jpeg"/>
          <p:cNvPicPr/>
          <p:nvPr/>
        </p:nvPicPr>
        <p:blipFill>
          <a:blip r:embed="rId4">
            <a:alphaModFix amt="79624"/>
            <a:extLst/>
          </a:blip>
          <a:stretch>
            <a:fillRect/>
          </a:stretch>
        </p:blipFill>
        <p:spPr>
          <a:xfrm>
            <a:off x="9600785" y="2757199"/>
            <a:ext cx="3176925" cy="2124760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Shape 533"/>
          <p:cNvSpPr/>
          <p:nvPr/>
        </p:nvSpPr>
        <p:spPr>
          <a:xfrm>
            <a:off x="10534932" y="2984249"/>
            <a:ext cx="1294329" cy="6215152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233692" y="2014495"/>
            <a:ext cx="2235660" cy="610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39019"/>
                </a:solidFill>
              </a:rPr>
              <a:t>situación:</a:t>
            </a:r>
          </a:p>
        </p:txBody>
      </p:sp>
      <p:sp>
        <p:nvSpPr>
          <p:cNvPr id="535" name="Shape 535"/>
          <p:cNvSpPr/>
          <p:nvPr/>
        </p:nvSpPr>
        <p:spPr>
          <a:xfrm>
            <a:off x="2694567" y="2033942"/>
            <a:ext cx="742194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z="30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53585F"/>
                </a:solidFill>
              </a:rPr>
              <a:t>Buffet de abogados que quiere mejorar</a:t>
            </a:r>
          </a:p>
        </p:txBody>
      </p:sp>
      <p:sp>
        <p:nvSpPr>
          <p:cNvPr id="536" name="Shape 536"/>
          <p:cNvSpPr/>
          <p:nvPr/>
        </p:nvSpPr>
        <p:spPr>
          <a:xfrm>
            <a:off x="3298250" y="406981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537" name="Shape 537"/>
          <p:cNvSpPr/>
          <p:nvPr/>
        </p:nvSpPr>
        <p:spPr>
          <a:xfrm>
            <a:off x="264950" y="3948938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538" name="Shape 538"/>
          <p:cNvSpPr/>
          <p:nvPr/>
        </p:nvSpPr>
        <p:spPr>
          <a:xfrm>
            <a:off x="3298250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android</a:t>
            </a:r>
          </a:p>
        </p:txBody>
      </p:sp>
      <p:sp>
        <p:nvSpPr>
          <p:cNvPr id="539" name="Shape 539"/>
          <p:cNvSpPr/>
          <p:nvPr/>
        </p:nvSpPr>
        <p:spPr>
          <a:xfrm>
            <a:off x="6265516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iOS</a:t>
            </a:r>
          </a:p>
        </p:txBody>
      </p:sp>
      <p:sp>
        <p:nvSpPr>
          <p:cNvPr id="540" name="Shape 540"/>
          <p:cNvSpPr/>
          <p:nvPr/>
        </p:nvSpPr>
        <p:spPr>
          <a:xfrm>
            <a:off x="6259807" y="406150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541" name="Shape 541"/>
          <p:cNvSpPr/>
          <p:nvPr/>
        </p:nvSpPr>
        <p:spPr>
          <a:xfrm>
            <a:off x="264950" y="4630251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542" name="Shape 542"/>
          <p:cNvSpPr/>
          <p:nvPr/>
        </p:nvSpPr>
        <p:spPr>
          <a:xfrm>
            <a:off x="3298250" y="54731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43" name="Shape 543"/>
          <p:cNvSpPr/>
          <p:nvPr/>
        </p:nvSpPr>
        <p:spPr>
          <a:xfrm>
            <a:off x="264950" y="5289808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544" name="Shape 544"/>
          <p:cNvSpPr/>
          <p:nvPr/>
        </p:nvSpPr>
        <p:spPr>
          <a:xfrm>
            <a:off x="6259807" y="544459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45" name="Shape 545"/>
          <p:cNvSpPr/>
          <p:nvPr/>
        </p:nvSpPr>
        <p:spPr>
          <a:xfrm>
            <a:off x="264950" y="613166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546" name="Shape 546"/>
          <p:cNvSpPr/>
          <p:nvPr/>
        </p:nvSpPr>
        <p:spPr>
          <a:xfrm>
            <a:off x="264950" y="6875286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USO</a:t>
            </a:r>
          </a:p>
        </p:txBody>
      </p:sp>
      <p:sp>
        <p:nvSpPr>
          <p:cNvPr id="547" name="Shape 547"/>
          <p:cNvSpPr/>
          <p:nvPr/>
        </p:nvSpPr>
        <p:spPr>
          <a:xfrm>
            <a:off x="6259807" y="77593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8</a:t>
            </a:r>
          </a:p>
        </p:txBody>
      </p:sp>
      <p:sp>
        <p:nvSpPr>
          <p:cNvPr id="548" name="Shape 548"/>
          <p:cNvSpPr/>
          <p:nvPr/>
        </p:nvSpPr>
        <p:spPr>
          <a:xfrm>
            <a:off x="264950" y="7579423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549" name="Shape 549"/>
          <p:cNvSpPr/>
          <p:nvPr/>
        </p:nvSpPr>
        <p:spPr>
          <a:xfrm>
            <a:off x="3298250" y="77593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50" name="Shape 550"/>
          <p:cNvSpPr/>
          <p:nvPr/>
        </p:nvSpPr>
        <p:spPr>
          <a:xfrm>
            <a:off x="264950" y="8314393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551" name="Shape 551"/>
          <p:cNvSpPr/>
          <p:nvPr/>
        </p:nvSpPr>
        <p:spPr>
          <a:xfrm>
            <a:off x="3298250" y="851136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52" name="Shape 552"/>
          <p:cNvSpPr/>
          <p:nvPr/>
        </p:nvSpPr>
        <p:spPr>
          <a:xfrm>
            <a:off x="6259807" y="851136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53" name="Shape 553"/>
          <p:cNvSpPr/>
          <p:nvPr/>
        </p:nvSpPr>
        <p:spPr>
          <a:xfrm>
            <a:off x="3370868" y="475304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54" name="Shape 554"/>
          <p:cNvSpPr/>
          <p:nvPr/>
        </p:nvSpPr>
        <p:spPr>
          <a:xfrm>
            <a:off x="6259807" y="47457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55" name="Shape 555"/>
          <p:cNvSpPr/>
          <p:nvPr/>
        </p:nvSpPr>
        <p:spPr>
          <a:xfrm>
            <a:off x="3298250" y="637314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6.5</a:t>
            </a:r>
          </a:p>
        </p:txBody>
      </p:sp>
      <p:sp>
        <p:nvSpPr>
          <p:cNvPr id="556" name="Shape 556"/>
          <p:cNvSpPr/>
          <p:nvPr/>
        </p:nvSpPr>
        <p:spPr>
          <a:xfrm>
            <a:off x="6259807" y="637314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57" name="Shape 557"/>
          <p:cNvSpPr/>
          <p:nvPr/>
        </p:nvSpPr>
        <p:spPr>
          <a:xfrm>
            <a:off x="3298250" y="706055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2</a:t>
            </a:r>
          </a:p>
        </p:txBody>
      </p:sp>
      <p:sp>
        <p:nvSpPr>
          <p:cNvPr id="558" name="Shape 558"/>
          <p:cNvSpPr/>
          <p:nvPr/>
        </p:nvSpPr>
        <p:spPr>
          <a:xfrm>
            <a:off x="6259807" y="7002350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59" name="Shape 559"/>
          <p:cNvSpPr/>
          <p:nvPr/>
        </p:nvSpPr>
        <p:spPr>
          <a:xfrm>
            <a:off x="7031847" y="3044026"/>
            <a:ext cx="2172159" cy="6643734"/>
          </a:xfrm>
          <a:prstGeom prst="rect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pasted-image-filtered.jpeg"/>
          <p:cNvPicPr/>
          <p:nvPr/>
        </p:nvPicPr>
        <p:blipFill>
          <a:blip r:embed="rId2">
            <a:extLst/>
          </a:blip>
          <a:srcRect l="17342" t="0" r="21387" b="181"/>
          <a:stretch>
            <a:fillRect/>
          </a:stretch>
        </p:blipFill>
        <p:spPr>
          <a:xfrm>
            <a:off x="-1308954" y="-73568"/>
            <a:ext cx="15023785" cy="1019837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562" name="Shape 562"/>
          <p:cNvSpPr/>
          <p:nvPr/>
        </p:nvSpPr>
        <p:spPr>
          <a:xfrm>
            <a:off x="-123295" y="-613159"/>
            <a:ext cx="16486599" cy="10787103"/>
          </a:xfrm>
          <a:prstGeom prst="rect">
            <a:avLst/>
          </a:prstGeom>
          <a:solidFill>
            <a:srgbClr val="000000">
              <a:alpha val="69697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15704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1933252" y="1837818"/>
            <a:ext cx="9163696" cy="247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MUCHAS GRACIAS</a:t>
            </a:r>
            <a:endParaRPr sz="77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¿PREGUNTAS?</a:t>
            </a:r>
          </a:p>
        </p:txBody>
      </p:sp>
      <p:sp>
        <p:nvSpPr>
          <p:cNvPr id="564" name="Shape 564"/>
          <p:cNvSpPr/>
          <p:nvPr/>
        </p:nvSpPr>
        <p:spPr>
          <a:xfrm rot="8129191">
            <a:off x="4402822" y="5801627"/>
            <a:ext cx="4199156" cy="4309139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5" name="Shape 565"/>
          <p:cNvSpPr/>
          <p:nvPr/>
        </p:nvSpPr>
        <p:spPr>
          <a:xfrm rot="8129191">
            <a:off x="5665930" y="7199998"/>
            <a:ext cx="1672941" cy="1716758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6" name="Shape 566"/>
          <p:cNvSpPr/>
          <p:nvPr/>
        </p:nvSpPr>
        <p:spPr>
          <a:xfrm rot="8129191">
            <a:off x="4415522" y="8012889"/>
            <a:ext cx="4199156" cy="4309140"/>
          </a:xfrm>
          <a:prstGeom prst="rect">
            <a:avLst/>
          </a:prstGeom>
          <a:ln w="381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00311" y="3792936"/>
            <a:ext cx="12604178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1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8526"/>
              </a:srgbClr>
            </a:outerShdw>
          </a:effectLst>
        </p:spPr>
      </p:pic>
      <p:sp>
        <p:nvSpPr>
          <p:cNvPr id="52" name="Shape 52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53" name="Shape 53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  <a:endParaRPr sz="5700">
              <a:solidFill>
                <a:srgbClr val="FFFFFF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835915" y="2013413"/>
            <a:ext cx="3332970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android</a:t>
            </a:r>
          </a:p>
        </p:txBody>
      </p:sp>
      <p:sp>
        <p:nvSpPr>
          <p:cNvPr id="56" name="Shape 56"/>
          <p:cNvSpPr/>
          <p:nvPr/>
        </p:nvSpPr>
        <p:spPr>
          <a:xfrm>
            <a:off x="777812" y="3961211"/>
            <a:ext cx="12604178" cy="93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sintetizadores de voz mas usados </a:t>
            </a:r>
          </a:p>
        </p:txBody>
      </p:sp>
      <p:sp>
        <p:nvSpPr>
          <p:cNvPr id="57" name="Shape 57"/>
          <p:cNvSpPr/>
          <p:nvPr/>
        </p:nvSpPr>
        <p:spPr>
          <a:xfrm>
            <a:off x="6457779" y="4868463"/>
            <a:ext cx="89242" cy="506269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93045" y="3986611"/>
            <a:ext cx="12018711" cy="8826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1288664" y="5238750"/>
            <a:ext cx="343272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SVOX</a:t>
            </a:r>
          </a:p>
        </p:txBody>
      </p:sp>
      <p:sp>
        <p:nvSpPr>
          <p:cNvPr id="60" name="Shape 60"/>
          <p:cNvSpPr/>
          <p:nvPr/>
        </p:nvSpPr>
        <p:spPr>
          <a:xfrm>
            <a:off x="7568607" y="5238750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IVONA TTS HQ</a:t>
            </a:r>
          </a:p>
        </p:txBody>
      </p:sp>
      <p:sp>
        <p:nvSpPr>
          <p:cNvPr id="61" name="Shape 61"/>
          <p:cNvSpPr/>
          <p:nvPr/>
        </p:nvSpPr>
        <p:spPr>
          <a:xfrm>
            <a:off x="691496" y="6138463"/>
            <a:ext cx="4627062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-Por defecto en dispositivos android</a:t>
            </a:r>
          </a:p>
        </p:txBody>
      </p:sp>
      <p:sp>
        <p:nvSpPr>
          <p:cNvPr id="62" name="Shape 62"/>
          <p:cNvSpPr/>
          <p:nvPr/>
        </p:nvSpPr>
        <p:spPr>
          <a:xfrm>
            <a:off x="691496" y="7472516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-Voz monotona</a:t>
            </a:r>
          </a:p>
        </p:txBody>
      </p:sp>
      <p:sp>
        <p:nvSpPr>
          <p:cNvPr id="63" name="Shape 63"/>
          <p:cNvSpPr/>
          <p:nvPr/>
        </p:nvSpPr>
        <p:spPr>
          <a:xfrm>
            <a:off x="691496" y="8181648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-Multilenguaje</a:t>
            </a:r>
          </a:p>
        </p:txBody>
      </p:sp>
      <p:sp>
        <p:nvSpPr>
          <p:cNvPr id="64" name="Shape 64"/>
          <p:cNvSpPr/>
          <p:nvPr/>
        </p:nvSpPr>
        <p:spPr>
          <a:xfrm>
            <a:off x="691496" y="8821231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65" name="Shape 65"/>
          <p:cNvSpPr/>
          <p:nvPr/>
        </p:nvSpPr>
        <p:spPr>
          <a:xfrm>
            <a:off x="7445702" y="8686138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66" name="Shape 66"/>
          <p:cNvSpPr/>
          <p:nvPr/>
        </p:nvSpPr>
        <p:spPr>
          <a:xfrm>
            <a:off x="7445702" y="7625286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-Fase beta</a:t>
            </a:r>
          </a:p>
        </p:txBody>
      </p:sp>
      <p:sp>
        <p:nvSpPr>
          <p:cNvPr id="67" name="Shape 67"/>
          <p:cNvSpPr/>
          <p:nvPr/>
        </p:nvSpPr>
        <p:spPr>
          <a:xfrm>
            <a:off x="7345857" y="6179529"/>
            <a:ext cx="4627062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-Mejor sintetizador android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8" cy="22972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4450"/>
              </a:srgbClr>
            </a:outerShdw>
          </a:effectLst>
        </p:spPr>
      </p:pic>
      <p:sp>
        <p:nvSpPr>
          <p:cNvPr id="70" name="Shape 70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71" name="Shape 71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  <a:endParaRPr sz="5700">
              <a:solidFill>
                <a:srgbClr val="FFFFFF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5860615" y="2263025"/>
            <a:ext cx="1283570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iOS</a:t>
            </a:r>
          </a:p>
        </p:txBody>
      </p:sp>
      <p:sp>
        <p:nvSpPr>
          <p:cNvPr id="74" name="Shape 74"/>
          <p:cNvSpPr/>
          <p:nvPr/>
        </p:nvSpPr>
        <p:spPr>
          <a:xfrm>
            <a:off x="1711363" y="3987814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-GENERALMENTE INCORPORA UN MOTOR TTS POR DEFECTO</a:t>
            </a:r>
          </a:p>
        </p:txBody>
      </p:sp>
      <p:sp>
        <p:nvSpPr>
          <p:cNvPr id="75" name="Shape 75"/>
          <p:cNvSpPr/>
          <p:nvPr/>
        </p:nvSpPr>
        <p:spPr>
          <a:xfrm>
            <a:off x="1588751" y="5314156"/>
            <a:ext cx="10090074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-HAY QUE HABILITARLE PARA SU USO</a:t>
            </a:r>
          </a:p>
        </p:txBody>
      </p:sp>
      <p:sp>
        <p:nvSpPr>
          <p:cNvPr id="76" name="Shape 76"/>
          <p:cNvSpPr/>
          <p:nvPr/>
        </p:nvSpPr>
        <p:spPr>
          <a:xfrm>
            <a:off x="1588751" y="6463076"/>
            <a:ext cx="10090074" cy="5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-VOZ QUE INCORPORA ES LA DE SIRI</a:t>
            </a:r>
          </a:p>
        </p:txBody>
      </p:sp>
      <p:sp>
        <p:nvSpPr>
          <p:cNvPr id="77" name="Shape 77"/>
          <p:cNvSpPr/>
          <p:nvPr/>
        </p:nvSpPr>
        <p:spPr>
          <a:xfrm>
            <a:off x="1711363" y="7472132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-LA FUNCIÓN TTS ESTA DISPONIBLE EN CUALQUIER PÁGINA UNICAMENTE SELECCIONAR TEXTO</a:t>
            </a:r>
          </a:p>
        </p:txBody>
      </p:sp>
      <p:sp>
        <p:nvSpPr>
          <p:cNvPr id="78" name="Shape 78"/>
          <p:cNvSpPr/>
          <p:nvPr/>
        </p:nvSpPr>
        <p:spPr>
          <a:xfrm>
            <a:off x="1850843" y="8800643"/>
            <a:ext cx="10090075" cy="5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-nO ES MULTIPLATAFORMA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24450"/>
              </a:srgbClr>
            </a:outerShdw>
          </a:effectLst>
        </p:spPr>
      </p:pic>
      <p:sp>
        <p:nvSpPr>
          <p:cNvPr id="81" name="Shape 81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82" name="Shape 8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  <a:endParaRPr sz="57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860615" y="2163180"/>
            <a:ext cx="1283570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iOS</a:t>
            </a:r>
          </a:p>
        </p:txBody>
      </p:sp>
      <p:sp>
        <p:nvSpPr>
          <p:cNvPr id="85" name="Shape 85"/>
          <p:cNvSpPr/>
          <p:nvPr/>
        </p:nvSpPr>
        <p:spPr>
          <a:xfrm>
            <a:off x="200311" y="3792936"/>
            <a:ext cx="12604178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777812" y="3961211"/>
            <a:ext cx="12604178" cy="93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sintetizadores de voz mas usados </a:t>
            </a:r>
          </a:p>
        </p:txBody>
      </p:sp>
      <p:sp>
        <p:nvSpPr>
          <p:cNvPr id="87" name="Shape 87"/>
          <p:cNvSpPr/>
          <p:nvPr/>
        </p:nvSpPr>
        <p:spPr>
          <a:xfrm>
            <a:off x="6457779" y="4868463"/>
            <a:ext cx="89242" cy="506269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493045" y="3986611"/>
            <a:ext cx="12018711" cy="8826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-171568" y="5238750"/>
            <a:ext cx="693271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NATURAL READER TTS</a:t>
            </a:r>
          </a:p>
        </p:txBody>
      </p:sp>
      <p:sp>
        <p:nvSpPr>
          <p:cNvPr id="90" name="Shape 90"/>
          <p:cNvSpPr/>
          <p:nvPr/>
        </p:nvSpPr>
        <p:spPr>
          <a:xfrm>
            <a:off x="7306514" y="5238750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VOZ LECTOR IDEAL</a:t>
            </a:r>
          </a:p>
        </p:txBody>
      </p:sp>
      <p:sp>
        <p:nvSpPr>
          <p:cNvPr id="91" name="Shape 91"/>
          <p:cNvSpPr/>
          <p:nvPr/>
        </p:nvSpPr>
        <p:spPr>
          <a:xfrm>
            <a:off x="691496" y="7585375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-Multilenguaje</a:t>
            </a:r>
          </a:p>
        </p:txBody>
      </p:sp>
      <p:sp>
        <p:nvSpPr>
          <p:cNvPr id="92" name="Shape 92"/>
          <p:cNvSpPr/>
          <p:nvPr/>
        </p:nvSpPr>
        <p:spPr>
          <a:xfrm>
            <a:off x="691496" y="8821231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93" name="Shape 93"/>
          <p:cNvSpPr/>
          <p:nvPr/>
        </p:nvSpPr>
        <p:spPr>
          <a:xfrm>
            <a:off x="7146167" y="7585375"/>
            <a:ext cx="462706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-Multilenguaje</a:t>
            </a:r>
          </a:p>
        </p:txBody>
      </p:sp>
      <p:sp>
        <p:nvSpPr>
          <p:cNvPr id="94" name="Shape 94"/>
          <p:cNvSpPr/>
          <p:nvPr/>
        </p:nvSpPr>
        <p:spPr>
          <a:xfrm>
            <a:off x="7146167" y="8723580"/>
            <a:ext cx="462706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95" name="Shape 95"/>
          <p:cNvSpPr/>
          <p:nvPr/>
        </p:nvSpPr>
        <p:spPr>
          <a:xfrm>
            <a:off x="7146167" y="6447170"/>
            <a:ext cx="462706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-78 voces</a:t>
            </a:r>
          </a:p>
        </p:txBody>
      </p:sp>
      <p:sp>
        <p:nvSpPr>
          <p:cNvPr id="96" name="Shape 96"/>
          <p:cNvSpPr/>
          <p:nvPr/>
        </p:nvSpPr>
        <p:spPr>
          <a:xfrm>
            <a:off x="691496" y="6447170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-Voz natural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00" name="Shape 100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3020399" y="2499048"/>
            <a:ext cx="708643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CATEGORIA A:  VERSATILIDAD</a:t>
            </a:r>
          </a:p>
        </p:txBody>
      </p:sp>
      <p:sp>
        <p:nvSpPr>
          <p:cNvPr id="103" name="Shape 103"/>
          <p:cNvSpPr/>
          <p:nvPr/>
        </p:nvSpPr>
        <p:spPr>
          <a:xfrm>
            <a:off x="413371" y="3866504"/>
            <a:ext cx="3578281" cy="5251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8991941" y="3866504"/>
            <a:ext cx="3578281" cy="5251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8991941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4443720" y="3680611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110" name="Shape 110"/>
          <p:cNvSpPr/>
          <p:nvPr/>
        </p:nvSpPr>
        <p:spPr>
          <a:xfrm>
            <a:off x="4633676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111" name="Shape 111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112" name="Shape 112"/>
          <p:cNvSpPr/>
          <p:nvPr/>
        </p:nvSpPr>
        <p:spPr>
          <a:xfrm>
            <a:off x="1153468" y="8166931"/>
            <a:ext cx="20980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INTEGER</a:t>
            </a:r>
          </a:p>
        </p:txBody>
      </p:sp>
      <p:sp>
        <p:nvSpPr>
          <p:cNvPr id="113" name="Shape 113"/>
          <p:cNvSpPr/>
          <p:nvPr/>
        </p:nvSpPr>
        <p:spPr>
          <a:xfrm>
            <a:off x="5442753" y="8531062"/>
            <a:ext cx="20980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INTEGER</a:t>
            </a:r>
          </a:p>
        </p:txBody>
      </p:sp>
      <p:sp>
        <p:nvSpPr>
          <p:cNvPr id="114" name="Shape 114"/>
          <p:cNvSpPr/>
          <p:nvPr/>
        </p:nvSpPr>
        <p:spPr>
          <a:xfrm>
            <a:off x="9801017" y="8169112"/>
            <a:ext cx="20980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INTEGER</a:t>
            </a:r>
          </a:p>
        </p:txBody>
      </p:sp>
      <p:sp>
        <p:nvSpPr>
          <p:cNvPr id="115" name="Shape 115"/>
          <p:cNvSpPr/>
          <p:nvPr/>
        </p:nvSpPr>
        <p:spPr>
          <a:xfrm>
            <a:off x="760966" y="5535356"/>
            <a:ext cx="2883092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4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E3E3E"/>
                </a:solidFill>
              </a:rPr>
              <a:t>Librerias disponibles</a:t>
            </a:r>
          </a:p>
        </p:txBody>
      </p:sp>
      <p:sp>
        <p:nvSpPr>
          <p:cNvPr id="116" name="Shape 116"/>
          <p:cNvSpPr/>
          <p:nvPr/>
        </p:nvSpPr>
        <p:spPr>
          <a:xfrm>
            <a:off x="5050251" y="5554974"/>
            <a:ext cx="2883091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Clases disponibles por cada libreria</a:t>
            </a:r>
          </a:p>
        </p:txBody>
      </p:sp>
      <p:sp>
        <p:nvSpPr>
          <p:cNvPr id="117" name="Shape 117"/>
          <p:cNvSpPr/>
          <p:nvPr/>
        </p:nvSpPr>
        <p:spPr>
          <a:xfrm>
            <a:off x="9133697" y="5554974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Periocidad con la que se saca nueva versión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21" name="Shape 121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357076" y="2371706"/>
            <a:ext cx="10287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B: DESSARROLLO E IMPLEMENTACIÓN</a:t>
            </a:r>
          </a:p>
        </p:txBody>
      </p:sp>
      <p:sp>
        <p:nvSpPr>
          <p:cNvPr id="123" name="Shape 123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0" name="Shape 130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131" name="Shape 131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132" name="Shape 132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133" name="Shape 133"/>
          <p:cNvSpPr/>
          <p:nvPr/>
        </p:nvSpPr>
        <p:spPr>
          <a:xfrm>
            <a:off x="5294260" y="8132375"/>
            <a:ext cx="2413416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INTEGER 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Y TEXTO</a:t>
            </a:r>
          </a:p>
        </p:txBody>
      </p:sp>
      <p:sp>
        <p:nvSpPr>
          <p:cNvPr id="134" name="Shape 134"/>
          <p:cNvSpPr/>
          <p:nvPr/>
        </p:nvSpPr>
        <p:spPr>
          <a:xfrm>
            <a:off x="743261" y="8196280"/>
            <a:ext cx="29185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135" name="Shape 135"/>
          <p:cNvSpPr/>
          <p:nvPr/>
        </p:nvSpPr>
        <p:spPr>
          <a:xfrm>
            <a:off x="9420668" y="7722709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36" name="Shape 136"/>
          <p:cNvSpPr/>
          <p:nvPr/>
        </p:nvSpPr>
        <p:spPr>
          <a:xfrm>
            <a:off x="486148" y="5387583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Entornos disponibles para el desarrollo</a:t>
            </a:r>
          </a:p>
        </p:txBody>
      </p:sp>
      <p:sp>
        <p:nvSpPr>
          <p:cNvPr id="137" name="Shape 137"/>
          <p:cNvSpPr/>
          <p:nvPr/>
        </p:nvSpPr>
        <p:spPr>
          <a:xfrm>
            <a:off x="4739044" y="5624515"/>
            <a:ext cx="3432727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Existencia de los lenguajes disponibles</a:t>
            </a:r>
          </a:p>
        </p:txBody>
      </p:sp>
      <p:sp>
        <p:nvSpPr>
          <p:cNvPr id="138" name="Shape 138"/>
          <p:cNvSpPr/>
          <p:nvPr/>
        </p:nvSpPr>
        <p:spPr>
          <a:xfrm>
            <a:off x="9133697" y="5624515"/>
            <a:ext cx="3432727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Facilidad de uso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42" name="Shape 14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151" name="Shape 151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152" name="Shape 152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sp>
        <p:nvSpPr>
          <p:cNvPr id="153" name="Shape 153"/>
          <p:cNvSpPr/>
          <p:nvPr/>
        </p:nvSpPr>
        <p:spPr>
          <a:xfrm>
            <a:off x="1357076" y="2371706"/>
            <a:ext cx="10287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B: DESSARROLLO E IMPLEMENTACIÓN</a:t>
            </a:r>
          </a:p>
        </p:txBody>
      </p:sp>
      <p:sp>
        <p:nvSpPr>
          <p:cNvPr id="154" name="Shape 154"/>
          <p:cNvSpPr/>
          <p:nvPr/>
        </p:nvSpPr>
        <p:spPr>
          <a:xfrm>
            <a:off x="773119" y="7699941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55" name="Shape 155"/>
          <p:cNvSpPr/>
          <p:nvPr/>
        </p:nvSpPr>
        <p:spPr>
          <a:xfrm>
            <a:off x="5071576" y="8014150"/>
            <a:ext cx="285878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  <a:endParaRPr sz="4500">
              <a:solidFill>
                <a:srgbClr val="3E3E3E"/>
              </a:solidFill>
              <a:latin typeface="Tw Cen MT"/>
              <a:ea typeface="Tw Cen MT"/>
              <a:cs typeface="Tw Cen MT"/>
              <a:sym typeface="Tw Cen MT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56" name="Shape 156"/>
          <p:cNvSpPr/>
          <p:nvPr/>
        </p:nvSpPr>
        <p:spPr>
          <a:xfrm>
            <a:off x="9390810" y="8158838"/>
            <a:ext cx="291850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157" name="Shape 157"/>
          <p:cNvSpPr/>
          <p:nvPr/>
        </p:nvSpPr>
        <p:spPr>
          <a:xfrm>
            <a:off x="9133698" y="5015042"/>
            <a:ext cx="3432726" cy="2715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Disponibilidad de entorno de emulacion para realizar pruebas</a:t>
            </a:r>
          </a:p>
        </p:txBody>
      </p:sp>
      <p:sp>
        <p:nvSpPr>
          <p:cNvPr id="158" name="Shape 158"/>
          <p:cNvSpPr/>
          <p:nvPr/>
        </p:nvSpPr>
        <p:spPr>
          <a:xfrm>
            <a:off x="4846312" y="5622590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Facilidad de configuración del entorno</a:t>
            </a:r>
          </a:p>
        </p:txBody>
      </p:sp>
      <p:sp>
        <p:nvSpPr>
          <p:cNvPr id="159" name="Shape 159"/>
          <p:cNvSpPr/>
          <p:nvPr/>
        </p:nvSpPr>
        <p:spPr>
          <a:xfrm>
            <a:off x="577269" y="5624515"/>
            <a:ext cx="3432726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Tiempo de desarrollo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  <a:endParaRPr sz="5700">
              <a:solidFill>
                <a:srgbClr val="F39019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63" name="Shape 163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1" name="Shape 171"/>
          <p:cNvSpPr/>
          <p:nvPr/>
        </p:nvSpPr>
        <p:spPr>
          <a:xfrm>
            <a:off x="344392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172" name="Shape 172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173" name="Shape 173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  <a:endParaRPr sz="28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174" name="Shape 174"/>
          <p:cNvSpPr/>
          <p:nvPr/>
        </p:nvSpPr>
        <p:spPr>
          <a:xfrm>
            <a:off x="1357076" y="2371706"/>
            <a:ext cx="10287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B: DESSARROLLO E IMPLEMENTACIÓN</a:t>
            </a:r>
          </a:p>
        </p:txBody>
      </p:sp>
      <p:sp>
        <p:nvSpPr>
          <p:cNvPr id="175" name="Shape 175"/>
          <p:cNvSpPr/>
          <p:nvPr/>
        </p:nvSpPr>
        <p:spPr>
          <a:xfrm>
            <a:off x="1005353" y="8208760"/>
            <a:ext cx="21859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DECIMAL</a:t>
            </a:r>
          </a:p>
        </p:txBody>
      </p:sp>
      <p:sp>
        <p:nvSpPr>
          <p:cNvPr id="176" name="Shape 176"/>
          <p:cNvSpPr/>
          <p:nvPr/>
        </p:nvSpPr>
        <p:spPr>
          <a:xfrm>
            <a:off x="9810594" y="8208760"/>
            <a:ext cx="21859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DECIMAL</a:t>
            </a:r>
          </a:p>
        </p:txBody>
      </p:sp>
      <p:sp>
        <p:nvSpPr>
          <p:cNvPr id="177" name="Shape 177"/>
          <p:cNvSpPr/>
          <p:nvPr/>
        </p:nvSpPr>
        <p:spPr>
          <a:xfrm>
            <a:off x="5407974" y="8525164"/>
            <a:ext cx="21859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DECIMAL</a:t>
            </a:r>
          </a:p>
        </p:txBody>
      </p:sp>
      <p:sp>
        <p:nvSpPr>
          <p:cNvPr id="178" name="Shape 178"/>
          <p:cNvSpPr/>
          <p:nvPr/>
        </p:nvSpPr>
        <p:spPr>
          <a:xfrm>
            <a:off x="577269" y="5375595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Coste para desarrollar la herramienta</a:t>
            </a:r>
          </a:p>
        </p:txBody>
      </p:sp>
      <p:sp>
        <p:nvSpPr>
          <p:cNvPr id="179" name="Shape 179"/>
          <p:cNvSpPr/>
          <p:nvPr/>
        </p:nvSpPr>
        <p:spPr>
          <a:xfrm>
            <a:off x="4775433" y="5465153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Coste para publicar la herramienta</a:t>
            </a:r>
          </a:p>
        </p:txBody>
      </p:sp>
      <p:sp>
        <p:nvSpPr>
          <p:cNvPr id="180" name="Shape 180"/>
          <p:cNvSpPr/>
          <p:nvPr/>
        </p:nvSpPr>
        <p:spPr>
          <a:xfrm>
            <a:off x="9083061" y="5393823"/>
            <a:ext cx="3432726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Rentabilidad obtenida después de la publicación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