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Texto del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  <a:endParaRPr sz="3600"/>
          </a:p>
          <a:p>
            <a:pPr lvl="1">
              <a:defRPr sz="1800"/>
            </a:pPr>
            <a:r>
              <a:rPr sz="3600"/>
              <a:t>Nivel de texto 2</a:t>
            </a:r>
            <a:endParaRPr sz="3600"/>
          </a:p>
          <a:p>
            <a:pPr lvl="2">
              <a:defRPr sz="1800"/>
            </a:pPr>
            <a:r>
              <a:rPr sz="3600"/>
              <a:t>Nivel de texto 3</a:t>
            </a:r>
            <a:endParaRPr sz="3600"/>
          </a:p>
          <a:p>
            <a:pPr lvl="3">
              <a:defRPr sz="1800"/>
            </a:pPr>
            <a:r>
              <a:rPr sz="3600"/>
              <a:t>Nivel de texto 4</a:t>
            </a:r>
            <a:endParaRPr sz="3600"/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Nivel de texto 1</a:t>
            </a:r>
            <a:endParaRPr sz="2800"/>
          </a:p>
          <a:p>
            <a:pPr lvl="1">
              <a:defRPr sz="1800"/>
            </a:pPr>
            <a:r>
              <a:rPr sz="2800"/>
              <a:t>Nivel de texto 2</a:t>
            </a:r>
            <a:endParaRPr sz="2800"/>
          </a:p>
          <a:p>
            <a:pPr lvl="2">
              <a:defRPr sz="1800"/>
            </a:pPr>
            <a:r>
              <a:rPr sz="2800"/>
              <a:t>Nivel de texto 3</a:t>
            </a:r>
            <a:endParaRPr sz="2800"/>
          </a:p>
          <a:p>
            <a:pPr lvl="3">
              <a:defRPr sz="1800"/>
            </a:pPr>
            <a:r>
              <a:rPr sz="2800"/>
              <a:t>Nivel de texto 4</a:t>
            </a:r>
            <a:endParaRPr sz="2800"/>
          </a:p>
          <a:p>
            <a:pPr lvl="4">
              <a:defRPr sz="1800"/>
            </a:pPr>
            <a:r>
              <a:rPr sz="28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  <a:endParaRPr sz="3600"/>
          </a:p>
          <a:p>
            <a:pPr lvl="1">
              <a:defRPr sz="1800"/>
            </a:pPr>
            <a:r>
              <a:rPr sz="3600"/>
              <a:t>Nivel de texto 2</a:t>
            </a:r>
            <a:endParaRPr sz="3600"/>
          </a:p>
          <a:p>
            <a:pPr lvl="2">
              <a:defRPr sz="1800"/>
            </a:pPr>
            <a:r>
              <a:rPr sz="3600"/>
              <a:t>Nivel de texto 3</a:t>
            </a:r>
            <a:endParaRPr sz="3600"/>
          </a:p>
          <a:p>
            <a:pPr lvl="3">
              <a:defRPr sz="1800"/>
            </a:pPr>
            <a:r>
              <a:rPr sz="3600"/>
              <a:t>Nivel de texto 4</a:t>
            </a:r>
            <a:endParaRPr sz="3600"/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Nivel de texto 1</a:t>
            </a:r>
            <a:endParaRPr sz="3600"/>
          </a:p>
          <a:p>
            <a:pPr lvl="1">
              <a:defRPr sz="1800"/>
            </a:pPr>
            <a:r>
              <a:rPr sz="3600"/>
              <a:t>Nivel de texto 2</a:t>
            </a:r>
            <a:endParaRPr sz="3600"/>
          </a:p>
          <a:p>
            <a:pPr lvl="2">
              <a:defRPr sz="1800"/>
            </a:pPr>
            <a:r>
              <a:rPr sz="3600"/>
              <a:t>Nivel de texto 3</a:t>
            </a:r>
            <a:endParaRPr sz="3600"/>
          </a:p>
          <a:p>
            <a:pPr lvl="3">
              <a:defRPr sz="1800"/>
            </a:pPr>
            <a:r>
              <a:rPr sz="3600"/>
              <a:t>Nivel de texto 4</a:t>
            </a:r>
            <a:endParaRPr sz="3600"/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1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2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5528" y="-134405"/>
            <a:ext cx="16035856" cy="1002241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3457918" y="2695310"/>
            <a:ext cx="6871538" cy="291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b="1" sz="73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rPr>
              <a:t>COMPARACIÓN </a:t>
            </a:r>
            <a:endParaRPr b="1" sz="7300">
              <a:solidFill>
                <a:srgbClr val="FFFFFF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endParaRPr b="1" sz="7300">
              <a:solidFill>
                <a:srgbClr val="FFFFFF"/>
              </a:solidFill>
              <a:latin typeface="Tw Cen MT"/>
              <a:ea typeface="Tw Cen MT"/>
              <a:cs typeface="Tw Cen MT"/>
              <a:sym typeface="Tw Cen MT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096002" y="855560"/>
            <a:ext cx="9341370" cy="7359487"/>
          </a:xfrm>
          <a:prstGeom prst="pentagon">
            <a:avLst/>
          </a:prstGeom>
          <a:ln w="190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1452431" y="3663742"/>
            <a:ext cx="10628512" cy="1727201"/>
          </a:xfrm>
          <a:prstGeom prst="roundRect">
            <a:avLst>
              <a:gd name="adj" fmla="val 1102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3640146" y="5193767"/>
            <a:ext cx="6507083" cy="30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b="1" sz="113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rPr>
              <a:t>ANDROID</a:t>
            </a:r>
            <a:endParaRPr b="1" sz="11300">
              <a:solidFill>
                <a:srgbClr val="FFFFFF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b="1" sz="113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rPr>
              <a:t>IOS</a:t>
            </a:r>
          </a:p>
        </p:txBody>
      </p:sp>
      <p:sp>
        <p:nvSpPr>
          <p:cNvPr id="37" name="Shape 37"/>
          <p:cNvSpPr/>
          <p:nvPr/>
        </p:nvSpPr>
        <p:spPr>
          <a:xfrm flipH="1" rot="10800000">
            <a:off x="2223002" y="2121459"/>
            <a:ext cx="9341370" cy="7359486"/>
          </a:xfrm>
          <a:prstGeom prst="pentagon">
            <a:avLst/>
          </a:prstGeom>
          <a:ln w="190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1995833" y="3663742"/>
            <a:ext cx="9541707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9400">
                <a:solidFill>
                  <a:srgbClr val="416979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400">
                <a:solidFill>
                  <a:srgbClr val="416979"/>
                </a:solidFill>
              </a:rPr>
              <a:t>APLICACIONES TTS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asted-image.png"/>
          <p:cNvPicPr/>
          <p:nvPr/>
        </p:nvPicPr>
        <p:blipFill>
          <a:blip r:embed="rId2">
            <a:alphaModFix amt="12628"/>
            <a:extLst/>
          </a:blip>
          <a:stretch>
            <a:fillRect/>
          </a:stretch>
        </p:blipFill>
        <p:spPr>
          <a:xfrm>
            <a:off x="-991782" y="-2617382"/>
            <a:ext cx="14988364" cy="1498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6835139" y="955769"/>
            <a:ext cx="1385041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4665706" y="956114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0" y="187927"/>
            <a:ext cx="130048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9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79DB7"/>
                </a:solidFill>
              </a:rPr>
              <a:t>3 PROYECTO IMPLEMENTACIÓN ANDROID</a:t>
            </a:r>
          </a:p>
        </p:txBody>
      </p:sp>
      <p:sp>
        <p:nvSpPr>
          <p:cNvPr id="205" name="Shape 205"/>
          <p:cNvSpPr/>
          <p:nvPr/>
        </p:nvSpPr>
        <p:spPr>
          <a:xfrm>
            <a:off x="538177" y="2673142"/>
            <a:ext cx="6540136" cy="669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6829577" y="3809658"/>
            <a:ext cx="5857309" cy="5855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175468" y="1648521"/>
            <a:ext cx="4308602" cy="1968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407037" y="1723074"/>
            <a:ext cx="5086570" cy="5348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-2682019" y="1948200"/>
            <a:ext cx="1002357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3.5 Manual de</a:t>
            </a:r>
            <a:endParaRPr sz="41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 usuario</a:t>
            </a:r>
          </a:p>
        </p:txBody>
      </p:sp>
      <p:sp>
        <p:nvSpPr>
          <p:cNvPr id="210" name="Shape 210"/>
          <p:cNvSpPr/>
          <p:nvPr/>
        </p:nvSpPr>
        <p:spPr>
          <a:xfrm>
            <a:off x="604137" y="3703386"/>
            <a:ext cx="7813894" cy="4897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La App es simple, el usuario la abre y le aparecerá una interfaz donde podrá escribir,seleccionar el idioma y escuchar.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En la selección de idiomas podrá elegir entre 4 diferentes: Español, Inglés, Francés y Alemán y por defecto la aplicación viene con el español seleccionado. 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Una vez se haya escrito algo y seleccionado el idioma que se quiera, se pulsa el botón con el icono del megáfono y reproducirá lo que este escrito</a:t>
            </a:r>
          </a:p>
        </p:txBody>
      </p:sp>
      <p:pic>
        <p:nvPicPr>
          <p:cNvPr id="211" name="Captura de pantalla 2017-05-07 a las 18.35.4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2369" y="2206789"/>
            <a:ext cx="3704613" cy="6500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asted-image.png"/>
          <p:cNvPicPr/>
          <p:nvPr/>
        </p:nvPicPr>
        <p:blipFill>
          <a:blip r:embed="rId2">
            <a:alphaModFix amt="12628"/>
            <a:extLst/>
          </a:blip>
          <a:stretch>
            <a:fillRect/>
          </a:stretch>
        </p:blipFill>
        <p:spPr>
          <a:xfrm>
            <a:off x="-991782" y="-2617382"/>
            <a:ext cx="14988364" cy="1498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6835139" y="955769"/>
            <a:ext cx="1385041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4665706" y="956114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0" y="187927"/>
            <a:ext cx="130048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9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79DB7"/>
                </a:solidFill>
              </a:rPr>
              <a:t>4 PROYECTO IMPLEMENTACIÓN IOS</a:t>
            </a:r>
          </a:p>
        </p:txBody>
      </p:sp>
      <p:sp>
        <p:nvSpPr>
          <p:cNvPr id="217" name="Shape 217"/>
          <p:cNvSpPr/>
          <p:nvPr/>
        </p:nvSpPr>
        <p:spPr>
          <a:xfrm>
            <a:off x="538177" y="2673142"/>
            <a:ext cx="6540136" cy="669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6829577" y="3809658"/>
            <a:ext cx="5857309" cy="5855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175468" y="1664121"/>
            <a:ext cx="4308602" cy="195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4407037" y="1723074"/>
            <a:ext cx="5086570" cy="5348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-2682019" y="2100290"/>
            <a:ext cx="1002357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4.1 Documentación</a:t>
            </a:r>
            <a:endParaRPr sz="41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diseño</a:t>
            </a:r>
          </a:p>
        </p:txBody>
      </p:sp>
      <p:pic>
        <p:nvPicPr>
          <p:cNvPr id="22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2497" y="3732546"/>
            <a:ext cx="2838433" cy="5021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18809" y="3732546"/>
            <a:ext cx="2863027" cy="5021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92060" y="6618769"/>
            <a:ext cx="1953311" cy="195331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1581438" y="8869504"/>
            <a:ext cx="418055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Pantalla inicial</a:t>
            </a:r>
          </a:p>
        </p:txBody>
      </p:sp>
      <p:sp>
        <p:nvSpPr>
          <p:cNvPr id="226" name="Shape 226"/>
          <p:cNvSpPr/>
          <p:nvPr/>
        </p:nvSpPr>
        <p:spPr>
          <a:xfrm>
            <a:off x="4860047" y="8869504"/>
            <a:ext cx="418055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Pantalla carga</a:t>
            </a:r>
          </a:p>
        </p:txBody>
      </p:sp>
      <p:sp>
        <p:nvSpPr>
          <p:cNvPr id="227" name="Shape 227"/>
          <p:cNvSpPr/>
          <p:nvPr/>
        </p:nvSpPr>
        <p:spPr>
          <a:xfrm>
            <a:off x="8502731" y="8706375"/>
            <a:ext cx="418055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Logo app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asted-image.png"/>
          <p:cNvPicPr/>
          <p:nvPr/>
        </p:nvPicPr>
        <p:blipFill>
          <a:blip r:embed="rId2">
            <a:alphaModFix amt="12628"/>
            <a:extLst/>
          </a:blip>
          <a:stretch>
            <a:fillRect/>
          </a:stretch>
        </p:blipFill>
        <p:spPr>
          <a:xfrm>
            <a:off x="-991782" y="-2617382"/>
            <a:ext cx="14988364" cy="1498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6835139" y="955769"/>
            <a:ext cx="1385041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4665706" y="956114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0" y="187927"/>
            <a:ext cx="130048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9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79DB7"/>
                </a:solidFill>
              </a:rPr>
              <a:t>4 PROYECTO IMPLEMENTACIÓN IOS</a:t>
            </a:r>
          </a:p>
        </p:txBody>
      </p:sp>
      <p:sp>
        <p:nvSpPr>
          <p:cNvPr id="233" name="Shape 233"/>
          <p:cNvSpPr/>
          <p:nvPr/>
        </p:nvSpPr>
        <p:spPr>
          <a:xfrm>
            <a:off x="538177" y="2673142"/>
            <a:ext cx="6540136" cy="669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6829577" y="3809658"/>
            <a:ext cx="5857309" cy="5855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175468" y="1664121"/>
            <a:ext cx="4308602" cy="195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4407037" y="1723074"/>
            <a:ext cx="5086570" cy="5348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-2682019" y="2100290"/>
            <a:ext cx="1002357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4.2 Documentación</a:t>
            </a:r>
            <a:endParaRPr sz="41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construcción</a:t>
            </a:r>
          </a:p>
        </p:txBody>
      </p:sp>
      <p:pic>
        <p:nvPicPr>
          <p:cNvPr id="238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956" y="5183575"/>
            <a:ext cx="6015712" cy="4255355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239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68036" y="2267696"/>
            <a:ext cx="6127774" cy="3387774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240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25522" y="6213894"/>
            <a:ext cx="6127774" cy="5521921"/>
          </a:xfrm>
          <a:prstGeom prst="rect">
            <a:avLst/>
          </a:prstGeom>
          <a:ln w="25400">
            <a:solidFill/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6829577" y="5699023"/>
            <a:ext cx="5857309" cy="64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Ej. Codigo Boton Actuación Hablar</a:t>
            </a:r>
            <a:endParaRPr sz="2900">
              <a:solidFill>
                <a:srgbClr val="3E4248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8364345" y="1389413"/>
            <a:ext cx="4748676" cy="1010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View Controller.swift, 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Ej. Declaración de elementos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-110135" y="4622799"/>
            <a:ext cx="61531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Main.storyboard (Interfaz grafica)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asted-image.png"/>
          <p:cNvPicPr/>
          <p:nvPr/>
        </p:nvPicPr>
        <p:blipFill>
          <a:blip r:embed="rId2">
            <a:alphaModFix amt="12628"/>
            <a:extLst/>
          </a:blip>
          <a:stretch>
            <a:fillRect/>
          </a:stretch>
        </p:blipFill>
        <p:spPr>
          <a:xfrm>
            <a:off x="-991782" y="-2617382"/>
            <a:ext cx="14988364" cy="1498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6835139" y="955769"/>
            <a:ext cx="1385041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4665706" y="956114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0" y="187927"/>
            <a:ext cx="130048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9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79DB7"/>
                </a:solidFill>
              </a:rPr>
              <a:t>4 PROYECTO IMPLEMENTACIÓN IOS</a:t>
            </a:r>
          </a:p>
        </p:txBody>
      </p:sp>
      <p:sp>
        <p:nvSpPr>
          <p:cNvPr id="249" name="Shape 249"/>
          <p:cNvSpPr/>
          <p:nvPr/>
        </p:nvSpPr>
        <p:spPr>
          <a:xfrm>
            <a:off x="538177" y="2673142"/>
            <a:ext cx="6540136" cy="669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6829577" y="3809658"/>
            <a:ext cx="5857309" cy="5855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175468" y="1664121"/>
            <a:ext cx="4308602" cy="195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4407037" y="1723074"/>
            <a:ext cx="5086570" cy="5348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-2682019" y="2100290"/>
            <a:ext cx="1002357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4.3 Documentación</a:t>
            </a:r>
            <a:endParaRPr sz="41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de pruebas</a:t>
            </a:r>
          </a:p>
        </p:txBody>
      </p:sp>
      <p:pic>
        <p:nvPicPr>
          <p:cNvPr id="25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4592" y="4745034"/>
            <a:ext cx="8991601" cy="952501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255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98607" y="5707065"/>
            <a:ext cx="4381501" cy="749301"/>
          </a:xfrm>
          <a:prstGeom prst="rect">
            <a:avLst/>
          </a:prstGeom>
          <a:ln w="25400">
            <a:solidFill/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2535162" y="3242734"/>
            <a:ext cx="9134400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Prueba1 - Manejo del teclado de la aplicación.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40000"/>
              </a:lnSpc>
              <a:defRPr sz="1800"/>
            </a:pP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Problema: imposibilidad pulsar botón hablar por teclado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Solución: código para manejar la visibilidad del teclado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0" y="6126393"/>
            <a:ext cx="130048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Prueba2 - Selección escogida del Picker.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40000"/>
              </a:lnSpc>
              <a:defRPr sz="1800"/>
            </a:pP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Problema: : imposibilidad de sacar la selección del Picker al pulsar el botón “Hablar”.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Solución: creación de etiqueta donde se almacena el idioma seleccionado.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</p:txBody>
      </p:sp>
      <p:pic>
        <p:nvPicPr>
          <p:cNvPr id="258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14592" y="7990043"/>
            <a:ext cx="8991601" cy="850901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259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14642" y="8883448"/>
            <a:ext cx="8191501" cy="736601"/>
          </a:xfrm>
          <a:prstGeom prst="rect">
            <a:avLst/>
          </a:prstGeom>
          <a:ln w="254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asted-image.png"/>
          <p:cNvPicPr/>
          <p:nvPr/>
        </p:nvPicPr>
        <p:blipFill>
          <a:blip r:embed="rId2">
            <a:alphaModFix amt="12628"/>
            <a:extLst/>
          </a:blip>
          <a:stretch>
            <a:fillRect/>
          </a:stretch>
        </p:blipFill>
        <p:spPr>
          <a:xfrm>
            <a:off x="-991782" y="-2617382"/>
            <a:ext cx="14988364" cy="1498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6835139" y="955769"/>
            <a:ext cx="1385041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4665706" y="956114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0" y="187927"/>
            <a:ext cx="130048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9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79DB7"/>
                </a:solidFill>
              </a:rPr>
              <a:t>4 PROYECTO IMPLEMENTACIÓN IOS</a:t>
            </a:r>
          </a:p>
        </p:txBody>
      </p:sp>
      <p:sp>
        <p:nvSpPr>
          <p:cNvPr id="265" name="Shape 265"/>
          <p:cNvSpPr/>
          <p:nvPr/>
        </p:nvSpPr>
        <p:spPr>
          <a:xfrm>
            <a:off x="538177" y="2673142"/>
            <a:ext cx="6540136" cy="669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6829577" y="3809658"/>
            <a:ext cx="5857309" cy="5855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175468" y="1648521"/>
            <a:ext cx="4308602" cy="1968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4407037" y="1723074"/>
            <a:ext cx="5086570" cy="5348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-2682019" y="2100290"/>
            <a:ext cx="1002357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4.4 Documentación</a:t>
            </a:r>
            <a:endParaRPr sz="41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de instalación</a:t>
            </a:r>
          </a:p>
        </p:txBody>
      </p:sp>
      <p:sp>
        <p:nvSpPr>
          <p:cNvPr id="270" name="Shape 270"/>
          <p:cNvSpPr/>
          <p:nvPr/>
        </p:nvSpPr>
        <p:spPr>
          <a:xfrm>
            <a:off x="1884001" y="4266654"/>
            <a:ext cx="4308601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331470" algn="l" defTabSz="457200">
              <a:defRPr sz="1800"/>
            </a:pPr>
            <a:r>
              <a:rPr sz="3500">
                <a:latin typeface="Tw Cen MT"/>
                <a:ea typeface="Tw Cen MT"/>
                <a:cs typeface="Tw Cen MT"/>
                <a:sym typeface="Tw Cen MT"/>
              </a:rPr>
              <a:t>Entorno Apple Xcode: </a:t>
            </a:r>
            <a:endParaRPr sz="35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r>
              <a:rPr sz="3000">
                <a:latin typeface="Tw Cen MT"/>
                <a:ea typeface="Tw Cen MT"/>
                <a:cs typeface="Tw Cen MT"/>
                <a:sym typeface="Tw Cen MT"/>
              </a:rPr>
              <a:t>Instalación gratuita desde la web (o Mac AppStore), desde un Mac.</a:t>
            </a: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7560227" y="3879849"/>
            <a:ext cx="4834126" cy="34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331470" algn="l" defTabSz="457200">
              <a:defRPr sz="1800"/>
            </a:pP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r>
              <a:rPr sz="3400">
                <a:latin typeface="Tw Cen MT"/>
                <a:ea typeface="Tw Cen MT"/>
                <a:cs typeface="Tw Cen MT"/>
                <a:sym typeface="Tw Cen MT"/>
              </a:rPr>
              <a:t>App: </a:t>
            </a:r>
            <a:endParaRPr sz="34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r>
              <a:rPr sz="3000">
                <a:latin typeface="Tw Cen MT"/>
                <a:ea typeface="Tw Cen MT"/>
                <a:cs typeface="Tw Cen MT"/>
                <a:sym typeface="Tw Cen MT"/>
              </a:rPr>
              <a:t>iPhones con Certificado de Desarrollador, a través Xcode. En un futuro y si se quisiera, Apple Store.</a:t>
            </a: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asted-image.png"/>
          <p:cNvPicPr/>
          <p:nvPr/>
        </p:nvPicPr>
        <p:blipFill>
          <a:blip r:embed="rId2">
            <a:alphaModFix amt="12628"/>
            <a:extLst/>
          </a:blip>
          <a:stretch>
            <a:fillRect/>
          </a:stretch>
        </p:blipFill>
        <p:spPr>
          <a:xfrm>
            <a:off x="-991782" y="-2617382"/>
            <a:ext cx="14988364" cy="1498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6835139" y="955769"/>
            <a:ext cx="1385041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4665706" y="956114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0" y="187927"/>
            <a:ext cx="130048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9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79DB7"/>
                </a:solidFill>
              </a:rPr>
              <a:t>4 PROYECTO IMPLEMENTACIÓN IOS</a:t>
            </a:r>
          </a:p>
        </p:txBody>
      </p:sp>
      <p:sp>
        <p:nvSpPr>
          <p:cNvPr id="277" name="Shape 277"/>
          <p:cNvSpPr/>
          <p:nvPr/>
        </p:nvSpPr>
        <p:spPr>
          <a:xfrm>
            <a:off x="538177" y="2673142"/>
            <a:ext cx="6540136" cy="669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6829577" y="3809658"/>
            <a:ext cx="5857309" cy="5855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175468" y="1648521"/>
            <a:ext cx="4308602" cy="1968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4407037" y="1723074"/>
            <a:ext cx="5086570" cy="5348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-2682019" y="1948200"/>
            <a:ext cx="1002357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4.5 Manual de</a:t>
            </a:r>
            <a:endParaRPr sz="41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 usuario</a:t>
            </a:r>
          </a:p>
        </p:txBody>
      </p:sp>
      <p:pic>
        <p:nvPicPr>
          <p:cNvPr id="28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13854" y="2404846"/>
            <a:ext cx="3612705" cy="6391708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1099063" y="4121969"/>
            <a:ext cx="7761162" cy="471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331470" algn="l" defTabSz="457200">
              <a:defRPr sz="1800"/>
            </a:pPr>
            <a:r>
              <a:rPr sz="3000">
                <a:solidFill>
                  <a:srgbClr val="26292D"/>
                </a:solidFill>
                <a:latin typeface="Tw Cen MT"/>
                <a:ea typeface="Tw Cen MT"/>
                <a:cs typeface="Tw Cen MT"/>
                <a:sym typeface="Tw Cen MT"/>
              </a:rPr>
              <a:t>App simple: se abre, se escribe un texto, se selecciona el idioma con el que se quiera que sea dicho, se escoge una velocidad y finalmente se pulsa el botón de “Hablar”.</a:t>
            </a:r>
            <a:endParaRPr sz="3000">
              <a:solidFill>
                <a:srgbClr val="26292D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r>
              <a:rPr sz="3000">
                <a:solidFill>
                  <a:srgbClr val="26292D"/>
                </a:solidFill>
                <a:latin typeface="Tw Cen MT"/>
                <a:ea typeface="Tw Cen MT"/>
                <a:cs typeface="Tw Cen MT"/>
                <a:sym typeface="Tw Cen MT"/>
              </a:rPr>
              <a:t>(en cualquier orden).</a:t>
            </a:r>
            <a:endParaRPr sz="3000">
              <a:solidFill>
                <a:srgbClr val="26292D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endParaRPr sz="3000">
              <a:solidFill>
                <a:srgbClr val="26292D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r>
              <a:rPr sz="3000">
                <a:solidFill>
                  <a:srgbClr val="26292D"/>
                </a:solidFill>
                <a:latin typeface="Tw Cen MT"/>
                <a:ea typeface="Tw Cen MT"/>
                <a:cs typeface="Tw Cen MT"/>
                <a:sym typeface="Tw Cen MT"/>
              </a:rPr>
              <a:t>Idiomas disponibles: Español (por defecto), Inglés, Francés y Alemán.</a:t>
            </a:r>
            <a:endParaRPr sz="3000">
              <a:solidFill>
                <a:srgbClr val="26292D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l" defTabSz="457200">
              <a:defRPr sz="1800"/>
            </a:pPr>
            <a:r>
              <a:rPr sz="3000">
                <a:solidFill>
                  <a:srgbClr val="26292D"/>
                </a:solidFill>
                <a:latin typeface="Tw Cen MT"/>
                <a:ea typeface="Tw Cen MT"/>
                <a:cs typeface="Tw Cen MT"/>
                <a:sym typeface="Tw Cen MT"/>
              </a:rPr>
              <a:t>Velocidad de idioma: cualquiera entre los valores 0 y 1 (0.5 por defecto)</a:t>
            </a:r>
            <a:endParaRPr sz="3000">
              <a:solidFill>
                <a:srgbClr val="26292D"/>
              </a:solidFill>
              <a:latin typeface="Tw Cen MT"/>
              <a:ea typeface="Tw Cen MT"/>
              <a:cs typeface="Tw Cen MT"/>
              <a:sym typeface="Tw Cen MT"/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890758" y="3600389"/>
            <a:ext cx="5020084" cy="4649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274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7507892" y="5043439"/>
            <a:ext cx="5020083" cy="4649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2498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668834" y="1346983"/>
            <a:ext cx="5020084" cy="4649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126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88" name="pasted-image.jpg"/>
          <p:cNvPicPr/>
          <p:nvPr/>
        </p:nvPicPr>
        <p:blipFill>
          <a:blip r:embed="rId2">
            <a:alphaModFix amt="41037"/>
            <a:extLst/>
          </a:blip>
          <a:stretch>
            <a:fillRect/>
          </a:stretch>
        </p:blipFill>
        <p:spPr>
          <a:xfrm rot="2683367">
            <a:off x="6822658" y="693677"/>
            <a:ext cx="1385042" cy="1385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asted-image.jpg"/>
          <p:cNvPicPr/>
          <p:nvPr/>
        </p:nvPicPr>
        <p:blipFill>
          <a:blip r:embed="rId2">
            <a:alphaModFix amt="41037"/>
            <a:extLst/>
          </a:blip>
          <a:stretch>
            <a:fillRect/>
          </a:stretch>
        </p:blipFill>
        <p:spPr>
          <a:xfrm rot="13483367">
            <a:off x="4665706" y="693677"/>
            <a:ext cx="1385041" cy="138504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Shape 290"/>
          <p:cNvSpPr/>
          <p:nvPr/>
        </p:nvSpPr>
        <p:spPr>
          <a:xfrm>
            <a:off x="-315841" y="150791"/>
            <a:ext cx="1363648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579DB7"/>
                </a:solidFill>
              </a:rPr>
              <a:t>5 COMPARACIÓN IMPLEMENTACIONES</a:t>
            </a:r>
          </a:p>
        </p:txBody>
      </p:sp>
      <p:sp>
        <p:nvSpPr>
          <p:cNvPr id="291" name="Shape 291"/>
          <p:cNvSpPr/>
          <p:nvPr/>
        </p:nvSpPr>
        <p:spPr>
          <a:xfrm>
            <a:off x="4575131" y="1436818"/>
            <a:ext cx="385453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500">
                <a:solidFill>
                  <a:srgbClr val="49879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49879E"/>
                </a:solidFill>
              </a:rPr>
              <a:t>ANDROID</a:t>
            </a:r>
          </a:p>
        </p:txBody>
      </p:sp>
      <p:sp>
        <p:nvSpPr>
          <p:cNvPr id="292" name="Shape 292"/>
          <p:cNvSpPr/>
          <p:nvPr/>
        </p:nvSpPr>
        <p:spPr>
          <a:xfrm rot="21600000">
            <a:off x="187089" y="2545045"/>
            <a:ext cx="42014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HORAS INVERTIDAS EN LA CREACIÓN</a:t>
            </a:r>
          </a:p>
        </p:txBody>
      </p:sp>
      <p:sp>
        <p:nvSpPr>
          <p:cNvPr id="293" name="Shape 293"/>
          <p:cNvSpPr/>
          <p:nvPr/>
        </p:nvSpPr>
        <p:spPr>
          <a:xfrm rot="21600000">
            <a:off x="421116" y="3906936"/>
            <a:ext cx="35302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rPr>
              <a:t>CLASES UTILIZADAS </a:t>
            </a:r>
            <a:endParaRPr sz="3000">
              <a:solidFill>
                <a:srgbClr val="315D6E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rPr>
              <a:t>EN LA APP</a:t>
            </a:r>
          </a:p>
        </p:txBody>
      </p:sp>
      <p:sp>
        <p:nvSpPr>
          <p:cNvPr id="294" name="Shape 294"/>
          <p:cNvSpPr/>
          <p:nvPr/>
        </p:nvSpPr>
        <p:spPr>
          <a:xfrm rot="21600000">
            <a:off x="325747" y="5387338"/>
            <a:ext cx="353022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MULTIPLATAFORMA</a:t>
            </a:r>
          </a:p>
        </p:txBody>
      </p:sp>
      <p:sp>
        <p:nvSpPr>
          <p:cNvPr id="295" name="Shape 295"/>
          <p:cNvSpPr/>
          <p:nvPr/>
        </p:nvSpPr>
        <p:spPr>
          <a:xfrm rot="21600000">
            <a:off x="325747" y="6470598"/>
            <a:ext cx="35302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INTRODUCIÓN VARIOS LENGUAJES</a:t>
            </a:r>
          </a:p>
        </p:txBody>
      </p:sp>
      <p:sp>
        <p:nvSpPr>
          <p:cNvPr id="296" name="Shape 296"/>
          <p:cNvSpPr/>
          <p:nvPr/>
        </p:nvSpPr>
        <p:spPr>
          <a:xfrm rot="21600000">
            <a:off x="421116" y="7960259"/>
            <a:ext cx="35302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FACILIDAD DE IMPLEMENTACIÓN</a:t>
            </a:r>
          </a:p>
        </p:txBody>
      </p:sp>
      <p:sp>
        <p:nvSpPr>
          <p:cNvPr id="297" name="Shape 297"/>
          <p:cNvSpPr/>
          <p:nvPr/>
        </p:nvSpPr>
        <p:spPr>
          <a:xfrm rot="21600000">
            <a:off x="6135495" y="2579978"/>
            <a:ext cx="42014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VELOCIDAD DE USO</a:t>
            </a:r>
          </a:p>
        </p:txBody>
      </p:sp>
      <p:sp>
        <p:nvSpPr>
          <p:cNvPr id="298" name="Shape 298"/>
          <p:cNvSpPr/>
          <p:nvPr/>
        </p:nvSpPr>
        <p:spPr>
          <a:xfrm rot="21600000">
            <a:off x="6471122" y="3906936"/>
            <a:ext cx="353022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NATURALIDAD DEL LENGUAJE</a:t>
            </a:r>
          </a:p>
        </p:txBody>
      </p:sp>
      <p:sp>
        <p:nvSpPr>
          <p:cNvPr id="299" name="Shape 299"/>
          <p:cNvSpPr/>
          <p:nvPr/>
        </p:nvSpPr>
        <p:spPr>
          <a:xfrm rot="21600000">
            <a:off x="6353258" y="5184138"/>
            <a:ext cx="376595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INFORMACIÓN PARA IMPLEMENTAR LA APP</a:t>
            </a:r>
          </a:p>
        </p:txBody>
      </p:sp>
      <p:sp>
        <p:nvSpPr>
          <p:cNvPr id="300" name="Shape 300"/>
          <p:cNvSpPr/>
          <p:nvPr/>
        </p:nvSpPr>
        <p:spPr>
          <a:xfrm rot="21600000">
            <a:off x="6471122" y="6673798"/>
            <a:ext cx="353022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SENCILLEZ INTERFAZ</a:t>
            </a:r>
          </a:p>
        </p:txBody>
      </p:sp>
      <p:sp>
        <p:nvSpPr>
          <p:cNvPr id="301" name="Shape 301"/>
          <p:cNvSpPr/>
          <p:nvPr/>
        </p:nvSpPr>
        <p:spPr>
          <a:xfrm rot="21600000">
            <a:off x="6471122" y="7960259"/>
            <a:ext cx="353022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COSTE DE IMPLEMENTACIÓN</a:t>
            </a:r>
          </a:p>
        </p:txBody>
      </p:sp>
      <p:sp>
        <p:nvSpPr>
          <p:cNvPr id="302" name="Shape 302"/>
          <p:cNvSpPr/>
          <p:nvPr/>
        </p:nvSpPr>
        <p:spPr>
          <a:xfrm rot="21600000">
            <a:off x="4481243" y="257997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8</a:t>
            </a:r>
          </a:p>
        </p:txBody>
      </p:sp>
      <p:sp>
        <p:nvSpPr>
          <p:cNvPr id="303" name="Shape 303"/>
          <p:cNvSpPr/>
          <p:nvPr/>
        </p:nvSpPr>
        <p:spPr>
          <a:xfrm rot="21600000">
            <a:off x="4430443" y="393887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6</a:t>
            </a:r>
          </a:p>
        </p:txBody>
      </p:sp>
      <p:sp>
        <p:nvSpPr>
          <p:cNvPr id="304" name="Shape 304"/>
          <p:cNvSpPr/>
          <p:nvPr/>
        </p:nvSpPr>
        <p:spPr>
          <a:xfrm rot="21600000">
            <a:off x="4323827" y="538733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NO</a:t>
            </a:r>
          </a:p>
        </p:txBody>
      </p:sp>
      <p:sp>
        <p:nvSpPr>
          <p:cNvPr id="305" name="Shape 305"/>
          <p:cNvSpPr/>
          <p:nvPr/>
        </p:nvSpPr>
        <p:spPr>
          <a:xfrm rot="21600000">
            <a:off x="4323827" y="667379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SI</a:t>
            </a:r>
          </a:p>
        </p:txBody>
      </p:sp>
      <p:sp>
        <p:nvSpPr>
          <p:cNvPr id="306" name="Shape 306"/>
          <p:cNvSpPr/>
          <p:nvPr/>
        </p:nvSpPr>
        <p:spPr>
          <a:xfrm rot="21600000">
            <a:off x="4323827" y="8163459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9</a:t>
            </a:r>
          </a:p>
        </p:txBody>
      </p:sp>
      <p:sp>
        <p:nvSpPr>
          <p:cNvPr id="307" name="Shape 307"/>
          <p:cNvSpPr/>
          <p:nvPr/>
        </p:nvSpPr>
        <p:spPr>
          <a:xfrm rot="21600000">
            <a:off x="10145443" y="4110136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7</a:t>
            </a:r>
          </a:p>
        </p:txBody>
      </p:sp>
      <p:sp>
        <p:nvSpPr>
          <p:cNvPr id="308" name="Shape 308"/>
          <p:cNvSpPr/>
          <p:nvPr/>
        </p:nvSpPr>
        <p:spPr>
          <a:xfrm rot="21600000">
            <a:off x="10145443" y="257997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7</a:t>
            </a:r>
          </a:p>
        </p:txBody>
      </p:sp>
      <p:sp>
        <p:nvSpPr>
          <p:cNvPr id="309" name="Shape 309"/>
          <p:cNvSpPr/>
          <p:nvPr/>
        </p:nvSpPr>
        <p:spPr>
          <a:xfrm rot="21600000">
            <a:off x="10145443" y="667379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9</a:t>
            </a:r>
          </a:p>
        </p:txBody>
      </p:sp>
      <p:sp>
        <p:nvSpPr>
          <p:cNvPr id="310" name="Shape 310"/>
          <p:cNvSpPr/>
          <p:nvPr/>
        </p:nvSpPr>
        <p:spPr>
          <a:xfrm rot="21600000">
            <a:off x="10145443" y="5391967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10</a:t>
            </a:r>
          </a:p>
        </p:txBody>
      </p:sp>
      <p:sp>
        <p:nvSpPr>
          <p:cNvPr id="311" name="Shape 311"/>
          <p:cNvSpPr/>
          <p:nvPr/>
        </p:nvSpPr>
        <p:spPr>
          <a:xfrm rot="21600000">
            <a:off x="10145443" y="819932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0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890758" y="3600389"/>
            <a:ext cx="5020084" cy="4649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274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7507892" y="5043439"/>
            <a:ext cx="5020083" cy="4649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2498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668834" y="1346983"/>
            <a:ext cx="5020084" cy="4649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126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16" name="pasted-image.jpg"/>
          <p:cNvPicPr/>
          <p:nvPr/>
        </p:nvPicPr>
        <p:blipFill>
          <a:blip r:embed="rId2">
            <a:alphaModFix amt="41037"/>
            <a:extLst/>
          </a:blip>
          <a:stretch>
            <a:fillRect/>
          </a:stretch>
        </p:blipFill>
        <p:spPr>
          <a:xfrm rot="2683367">
            <a:off x="6822658" y="693677"/>
            <a:ext cx="1385042" cy="1385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asted-image.jpg"/>
          <p:cNvPicPr/>
          <p:nvPr/>
        </p:nvPicPr>
        <p:blipFill>
          <a:blip r:embed="rId2">
            <a:alphaModFix amt="41037"/>
            <a:extLst/>
          </a:blip>
          <a:stretch>
            <a:fillRect/>
          </a:stretch>
        </p:blipFill>
        <p:spPr>
          <a:xfrm rot="13483367">
            <a:off x="4665706" y="693677"/>
            <a:ext cx="1385041" cy="138504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hape 318"/>
          <p:cNvSpPr/>
          <p:nvPr/>
        </p:nvSpPr>
        <p:spPr>
          <a:xfrm>
            <a:off x="-315841" y="150791"/>
            <a:ext cx="1363648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579DB7"/>
                </a:solidFill>
              </a:rPr>
              <a:t>5 COMPARACIÓN IMPLEMENTACIONES</a:t>
            </a:r>
          </a:p>
        </p:txBody>
      </p:sp>
      <p:sp>
        <p:nvSpPr>
          <p:cNvPr id="319" name="Shape 319"/>
          <p:cNvSpPr/>
          <p:nvPr/>
        </p:nvSpPr>
        <p:spPr>
          <a:xfrm>
            <a:off x="4575131" y="1436818"/>
            <a:ext cx="385453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500">
                <a:solidFill>
                  <a:srgbClr val="49879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49879E"/>
                </a:solidFill>
              </a:rPr>
              <a:t>IOS</a:t>
            </a:r>
          </a:p>
        </p:txBody>
      </p:sp>
      <p:sp>
        <p:nvSpPr>
          <p:cNvPr id="320" name="Shape 320"/>
          <p:cNvSpPr/>
          <p:nvPr/>
        </p:nvSpPr>
        <p:spPr>
          <a:xfrm rot="21600000">
            <a:off x="187089" y="2545045"/>
            <a:ext cx="42014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HORAS INVERTIDAS EN LA CREACIÓN</a:t>
            </a:r>
          </a:p>
        </p:txBody>
      </p:sp>
      <p:sp>
        <p:nvSpPr>
          <p:cNvPr id="321" name="Shape 321"/>
          <p:cNvSpPr/>
          <p:nvPr/>
        </p:nvSpPr>
        <p:spPr>
          <a:xfrm rot="21600000">
            <a:off x="421116" y="3906936"/>
            <a:ext cx="35302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rPr>
              <a:t>CLASES UTILIZADAS </a:t>
            </a:r>
            <a:endParaRPr sz="3000">
              <a:solidFill>
                <a:srgbClr val="315D6E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rPr>
              <a:t>EN LA APP</a:t>
            </a:r>
          </a:p>
        </p:txBody>
      </p:sp>
      <p:sp>
        <p:nvSpPr>
          <p:cNvPr id="322" name="Shape 322"/>
          <p:cNvSpPr/>
          <p:nvPr/>
        </p:nvSpPr>
        <p:spPr>
          <a:xfrm rot="21600000">
            <a:off x="325747" y="5387338"/>
            <a:ext cx="353022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MULTIPLATAFORMA</a:t>
            </a:r>
          </a:p>
        </p:txBody>
      </p:sp>
      <p:sp>
        <p:nvSpPr>
          <p:cNvPr id="323" name="Shape 323"/>
          <p:cNvSpPr/>
          <p:nvPr/>
        </p:nvSpPr>
        <p:spPr>
          <a:xfrm rot="21600000">
            <a:off x="325747" y="6470598"/>
            <a:ext cx="35302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INTRODUCIÓN VARIOS LENGUAJES</a:t>
            </a:r>
          </a:p>
        </p:txBody>
      </p:sp>
      <p:sp>
        <p:nvSpPr>
          <p:cNvPr id="324" name="Shape 324"/>
          <p:cNvSpPr/>
          <p:nvPr/>
        </p:nvSpPr>
        <p:spPr>
          <a:xfrm rot="21600000">
            <a:off x="421116" y="7960259"/>
            <a:ext cx="35302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FACILIDAD DE IMPLEMENTACIÓN</a:t>
            </a:r>
          </a:p>
        </p:txBody>
      </p:sp>
      <p:sp>
        <p:nvSpPr>
          <p:cNvPr id="325" name="Shape 325"/>
          <p:cNvSpPr/>
          <p:nvPr/>
        </p:nvSpPr>
        <p:spPr>
          <a:xfrm rot="21600000">
            <a:off x="6135495" y="2579978"/>
            <a:ext cx="42014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VELOCIDAD DE USO</a:t>
            </a:r>
          </a:p>
        </p:txBody>
      </p:sp>
      <p:sp>
        <p:nvSpPr>
          <p:cNvPr id="326" name="Shape 326"/>
          <p:cNvSpPr/>
          <p:nvPr/>
        </p:nvSpPr>
        <p:spPr>
          <a:xfrm rot="21600000">
            <a:off x="6471122" y="3906936"/>
            <a:ext cx="353022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NATURALIDAD DEL LENGUAJE</a:t>
            </a:r>
          </a:p>
        </p:txBody>
      </p:sp>
      <p:sp>
        <p:nvSpPr>
          <p:cNvPr id="327" name="Shape 327"/>
          <p:cNvSpPr/>
          <p:nvPr/>
        </p:nvSpPr>
        <p:spPr>
          <a:xfrm rot="21600000">
            <a:off x="6353258" y="5184138"/>
            <a:ext cx="376595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INFORMACIÓN PARA IMPLEMENTAR LA APP</a:t>
            </a:r>
          </a:p>
        </p:txBody>
      </p:sp>
      <p:sp>
        <p:nvSpPr>
          <p:cNvPr id="328" name="Shape 328"/>
          <p:cNvSpPr/>
          <p:nvPr/>
        </p:nvSpPr>
        <p:spPr>
          <a:xfrm rot="21600000">
            <a:off x="6471122" y="6673798"/>
            <a:ext cx="353022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SENCILLEZ INTERFAZ</a:t>
            </a:r>
          </a:p>
        </p:txBody>
      </p:sp>
      <p:sp>
        <p:nvSpPr>
          <p:cNvPr id="329" name="Shape 329"/>
          <p:cNvSpPr/>
          <p:nvPr/>
        </p:nvSpPr>
        <p:spPr>
          <a:xfrm rot="21600000">
            <a:off x="6471122" y="7960259"/>
            <a:ext cx="353022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315D6E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15D6E"/>
                </a:solidFill>
              </a:rPr>
              <a:t>COSTE DE IMPLEMENTACIÓN</a:t>
            </a:r>
          </a:p>
        </p:txBody>
      </p:sp>
      <p:sp>
        <p:nvSpPr>
          <p:cNvPr id="330" name="Shape 330"/>
          <p:cNvSpPr/>
          <p:nvPr/>
        </p:nvSpPr>
        <p:spPr>
          <a:xfrm rot="21600000">
            <a:off x="4481243" y="257997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9</a:t>
            </a:r>
          </a:p>
        </p:txBody>
      </p:sp>
      <p:sp>
        <p:nvSpPr>
          <p:cNvPr id="331" name="Shape 331"/>
          <p:cNvSpPr/>
          <p:nvPr/>
        </p:nvSpPr>
        <p:spPr>
          <a:xfrm rot="21600000">
            <a:off x="4430443" y="393887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7</a:t>
            </a:r>
          </a:p>
        </p:txBody>
      </p:sp>
      <p:sp>
        <p:nvSpPr>
          <p:cNvPr id="332" name="Shape 332"/>
          <p:cNvSpPr/>
          <p:nvPr/>
        </p:nvSpPr>
        <p:spPr>
          <a:xfrm rot="21600000">
            <a:off x="4323827" y="538733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NO</a:t>
            </a:r>
          </a:p>
        </p:txBody>
      </p:sp>
      <p:sp>
        <p:nvSpPr>
          <p:cNvPr id="333" name="Shape 333"/>
          <p:cNvSpPr/>
          <p:nvPr/>
        </p:nvSpPr>
        <p:spPr>
          <a:xfrm rot="21600000">
            <a:off x="4323827" y="667379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SI</a:t>
            </a:r>
          </a:p>
        </p:txBody>
      </p:sp>
      <p:sp>
        <p:nvSpPr>
          <p:cNvPr id="334" name="Shape 334"/>
          <p:cNvSpPr/>
          <p:nvPr/>
        </p:nvSpPr>
        <p:spPr>
          <a:xfrm rot="21600000">
            <a:off x="4323827" y="8163459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7</a:t>
            </a:r>
          </a:p>
        </p:txBody>
      </p:sp>
      <p:sp>
        <p:nvSpPr>
          <p:cNvPr id="335" name="Shape 335"/>
          <p:cNvSpPr/>
          <p:nvPr/>
        </p:nvSpPr>
        <p:spPr>
          <a:xfrm rot="21600000">
            <a:off x="10145443" y="4110136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9</a:t>
            </a:r>
          </a:p>
        </p:txBody>
      </p:sp>
      <p:sp>
        <p:nvSpPr>
          <p:cNvPr id="336" name="Shape 336"/>
          <p:cNvSpPr/>
          <p:nvPr/>
        </p:nvSpPr>
        <p:spPr>
          <a:xfrm rot="21600000">
            <a:off x="10145443" y="257997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8</a:t>
            </a:r>
          </a:p>
        </p:txBody>
      </p:sp>
      <p:sp>
        <p:nvSpPr>
          <p:cNvPr id="337" name="Shape 337"/>
          <p:cNvSpPr/>
          <p:nvPr/>
        </p:nvSpPr>
        <p:spPr>
          <a:xfrm rot="21600000">
            <a:off x="10145443" y="667379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9</a:t>
            </a:r>
          </a:p>
        </p:txBody>
      </p:sp>
      <p:sp>
        <p:nvSpPr>
          <p:cNvPr id="338" name="Shape 338"/>
          <p:cNvSpPr/>
          <p:nvPr/>
        </p:nvSpPr>
        <p:spPr>
          <a:xfrm rot="21600000">
            <a:off x="10145443" y="5391967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8</a:t>
            </a:r>
          </a:p>
        </p:txBody>
      </p:sp>
      <p:sp>
        <p:nvSpPr>
          <p:cNvPr id="339" name="Shape 339"/>
          <p:cNvSpPr/>
          <p:nvPr/>
        </p:nvSpPr>
        <p:spPr>
          <a:xfrm rot="21600000">
            <a:off x="10145443" y="819932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0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61604" y="-87234"/>
            <a:ext cx="15605762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>
            <a:off x="7121798" y="2912847"/>
            <a:ext cx="2681626" cy="1095698"/>
          </a:xfrm>
          <a:prstGeom prst="rect">
            <a:avLst/>
          </a:prstGeom>
          <a:solidFill>
            <a:srgbClr val="3A6A7C"/>
          </a:solidFill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BD5B0C"/>
                </a:solidFill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9908265" y="2912847"/>
            <a:ext cx="2681626" cy="1095698"/>
          </a:xfrm>
          <a:prstGeom prst="rect">
            <a:avLst/>
          </a:prstGeom>
          <a:solidFill>
            <a:srgbClr val="3A6A7C"/>
          </a:solidFill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BD5B0C"/>
                </a:solidFill>
              </a:defRPr>
            </a:pPr>
          </a:p>
        </p:txBody>
      </p:sp>
      <p:sp>
        <p:nvSpPr>
          <p:cNvPr id="344" name="Shape 344"/>
          <p:cNvSpPr/>
          <p:nvPr/>
        </p:nvSpPr>
        <p:spPr>
          <a:xfrm>
            <a:off x="-763632" y="21981"/>
            <a:ext cx="14532064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62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6 COMPARACIÓN DE LAS </a:t>
            </a:r>
            <a:endParaRPr sz="62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62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TECNOLOGÍAS</a:t>
            </a:r>
          </a:p>
        </p:txBody>
      </p:sp>
      <p:sp>
        <p:nvSpPr>
          <p:cNvPr id="345" name="Shape 345"/>
          <p:cNvSpPr/>
          <p:nvPr/>
        </p:nvSpPr>
        <p:spPr>
          <a:xfrm>
            <a:off x="454348" y="4170416"/>
            <a:ext cx="6584060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454348" y="5158578"/>
            <a:ext cx="6584059" cy="8826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454348" y="6146741"/>
            <a:ext cx="6584060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454348" y="7134904"/>
            <a:ext cx="6584060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454348" y="8123066"/>
            <a:ext cx="6584060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-621512" y="4309717"/>
            <a:ext cx="87357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z="4000">
                <a:solidFill>
                  <a:srgbClr val="53585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3585F"/>
                </a:solidFill>
              </a:rPr>
              <a:t>Horas invertidas en la creación</a:t>
            </a:r>
          </a:p>
        </p:txBody>
      </p:sp>
      <p:sp>
        <p:nvSpPr>
          <p:cNvPr id="351" name="Shape 351"/>
          <p:cNvSpPr/>
          <p:nvPr/>
        </p:nvSpPr>
        <p:spPr>
          <a:xfrm rot="21583986">
            <a:off x="7156951" y="2997145"/>
            <a:ext cx="263277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352" name="Shape 352"/>
          <p:cNvSpPr/>
          <p:nvPr/>
        </p:nvSpPr>
        <p:spPr>
          <a:xfrm>
            <a:off x="7132524" y="4172797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9908265" y="4172797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7121798" y="5154611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9897540" y="5154611"/>
            <a:ext cx="2681625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7123992" y="6148327"/>
            <a:ext cx="2681625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9899733" y="6148327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7126185" y="7134904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9901927" y="7134904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7115898" y="8123066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9891640" y="8123066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2" name="Shape 362"/>
          <p:cNvSpPr/>
          <p:nvPr/>
        </p:nvSpPr>
        <p:spPr>
          <a:xfrm rot="21583986">
            <a:off x="10678955" y="2946321"/>
            <a:ext cx="1140247" cy="1591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5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FFF"/>
                </a:solidFill>
              </a:rPr>
              <a:t>IOS</a:t>
            </a:r>
            <a:endParaRPr sz="5100">
              <a:solidFill>
                <a:srgbClr val="FFFFFF"/>
              </a:solidFill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570874" y="5272833"/>
            <a:ext cx="63510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z="4000">
                <a:solidFill>
                  <a:srgbClr val="53585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3585F"/>
                </a:solidFill>
              </a:rPr>
              <a:t>Clases utilizadas en la app</a:t>
            </a:r>
          </a:p>
        </p:txBody>
      </p:sp>
      <p:sp>
        <p:nvSpPr>
          <p:cNvPr id="364" name="Shape 364"/>
          <p:cNvSpPr/>
          <p:nvPr/>
        </p:nvSpPr>
        <p:spPr>
          <a:xfrm>
            <a:off x="687401" y="6264215"/>
            <a:ext cx="63510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z="4000">
                <a:solidFill>
                  <a:srgbClr val="53585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3585F"/>
                </a:solidFill>
              </a:rPr>
              <a:t>Multiplataforma</a:t>
            </a:r>
          </a:p>
        </p:txBody>
      </p:sp>
      <p:sp>
        <p:nvSpPr>
          <p:cNvPr id="365" name="Shape 365"/>
          <p:cNvSpPr/>
          <p:nvPr/>
        </p:nvSpPr>
        <p:spPr>
          <a:xfrm>
            <a:off x="386303" y="7258727"/>
            <a:ext cx="67201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z="3800">
                <a:solidFill>
                  <a:srgbClr val="53585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53585F"/>
                </a:solidFill>
              </a:rPr>
              <a:t>Introducción de varios lenguajes</a:t>
            </a:r>
          </a:p>
        </p:txBody>
      </p:sp>
      <p:sp>
        <p:nvSpPr>
          <p:cNvPr id="366" name="Shape 366"/>
          <p:cNvSpPr/>
          <p:nvPr/>
        </p:nvSpPr>
        <p:spPr>
          <a:xfrm>
            <a:off x="670833" y="8218713"/>
            <a:ext cx="63510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z="4000">
                <a:solidFill>
                  <a:srgbClr val="53585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3585F"/>
                </a:solidFill>
              </a:rPr>
              <a:t>Facilidad de implementación</a:t>
            </a:r>
          </a:p>
        </p:txBody>
      </p:sp>
      <p:sp>
        <p:nvSpPr>
          <p:cNvPr id="367" name="Shape 367"/>
          <p:cNvSpPr/>
          <p:nvPr/>
        </p:nvSpPr>
        <p:spPr>
          <a:xfrm rot="21600000">
            <a:off x="10468288" y="4284562"/>
            <a:ext cx="156158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9</a:t>
            </a:r>
          </a:p>
        </p:txBody>
      </p:sp>
      <p:sp>
        <p:nvSpPr>
          <p:cNvPr id="368" name="Shape 368"/>
          <p:cNvSpPr/>
          <p:nvPr/>
        </p:nvSpPr>
        <p:spPr>
          <a:xfrm rot="21600000">
            <a:off x="10468288" y="5296253"/>
            <a:ext cx="156158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7</a:t>
            </a:r>
          </a:p>
        </p:txBody>
      </p:sp>
      <p:sp>
        <p:nvSpPr>
          <p:cNvPr id="369" name="Shape 369"/>
          <p:cNvSpPr/>
          <p:nvPr/>
        </p:nvSpPr>
        <p:spPr>
          <a:xfrm rot="21600000">
            <a:off x="7550212" y="6283265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NO</a:t>
            </a:r>
          </a:p>
        </p:txBody>
      </p:sp>
      <p:sp>
        <p:nvSpPr>
          <p:cNvPr id="370" name="Shape 370"/>
          <p:cNvSpPr/>
          <p:nvPr/>
        </p:nvSpPr>
        <p:spPr>
          <a:xfrm rot="21600000">
            <a:off x="7550212" y="7223312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SI</a:t>
            </a:r>
          </a:p>
        </p:txBody>
      </p:sp>
      <p:sp>
        <p:nvSpPr>
          <p:cNvPr id="371" name="Shape 371"/>
          <p:cNvSpPr/>
          <p:nvPr/>
        </p:nvSpPr>
        <p:spPr>
          <a:xfrm rot="21600000">
            <a:off x="10468288" y="8281967"/>
            <a:ext cx="156158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7</a:t>
            </a:r>
          </a:p>
        </p:txBody>
      </p:sp>
      <p:sp>
        <p:nvSpPr>
          <p:cNvPr id="372" name="Shape 372"/>
          <p:cNvSpPr/>
          <p:nvPr/>
        </p:nvSpPr>
        <p:spPr>
          <a:xfrm rot="21600000">
            <a:off x="10468288" y="7271427"/>
            <a:ext cx="156158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SI</a:t>
            </a:r>
          </a:p>
        </p:txBody>
      </p:sp>
      <p:sp>
        <p:nvSpPr>
          <p:cNvPr id="373" name="Shape 373"/>
          <p:cNvSpPr/>
          <p:nvPr/>
        </p:nvSpPr>
        <p:spPr>
          <a:xfrm rot="21600000">
            <a:off x="10468288" y="6283265"/>
            <a:ext cx="156158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NO</a:t>
            </a:r>
          </a:p>
        </p:txBody>
      </p:sp>
      <p:sp>
        <p:nvSpPr>
          <p:cNvPr id="374" name="Shape 374"/>
          <p:cNvSpPr/>
          <p:nvPr/>
        </p:nvSpPr>
        <p:spPr>
          <a:xfrm rot="21600000">
            <a:off x="7675950" y="4284562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8</a:t>
            </a:r>
          </a:p>
        </p:txBody>
      </p:sp>
      <p:sp>
        <p:nvSpPr>
          <p:cNvPr id="375" name="Shape 375"/>
          <p:cNvSpPr/>
          <p:nvPr/>
        </p:nvSpPr>
        <p:spPr>
          <a:xfrm rot="21600000">
            <a:off x="7692546" y="5315541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6</a:t>
            </a:r>
          </a:p>
        </p:txBody>
      </p:sp>
      <p:sp>
        <p:nvSpPr>
          <p:cNvPr id="376" name="Shape 376"/>
          <p:cNvSpPr/>
          <p:nvPr/>
        </p:nvSpPr>
        <p:spPr>
          <a:xfrm rot="21600000">
            <a:off x="7550212" y="8281967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9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61604" y="-87234"/>
            <a:ext cx="15605762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Shape 379"/>
          <p:cNvSpPr/>
          <p:nvPr/>
        </p:nvSpPr>
        <p:spPr>
          <a:xfrm>
            <a:off x="7121798" y="2912847"/>
            <a:ext cx="2681626" cy="1095698"/>
          </a:xfrm>
          <a:prstGeom prst="rect">
            <a:avLst/>
          </a:prstGeom>
          <a:solidFill>
            <a:srgbClr val="3A6A7C"/>
          </a:solidFill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BD5B0C"/>
                </a:solidFill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9908265" y="2912847"/>
            <a:ext cx="2681626" cy="1095698"/>
          </a:xfrm>
          <a:prstGeom prst="rect">
            <a:avLst/>
          </a:prstGeom>
          <a:solidFill>
            <a:srgbClr val="3A6A7C"/>
          </a:solidFill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BD5B0C"/>
                </a:solidFill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-763632" y="21981"/>
            <a:ext cx="14532064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62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6 COMPARACIÓN DE LAS </a:t>
            </a:r>
            <a:endParaRPr sz="62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62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TECNOLOGÍAS</a:t>
            </a:r>
          </a:p>
        </p:txBody>
      </p:sp>
      <p:sp>
        <p:nvSpPr>
          <p:cNvPr id="382" name="Shape 382"/>
          <p:cNvSpPr/>
          <p:nvPr/>
        </p:nvSpPr>
        <p:spPr>
          <a:xfrm>
            <a:off x="454348" y="4170416"/>
            <a:ext cx="6584060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454348" y="5158578"/>
            <a:ext cx="6584059" cy="8826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454348" y="6146741"/>
            <a:ext cx="6584060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454348" y="7134904"/>
            <a:ext cx="6584060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6" name="Shape 386"/>
          <p:cNvSpPr/>
          <p:nvPr/>
        </p:nvSpPr>
        <p:spPr>
          <a:xfrm>
            <a:off x="454348" y="8123066"/>
            <a:ext cx="6584060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7" name="Shape 387"/>
          <p:cNvSpPr/>
          <p:nvPr/>
        </p:nvSpPr>
        <p:spPr>
          <a:xfrm>
            <a:off x="-621512" y="4309717"/>
            <a:ext cx="87357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z="4000">
                <a:solidFill>
                  <a:srgbClr val="53585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3585F"/>
                </a:solidFill>
              </a:rPr>
              <a:t>Velocidad de uso</a:t>
            </a:r>
          </a:p>
        </p:txBody>
      </p:sp>
      <p:sp>
        <p:nvSpPr>
          <p:cNvPr id="388" name="Shape 388"/>
          <p:cNvSpPr/>
          <p:nvPr/>
        </p:nvSpPr>
        <p:spPr>
          <a:xfrm rot="21583986">
            <a:off x="7156951" y="2997145"/>
            <a:ext cx="263277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389" name="Shape 389"/>
          <p:cNvSpPr/>
          <p:nvPr/>
        </p:nvSpPr>
        <p:spPr>
          <a:xfrm>
            <a:off x="7132524" y="4172797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9908265" y="4172797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7121798" y="5154611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9897540" y="5154611"/>
            <a:ext cx="2681625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7123992" y="6148327"/>
            <a:ext cx="2681625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9899733" y="6148327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7126185" y="7134904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9901927" y="7134904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7115898" y="8123066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9891640" y="8123066"/>
            <a:ext cx="2681626" cy="882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9" name="Shape 399"/>
          <p:cNvSpPr/>
          <p:nvPr/>
        </p:nvSpPr>
        <p:spPr>
          <a:xfrm rot="21583986">
            <a:off x="10678955" y="2946321"/>
            <a:ext cx="1140247" cy="1591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5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FFF"/>
                </a:solidFill>
              </a:rPr>
              <a:t>IOS</a:t>
            </a:r>
            <a:endParaRPr sz="5100">
              <a:solidFill>
                <a:srgbClr val="FFFFFF"/>
              </a:solidFill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570874" y="5272833"/>
            <a:ext cx="63510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z="4000">
                <a:solidFill>
                  <a:srgbClr val="53585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3585F"/>
                </a:solidFill>
              </a:rPr>
              <a:t>Naturalidad del lenguaje</a:t>
            </a:r>
          </a:p>
        </p:txBody>
      </p:sp>
      <p:sp>
        <p:nvSpPr>
          <p:cNvPr id="401" name="Shape 401"/>
          <p:cNvSpPr/>
          <p:nvPr/>
        </p:nvSpPr>
        <p:spPr>
          <a:xfrm>
            <a:off x="687401" y="6045775"/>
            <a:ext cx="6351007" cy="1084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z="4000">
                <a:solidFill>
                  <a:srgbClr val="53585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3585F"/>
                </a:solidFill>
              </a:rPr>
              <a:t>Información para implementar la app</a:t>
            </a:r>
          </a:p>
        </p:txBody>
      </p:sp>
      <p:sp>
        <p:nvSpPr>
          <p:cNvPr id="402" name="Shape 402"/>
          <p:cNvSpPr/>
          <p:nvPr/>
        </p:nvSpPr>
        <p:spPr>
          <a:xfrm>
            <a:off x="386303" y="7258727"/>
            <a:ext cx="67201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z="3800">
                <a:solidFill>
                  <a:srgbClr val="53585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53585F"/>
                </a:solidFill>
              </a:rPr>
              <a:t>Sencillez interfaz</a:t>
            </a:r>
          </a:p>
        </p:txBody>
      </p:sp>
      <p:sp>
        <p:nvSpPr>
          <p:cNvPr id="403" name="Shape 403"/>
          <p:cNvSpPr/>
          <p:nvPr/>
        </p:nvSpPr>
        <p:spPr>
          <a:xfrm>
            <a:off x="670833" y="8218713"/>
            <a:ext cx="63510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z="4000">
                <a:solidFill>
                  <a:srgbClr val="53585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3585F"/>
                </a:solidFill>
              </a:rPr>
              <a:t>Coste de implementación</a:t>
            </a:r>
          </a:p>
        </p:txBody>
      </p:sp>
      <p:sp>
        <p:nvSpPr>
          <p:cNvPr id="404" name="Shape 404"/>
          <p:cNvSpPr/>
          <p:nvPr/>
        </p:nvSpPr>
        <p:spPr>
          <a:xfrm rot="21600000">
            <a:off x="10451663" y="5295102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9</a:t>
            </a:r>
          </a:p>
        </p:txBody>
      </p:sp>
      <p:sp>
        <p:nvSpPr>
          <p:cNvPr id="405" name="Shape 405"/>
          <p:cNvSpPr/>
          <p:nvPr/>
        </p:nvSpPr>
        <p:spPr>
          <a:xfrm rot="21600000">
            <a:off x="10468288" y="4301254"/>
            <a:ext cx="156158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8</a:t>
            </a:r>
          </a:p>
        </p:txBody>
      </p:sp>
      <p:sp>
        <p:nvSpPr>
          <p:cNvPr id="406" name="Shape 406"/>
          <p:cNvSpPr/>
          <p:nvPr/>
        </p:nvSpPr>
        <p:spPr>
          <a:xfrm rot="21600000">
            <a:off x="10468288" y="7282799"/>
            <a:ext cx="156158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9</a:t>
            </a:r>
          </a:p>
        </p:txBody>
      </p:sp>
      <p:sp>
        <p:nvSpPr>
          <p:cNvPr id="407" name="Shape 407"/>
          <p:cNvSpPr/>
          <p:nvPr/>
        </p:nvSpPr>
        <p:spPr>
          <a:xfrm rot="21600000">
            <a:off x="10457563" y="6288951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8</a:t>
            </a:r>
          </a:p>
        </p:txBody>
      </p:sp>
      <p:sp>
        <p:nvSpPr>
          <p:cNvPr id="408" name="Shape 408"/>
          <p:cNvSpPr/>
          <p:nvPr/>
        </p:nvSpPr>
        <p:spPr>
          <a:xfrm rot="21600000">
            <a:off x="7723400" y="8262828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0</a:t>
            </a:r>
          </a:p>
        </p:txBody>
      </p:sp>
      <p:sp>
        <p:nvSpPr>
          <p:cNvPr id="409" name="Shape 409"/>
          <p:cNvSpPr/>
          <p:nvPr/>
        </p:nvSpPr>
        <p:spPr>
          <a:xfrm rot="21600000">
            <a:off x="10468288" y="8262828"/>
            <a:ext cx="156158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0</a:t>
            </a:r>
          </a:p>
        </p:txBody>
      </p:sp>
      <p:sp>
        <p:nvSpPr>
          <p:cNvPr id="410" name="Shape 410"/>
          <p:cNvSpPr/>
          <p:nvPr/>
        </p:nvSpPr>
        <p:spPr>
          <a:xfrm rot="21600000">
            <a:off x="7675950" y="7271427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9</a:t>
            </a:r>
          </a:p>
        </p:txBody>
      </p:sp>
      <p:sp>
        <p:nvSpPr>
          <p:cNvPr id="411" name="Shape 411"/>
          <p:cNvSpPr/>
          <p:nvPr/>
        </p:nvSpPr>
        <p:spPr>
          <a:xfrm rot="21600000">
            <a:off x="7675950" y="6288951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10</a:t>
            </a:r>
          </a:p>
        </p:txBody>
      </p:sp>
      <p:sp>
        <p:nvSpPr>
          <p:cNvPr id="412" name="Shape 412"/>
          <p:cNvSpPr/>
          <p:nvPr/>
        </p:nvSpPr>
        <p:spPr>
          <a:xfrm rot="21600000">
            <a:off x="7692546" y="5285974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7</a:t>
            </a:r>
          </a:p>
        </p:txBody>
      </p:sp>
      <p:sp>
        <p:nvSpPr>
          <p:cNvPr id="413" name="Shape 413"/>
          <p:cNvSpPr/>
          <p:nvPr/>
        </p:nvSpPr>
        <p:spPr>
          <a:xfrm rot="21600000">
            <a:off x="7675950" y="4315074"/>
            <a:ext cx="15615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2F323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F3237"/>
                </a:solidFill>
              </a:rPr>
              <a:t>7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243" y="583894"/>
            <a:ext cx="10628314" cy="172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4807855" y="677629"/>
            <a:ext cx="338909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94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40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42" name="Shape 42"/>
          <p:cNvSpPr/>
          <p:nvPr/>
        </p:nvSpPr>
        <p:spPr>
          <a:xfrm>
            <a:off x="436498" y="2876550"/>
            <a:ext cx="1091000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200">
                <a:solidFill>
                  <a:srgbClr val="569EB6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69EB6"/>
                </a:solidFill>
              </a:rPr>
              <a:t>1-REQUISITOS DEL PROTOTIPO A IMPLEMENTAR</a:t>
            </a:r>
          </a:p>
        </p:txBody>
      </p:sp>
      <p:sp>
        <p:nvSpPr>
          <p:cNvPr id="43" name="Shape 43"/>
          <p:cNvSpPr/>
          <p:nvPr/>
        </p:nvSpPr>
        <p:spPr>
          <a:xfrm>
            <a:off x="391995" y="3898161"/>
            <a:ext cx="1288369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2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79DB7"/>
                </a:solidFill>
              </a:rPr>
              <a:t>2-CRITERIOS DE COMPARACION EN LA IMPLEMENTACION</a:t>
            </a:r>
          </a:p>
        </p:txBody>
      </p:sp>
      <p:sp>
        <p:nvSpPr>
          <p:cNvPr id="44" name="Shape 44"/>
          <p:cNvSpPr/>
          <p:nvPr/>
        </p:nvSpPr>
        <p:spPr>
          <a:xfrm>
            <a:off x="441917" y="4837611"/>
            <a:ext cx="1134716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2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79DB7"/>
                </a:solidFill>
              </a:rPr>
              <a:t>3-PROYECTO IMPLEMENTACIÓN ANDROID</a:t>
            </a:r>
          </a:p>
        </p:txBody>
      </p:sp>
      <p:sp>
        <p:nvSpPr>
          <p:cNvPr id="45" name="Shape 45"/>
          <p:cNvSpPr/>
          <p:nvPr/>
        </p:nvSpPr>
        <p:spPr>
          <a:xfrm>
            <a:off x="441917" y="5784182"/>
            <a:ext cx="1134716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4200">
                <a:solidFill>
                  <a:srgbClr val="5A9CB6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A9CB6"/>
                </a:solidFill>
              </a:rPr>
              <a:t>4-PROYECTO IMPLEMENTACION IOS</a:t>
            </a:r>
          </a:p>
        </p:txBody>
      </p:sp>
      <p:sp>
        <p:nvSpPr>
          <p:cNvPr id="46" name="Shape 46"/>
          <p:cNvSpPr/>
          <p:nvPr/>
        </p:nvSpPr>
        <p:spPr>
          <a:xfrm>
            <a:off x="441917" y="6791517"/>
            <a:ext cx="1134716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200">
                <a:solidFill>
                  <a:srgbClr val="5090A8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090A8"/>
                </a:solidFill>
              </a:rPr>
              <a:t>5-COMPARACIÓN DE LAS DOS IMPLEMENTACIONES</a:t>
            </a:r>
          </a:p>
        </p:txBody>
      </p:sp>
      <p:sp>
        <p:nvSpPr>
          <p:cNvPr id="47" name="Shape 47"/>
          <p:cNvSpPr/>
          <p:nvPr/>
        </p:nvSpPr>
        <p:spPr>
          <a:xfrm>
            <a:off x="441917" y="7798852"/>
            <a:ext cx="1134716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200">
                <a:solidFill>
                  <a:srgbClr val="5090A8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090A8"/>
                </a:solidFill>
              </a:rPr>
              <a:t>6-COMPARACIÓN DE LAS TECNOLOGÍAS</a:t>
            </a:r>
          </a:p>
        </p:txBody>
      </p:sp>
      <p:sp>
        <p:nvSpPr>
          <p:cNvPr id="48" name="Shape 48"/>
          <p:cNvSpPr/>
          <p:nvPr/>
        </p:nvSpPr>
        <p:spPr>
          <a:xfrm>
            <a:off x="465186" y="8745423"/>
            <a:ext cx="1453206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200">
                <a:solidFill>
                  <a:srgbClr val="5090A8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090A8"/>
                </a:solidFill>
              </a:rPr>
              <a:t>7-CONLUSIONES</a:t>
            </a:r>
          </a:p>
        </p:txBody>
      </p:sp>
      <p:sp>
        <p:nvSpPr>
          <p:cNvPr id="49" name="Shape 49"/>
          <p:cNvSpPr/>
          <p:nvPr/>
        </p:nvSpPr>
        <p:spPr>
          <a:xfrm flipV="1">
            <a:off x="6288993" y="4668202"/>
            <a:ext cx="7823989" cy="6409759"/>
          </a:xfrm>
          <a:prstGeom prst="line">
            <a:avLst/>
          </a:prstGeom>
          <a:ln w="495300">
            <a:solidFill>
              <a:srgbClr val="A6AAA9">
                <a:alpha val="393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0" name="Shape 50"/>
          <p:cNvSpPr/>
          <p:nvPr/>
        </p:nvSpPr>
        <p:spPr>
          <a:xfrm flipV="1">
            <a:off x="6630244" y="5545078"/>
            <a:ext cx="7823988" cy="6409759"/>
          </a:xfrm>
          <a:prstGeom prst="line">
            <a:avLst/>
          </a:prstGeom>
          <a:ln w="495300">
            <a:solidFill>
              <a:srgbClr val="A6AAA9">
                <a:alpha val="393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1" name="Shape 51"/>
          <p:cNvSpPr/>
          <p:nvPr/>
        </p:nvSpPr>
        <p:spPr>
          <a:xfrm flipV="1">
            <a:off x="7038447" y="6408563"/>
            <a:ext cx="7823989" cy="6409759"/>
          </a:xfrm>
          <a:prstGeom prst="line">
            <a:avLst/>
          </a:prstGeom>
          <a:ln w="495300">
            <a:solidFill>
              <a:srgbClr val="A6AAA9">
                <a:alpha val="393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2" name="Shape 52"/>
          <p:cNvSpPr/>
          <p:nvPr/>
        </p:nvSpPr>
        <p:spPr>
          <a:xfrm flipV="1">
            <a:off x="7486822" y="7164923"/>
            <a:ext cx="7823989" cy="6409759"/>
          </a:xfrm>
          <a:prstGeom prst="line">
            <a:avLst/>
          </a:prstGeom>
          <a:ln w="495300">
            <a:solidFill>
              <a:srgbClr val="A6AAA9">
                <a:alpha val="393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2.jpg"/>
          <p:cNvPicPr/>
          <p:nvPr/>
        </p:nvPicPr>
        <p:blipFill>
          <a:blip r:embed="rId2">
            <a:extLst/>
          </a:blip>
          <a:srcRect l="33418" t="0" r="33418" b="0"/>
          <a:stretch>
            <a:fillRect/>
          </a:stretch>
        </p:blipFill>
        <p:spPr>
          <a:xfrm>
            <a:off x="8668666" y="-158615"/>
            <a:ext cx="4330360" cy="10392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3652582" y="668715"/>
            <a:ext cx="1385042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1495630" y="668715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Shape 418"/>
          <p:cNvSpPr/>
          <p:nvPr/>
        </p:nvSpPr>
        <p:spPr>
          <a:xfrm>
            <a:off x="-2341260" y="125829"/>
            <a:ext cx="1134716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rgbClr val="5090A8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5090A8"/>
                </a:solidFill>
              </a:rPr>
              <a:t>7 CONCLUSIONES</a:t>
            </a:r>
          </a:p>
        </p:txBody>
      </p:sp>
      <p:pic>
        <p:nvPicPr>
          <p:cNvPr id="419" name="pasted-image-filtere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 rot="10800000">
            <a:off x="9297759" y="5545966"/>
            <a:ext cx="3627581" cy="3627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pasted-image-filtere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7759" y="791223"/>
            <a:ext cx="3627581" cy="362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8192" y="2087297"/>
            <a:ext cx="3719917" cy="6617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40452" y="2101850"/>
            <a:ext cx="3723896" cy="6588431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Shape 423"/>
          <p:cNvSpPr/>
          <p:nvPr/>
        </p:nvSpPr>
        <p:spPr>
          <a:xfrm>
            <a:off x="-2960169" y="8813734"/>
            <a:ext cx="1002357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100">
                <a:solidFill>
                  <a:srgbClr val="164F86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164F86"/>
                </a:solidFill>
              </a:rPr>
              <a:t>ANDROID</a:t>
            </a:r>
          </a:p>
        </p:txBody>
      </p:sp>
      <p:sp>
        <p:nvSpPr>
          <p:cNvPr id="424" name="Shape 424"/>
          <p:cNvSpPr/>
          <p:nvPr/>
        </p:nvSpPr>
        <p:spPr>
          <a:xfrm>
            <a:off x="1655302" y="8813734"/>
            <a:ext cx="1002357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100">
                <a:solidFill>
                  <a:srgbClr val="164F86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164F86"/>
                </a:solidFill>
              </a:rPr>
              <a:t>IOS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5528" y="-134405"/>
            <a:ext cx="16035856" cy="10022410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2096002" y="855560"/>
            <a:ext cx="9341370" cy="7359487"/>
          </a:xfrm>
          <a:prstGeom prst="pentagon">
            <a:avLst/>
          </a:prstGeom>
          <a:ln w="190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8" name="Shape 428"/>
          <p:cNvSpPr/>
          <p:nvPr/>
        </p:nvSpPr>
        <p:spPr>
          <a:xfrm>
            <a:off x="1452431" y="2190771"/>
            <a:ext cx="10628512" cy="2326223"/>
          </a:xfrm>
          <a:prstGeom prst="roundRect">
            <a:avLst>
              <a:gd name="adj" fmla="val 818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9" name="Shape 429"/>
          <p:cNvSpPr/>
          <p:nvPr/>
        </p:nvSpPr>
        <p:spPr>
          <a:xfrm>
            <a:off x="3787479" y="4587578"/>
            <a:ext cx="5958416" cy="3021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sz="89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¿</a:t>
            </a:r>
            <a:r>
              <a:rPr b="1" sz="89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rPr>
              <a:t>ALGUNA</a:t>
            </a:r>
            <a:endParaRPr b="1" sz="8900">
              <a:solidFill>
                <a:srgbClr val="FFFFFF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b="1" sz="89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rPr>
              <a:t>PREGUNTA</a:t>
            </a:r>
            <a:r>
              <a:rPr sz="89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?</a:t>
            </a:r>
          </a:p>
        </p:txBody>
      </p:sp>
      <p:sp>
        <p:nvSpPr>
          <p:cNvPr id="430" name="Shape 430"/>
          <p:cNvSpPr/>
          <p:nvPr/>
        </p:nvSpPr>
        <p:spPr>
          <a:xfrm flipH="1" rot="10800000">
            <a:off x="2096002" y="1639396"/>
            <a:ext cx="9341370" cy="7359486"/>
          </a:xfrm>
          <a:prstGeom prst="pentagon">
            <a:avLst/>
          </a:prstGeom>
          <a:ln w="190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3215176" y="2345532"/>
            <a:ext cx="7103022" cy="224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12500">
                <a:solidFill>
                  <a:srgbClr val="416979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500">
                <a:solidFill>
                  <a:srgbClr val="416979"/>
                </a:solidFill>
              </a:rPr>
              <a:t>¡GRACIAS!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asted-image.jpg"/>
          <p:cNvPicPr/>
          <p:nvPr/>
        </p:nvPicPr>
        <p:blipFill>
          <a:blip r:embed="rId2">
            <a:alphaModFix amt="41037"/>
            <a:extLst/>
          </a:blip>
          <a:stretch>
            <a:fillRect/>
          </a:stretch>
        </p:blipFill>
        <p:spPr>
          <a:xfrm rot="2683367">
            <a:off x="6822658" y="693677"/>
            <a:ext cx="1385042" cy="1385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.jpg"/>
          <p:cNvPicPr/>
          <p:nvPr/>
        </p:nvPicPr>
        <p:blipFill>
          <a:blip r:embed="rId2">
            <a:alphaModFix amt="41037"/>
            <a:extLst/>
          </a:blip>
          <a:stretch>
            <a:fillRect/>
          </a:stretch>
        </p:blipFill>
        <p:spPr>
          <a:xfrm rot="13483367">
            <a:off x="4665706" y="693677"/>
            <a:ext cx="1385041" cy="1385041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1047398" y="150791"/>
            <a:ext cx="10910004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rgbClr val="569EB6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569EB6"/>
                </a:solidFill>
              </a:rPr>
              <a:t>1.REQUISITOS DEL PROTOTIPO</a:t>
            </a:r>
          </a:p>
        </p:txBody>
      </p:sp>
      <p:sp>
        <p:nvSpPr>
          <p:cNvPr id="57" name="Shape 57"/>
          <p:cNvSpPr/>
          <p:nvPr/>
        </p:nvSpPr>
        <p:spPr>
          <a:xfrm>
            <a:off x="3918051" y="1894054"/>
            <a:ext cx="6551708" cy="94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z="3400" u="sng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 u="none">
                <a:solidFill>
                  <a:srgbClr val="000000"/>
                </a:solidFill>
              </a:defRPr>
            </a:pPr>
            <a:r>
              <a:rPr b="1" sz="3400" u="sng">
                <a:solidFill>
                  <a:srgbClr val="3E4248"/>
                </a:solidFill>
              </a:rPr>
              <a:t>REQUISITOS FUNCIONALES</a:t>
            </a:r>
            <a:endParaRPr b="1" sz="3400" u="sng">
              <a:solidFill>
                <a:srgbClr val="3E4248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286351" y="6141870"/>
            <a:ext cx="4965498" cy="94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z="3400" u="sng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b="0" sz="1800" u="none">
                <a:solidFill>
                  <a:srgbClr val="000000"/>
                </a:solidFill>
              </a:defRPr>
            </a:pPr>
            <a:r>
              <a:rPr b="1" sz="3400" u="sng">
                <a:solidFill>
                  <a:srgbClr val="3E4248"/>
                </a:solidFill>
              </a:rPr>
              <a:t>OTROS REQUISITOS</a:t>
            </a:r>
            <a:endParaRPr b="1" sz="3400" u="sng">
              <a:solidFill>
                <a:srgbClr val="3E4248"/>
              </a:solidFill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181451" y="2841156"/>
            <a:ext cx="9041057" cy="2634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331470" algn="just" defTabSz="457200">
              <a:lnSpc>
                <a:spcPct val="107916"/>
              </a:lnSpc>
              <a:spcBef>
                <a:spcPts val="800"/>
              </a:spcBef>
              <a:defRPr sz="1800"/>
            </a:pPr>
            <a:r>
              <a:rPr sz="3000">
                <a:latin typeface="Tw Cen MT"/>
                <a:ea typeface="Tw Cen MT"/>
                <a:cs typeface="Tw Cen MT"/>
                <a:sym typeface="Tw Cen MT"/>
              </a:rPr>
              <a:t>RF01 Introducir texto</a:t>
            </a: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just" defTabSz="457200">
              <a:lnSpc>
                <a:spcPct val="107916"/>
              </a:lnSpc>
              <a:spcBef>
                <a:spcPts val="800"/>
              </a:spcBef>
              <a:defRPr sz="1800"/>
            </a:pPr>
            <a:r>
              <a:rPr sz="3000">
                <a:latin typeface="Tw Cen MT"/>
                <a:ea typeface="Tw Cen MT"/>
                <a:cs typeface="Tw Cen MT"/>
                <a:sym typeface="Tw Cen MT"/>
              </a:rPr>
              <a:t>RF02 Seleccionar idioma (Español , Inglés , Francés, Alemán)</a:t>
            </a: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just" defTabSz="457200">
              <a:lnSpc>
                <a:spcPct val="107916"/>
              </a:lnSpc>
              <a:spcBef>
                <a:spcPts val="800"/>
              </a:spcBef>
              <a:defRPr sz="1800"/>
            </a:pPr>
            <a:r>
              <a:rPr sz="3000">
                <a:latin typeface="Tw Cen MT"/>
                <a:ea typeface="Tw Cen MT"/>
                <a:cs typeface="Tw Cen MT"/>
                <a:sym typeface="Tw Cen MT"/>
              </a:rPr>
              <a:t>RF03 Botón de escucha para reproducir el habla</a:t>
            </a:r>
            <a:endParaRPr sz="3000">
              <a:latin typeface="Tw Cen MT"/>
              <a:ea typeface="Tw Cen MT"/>
              <a:cs typeface="Tw Cen MT"/>
              <a:sym typeface="Tw Cen MT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181451" y="6353204"/>
            <a:ext cx="9041057" cy="300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331470" algn="just" defTabSz="457200">
              <a:lnSpc>
                <a:spcPct val="107916"/>
              </a:lnSpc>
              <a:spcBef>
                <a:spcPts val="800"/>
              </a:spcBef>
              <a:defRPr sz="1800"/>
            </a:pPr>
            <a:endParaRPr b="1"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just" defTabSz="457200">
              <a:lnSpc>
                <a:spcPct val="107916"/>
              </a:lnSpc>
              <a:spcBef>
                <a:spcPts val="800"/>
              </a:spcBef>
              <a:defRPr sz="1800"/>
            </a:pPr>
            <a:r>
              <a:rPr sz="3000">
                <a:latin typeface="Tw Cen MT"/>
                <a:ea typeface="Tw Cen MT"/>
                <a:cs typeface="Tw Cen MT"/>
                <a:sym typeface="Tw Cen MT"/>
              </a:rPr>
              <a:t>R01 Velocidad del habla.</a:t>
            </a: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just" defTabSz="457200">
              <a:lnSpc>
                <a:spcPct val="107916"/>
              </a:lnSpc>
              <a:spcBef>
                <a:spcPts val="800"/>
              </a:spcBef>
              <a:defRPr sz="1800"/>
            </a:pPr>
            <a:r>
              <a:rPr sz="3000">
                <a:latin typeface="Tw Cen MT"/>
                <a:ea typeface="Tw Cen MT"/>
                <a:cs typeface="Tw Cen MT"/>
                <a:sym typeface="Tw Cen MT"/>
              </a:rPr>
              <a:t>R02 verificación del texto introducido.</a:t>
            </a: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just" defTabSz="457200">
              <a:lnSpc>
                <a:spcPct val="107916"/>
              </a:lnSpc>
              <a:spcBef>
                <a:spcPts val="800"/>
              </a:spcBef>
              <a:defRPr sz="1800"/>
            </a:pPr>
            <a:r>
              <a:rPr sz="3000">
                <a:latin typeface="Tw Cen MT"/>
                <a:ea typeface="Tw Cen MT"/>
                <a:cs typeface="Tw Cen MT"/>
                <a:sym typeface="Tw Cen MT"/>
              </a:rPr>
              <a:t>R03 Implementación de interfaz.</a:t>
            </a:r>
            <a:endParaRPr sz="3000">
              <a:latin typeface="Tw Cen MT"/>
              <a:ea typeface="Tw Cen MT"/>
              <a:cs typeface="Tw Cen MT"/>
              <a:sym typeface="Tw Cen MT"/>
            </a:endParaRPr>
          </a:p>
          <a:p>
            <a:pPr lvl="0" marR="331470" algn="just" defTabSz="457200">
              <a:lnSpc>
                <a:spcPct val="107916"/>
              </a:lnSpc>
              <a:spcBef>
                <a:spcPts val="800"/>
              </a:spcBef>
              <a:defRPr sz="1800"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143968" y="2884145"/>
            <a:ext cx="565212" cy="195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2143968" y="6617945"/>
            <a:ext cx="565212" cy="195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2130" y="1901068"/>
            <a:ext cx="3882800" cy="3975808"/>
          </a:xfrm>
          <a:prstGeom prst="rect">
            <a:avLst/>
          </a:prstGeom>
          <a:ln w="50800">
            <a:solidFill>
              <a:srgbClr val="426E7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65" name="pasted-image.jpg"/>
          <p:cNvPicPr/>
          <p:nvPr/>
        </p:nvPicPr>
        <p:blipFill>
          <a:blip r:embed="rId2">
            <a:alphaModFix amt="41037"/>
            <a:extLst/>
          </a:blip>
          <a:stretch>
            <a:fillRect/>
          </a:stretch>
        </p:blipFill>
        <p:spPr>
          <a:xfrm rot="2683367">
            <a:off x="6822658" y="693677"/>
            <a:ext cx="1385042" cy="1385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jpg"/>
          <p:cNvPicPr/>
          <p:nvPr/>
        </p:nvPicPr>
        <p:blipFill>
          <a:blip r:embed="rId2">
            <a:alphaModFix amt="41037"/>
            <a:extLst/>
          </a:blip>
          <a:stretch>
            <a:fillRect/>
          </a:stretch>
        </p:blipFill>
        <p:spPr>
          <a:xfrm rot="13483367">
            <a:off x="4665706" y="693677"/>
            <a:ext cx="1385041" cy="1385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ng"/>
          <p:cNvPicPr/>
          <p:nvPr/>
        </p:nvPicPr>
        <p:blipFill>
          <a:blip r:embed="rId3">
            <a:alphaModFix amt="12846"/>
            <a:extLst/>
          </a:blip>
          <a:stretch>
            <a:fillRect/>
          </a:stretch>
        </p:blipFill>
        <p:spPr>
          <a:xfrm>
            <a:off x="9032015" y="3184506"/>
            <a:ext cx="3509394" cy="3509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png"/>
          <p:cNvPicPr/>
          <p:nvPr/>
        </p:nvPicPr>
        <p:blipFill>
          <a:blip r:embed="rId4">
            <a:alphaModFix amt="12846"/>
            <a:extLst/>
          </a:blip>
          <a:stretch>
            <a:fillRect/>
          </a:stretch>
        </p:blipFill>
        <p:spPr>
          <a:xfrm>
            <a:off x="-496485" y="3250382"/>
            <a:ext cx="4201483" cy="4201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png"/>
          <p:cNvPicPr/>
          <p:nvPr/>
        </p:nvPicPr>
        <p:blipFill>
          <a:blip r:embed="rId5">
            <a:alphaModFix amt="12846"/>
            <a:extLst/>
          </a:blip>
          <a:stretch>
            <a:fillRect/>
          </a:stretch>
        </p:blipFill>
        <p:spPr>
          <a:xfrm>
            <a:off x="4691360" y="3184506"/>
            <a:ext cx="3622080" cy="3509394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 rot="21600000">
            <a:off x="295455" y="1939226"/>
            <a:ext cx="3756150" cy="888884"/>
          </a:xfrm>
          <a:prstGeom prst="roundRect">
            <a:avLst>
              <a:gd name="adj" fmla="val 21431"/>
            </a:avLst>
          </a:prstGeom>
          <a:solidFill>
            <a:srgbClr val="69ACC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" name="Shape 71"/>
          <p:cNvSpPr/>
          <p:nvPr/>
        </p:nvSpPr>
        <p:spPr>
          <a:xfrm rot="21600000">
            <a:off x="9153049" y="1939226"/>
            <a:ext cx="3601975" cy="888884"/>
          </a:xfrm>
          <a:prstGeom prst="roundRect">
            <a:avLst>
              <a:gd name="adj" fmla="val 21431"/>
            </a:avLst>
          </a:prstGeom>
          <a:solidFill>
            <a:srgbClr val="69ACC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 rot="21600000">
            <a:off x="4725134" y="1939226"/>
            <a:ext cx="3601975" cy="888884"/>
          </a:xfrm>
          <a:prstGeom prst="roundRect">
            <a:avLst>
              <a:gd name="adj" fmla="val 21431"/>
            </a:avLst>
          </a:prstGeom>
          <a:solidFill>
            <a:srgbClr val="52889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1128861" y="163271"/>
            <a:ext cx="1091000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rgbClr val="569EB6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569EB6"/>
                </a:solidFill>
              </a:rPr>
              <a:t>2.CRITERIOS DE COMPARACION</a:t>
            </a:r>
          </a:p>
        </p:txBody>
      </p:sp>
      <p:sp>
        <p:nvSpPr>
          <p:cNvPr id="74" name="Shape 74"/>
          <p:cNvSpPr/>
          <p:nvPr/>
        </p:nvSpPr>
        <p:spPr>
          <a:xfrm rot="21600000">
            <a:off x="2193998" y="6006615"/>
            <a:ext cx="3601975" cy="888883"/>
          </a:xfrm>
          <a:prstGeom prst="roundRect">
            <a:avLst>
              <a:gd name="adj" fmla="val 21431"/>
            </a:avLst>
          </a:prstGeom>
          <a:solidFill>
            <a:srgbClr val="69ACC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 rot="21600000">
            <a:off x="7195081" y="6006615"/>
            <a:ext cx="3601976" cy="888883"/>
          </a:xfrm>
          <a:prstGeom prst="roundRect">
            <a:avLst>
              <a:gd name="adj" fmla="val 21431"/>
            </a:avLst>
          </a:prstGeom>
          <a:solidFill>
            <a:srgbClr val="69ACC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 rot="21600000">
            <a:off x="72789" y="1875668"/>
            <a:ext cx="42014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HORAS INVERTIDAS EN LA CREACIÓN</a:t>
            </a:r>
          </a:p>
        </p:txBody>
      </p:sp>
      <p:sp>
        <p:nvSpPr>
          <p:cNvPr id="77" name="Shape 77"/>
          <p:cNvSpPr/>
          <p:nvPr/>
        </p:nvSpPr>
        <p:spPr>
          <a:xfrm rot="21600000">
            <a:off x="4737286" y="1875668"/>
            <a:ext cx="353022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CLASES UTILIZADAS </a:t>
            </a:r>
            <a:endParaRPr sz="30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EN LA APP</a:t>
            </a:r>
          </a:p>
        </p:txBody>
      </p:sp>
      <p:sp>
        <p:nvSpPr>
          <p:cNvPr id="78" name="Shape 78"/>
          <p:cNvSpPr/>
          <p:nvPr/>
        </p:nvSpPr>
        <p:spPr>
          <a:xfrm rot="21600000">
            <a:off x="9188922" y="2078868"/>
            <a:ext cx="353022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MULTIPLATAFORMA</a:t>
            </a:r>
          </a:p>
        </p:txBody>
      </p:sp>
      <p:sp>
        <p:nvSpPr>
          <p:cNvPr id="79" name="Shape 79"/>
          <p:cNvSpPr/>
          <p:nvPr/>
        </p:nvSpPr>
        <p:spPr>
          <a:xfrm rot="21600000">
            <a:off x="2318240" y="5943056"/>
            <a:ext cx="35302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INTRODUCIÓN VARIOS LENGUAJES</a:t>
            </a:r>
          </a:p>
        </p:txBody>
      </p:sp>
      <p:sp>
        <p:nvSpPr>
          <p:cNvPr id="80" name="Shape 80"/>
          <p:cNvSpPr/>
          <p:nvPr/>
        </p:nvSpPr>
        <p:spPr>
          <a:xfrm rot="21600000">
            <a:off x="7230954" y="5943056"/>
            <a:ext cx="35302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FACILIDAD DE IMPLEMENTACIÓN</a:t>
            </a:r>
          </a:p>
        </p:txBody>
      </p:sp>
      <p:sp>
        <p:nvSpPr>
          <p:cNvPr id="81" name="Shape 81"/>
          <p:cNvSpPr/>
          <p:nvPr/>
        </p:nvSpPr>
        <p:spPr>
          <a:xfrm>
            <a:off x="4580375" y="1901068"/>
            <a:ext cx="3882800" cy="3975808"/>
          </a:xfrm>
          <a:prstGeom prst="rect">
            <a:avLst/>
          </a:prstGeom>
          <a:ln w="50800">
            <a:solidFill>
              <a:srgbClr val="426E7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8978595" y="1903910"/>
            <a:ext cx="3882800" cy="3975808"/>
          </a:xfrm>
          <a:prstGeom prst="rect">
            <a:avLst/>
          </a:prstGeom>
          <a:ln w="50800">
            <a:solidFill>
              <a:srgbClr val="426E7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7050546" y="5955815"/>
            <a:ext cx="3882800" cy="3726871"/>
          </a:xfrm>
          <a:prstGeom prst="rect">
            <a:avLst/>
          </a:prstGeom>
          <a:ln w="50800">
            <a:solidFill>
              <a:srgbClr val="426E7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2053586" y="5968456"/>
            <a:ext cx="3882799" cy="3726871"/>
          </a:xfrm>
          <a:prstGeom prst="rect">
            <a:avLst/>
          </a:prstGeom>
          <a:ln w="50800">
            <a:solidFill>
              <a:srgbClr val="426E7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678517" y="2765321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Descripción</a:t>
            </a:r>
          </a:p>
        </p:txBody>
      </p:sp>
      <p:sp>
        <p:nvSpPr>
          <p:cNvPr id="86" name="Shape 86"/>
          <p:cNvSpPr/>
          <p:nvPr/>
        </p:nvSpPr>
        <p:spPr>
          <a:xfrm>
            <a:off x="472161" y="4846671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Tipo</a:t>
            </a:r>
          </a:p>
        </p:txBody>
      </p:sp>
      <p:sp>
        <p:nvSpPr>
          <p:cNvPr id="87" name="Shape 87"/>
          <p:cNvSpPr/>
          <p:nvPr/>
        </p:nvSpPr>
        <p:spPr>
          <a:xfrm>
            <a:off x="887574" y="5346699"/>
            <a:ext cx="257191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Numérico (horas)</a:t>
            </a:r>
          </a:p>
        </p:txBody>
      </p:sp>
      <p:sp>
        <p:nvSpPr>
          <p:cNvPr id="88" name="Shape 88"/>
          <p:cNvSpPr/>
          <p:nvPr/>
        </p:nvSpPr>
        <p:spPr>
          <a:xfrm>
            <a:off x="5018961" y="2765321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Descripción</a:t>
            </a:r>
          </a:p>
        </p:txBody>
      </p:sp>
      <p:sp>
        <p:nvSpPr>
          <p:cNvPr id="89" name="Shape 89"/>
          <p:cNvSpPr/>
          <p:nvPr/>
        </p:nvSpPr>
        <p:spPr>
          <a:xfrm>
            <a:off x="4812605" y="4846671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Tipo</a:t>
            </a:r>
          </a:p>
        </p:txBody>
      </p:sp>
      <p:sp>
        <p:nvSpPr>
          <p:cNvPr id="90" name="Shape 90"/>
          <p:cNvSpPr/>
          <p:nvPr/>
        </p:nvSpPr>
        <p:spPr>
          <a:xfrm>
            <a:off x="5736840" y="5346699"/>
            <a:ext cx="148032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Numérico</a:t>
            </a:r>
          </a:p>
        </p:txBody>
      </p:sp>
      <p:sp>
        <p:nvSpPr>
          <p:cNvPr id="91" name="Shape 91"/>
          <p:cNvSpPr/>
          <p:nvPr/>
        </p:nvSpPr>
        <p:spPr>
          <a:xfrm>
            <a:off x="9506159" y="2802852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Descripción</a:t>
            </a:r>
          </a:p>
        </p:txBody>
      </p:sp>
      <p:sp>
        <p:nvSpPr>
          <p:cNvPr id="92" name="Shape 92"/>
          <p:cNvSpPr/>
          <p:nvPr/>
        </p:nvSpPr>
        <p:spPr>
          <a:xfrm>
            <a:off x="9299802" y="4884202"/>
            <a:ext cx="2990027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Tipo</a:t>
            </a:r>
          </a:p>
        </p:txBody>
      </p:sp>
      <p:sp>
        <p:nvSpPr>
          <p:cNvPr id="93" name="Shape 93"/>
          <p:cNvSpPr/>
          <p:nvPr/>
        </p:nvSpPr>
        <p:spPr>
          <a:xfrm>
            <a:off x="9642292" y="5384231"/>
            <a:ext cx="27177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Booleano (si o no)</a:t>
            </a:r>
          </a:p>
        </p:txBody>
      </p:sp>
      <p:sp>
        <p:nvSpPr>
          <p:cNvPr id="94" name="Shape 94"/>
          <p:cNvSpPr/>
          <p:nvPr/>
        </p:nvSpPr>
        <p:spPr>
          <a:xfrm>
            <a:off x="7605531" y="6823803"/>
            <a:ext cx="2990027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Descripción</a:t>
            </a:r>
          </a:p>
        </p:txBody>
      </p:sp>
      <p:sp>
        <p:nvSpPr>
          <p:cNvPr id="95" name="Shape 95"/>
          <p:cNvSpPr/>
          <p:nvPr/>
        </p:nvSpPr>
        <p:spPr>
          <a:xfrm>
            <a:off x="7502353" y="8712605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Tipo</a:t>
            </a:r>
          </a:p>
        </p:txBody>
      </p:sp>
      <p:sp>
        <p:nvSpPr>
          <p:cNvPr id="96" name="Shape 96"/>
          <p:cNvSpPr/>
          <p:nvPr/>
        </p:nvSpPr>
        <p:spPr>
          <a:xfrm>
            <a:off x="7946809" y="9212634"/>
            <a:ext cx="25138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Numerico (1-10)</a:t>
            </a:r>
          </a:p>
        </p:txBody>
      </p:sp>
      <p:sp>
        <p:nvSpPr>
          <p:cNvPr id="97" name="Shape 97"/>
          <p:cNvSpPr/>
          <p:nvPr/>
        </p:nvSpPr>
        <p:spPr>
          <a:xfrm>
            <a:off x="2552509" y="6823803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Descripción</a:t>
            </a:r>
          </a:p>
        </p:txBody>
      </p:sp>
      <p:sp>
        <p:nvSpPr>
          <p:cNvPr id="98" name="Shape 98"/>
          <p:cNvSpPr/>
          <p:nvPr/>
        </p:nvSpPr>
        <p:spPr>
          <a:xfrm>
            <a:off x="2449330" y="8738005"/>
            <a:ext cx="2990027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Tipo</a:t>
            </a:r>
          </a:p>
        </p:txBody>
      </p:sp>
      <p:sp>
        <p:nvSpPr>
          <p:cNvPr id="99" name="Shape 99"/>
          <p:cNvSpPr/>
          <p:nvPr/>
        </p:nvSpPr>
        <p:spPr>
          <a:xfrm>
            <a:off x="2692726" y="9205317"/>
            <a:ext cx="271775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Booleano (si o no)</a:t>
            </a:r>
          </a:p>
        </p:txBody>
      </p:sp>
      <p:sp>
        <p:nvSpPr>
          <p:cNvPr id="100" name="Shape 100"/>
          <p:cNvSpPr/>
          <p:nvPr/>
        </p:nvSpPr>
        <p:spPr>
          <a:xfrm>
            <a:off x="7425003" y="7475175"/>
            <a:ext cx="3351083" cy="123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Facilidad con la que se ha realizado la implementación</a:t>
            </a:r>
          </a:p>
        </p:txBody>
      </p:sp>
      <p:sp>
        <p:nvSpPr>
          <p:cNvPr id="101" name="Shape 101"/>
          <p:cNvSpPr/>
          <p:nvPr/>
        </p:nvSpPr>
        <p:spPr>
          <a:xfrm>
            <a:off x="2434531" y="7430647"/>
            <a:ext cx="3019625" cy="123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Si se pueden utilizar o introducir nuevos lenguajes</a:t>
            </a:r>
          </a:p>
        </p:txBody>
      </p:sp>
      <p:sp>
        <p:nvSpPr>
          <p:cNvPr id="102" name="Shape 102"/>
          <p:cNvSpPr/>
          <p:nvPr/>
        </p:nvSpPr>
        <p:spPr>
          <a:xfrm>
            <a:off x="232214" y="3388520"/>
            <a:ext cx="3858142" cy="123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Horas que se han tardado en implementar la app</a:t>
            </a:r>
          </a:p>
        </p:txBody>
      </p:sp>
      <p:sp>
        <p:nvSpPr>
          <p:cNvPr id="103" name="Shape 103"/>
          <p:cNvSpPr/>
          <p:nvPr/>
        </p:nvSpPr>
        <p:spPr>
          <a:xfrm>
            <a:off x="4541784" y="3499424"/>
            <a:ext cx="3858141" cy="123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Número de clases utilizadas en la creación de la app</a:t>
            </a:r>
          </a:p>
        </p:txBody>
      </p:sp>
      <p:sp>
        <p:nvSpPr>
          <p:cNvPr id="104" name="Shape 104"/>
          <p:cNvSpPr/>
          <p:nvPr/>
        </p:nvSpPr>
        <p:spPr>
          <a:xfrm>
            <a:off x="8997367" y="3682304"/>
            <a:ext cx="3858141" cy="87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Si la aplicación es válida en varias plataformas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asted-image.jpg"/>
          <p:cNvPicPr/>
          <p:nvPr/>
        </p:nvPicPr>
        <p:blipFill>
          <a:blip r:embed="rId2">
            <a:alphaModFix amt="41037"/>
            <a:extLst/>
          </a:blip>
          <a:stretch>
            <a:fillRect/>
          </a:stretch>
        </p:blipFill>
        <p:spPr>
          <a:xfrm rot="2683367">
            <a:off x="6822658" y="693677"/>
            <a:ext cx="1385042" cy="1385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asted-image.jpg"/>
          <p:cNvPicPr/>
          <p:nvPr/>
        </p:nvPicPr>
        <p:blipFill>
          <a:blip r:embed="rId2">
            <a:alphaModFix amt="41037"/>
            <a:extLst/>
          </a:blip>
          <a:stretch>
            <a:fillRect/>
          </a:stretch>
        </p:blipFill>
        <p:spPr>
          <a:xfrm rot="13483367">
            <a:off x="4665706" y="693677"/>
            <a:ext cx="1385041" cy="1385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asted-image.png"/>
          <p:cNvPicPr/>
          <p:nvPr/>
        </p:nvPicPr>
        <p:blipFill>
          <a:blip r:embed="rId3">
            <a:alphaModFix amt="12846"/>
            <a:extLst/>
          </a:blip>
          <a:stretch>
            <a:fillRect/>
          </a:stretch>
        </p:blipFill>
        <p:spPr>
          <a:xfrm>
            <a:off x="9032015" y="3184506"/>
            <a:ext cx="3509394" cy="3509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.png"/>
          <p:cNvPicPr/>
          <p:nvPr/>
        </p:nvPicPr>
        <p:blipFill>
          <a:blip r:embed="rId4">
            <a:alphaModFix amt="12846"/>
            <a:extLst/>
          </a:blip>
          <a:stretch>
            <a:fillRect/>
          </a:stretch>
        </p:blipFill>
        <p:spPr>
          <a:xfrm>
            <a:off x="-496485" y="3250382"/>
            <a:ext cx="4201483" cy="4201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asted-image.png"/>
          <p:cNvPicPr/>
          <p:nvPr/>
        </p:nvPicPr>
        <p:blipFill>
          <a:blip r:embed="rId5">
            <a:alphaModFix amt="12846"/>
            <a:extLst/>
          </a:blip>
          <a:stretch>
            <a:fillRect/>
          </a:stretch>
        </p:blipFill>
        <p:spPr>
          <a:xfrm>
            <a:off x="4691360" y="3184506"/>
            <a:ext cx="3622080" cy="350939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 rot="21600000">
            <a:off x="295455" y="1939226"/>
            <a:ext cx="3756150" cy="888884"/>
          </a:xfrm>
          <a:prstGeom prst="roundRect">
            <a:avLst>
              <a:gd name="adj" fmla="val 21431"/>
            </a:avLst>
          </a:prstGeom>
          <a:solidFill>
            <a:srgbClr val="69ACC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 rot="21600000">
            <a:off x="9153049" y="1939226"/>
            <a:ext cx="3601975" cy="888884"/>
          </a:xfrm>
          <a:prstGeom prst="roundRect">
            <a:avLst>
              <a:gd name="adj" fmla="val 21431"/>
            </a:avLst>
          </a:prstGeom>
          <a:solidFill>
            <a:srgbClr val="69ACC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 rot="21600000">
            <a:off x="4725134" y="1939226"/>
            <a:ext cx="3601975" cy="888884"/>
          </a:xfrm>
          <a:prstGeom prst="roundRect">
            <a:avLst>
              <a:gd name="adj" fmla="val 21431"/>
            </a:avLst>
          </a:prstGeom>
          <a:solidFill>
            <a:srgbClr val="52889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1128861" y="163271"/>
            <a:ext cx="1091000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rgbClr val="569EB6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569EB6"/>
                </a:solidFill>
              </a:rPr>
              <a:t>2.CRITERIOS DE COMPARACION</a:t>
            </a:r>
          </a:p>
        </p:txBody>
      </p:sp>
      <p:sp>
        <p:nvSpPr>
          <p:cNvPr id="115" name="Shape 115"/>
          <p:cNvSpPr/>
          <p:nvPr/>
        </p:nvSpPr>
        <p:spPr>
          <a:xfrm rot="21600000">
            <a:off x="2193998" y="6006615"/>
            <a:ext cx="3601975" cy="888883"/>
          </a:xfrm>
          <a:prstGeom prst="roundRect">
            <a:avLst>
              <a:gd name="adj" fmla="val 21431"/>
            </a:avLst>
          </a:prstGeom>
          <a:solidFill>
            <a:srgbClr val="69ACC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6" name="Shape 116"/>
          <p:cNvSpPr/>
          <p:nvPr/>
        </p:nvSpPr>
        <p:spPr>
          <a:xfrm rot="21600000">
            <a:off x="7195081" y="6006615"/>
            <a:ext cx="3601976" cy="888883"/>
          </a:xfrm>
          <a:prstGeom prst="roundRect">
            <a:avLst>
              <a:gd name="adj" fmla="val 21431"/>
            </a:avLst>
          </a:prstGeom>
          <a:solidFill>
            <a:srgbClr val="69ACC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 rot="21600000">
            <a:off x="72789" y="2078868"/>
            <a:ext cx="42014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VELOCIDAD DE USO</a:t>
            </a:r>
          </a:p>
        </p:txBody>
      </p:sp>
      <p:sp>
        <p:nvSpPr>
          <p:cNvPr id="118" name="Shape 118"/>
          <p:cNvSpPr/>
          <p:nvPr/>
        </p:nvSpPr>
        <p:spPr>
          <a:xfrm rot="21600000">
            <a:off x="4737286" y="1875668"/>
            <a:ext cx="353022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NATURALIDAD DEL LENGUAJE</a:t>
            </a:r>
          </a:p>
        </p:txBody>
      </p:sp>
      <p:sp>
        <p:nvSpPr>
          <p:cNvPr id="119" name="Shape 119"/>
          <p:cNvSpPr/>
          <p:nvPr/>
        </p:nvSpPr>
        <p:spPr>
          <a:xfrm rot="21600000">
            <a:off x="9071058" y="1875668"/>
            <a:ext cx="376595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INFORMACIÓN PARA IMPLEMENTAR LA APP</a:t>
            </a:r>
          </a:p>
        </p:txBody>
      </p:sp>
      <p:sp>
        <p:nvSpPr>
          <p:cNvPr id="120" name="Shape 120"/>
          <p:cNvSpPr/>
          <p:nvPr/>
        </p:nvSpPr>
        <p:spPr>
          <a:xfrm rot="21600000">
            <a:off x="2318240" y="6146256"/>
            <a:ext cx="353022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SENCILLEZ INTERFAZ</a:t>
            </a:r>
          </a:p>
        </p:txBody>
      </p:sp>
      <p:sp>
        <p:nvSpPr>
          <p:cNvPr id="121" name="Shape 121"/>
          <p:cNvSpPr/>
          <p:nvPr/>
        </p:nvSpPr>
        <p:spPr>
          <a:xfrm rot="21600000">
            <a:off x="7230954" y="5943056"/>
            <a:ext cx="35302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0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COSTE DE IMPLEMENTACIÓN</a:t>
            </a:r>
          </a:p>
        </p:txBody>
      </p:sp>
      <p:sp>
        <p:nvSpPr>
          <p:cNvPr id="122" name="Shape 122"/>
          <p:cNvSpPr/>
          <p:nvPr/>
        </p:nvSpPr>
        <p:spPr>
          <a:xfrm>
            <a:off x="232130" y="1901068"/>
            <a:ext cx="3882800" cy="3975808"/>
          </a:xfrm>
          <a:prstGeom prst="rect">
            <a:avLst/>
          </a:prstGeom>
          <a:ln w="50800">
            <a:solidFill>
              <a:srgbClr val="426E7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4580375" y="1901068"/>
            <a:ext cx="3882800" cy="3975808"/>
          </a:xfrm>
          <a:prstGeom prst="rect">
            <a:avLst/>
          </a:prstGeom>
          <a:ln w="50800">
            <a:solidFill>
              <a:srgbClr val="426E7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8978595" y="1903910"/>
            <a:ext cx="3882800" cy="3975808"/>
          </a:xfrm>
          <a:prstGeom prst="rect">
            <a:avLst/>
          </a:prstGeom>
          <a:ln w="50800">
            <a:solidFill>
              <a:srgbClr val="426E7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050546" y="5955815"/>
            <a:ext cx="3882800" cy="3726871"/>
          </a:xfrm>
          <a:prstGeom prst="rect">
            <a:avLst/>
          </a:prstGeom>
          <a:ln w="50800">
            <a:solidFill>
              <a:srgbClr val="426E7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2053586" y="5968456"/>
            <a:ext cx="3882799" cy="3726871"/>
          </a:xfrm>
          <a:prstGeom prst="rect">
            <a:avLst/>
          </a:prstGeom>
          <a:ln w="50800">
            <a:solidFill>
              <a:srgbClr val="426E7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7328096" y="7513450"/>
            <a:ext cx="3327699" cy="123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Coste final de la implementación de la app</a:t>
            </a:r>
          </a:p>
        </p:txBody>
      </p:sp>
      <p:sp>
        <p:nvSpPr>
          <p:cNvPr id="128" name="Shape 128"/>
          <p:cNvSpPr/>
          <p:nvPr/>
        </p:nvSpPr>
        <p:spPr>
          <a:xfrm>
            <a:off x="7605531" y="6823803"/>
            <a:ext cx="2990027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Descripción</a:t>
            </a:r>
          </a:p>
        </p:txBody>
      </p:sp>
      <p:sp>
        <p:nvSpPr>
          <p:cNvPr id="129" name="Shape 129"/>
          <p:cNvSpPr/>
          <p:nvPr/>
        </p:nvSpPr>
        <p:spPr>
          <a:xfrm>
            <a:off x="7502353" y="8661805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Tipo</a:t>
            </a:r>
          </a:p>
        </p:txBody>
      </p:sp>
      <p:sp>
        <p:nvSpPr>
          <p:cNvPr id="130" name="Shape 130"/>
          <p:cNvSpPr/>
          <p:nvPr/>
        </p:nvSpPr>
        <p:spPr>
          <a:xfrm>
            <a:off x="7929185" y="9161834"/>
            <a:ext cx="254907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Numerico (euros)</a:t>
            </a:r>
          </a:p>
        </p:txBody>
      </p:sp>
      <p:sp>
        <p:nvSpPr>
          <p:cNvPr id="131" name="Shape 131"/>
          <p:cNvSpPr/>
          <p:nvPr/>
        </p:nvSpPr>
        <p:spPr>
          <a:xfrm>
            <a:off x="2646931" y="6776074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Descripción</a:t>
            </a:r>
          </a:p>
        </p:txBody>
      </p:sp>
      <p:sp>
        <p:nvSpPr>
          <p:cNvPr id="132" name="Shape 132"/>
          <p:cNvSpPr/>
          <p:nvPr/>
        </p:nvSpPr>
        <p:spPr>
          <a:xfrm>
            <a:off x="2543753" y="8664876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Tipo</a:t>
            </a:r>
          </a:p>
        </p:txBody>
      </p:sp>
      <p:sp>
        <p:nvSpPr>
          <p:cNvPr id="133" name="Shape 133"/>
          <p:cNvSpPr/>
          <p:nvPr/>
        </p:nvSpPr>
        <p:spPr>
          <a:xfrm>
            <a:off x="404447" y="3634924"/>
            <a:ext cx="3125454" cy="87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Cuanto tarda en reproducir el texto</a:t>
            </a:r>
          </a:p>
        </p:txBody>
      </p:sp>
      <p:sp>
        <p:nvSpPr>
          <p:cNvPr id="134" name="Shape 134"/>
          <p:cNvSpPr/>
          <p:nvPr/>
        </p:nvSpPr>
        <p:spPr>
          <a:xfrm>
            <a:off x="678517" y="2765321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Descripción</a:t>
            </a:r>
          </a:p>
        </p:txBody>
      </p:sp>
      <p:sp>
        <p:nvSpPr>
          <p:cNvPr id="135" name="Shape 135"/>
          <p:cNvSpPr/>
          <p:nvPr/>
        </p:nvSpPr>
        <p:spPr>
          <a:xfrm>
            <a:off x="472161" y="4846671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Tipo</a:t>
            </a:r>
          </a:p>
        </p:txBody>
      </p:sp>
      <p:sp>
        <p:nvSpPr>
          <p:cNvPr id="136" name="Shape 136"/>
          <p:cNvSpPr/>
          <p:nvPr/>
        </p:nvSpPr>
        <p:spPr>
          <a:xfrm>
            <a:off x="4621528" y="3452044"/>
            <a:ext cx="3645986" cy="123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Naturalidad con la que la voz sintética reproduce el texto</a:t>
            </a:r>
          </a:p>
        </p:txBody>
      </p:sp>
      <p:sp>
        <p:nvSpPr>
          <p:cNvPr id="137" name="Shape 137"/>
          <p:cNvSpPr/>
          <p:nvPr/>
        </p:nvSpPr>
        <p:spPr>
          <a:xfrm>
            <a:off x="5129940" y="2765321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Descripción</a:t>
            </a:r>
          </a:p>
        </p:txBody>
      </p:sp>
      <p:sp>
        <p:nvSpPr>
          <p:cNvPr id="138" name="Shape 138"/>
          <p:cNvSpPr/>
          <p:nvPr/>
        </p:nvSpPr>
        <p:spPr>
          <a:xfrm>
            <a:off x="4923584" y="4846671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Tipo</a:t>
            </a:r>
          </a:p>
        </p:txBody>
      </p:sp>
      <p:sp>
        <p:nvSpPr>
          <p:cNvPr id="139" name="Shape 139"/>
          <p:cNvSpPr/>
          <p:nvPr/>
        </p:nvSpPr>
        <p:spPr>
          <a:xfrm>
            <a:off x="9562201" y="2756335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Descripción</a:t>
            </a:r>
          </a:p>
        </p:txBody>
      </p:sp>
      <p:sp>
        <p:nvSpPr>
          <p:cNvPr id="140" name="Shape 140"/>
          <p:cNvSpPr/>
          <p:nvPr/>
        </p:nvSpPr>
        <p:spPr>
          <a:xfrm>
            <a:off x="9355845" y="4837685"/>
            <a:ext cx="299002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500">
                <a:solidFill>
                  <a:srgbClr val="3A6D80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3A6D80"/>
                </a:solidFill>
              </a:rPr>
              <a:t>Tipo</a:t>
            </a:r>
          </a:p>
        </p:txBody>
      </p:sp>
      <p:sp>
        <p:nvSpPr>
          <p:cNvPr id="141" name="Shape 141"/>
          <p:cNvSpPr/>
          <p:nvPr/>
        </p:nvSpPr>
        <p:spPr>
          <a:xfrm>
            <a:off x="916617" y="5315499"/>
            <a:ext cx="25138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Numerico (1-10)</a:t>
            </a:r>
          </a:p>
        </p:txBody>
      </p:sp>
      <p:sp>
        <p:nvSpPr>
          <p:cNvPr id="142" name="Shape 142"/>
          <p:cNvSpPr/>
          <p:nvPr/>
        </p:nvSpPr>
        <p:spPr>
          <a:xfrm>
            <a:off x="5356821" y="5346699"/>
            <a:ext cx="251382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Numerico (1-10)</a:t>
            </a:r>
          </a:p>
        </p:txBody>
      </p:sp>
      <p:sp>
        <p:nvSpPr>
          <p:cNvPr id="143" name="Shape 143"/>
          <p:cNvSpPr/>
          <p:nvPr/>
        </p:nvSpPr>
        <p:spPr>
          <a:xfrm>
            <a:off x="9800301" y="5346699"/>
            <a:ext cx="25138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Numerico (1-10)</a:t>
            </a:r>
          </a:p>
        </p:txBody>
      </p:sp>
      <p:sp>
        <p:nvSpPr>
          <p:cNvPr id="144" name="Shape 144"/>
          <p:cNvSpPr/>
          <p:nvPr/>
        </p:nvSpPr>
        <p:spPr>
          <a:xfrm>
            <a:off x="2833442" y="9128335"/>
            <a:ext cx="25138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Numerico (1-10)</a:t>
            </a:r>
          </a:p>
        </p:txBody>
      </p:sp>
      <p:sp>
        <p:nvSpPr>
          <p:cNvPr id="145" name="Shape 145"/>
          <p:cNvSpPr/>
          <p:nvPr/>
        </p:nvSpPr>
        <p:spPr>
          <a:xfrm>
            <a:off x="9132196" y="3390188"/>
            <a:ext cx="3645986" cy="160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Información ofrecida en internet como ayudas o guías para la implementación</a:t>
            </a:r>
          </a:p>
        </p:txBody>
      </p:sp>
      <p:sp>
        <p:nvSpPr>
          <p:cNvPr id="146" name="Shape 146"/>
          <p:cNvSpPr/>
          <p:nvPr/>
        </p:nvSpPr>
        <p:spPr>
          <a:xfrm>
            <a:off x="2479711" y="7575037"/>
            <a:ext cx="3125454" cy="87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Si es fácil entender y usar la interfaz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ng"/>
          <p:cNvPicPr/>
          <p:nvPr/>
        </p:nvPicPr>
        <p:blipFill>
          <a:blip r:embed="rId2">
            <a:alphaModFix amt="12628"/>
            <a:extLst/>
          </a:blip>
          <a:stretch>
            <a:fillRect/>
          </a:stretch>
        </p:blipFill>
        <p:spPr>
          <a:xfrm>
            <a:off x="-991782" y="-2617382"/>
            <a:ext cx="14988364" cy="1498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6835139" y="955769"/>
            <a:ext cx="1385041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4665706" y="956114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0" y="187927"/>
            <a:ext cx="130048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9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79DB7"/>
                </a:solidFill>
              </a:rPr>
              <a:t>3 PROYECTO IMPLEMENTACIÓN ANDROID</a:t>
            </a:r>
          </a:p>
        </p:txBody>
      </p:sp>
      <p:sp>
        <p:nvSpPr>
          <p:cNvPr id="152" name="Shape 152"/>
          <p:cNvSpPr/>
          <p:nvPr/>
        </p:nvSpPr>
        <p:spPr>
          <a:xfrm>
            <a:off x="538177" y="2673142"/>
            <a:ext cx="6540136" cy="669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6829577" y="3809658"/>
            <a:ext cx="5857309" cy="5855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175468" y="1664121"/>
            <a:ext cx="4308602" cy="195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4407037" y="1723074"/>
            <a:ext cx="5086570" cy="5348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5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1648" y="3655255"/>
            <a:ext cx="3033193" cy="5044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71125" y="2251118"/>
            <a:ext cx="2639840" cy="4696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39257" y="4573849"/>
            <a:ext cx="2639840" cy="469613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-2682019" y="2100290"/>
            <a:ext cx="1002357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3.1 Documentación</a:t>
            </a:r>
            <a:endParaRPr sz="41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diseño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/>
          <p:cNvPicPr/>
          <p:nvPr/>
        </p:nvPicPr>
        <p:blipFill>
          <a:blip r:embed="rId2">
            <a:alphaModFix amt="12628"/>
            <a:extLst/>
          </a:blip>
          <a:stretch>
            <a:fillRect/>
          </a:stretch>
        </p:blipFill>
        <p:spPr>
          <a:xfrm>
            <a:off x="-991782" y="-2617382"/>
            <a:ext cx="14988364" cy="1498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6835139" y="955769"/>
            <a:ext cx="1385041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4665706" y="956114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0" y="187927"/>
            <a:ext cx="130048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9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79DB7"/>
                </a:solidFill>
              </a:rPr>
              <a:t>3 PROYECTO IMPLEMENTACIÓN ANDROID</a:t>
            </a:r>
          </a:p>
        </p:txBody>
      </p:sp>
      <p:sp>
        <p:nvSpPr>
          <p:cNvPr id="165" name="Shape 165"/>
          <p:cNvSpPr/>
          <p:nvPr/>
        </p:nvSpPr>
        <p:spPr>
          <a:xfrm>
            <a:off x="538177" y="2673142"/>
            <a:ext cx="6540136" cy="669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6829577" y="3809658"/>
            <a:ext cx="5857309" cy="5855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175468" y="1664121"/>
            <a:ext cx="4308602" cy="195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4407037" y="1723074"/>
            <a:ext cx="5086570" cy="5348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-2682019" y="2100290"/>
            <a:ext cx="1002357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3.2 Documentación</a:t>
            </a:r>
            <a:endParaRPr sz="41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construcción</a:t>
            </a:r>
          </a:p>
        </p:txBody>
      </p:sp>
      <p:pic>
        <p:nvPicPr>
          <p:cNvPr id="17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920" y="4161230"/>
            <a:ext cx="6296650" cy="3720748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171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27659" y="4351553"/>
            <a:ext cx="4546601" cy="3340101"/>
          </a:xfrm>
          <a:prstGeom prst="rect">
            <a:avLst/>
          </a:prstGeom>
          <a:ln w="254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asted-image.png"/>
          <p:cNvPicPr/>
          <p:nvPr/>
        </p:nvPicPr>
        <p:blipFill>
          <a:blip r:embed="rId2">
            <a:alphaModFix amt="12628"/>
            <a:extLst/>
          </a:blip>
          <a:stretch>
            <a:fillRect/>
          </a:stretch>
        </p:blipFill>
        <p:spPr>
          <a:xfrm>
            <a:off x="-991782" y="-2617382"/>
            <a:ext cx="14988364" cy="1498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6835139" y="955769"/>
            <a:ext cx="1385041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4665706" y="956114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0" y="187927"/>
            <a:ext cx="130048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9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79DB7"/>
                </a:solidFill>
              </a:rPr>
              <a:t>3 PROYECTO IMPLEMENTACIÓN ANDROID</a:t>
            </a:r>
          </a:p>
        </p:txBody>
      </p:sp>
      <p:sp>
        <p:nvSpPr>
          <p:cNvPr id="177" name="Shape 177"/>
          <p:cNvSpPr/>
          <p:nvPr/>
        </p:nvSpPr>
        <p:spPr>
          <a:xfrm>
            <a:off x="538177" y="2673142"/>
            <a:ext cx="6540136" cy="669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6829577" y="3809658"/>
            <a:ext cx="5857309" cy="5855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325236" y="1214818"/>
            <a:ext cx="4308601" cy="1953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407037" y="1723074"/>
            <a:ext cx="5086570" cy="5348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-2532251" y="1638508"/>
            <a:ext cx="1002357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3.3 Documentación</a:t>
            </a:r>
            <a:endParaRPr sz="41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de pruebas</a:t>
            </a:r>
          </a:p>
        </p:txBody>
      </p:sp>
      <p:sp>
        <p:nvSpPr>
          <p:cNvPr id="182" name="Shape 182"/>
          <p:cNvSpPr/>
          <p:nvPr/>
        </p:nvSpPr>
        <p:spPr>
          <a:xfrm>
            <a:off x="641579" y="3198103"/>
            <a:ext cx="12195905" cy="87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Intentar que la aplicación, pronunciase al español. Nos dimos cuenta que cuando</a:t>
            </a:r>
            <a:endParaRPr sz="2900">
              <a:solidFill>
                <a:srgbClr val="3E4248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rPr>
              <a:t>intentábamos establecer el idioma como español no reconocía las siglas.</a:t>
            </a:r>
          </a:p>
        </p:txBody>
      </p:sp>
      <p:pic>
        <p:nvPicPr>
          <p:cNvPr id="183" name="Captura de pantalla 2017-05-07 a las 18.33.2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32502" y="4101838"/>
            <a:ext cx="6614059" cy="1326773"/>
          </a:xfrm>
          <a:prstGeom prst="rect">
            <a:avLst/>
          </a:prstGeom>
          <a:ln w="25400">
            <a:solidFill/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404447" y="5458586"/>
            <a:ext cx="12195906" cy="87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900">
                <a:solidFill>
                  <a:srgbClr val="3E4248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4248"/>
                </a:solidFill>
              </a:rPr>
              <a:t>Establecer distintos idiomas. Nuestro pensamiento era hacerlo de manera dinámica. No obstante, esto no nos fue posible.</a:t>
            </a:r>
          </a:p>
        </p:txBody>
      </p:sp>
      <p:pic>
        <p:nvPicPr>
          <p:cNvPr id="185" name="Captura de pantalla 2017-05-07 a las 18.34.20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75407" y="6533041"/>
            <a:ext cx="7853675" cy="3066161"/>
          </a:xfrm>
          <a:prstGeom prst="rect">
            <a:avLst/>
          </a:prstGeom>
          <a:ln w="254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asted-image.png"/>
          <p:cNvPicPr/>
          <p:nvPr/>
        </p:nvPicPr>
        <p:blipFill>
          <a:blip r:embed="rId2">
            <a:alphaModFix amt="12628"/>
            <a:extLst/>
          </a:blip>
          <a:stretch>
            <a:fillRect/>
          </a:stretch>
        </p:blipFill>
        <p:spPr>
          <a:xfrm>
            <a:off x="-991782" y="-2617382"/>
            <a:ext cx="14988364" cy="1498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2683367">
            <a:off x="6835139" y="955769"/>
            <a:ext cx="1385041" cy="138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asted-image.jpg"/>
          <p:cNvPicPr/>
          <p:nvPr/>
        </p:nvPicPr>
        <p:blipFill>
          <a:blip r:embed="rId3">
            <a:alphaModFix amt="41037"/>
            <a:extLst/>
          </a:blip>
          <a:stretch>
            <a:fillRect/>
          </a:stretch>
        </p:blipFill>
        <p:spPr>
          <a:xfrm rot="13483367">
            <a:off x="4665706" y="956114"/>
            <a:ext cx="1385041" cy="138504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0" y="187927"/>
            <a:ext cx="130048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5900">
                <a:solidFill>
                  <a:srgbClr val="579DB7"/>
                </a:solidFill>
                <a:latin typeface="TypoGraphica"/>
                <a:ea typeface="TypoGraphica"/>
                <a:cs typeface="TypoGraphica"/>
                <a:sym typeface="TypoGraph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579DB7"/>
                </a:solidFill>
              </a:rPr>
              <a:t>3 PROYECTO IMPLEMENTACIÓN ANDROID</a:t>
            </a:r>
          </a:p>
        </p:txBody>
      </p:sp>
      <p:sp>
        <p:nvSpPr>
          <p:cNvPr id="191" name="Shape 191"/>
          <p:cNvSpPr/>
          <p:nvPr/>
        </p:nvSpPr>
        <p:spPr>
          <a:xfrm>
            <a:off x="538177" y="2673142"/>
            <a:ext cx="6540136" cy="669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6829577" y="3809658"/>
            <a:ext cx="5857309" cy="5855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175468" y="1648521"/>
            <a:ext cx="4308602" cy="1968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9DB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407037" y="1723074"/>
            <a:ext cx="5086570" cy="5348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-2682019" y="2100290"/>
            <a:ext cx="1002357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3.4 Documentación</a:t>
            </a:r>
            <a:endParaRPr sz="4100">
              <a:solidFill>
                <a:srgbClr val="FFFFFF"/>
              </a:solidFill>
              <a:latin typeface="TypoGraphica"/>
              <a:ea typeface="TypoGraphica"/>
              <a:cs typeface="TypoGraphica"/>
              <a:sym typeface="TypoGraphica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100">
                <a:solidFill>
                  <a:srgbClr val="FFFFFF"/>
                </a:solidFill>
                <a:latin typeface="TypoGraphica"/>
                <a:ea typeface="TypoGraphica"/>
                <a:cs typeface="TypoGraphica"/>
                <a:sym typeface="TypoGraphica"/>
              </a:rPr>
              <a:t>de instalación</a:t>
            </a:r>
          </a:p>
        </p:txBody>
      </p:sp>
      <p:pic>
        <p:nvPicPr>
          <p:cNvPr id="19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6294" y="3973124"/>
            <a:ext cx="2971801" cy="5283201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19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00775" y="3333970"/>
            <a:ext cx="6099095" cy="4533460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198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63163" y="8239770"/>
            <a:ext cx="7128993" cy="1327261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199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90764" y="4585891"/>
            <a:ext cx="2652014" cy="2871425"/>
          </a:xfrm>
          <a:prstGeom prst="rect">
            <a:avLst/>
          </a:prstGeom>
          <a:ln w="254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