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68" d="100"/>
          <a:sy n="68" d="100"/>
        </p:scale>
        <p:origin x="616" y="5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7/30/2017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7/30/2017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7/30/2017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7/30/2017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7/30/2017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7/30/2017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7/30/2017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7/30/2017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7/30/2017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7/30/2017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7/30/2017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7/30/2017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7/30/2017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Sistema web</a:t>
            </a:r>
            <a:br>
              <a:rPr lang="en-US" dirty="0"/>
            </a:br>
            <a:r>
              <a:rPr lang="en-US" dirty="0"/>
              <a:t>de </a:t>
            </a:r>
            <a:r>
              <a:rPr lang="en-US" dirty="0" err="1"/>
              <a:t>autolavado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Equipo</a:t>
            </a:r>
            <a:r>
              <a:rPr lang="en-US" dirty="0"/>
              <a:t>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</a:t>
            </a:r>
            <a:r>
              <a:rPr lang="en-US" dirty="0" err="1"/>
              <a:t>Alcance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s-MX" sz="2400" dirty="0"/>
              <a:t>Se desarrollara una aplicación web donde el objetivo principal es de  tener al cliente –usuario informado de toda promoción otorgada por la empresa, descuentos, precios.</a:t>
            </a:r>
          </a:p>
          <a:p>
            <a:pPr marL="45720" indent="0">
              <a:buNone/>
            </a:pPr>
            <a:r>
              <a:rPr lang="es-MX" sz="2400" dirty="0"/>
              <a:t>Este es un sistema informativo para incrementar la satisfacción y facilidad del cliente-usuario, donde por medio de estimulación se pretende que aumente eficientemente un 50% en su venta de servicios diarios, disminuir los costos en papelería tales como publicidad, volantes hojas impresas entre todo aquello relacionado a ofrecerle un servicio visual al cliente, se podrá manejar preguntas personales cliente-administrador en caso de alguna duda o comentario.</a:t>
            </a:r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s-MX" dirty="0"/>
              <a:t>Caso de uso de éxito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CU-15 </a:t>
            </a:r>
            <a:r>
              <a:rPr lang="en-US" dirty="0" err="1"/>
              <a:t>Regristrar</a:t>
            </a:r>
            <a:r>
              <a:rPr lang="en-US" dirty="0"/>
              <a:t> la </a:t>
            </a:r>
            <a:r>
              <a:rPr lang="en-US" dirty="0" err="1"/>
              <a:t>venta</a:t>
            </a:r>
            <a:r>
              <a:rPr lang="en-US" dirty="0"/>
              <a:t> del </a:t>
            </a:r>
            <a:r>
              <a:rPr lang="en-US" dirty="0" err="1"/>
              <a:t>servicio</a:t>
            </a:r>
            <a:endParaRPr lang="en-US" dirty="0"/>
          </a:p>
          <a:p>
            <a:r>
              <a:rPr lang="en-US" dirty="0"/>
              <a:t>El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invitado</a:t>
            </a:r>
            <a:r>
              <a:rPr lang="en-US" dirty="0"/>
              <a:t> y </a:t>
            </a:r>
            <a:r>
              <a:rPr lang="en-US" dirty="0" err="1"/>
              <a:t>registrado</a:t>
            </a:r>
            <a:r>
              <a:rPr lang="en-US" dirty="0"/>
              <a:t> </a:t>
            </a:r>
            <a:r>
              <a:rPr lang="en-US" dirty="0" err="1"/>
              <a:t>paga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el </a:t>
            </a:r>
            <a:r>
              <a:rPr lang="en-US" dirty="0" err="1"/>
              <a:t>servicio</a:t>
            </a:r>
            <a:r>
              <a:rPr lang="en-US" dirty="0"/>
              <a:t> </a:t>
            </a:r>
            <a:r>
              <a:rPr lang="en-US" dirty="0" err="1"/>
              <a:t>solicitado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efectivo</a:t>
            </a:r>
            <a:r>
              <a:rPr lang="en-US" dirty="0"/>
              <a:t> o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puntos</a:t>
            </a:r>
            <a:r>
              <a:rPr lang="en-US" dirty="0"/>
              <a:t> (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registrado</a:t>
            </a:r>
            <a:r>
              <a:rPr lang="en-US" dirty="0"/>
              <a:t> y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puntos</a:t>
            </a:r>
            <a:r>
              <a:rPr lang="en-US" dirty="0"/>
              <a:t> </a:t>
            </a:r>
            <a:r>
              <a:rPr lang="en-US" dirty="0" err="1"/>
              <a:t>suficientes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6" y="2939126"/>
            <a:ext cx="3862164" cy="979748"/>
          </a:xfrm>
        </p:spPr>
        <p:txBody>
          <a:bodyPr/>
          <a:lstStyle/>
          <a:p>
            <a:r>
              <a:rPr lang="en-US" dirty="0"/>
              <a:t>3 </a:t>
            </a:r>
            <a:r>
              <a:rPr lang="en-US" dirty="0" err="1"/>
              <a:t>Diagrama</a:t>
            </a:r>
            <a:br>
              <a:rPr lang="en-US" dirty="0"/>
            </a:br>
            <a:r>
              <a:rPr lang="en-US" dirty="0"/>
              <a:t>de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uso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5C5EA9-D70C-4FED-9E78-611266C56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35" y="111930"/>
            <a:ext cx="6274090" cy="674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476672"/>
            <a:ext cx="8686801" cy="547464"/>
          </a:xfrm>
        </p:spPr>
        <p:txBody>
          <a:bodyPr/>
          <a:lstStyle/>
          <a:p>
            <a:r>
              <a:rPr lang="en-US" dirty="0"/>
              <a:t>4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extendido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844" y="1542256"/>
            <a:ext cx="9853736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El cliente entra al sitio web e inicia </a:t>
            </a:r>
            <a:r>
              <a:rPr lang="es-MX" dirty="0" err="1"/>
              <a:t>sesion</a:t>
            </a:r>
            <a:r>
              <a:rPr lang="es-MX" dirty="0"/>
              <a:t> con su correo y contra</a:t>
            </a:r>
            <a:r>
              <a:rPr lang="es-ES" dirty="0"/>
              <a:t>seña </a:t>
            </a:r>
            <a:r>
              <a:rPr lang="es-ES" dirty="0" err="1"/>
              <a:t>correspodientes</a:t>
            </a:r>
            <a:r>
              <a:rPr lang="es-ES" dirty="0"/>
              <a:t> a los que ingreso en su registro.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n-US" dirty="0"/>
              <a:t>S</a:t>
            </a:r>
            <a:r>
              <a:rPr lang="es-MX" dirty="0"/>
              <a:t>e informa sobre promociones publicas que puede aprovechar.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n-US" dirty="0"/>
              <a:t>Se dirige a </a:t>
            </a:r>
            <a:r>
              <a:rPr lang="en-US" dirty="0" err="1"/>
              <a:t>alguna</a:t>
            </a:r>
            <a:r>
              <a:rPr lang="en-US" dirty="0"/>
              <a:t> </a:t>
            </a:r>
            <a:r>
              <a:rPr lang="en-US" dirty="0" err="1"/>
              <a:t>sucursal</a:t>
            </a:r>
            <a:r>
              <a:rPr lang="en-US" dirty="0"/>
              <a:t> y </a:t>
            </a:r>
            <a:r>
              <a:rPr lang="en-US" dirty="0" err="1"/>
              <a:t>paga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el </a:t>
            </a:r>
            <a:r>
              <a:rPr lang="en-US" dirty="0" err="1"/>
              <a:t>servicio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sea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efectivo</a:t>
            </a:r>
            <a:r>
              <a:rPr lang="en-US" dirty="0"/>
              <a:t> o </a:t>
            </a:r>
            <a:r>
              <a:rPr lang="en-US" dirty="0" err="1"/>
              <a:t>por</a:t>
            </a:r>
            <a:r>
              <a:rPr lang="en-US" dirty="0"/>
              <a:t> medio de </a:t>
            </a:r>
            <a:r>
              <a:rPr lang="en-US" dirty="0" err="1"/>
              <a:t>puntos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 ha </a:t>
            </a:r>
            <a:r>
              <a:rPr lang="en-US" dirty="0" err="1"/>
              <a:t>pagado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efectivo</a:t>
            </a:r>
            <a:r>
              <a:rPr lang="en-US" dirty="0"/>
              <a:t> el </a:t>
            </a:r>
            <a:r>
              <a:rPr lang="en-US" dirty="0" err="1"/>
              <a:t>cliente</a:t>
            </a:r>
            <a:r>
              <a:rPr lang="en-US" dirty="0"/>
              <a:t>, se le </a:t>
            </a:r>
            <a:r>
              <a:rPr lang="en-US" dirty="0" err="1"/>
              <a:t>aumenta</a:t>
            </a:r>
            <a:r>
              <a:rPr lang="en-US" dirty="0"/>
              <a:t> el 5%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pagado</a:t>
            </a:r>
            <a:r>
              <a:rPr lang="en-US" dirty="0"/>
              <a:t> a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puntos</a:t>
            </a:r>
            <a:r>
              <a:rPr lang="en-US" dirty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939" y="358148"/>
            <a:ext cx="8686801" cy="550572"/>
          </a:xfrm>
        </p:spPr>
        <p:txBody>
          <a:bodyPr>
            <a:normAutofit/>
          </a:bodyPr>
          <a:lstStyle/>
          <a:p>
            <a:r>
              <a:rPr lang="en-US" dirty="0"/>
              <a:t>5 </a:t>
            </a:r>
            <a:r>
              <a:rPr lang="en-US" dirty="0" err="1"/>
              <a:t>Diagrama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del </a:t>
            </a:r>
            <a:r>
              <a:rPr lang="en-US" dirty="0" err="1"/>
              <a:t>dominio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FCAC49-754E-4A78-94AC-1604DF88F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389630"/>
              </p:ext>
            </p:extLst>
          </p:nvPr>
        </p:nvGraphicFramePr>
        <p:xfrm>
          <a:off x="349250" y="1235059"/>
          <a:ext cx="2044700" cy="258445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40438016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697664693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Sucursal</a:t>
                      </a:r>
                      <a:endParaRPr lang="es-MX" sz="12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>
                          <a:effectLst/>
                        </a:rPr>
                        <a:t>Tipo de dato</a:t>
                      </a:r>
                      <a:endParaRPr lang="es-MX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83862075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ID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Int (11)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340724272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Numero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Int (11)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1298268115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Calle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Varchar (20)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402914274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CP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Char (5)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1634965095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Colonia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Varchar</a:t>
                      </a:r>
                      <a:r>
                        <a:rPr lang="es-MX" sz="1200" u="none" strike="noStrike" dirty="0">
                          <a:effectLst/>
                        </a:rPr>
                        <a:t> (20)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104050651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Municipio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Varchar (20)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3359055485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Estado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Varchar (20)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28686568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Empresa_ID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Int (11)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424591286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Created_At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TimeSpamp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100289499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Updated_At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TimeSpamp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217127005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E97C545-5A50-43BD-B786-F7EEE0C67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526688"/>
              </p:ext>
            </p:extLst>
          </p:nvPr>
        </p:nvGraphicFramePr>
        <p:xfrm>
          <a:off x="349250" y="4250103"/>
          <a:ext cx="2044700" cy="211455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323381826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49386066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>
                          <a:effectLst/>
                        </a:rPr>
                        <a:t>Empresa</a:t>
                      </a:r>
                      <a:endParaRPr lang="es-MX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Tipo de dato</a:t>
                      </a:r>
                      <a:endParaRPr lang="es-MX" sz="12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74212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ID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Int (11)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75756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Nombre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Varchar</a:t>
                      </a:r>
                      <a:r>
                        <a:rPr lang="es-MX" sz="1200" u="none" strike="noStrike" dirty="0">
                          <a:effectLst/>
                        </a:rPr>
                        <a:t> (20)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09042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Mision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Varchar</a:t>
                      </a:r>
                      <a:r>
                        <a:rPr lang="es-MX" sz="1200" u="none" strike="noStrike" dirty="0">
                          <a:effectLst/>
                        </a:rPr>
                        <a:t> (400)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90551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Vision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Varchar</a:t>
                      </a:r>
                      <a:r>
                        <a:rPr lang="es-MX" sz="1200" u="none" strike="noStrike" dirty="0">
                          <a:effectLst/>
                        </a:rPr>
                        <a:t> (400)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543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Correo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Varchar (20)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68120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Telefono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Char (10)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9468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Created_At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TimeSpamp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250687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Updated_At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TimeSpamp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260836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DAB5BE52-1DFE-44A9-ADB4-1028C9FD5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331822"/>
              </p:ext>
            </p:extLst>
          </p:nvPr>
        </p:nvGraphicFramePr>
        <p:xfrm>
          <a:off x="2821706" y="1235059"/>
          <a:ext cx="2578100" cy="187960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205398379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192834277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Cuenta</a:t>
                      </a:r>
                      <a:endParaRPr lang="es-MX" sz="12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Tipo de dato</a:t>
                      </a:r>
                      <a:endParaRPr lang="es-MX" sz="12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10291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ID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Int (11)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91769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Paquete_ID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Int (11)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033297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Costo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Decimal (10, 2)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19863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Cliente_ID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Int (11)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871357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Sucursal_ID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Int (11)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57603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Created_At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TimeSpamp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7313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Updated_At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TimeSpamp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698337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FFE500DF-51D7-4E84-A92B-35A550ED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15194"/>
              </p:ext>
            </p:extLst>
          </p:nvPr>
        </p:nvGraphicFramePr>
        <p:xfrm>
          <a:off x="2821706" y="3845057"/>
          <a:ext cx="2578100" cy="258445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126398427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95062558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Promocion</a:t>
                      </a:r>
                      <a:endParaRPr lang="es-MX" sz="12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Tipo de dato</a:t>
                      </a:r>
                      <a:endParaRPr lang="es-MX" sz="12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51077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ID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Int (11)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413698009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Nombre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Varchar (100)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239147510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Descripcion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Varchar (100)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346569783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Fecha_de_inicio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Date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98596548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Fecha_de_expiracion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Date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13063710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Descuento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TinyInt (4)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422616805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Privacidad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TinyInt (1)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3248941933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Sucursal_ID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Int (11)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95256341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Created_At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TimeSpamp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130542125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Updated_At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TimeSpamp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2338035119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B58610FD-4D04-4A8C-81D1-D0E8BE01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404848"/>
              </p:ext>
            </p:extLst>
          </p:nvPr>
        </p:nvGraphicFramePr>
        <p:xfrm>
          <a:off x="6310436" y="1252784"/>
          <a:ext cx="2616200" cy="164465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6910932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37493993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Evaluacion</a:t>
                      </a:r>
                      <a:endParaRPr lang="es-MX" sz="12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Tipo de dato</a:t>
                      </a:r>
                      <a:endParaRPr lang="es-MX" sz="12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116685526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ID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Int (11)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415376393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Calificacion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TinyInt (4)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2656635815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Comentario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Varchar (100)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2232716533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Cuenta_ID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Int (11)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3686088657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Created_At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TimeSpamp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369047364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Updated_At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TimeSpamp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4260182807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4FF2ADDD-FC2B-48E7-BA80-A2FD65670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961515"/>
              </p:ext>
            </p:extLst>
          </p:nvPr>
        </p:nvGraphicFramePr>
        <p:xfrm>
          <a:off x="5854476" y="3220623"/>
          <a:ext cx="2616200" cy="352425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379287320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306262011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Users</a:t>
                      </a:r>
                      <a:endParaRPr lang="es-MX" sz="12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Tipo de dato</a:t>
                      </a:r>
                      <a:endParaRPr lang="es-MX" sz="12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34362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ID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Int</a:t>
                      </a:r>
                      <a:r>
                        <a:rPr lang="es-MX" sz="1200" u="none" strike="noStrike" dirty="0">
                          <a:effectLst/>
                        </a:rPr>
                        <a:t> (11)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305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Name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Varchar (100)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076765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Apellido_paterno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Varchar (40)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91238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Apellido_materno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Varchar (40)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72564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Fecha_de_nacimiento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Date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19480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Codigo_postal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Char (5)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70523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Email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Varchar (40)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01805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Password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Varchar (255)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00443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Remember_token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Varchar</a:t>
                      </a:r>
                      <a:r>
                        <a:rPr lang="es-MX" sz="1200" u="none" strike="noStrike" dirty="0">
                          <a:effectLst/>
                        </a:rPr>
                        <a:t> (100)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90020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Puntos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Int (11)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94147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Rol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TinyInt (1)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821643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Empresa_ID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Int (11)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635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Created_At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TimeSpamp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03372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Updated_At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TimeSpamp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306766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B3463A1F-CC3F-4BC0-B7EC-F67DD0AE7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153870"/>
              </p:ext>
            </p:extLst>
          </p:nvPr>
        </p:nvGraphicFramePr>
        <p:xfrm>
          <a:off x="8927606" y="3225104"/>
          <a:ext cx="2044700" cy="117475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63882499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6935644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Vehiculo</a:t>
                      </a:r>
                      <a:endParaRPr lang="es-MX" sz="12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Tipo de dato</a:t>
                      </a:r>
                      <a:endParaRPr lang="es-MX" sz="12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91775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>
                          <a:effectLst/>
                        </a:rPr>
                        <a:t>ID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Int (11)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74343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Tipo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Varchar</a:t>
                      </a:r>
                      <a:r>
                        <a:rPr lang="es-MX" sz="1200" u="none" strike="noStrike" dirty="0">
                          <a:effectLst/>
                        </a:rPr>
                        <a:t> (20)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27041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Created_At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TimeSpamp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445457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Updated_At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TimeSpamp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166738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4DC6E3A9-D32F-4AA0-A6A7-B341F4538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384211"/>
              </p:ext>
            </p:extLst>
          </p:nvPr>
        </p:nvGraphicFramePr>
        <p:xfrm>
          <a:off x="8927606" y="4755034"/>
          <a:ext cx="2044700" cy="164465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57239991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884020111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>
                          <a:effectLst/>
                        </a:rPr>
                        <a:t>Paquete</a:t>
                      </a:r>
                      <a:endParaRPr lang="es-MX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Tipo de dato</a:t>
                      </a:r>
                      <a:endParaRPr lang="es-MX" sz="12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653537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>
                          <a:effectLst/>
                        </a:rPr>
                        <a:t>ID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Int (11)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3337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>
                          <a:effectLst/>
                        </a:rPr>
                        <a:t>Nombre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Varchar</a:t>
                      </a:r>
                      <a:r>
                        <a:rPr lang="es-MX" sz="1200" u="none" strike="noStrike" dirty="0">
                          <a:effectLst/>
                        </a:rPr>
                        <a:t> (40)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62705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Costo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Decimal (10, 2)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3563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Vehiculo_ID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Int (11)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99559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Created_At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TimeSpamp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10234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Updated_At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TimeSpamp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212723"/>
                  </a:ext>
                </a:extLst>
              </a:tr>
            </a:tbl>
          </a:graphicData>
        </a:graphic>
      </p:graphicFrame>
      <p:grpSp>
        <p:nvGrpSpPr>
          <p:cNvPr id="64" name="Group 63">
            <a:extLst>
              <a:ext uri="{FF2B5EF4-FFF2-40B4-BE49-F238E27FC236}">
                <a16:creationId xmlns:a16="http://schemas.microsoft.com/office/drawing/2014/main" id="{913FF6C1-B073-4404-BD65-F7745D21BDBA}"/>
              </a:ext>
            </a:extLst>
          </p:cNvPr>
          <p:cNvGrpSpPr/>
          <p:nvPr/>
        </p:nvGrpSpPr>
        <p:grpSpPr>
          <a:xfrm>
            <a:off x="2393950" y="3212976"/>
            <a:ext cx="244078" cy="1296144"/>
            <a:chOff x="2393950" y="3212976"/>
            <a:chExt cx="244078" cy="1296144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DC97823-7B6D-4200-BCBE-F342BD3E8763}"/>
                </a:ext>
              </a:extLst>
            </p:cNvPr>
            <p:cNvCxnSpPr>
              <a:cxnSpLocks/>
            </p:cNvCxnSpPr>
            <p:nvPr/>
          </p:nvCxnSpPr>
          <p:spPr>
            <a:xfrm>
              <a:off x="2393950" y="4509120"/>
              <a:ext cx="2440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55B48F7-B706-40BF-8AA2-8EB76CD6F172}"/>
                </a:ext>
              </a:extLst>
            </p:cNvPr>
            <p:cNvCxnSpPr>
              <a:cxnSpLocks/>
            </p:cNvCxnSpPr>
            <p:nvPr/>
          </p:nvCxnSpPr>
          <p:spPr>
            <a:xfrm>
              <a:off x="2393950" y="3212976"/>
              <a:ext cx="2440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ECFF026-8B65-4091-8016-55DE9E7DE2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8028" y="3220623"/>
              <a:ext cx="0" cy="12884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EC5510A-BA4E-44D1-9906-CFA661B9AF62}"/>
              </a:ext>
            </a:extLst>
          </p:cNvPr>
          <p:cNvCxnSpPr>
            <a:cxnSpLocks/>
          </p:cNvCxnSpPr>
          <p:nvPr/>
        </p:nvCxnSpPr>
        <p:spPr>
          <a:xfrm flipH="1">
            <a:off x="2393950" y="1560615"/>
            <a:ext cx="1638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52159E4-2112-4D8B-9465-1A1D64C613BD}"/>
              </a:ext>
            </a:extLst>
          </p:cNvPr>
          <p:cNvCxnSpPr>
            <a:cxnSpLocks/>
          </p:cNvCxnSpPr>
          <p:nvPr/>
        </p:nvCxnSpPr>
        <p:spPr>
          <a:xfrm rot="10800000">
            <a:off x="2537966" y="2492896"/>
            <a:ext cx="2440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C523B23-B28D-48C9-800F-2B992E3F05F5}"/>
              </a:ext>
            </a:extLst>
          </p:cNvPr>
          <p:cNvCxnSpPr>
            <a:cxnSpLocks/>
          </p:cNvCxnSpPr>
          <p:nvPr/>
        </p:nvCxnSpPr>
        <p:spPr>
          <a:xfrm>
            <a:off x="2537966" y="1560616"/>
            <a:ext cx="0" cy="924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6FB74EF-7CBB-4738-AE81-71234650CCAF}"/>
              </a:ext>
            </a:extLst>
          </p:cNvPr>
          <p:cNvCxnSpPr>
            <a:cxnSpLocks/>
          </p:cNvCxnSpPr>
          <p:nvPr/>
        </p:nvCxnSpPr>
        <p:spPr>
          <a:xfrm flipH="1">
            <a:off x="2577627" y="5805264"/>
            <a:ext cx="2044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8D2E60D-1487-4711-98CD-27A4D36CC9D6}"/>
              </a:ext>
            </a:extLst>
          </p:cNvPr>
          <p:cNvCxnSpPr>
            <a:cxnSpLocks/>
          </p:cNvCxnSpPr>
          <p:nvPr/>
        </p:nvCxnSpPr>
        <p:spPr>
          <a:xfrm flipH="1" flipV="1">
            <a:off x="2537965" y="1552969"/>
            <a:ext cx="19833" cy="4252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36B29EE-0EC9-453B-8CC0-6B5AFABBE055}"/>
              </a:ext>
            </a:extLst>
          </p:cNvPr>
          <p:cNvCxnSpPr>
            <a:cxnSpLocks/>
          </p:cNvCxnSpPr>
          <p:nvPr/>
        </p:nvCxnSpPr>
        <p:spPr>
          <a:xfrm>
            <a:off x="5397546" y="2276872"/>
            <a:ext cx="2661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A31C2BD-BC6C-41B9-BFE9-257C58C3FC8C}"/>
              </a:ext>
            </a:extLst>
          </p:cNvPr>
          <p:cNvCxnSpPr>
            <a:cxnSpLocks/>
          </p:cNvCxnSpPr>
          <p:nvPr/>
        </p:nvCxnSpPr>
        <p:spPr>
          <a:xfrm>
            <a:off x="5662364" y="2276872"/>
            <a:ext cx="1350" cy="1237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6DA95D5-BEDB-453C-8A23-67B43DD67413}"/>
              </a:ext>
            </a:extLst>
          </p:cNvPr>
          <p:cNvCxnSpPr>
            <a:cxnSpLocks/>
          </p:cNvCxnSpPr>
          <p:nvPr/>
        </p:nvCxnSpPr>
        <p:spPr>
          <a:xfrm>
            <a:off x="5663714" y="3514329"/>
            <a:ext cx="1638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21A1FF18-727E-41B1-87DF-E12111E347CB}"/>
              </a:ext>
            </a:extLst>
          </p:cNvPr>
          <p:cNvCxnSpPr>
            <a:cxnSpLocks/>
          </p:cNvCxnSpPr>
          <p:nvPr/>
        </p:nvCxnSpPr>
        <p:spPr>
          <a:xfrm>
            <a:off x="5397546" y="1552969"/>
            <a:ext cx="912890" cy="75730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D982317-22A5-4795-A93C-60F6678D62EB}"/>
              </a:ext>
            </a:extLst>
          </p:cNvPr>
          <p:cNvCxnSpPr>
            <a:cxnSpLocks/>
          </p:cNvCxnSpPr>
          <p:nvPr/>
        </p:nvCxnSpPr>
        <p:spPr>
          <a:xfrm>
            <a:off x="10972306" y="5805264"/>
            <a:ext cx="3066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342F5FB-70B5-4220-A750-31D607B4530B}"/>
              </a:ext>
            </a:extLst>
          </p:cNvPr>
          <p:cNvCxnSpPr>
            <a:cxnSpLocks/>
          </p:cNvCxnSpPr>
          <p:nvPr/>
        </p:nvCxnSpPr>
        <p:spPr>
          <a:xfrm flipV="1">
            <a:off x="11278988" y="3514329"/>
            <a:ext cx="0" cy="2290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DE5D1C7-9DBE-413A-9F98-74E55FE32B8D}"/>
              </a:ext>
            </a:extLst>
          </p:cNvPr>
          <p:cNvCxnSpPr>
            <a:cxnSpLocks/>
          </p:cNvCxnSpPr>
          <p:nvPr/>
        </p:nvCxnSpPr>
        <p:spPr>
          <a:xfrm flipH="1" flipV="1">
            <a:off x="10972306" y="3514328"/>
            <a:ext cx="30668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076E4F9-2813-4B7E-AE3E-646E834742BA}"/>
              </a:ext>
            </a:extLst>
          </p:cNvPr>
          <p:cNvCxnSpPr>
            <a:cxnSpLocks/>
          </p:cNvCxnSpPr>
          <p:nvPr/>
        </p:nvCxnSpPr>
        <p:spPr>
          <a:xfrm flipH="1">
            <a:off x="5662364" y="6165304"/>
            <a:ext cx="1651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15D5004-908A-4CB5-83A6-64D0A41B715D}"/>
              </a:ext>
            </a:extLst>
          </p:cNvPr>
          <p:cNvCxnSpPr>
            <a:cxnSpLocks/>
          </p:cNvCxnSpPr>
          <p:nvPr/>
        </p:nvCxnSpPr>
        <p:spPr>
          <a:xfrm>
            <a:off x="5662364" y="6165304"/>
            <a:ext cx="0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D3160F9-2CC1-4035-BA5C-378BB2C8239E}"/>
              </a:ext>
            </a:extLst>
          </p:cNvPr>
          <p:cNvCxnSpPr>
            <a:cxnSpLocks/>
          </p:cNvCxnSpPr>
          <p:nvPr/>
        </p:nvCxnSpPr>
        <p:spPr>
          <a:xfrm flipH="1">
            <a:off x="176212" y="6597352"/>
            <a:ext cx="5486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283BE60-EF5D-4263-8024-61FE881B739B}"/>
              </a:ext>
            </a:extLst>
          </p:cNvPr>
          <p:cNvCxnSpPr>
            <a:cxnSpLocks/>
          </p:cNvCxnSpPr>
          <p:nvPr/>
        </p:nvCxnSpPr>
        <p:spPr>
          <a:xfrm flipV="1">
            <a:off x="189756" y="4581128"/>
            <a:ext cx="0" cy="19987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5A1BCB2-F3AB-4DC8-834C-7DBBF84CF0FD}"/>
              </a:ext>
            </a:extLst>
          </p:cNvPr>
          <p:cNvCxnSpPr>
            <a:cxnSpLocks/>
          </p:cNvCxnSpPr>
          <p:nvPr/>
        </p:nvCxnSpPr>
        <p:spPr>
          <a:xfrm>
            <a:off x="189756" y="4581128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150D4D9-C4ED-41DF-BCB2-7F7DDB115399}"/>
              </a:ext>
            </a:extLst>
          </p:cNvPr>
          <p:cNvCxnSpPr>
            <a:cxnSpLocks/>
          </p:cNvCxnSpPr>
          <p:nvPr/>
        </p:nvCxnSpPr>
        <p:spPr>
          <a:xfrm>
            <a:off x="5397546" y="1700808"/>
            <a:ext cx="3474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4C495D6-5285-4261-8F34-8140EAD16C0C}"/>
              </a:ext>
            </a:extLst>
          </p:cNvPr>
          <p:cNvCxnSpPr>
            <a:cxnSpLocks/>
          </p:cNvCxnSpPr>
          <p:nvPr/>
        </p:nvCxnSpPr>
        <p:spPr>
          <a:xfrm>
            <a:off x="5744963" y="1700808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91A8315-6D34-427E-A953-8B368A9A6576}"/>
              </a:ext>
            </a:extLst>
          </p:cNvPr>
          <p:cNvCxnSpPr>
            <a:cxnSpLocks/>
          </p:cNvCxnSpPr>
          <p:nvPr/>
        </p:nvCxnSpPr>
        <p:spPr>
          <a:xfrm>
            <a:off x="5744963" y="2996952"/>
            <a:ext cx="29155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C0B79CE-2FC8-4053-A0B8-4213E889EBDD}"/>
              </a:ext>
            </a:extLst>
          </p:cNvPr>
          <p:cNvCxnSpPr>
            <a:cxnSpLocks/>
          </p:cNvCxnSpPr>
          <p:nvPr/>
        </p:nvCxnSpPr>
        <p:spPr>
          <a:xfrm>
            <a:off x="8660533" y="2996952"/>
            <a:ext cx="0" cy="2088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1FCA2D5-6810-4960-970B-8851B673C6E0}"/>
              </a:ext>
            </a:extLst>
          </p:cNvPr>
          <p:cNvCxnSpPr>
            <a:cxnSpLocks/>
          </p:cNvCxnSpPr>
          <p:nvPr/>
        </p:nvCxnSpPr>
        <p:spPr>
          <a:xfrm>
            <a:off x="8660533" y="5085184"/>
            <a:ext cx="2202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Straight Connector 14">
            <a:extLst>
              <a:ext uri="{FF2B5EF4-FFF2-40B4-BE49-F238E27FC236}">
                <a16:creationId xmlns:a16="http://schemas.microsoft.com/office/drawing/2014/main" id="{8AE09488-0AED-4001-A224-8C7BFA110CE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5738" y="51385788"/>
            <a:ext cx="5516562" cy="9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0482CA0-1BBB-4448-B7B0-6D4077FD1AEB}"/>
              </a:ext>
            </a:extLst>
          </p:cNvPr>
          <p:cNvSpPr txBox="1"/>
          <p:nvPr/>
        </p:nvSpPr>
        <p:spPr>
          <a:xfrm>
            <a:off x="5628862" y="6126317"/>
            <a:ext cx="27443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*</a:t>
            </a:r>
            <a:endParaRPr lang="es-MX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21DD7A-0076-424D-92FB-E61BA9711D78}"/>
              </a:ext>
            </a:extLst>
          </p:cNvPr>
          <p:cNvSpPr txBox="1"/>
          <p:nvPr/>
        </p:nvSpPr>
        <p:spPr>
          <a:xfrm>
            <a:off x="2587453" y="2465667"/>
            <a:ext cx="27443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*</a:t>
            </a:r>
            <a:endParaRPr lang="es-MX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0D6239-6533-46EA-8F25-34452B1AA9CA}"/>
              </a:ext>
            </a:extLst>
          </p:cNvPr>
          <p:cNvSpPr txBox="1"/>
          <p:nvPr/>
        </p:nvSpPr>
        <p:spPr>
          <a:xfrm>
            <a:off x="2333394" y="3167680"/>
            <a:ext cx="27443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*</a:t>
            </a:r>
            <a:endParaRPr lang="es-MX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F00925-DCB6-4B6B-8F20-1C25C583B116}"/>
              </a:ext>
            </a:extLst>
          </p:cNvPr>
          <p:cNvSpPr txBox="1"/>
          <p:nvPr/>
        </p:nvSpPr>
        <p:spPr>
          <a:xfrm>
            <a:off x="2592650" y="5806154"/>
            <a:ext cx="27443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*</a:t>
            </a:r>
            <a:endParaRPr lang="es-MX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E860CF-5FB7-4427-B1A1-E29236977753}"/>
              </a:ext>
            </a:extLst>
          </p:cNvPr>
          <p:cNvSpPr txBox="1"/>
          <p:nvPr/>
        </p:nvSpPr>
        <p:spPr>
          <a:xfrm>
            <a:off x="10952546" y="5795972"/>
            <a:ext cx="27443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*</a:t>
            </a:r>
            <a:endParaRPr lang="es-MX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3A9E06-80C7-4AC8-A6A2-318DD6EDE9CA}"/>
              </a:ext>
            </a:extLst>
          </p:cNvPr>
          <p:cNvSpPr txBox="1"/>
          <p:nvPr/>
        </p:nvSpPr>
        <p:spPr>
          <a:xfrm>
            <a:off x="5379483" y="1696162"/>
            <a:ext cx="27443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*</a:t>
            </a:r>
            <a:endParaRPr lang="es-MX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B76B30-E90D-4FA5-819F-B17222AC841C}"/>
              </a:ext>
            </a:extLst>
          </p:cNvPr>
          <p:cNvSpPr txBox="1"/>
          <p:nvPr/>
        </p:nvSpPr>
        <p:spPr>
          <a:xfrm>
            <a:off x="6036002" y="2294309"/>
            <a:ext cx="27443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*</a:t>
            </a:r>
            <a:endParaRPr lang="es-MX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5CA1B0-CC08-4D10-B5B3-5B0FB41E838E}"/>
              </a:ext>
            </a:extLst>
          </p:cNvPr>
          <p:cNvSpPr txBox="1"/>
          <p:nvPr/>
        </p:nvSpPr>
        <p:spPr>
          <a:xfrm>
            <a:off x="5368099" y="2250219"/>
            <a:ext cx="27443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*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4387-A9D7-445D-8041-E085AE68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7 Contrato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EC1BB3D-160F-4FA9-BD10-2C1DEF3966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395633"/>
              </p:ext>
            </p:extLst>
          </p:nvPr>
        </p:nvGraphicFramePr>
        <p:xfrm>
          <a:off x="1065212" y="1828800"/>
          <a:ext cx="10285782" cy="34192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8594">
                  <a:extLst>
                    <a:ext uri="{9D8B030D-6E8A-4147-A177-3AD203B41FA5}">
                      <a16:colId xmlns:a16="http://schemas.microsoft.com/office/drawing/2014/main" val="4071926683"/>
                    </a:ext>
                  </a:extLst>
                </a:gridCol>
                <a:gridCol w="3428594">
                  <a:extLst>
                    <a:ext uri="{9D8B030D-6E8A-4147-A177-3AD203B41FA5}">
                      <a16:colId xmlns:a16="http://schemas.microsoft.com/office/drawing/2014/main" val="1220000357"/>
                    </a:ext>
                  </a:extLst>
                </a:gridCol>
                <a:gridCol w="3428594">
                  <a:extLst>
                    <a:ext uri="{9D8B030D-6E8A-4147-A177-3AD203B41FA5}">
                      <a16:colId xmlns:a16="http://schemas.microsoft.com/office/drawing/2014/main" val="1031813171"/>
                    </a:ext>
                  </a:extLst>
                </a:gridCol>
              </a:tblGrid>
              <a:tr h="402316">
                <a:tc>
                  <a:txBody>
                    <a:bodyPr/>
                    <a:lstStyle/>
                    <a:p>
                      <a:r>
                        <a:rPr lang="en-US" dirty="0" err="1"/>
                        <a:t>Contrato</a:t>
                      </a:r>
                      <a:r>
                        <a:rPr lang="en-US" dirty="0"/>
                        <a:t> C02:</a:t>
                      </a:r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Registro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usuario</a:t>
                      </a:r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264226"/>
                  </a:ext>
                </a:extLst>
              </a:tr>
              <a:tr h="402316">
                <a:tc>
                  <a:txBody>
                    <a:bodyPr/>
                    <a:lstStyle/>
                    <a:p>
                      <a:r>
                        <a:rPr lang="en-US" dirty="0" err="1"/>
                        <a:t>Operacion</a:t>
                      </a:r>
                      <a:r>
                        <a:rPr lang="en-US" dirty="0"/>
                        <a:t>:</a:t>
                      </a:r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Guardado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datos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personales</a:t>
                      </a:r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956418"/>
                  </a:ext>
                </a:extLst>
              </a:tr>
              <a:tr h="402316">
                <a:tc>
                  <a:txBody>
                    <a:bodyPr/>
                    <a:lstStyle/>
                    <a:p>
                      <a:r>
                        <a:rPr lang="en-US" dirty="0" err="1"/>
                        <a:t>Referencia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cruzada</a:t>
                      </a:r>
                      <a:r>
                        <a:rPr lang="en-US" dirty="0"/>
                        <a:t>:</a:t>
                      </a:r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Caso de uso: Acceso al sistema de registro</a:t>
                      </a:r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047708"/>
                  </a:ext>
                </a:extLst>
              </a:tr>
              <a:tr h="402316">
                <a:tc>
                  <a:txBody>
                    <a:bodyPr/>
                    <a:lstStyle/>
                    <a:p>
                      <a:r>
                        <a:rPr lang="en-US" dirty="0" err="1"/>
                        <a:t>Predicciones</a:t>
                      </a:r>
                      <a:r>
                        <a:rPr lang="en-US" dirty="0"/>
                        <a:t>:</a:t>
                      </a:r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Datos personales, correo y contraseña</a:t>
                      </a:r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3851619"/>
                  </a:ext>
                </a:extLst>
              </a:tr>
              <a:tr h="4023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condiciones</a:t>
                      </a:r>
                      <a:r>
                        <a:rPr lang="en-US" dirty="0"/>
                        <a:t>:</a:t>
                      </a:r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Igresar</a:t>
                      </a:r>
                      <a:r>
                        <a:rPr lang="es-MX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usuario</a:t>
                      </a:r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(Datos </a:t>
                      </a:r>
                      <a:r>
                        <a:rPr lang="es-MX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personales de cada usuario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991941"/>
                  </a:ext>
                </a:extLst>
              </a:tr>
              <a:tr h="69440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Registro de datos se conecto a base de datos</a:t>
                      </a:r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(Tabla usuarios es creciente a cada usuario)</a:t>
                      </a:r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610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43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4387-A9D7-445D-8041-E085AE68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39" y="44624"/>
            <a:ext cx="5374433" cy="562139"/>
          </a:xfrm>
        </p:spPr>
        <p:txBody>
          <a:bodyPr>
            <a:normAutofit/>
          </a:bodyPr>
          <a:lstStyle/>
          <a:p>
            <a:r>
              <a:rPr lang="es-MX" sz="2800" dirty="0"/>
              <a:t>8 Modelo de clases de diseño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06864B-9D1A-4DAC-9FC2-9DDA8924C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952999"/>
              </p:ext>
            </p:extLst>
          </p:nvPr>
        </p:nvGraphicFramePr>
        <p:xfrm>
          <a:off x="349250" y="655490"/>
          <a:ext cx="2044700" cy="318516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40438016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697664693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>
                          <a:effectLst/>
                        </a:rPr>
                        <a:t>Sucursal</a:t>
                      </a:r>
                      <a:endParaRPr lang="es-MX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>
                          <a:effectLst/>
                        </a:rPr>
                        <a:t>Tipo de dato</a:t>
                      </a:r>
                      <a:endParaRPr lang="es-MX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62075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>
                          <a:effectLst/>
                        </a:rPr>
                        <a:t>ID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Int (11)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24272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>
                          <a:effectLst/>
                        </a:rPr>
                        <a:t>Numero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Int (11)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268115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>
                          <a:effectLst/>
                        </a:rPr>
                        <a:t>Calle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Varchar (20)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14274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>
                          <a:effectLst/>
                        </a:rPr>
                        <a:t>CP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Char</a:t>
                      </a:r>
                      <a:r>
                        <a:rPr lang="es-MX" sz="1200" u="none" strike="noStrike" dirty="0">
                          <a:effectLst/>
                        </a:rPr>
                        <a:t> (5)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965095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>
                          <a:effectLst/>
                        </a:rPr>
                        <a:t>Colonia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Varchar</a:t>
                      </a:r>
                      <a:r>
                        <a:rPr lang="es-MX" sz="1200" u="none" strike="noStrike" dirty="0">
                          <a:effectLst/>
                        </a:rPr>
                        <a:t> (20)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50651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>
                          <a:effectLst/>
                        </a:rPr>
                        <a:t>Municipio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Varchar</a:t>
                      </a:r>
                      <a:r>
                        <a:rPr lang="es-MX" sz="1200" u="none" strike="noStrike" dirty="0">
                          <a:effectLst/>
                        </a:rPr>
                        <a:t> (20)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055485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>
                          <a:effectLst/>
                        </a:rPr>
                        <a:t>Estado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Varchar</a:t>
                      </a:r>
                      <a:r>
                        <a:rPr lang="es-MX" sz="1200" u="none" strike="noStrike" dirty="0">
                          <a:effectLst/>
                        </a:rPr>
                        <a:t> (20)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6568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Empresa_ID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Int</a:t>
                      </a:r>
                      <a:r>
                        <a:rPr lang="es-MX" sz="1200" u="none" strike="noStrike" dirty="0">
                          <a:effectLst/>
                        </a:rPr>
                        <a:t> (11)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91286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Created_At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TimeSpamp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9499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Updated_At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TimeSpamp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270059"/>
                  </a:ext>
                </a:extLst>
              </a:tr>
              <a:tr h="19685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Registrar,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guardar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editar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actualizar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consultar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eliminar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evaluar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landingPage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18848653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9DABF5F-D4CD-40C2-81C8-A1493FC93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207368"/>
              </p:ext>
            </p:extLst>
          </p:nvPr>
        </p:nvGraphicFramePr>
        <p:xfrm>
          <a:off x="349250" y="4005064"/>
          <a:ext cx="2044700" cy="271526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323381826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49386066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>
                          <a:effectLst/>
                        </a:rPr>
                        <a:t>Empresa</a:t>
                      </a:r>
                      <a:endParaRPr lang="es-MX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>
                          <a:effectLst/>
                        </a:rPr>
                        <a:t>Tipo de dato</a:t>
                      </a:r>
                      <a:endParaRPr lang="es-MX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74212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>
                          <a:effectLst/>
                        </a:rPr>
                        <a:t>ID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Int</a:t>
                      </a:r>
                      <a:r>
                        <a:rPr lang="es-MX" sz="1200" u="none" strike="noStrike" dirty="0">
                          <a:effectLst/>
                        </a:rPr>
                        <a:t> (11)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75756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>
                          <a:effectLst/>
                        </a:rPr>
                        <a:t>Nombre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Varchar</a:t>
                      </a:r>
                      <a:r>
                        <a:rPr lang="es-MX" sz="1200" u="none" strike="noStrike" dirty="0">
                          <a:effectLst/>
                        </a:rPr>
                        <a:t> (20)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09042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Mision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Varchar</a:t>
                      </a:r>
                      <a:r>
                        <a:rPr lang="es-MX" sz="1200" u="none" strike="noStrike" dirty="0">
                          <a:effectLst/>
                        </a:rPr>
                        <a:t> (400)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90551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Vision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Varchar</a:t>
                      </a:r>
                      <a:r>
                        <a:rPr lang="es-MX" sz="1200" u="none" strike="noStrike" dirty="0">
                          <a:effectLst/>
                        </a:rPr>
                        <a:t> (400)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543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>
                          <a:effectLst/>
                        </a:rPr>
                        <a:t>Correo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Varchar</a:t>
                      </a:r>
                      <a:r>
                        <a:rPr lang="es-MX" sz="1200" u="none" strike="noStrike" dirty="0">
                          <a:effectLst/>
                        </a:rPr>
                        <a:t> (20)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68120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Telefono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Char</a:t>
                      </a:r>
                      <a:r>
                        <a:rPr lang="es-MX" sz="1200" u="none" strike="noStrike" dirty="0">
                          <a:effectLst/>
                        </a:rPr>
                        <a:t> (10)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9468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Created_At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TimeSpamp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250687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Updated_At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TimeSpamp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260836"/>
                  </a:ext>
                </a:extLst>
              </a:tr>
              <a:tr h="19685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Registrar,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editar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actualizar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guardar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consultar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eliminar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gestion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landingPage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769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C0C8E18-20F8-4FC5-91A3-A5B569533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877899"/>
              </p:ext>
            </p:extLst>
          </p:nvPr>
        </p:nvGraphicFramePr>
        <p:xfrm>
          <a:off x="2821706" y="655490"/>
          <a:ext cx="2578100" cy="229743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205398379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192834277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Cuenta</a:t>
                      </a:r>
                      <a:endParaRPr lang="es-MX" sz="12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Tipo de dato</a:t>
                      </a:r>
                      <a:endParaRPr lang="es-MX" sz="12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10291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ID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Int (11)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91769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Paquete_ID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Int (11)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033297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Costo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Decimal (10, 2)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19863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Cliente_ID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Int (11)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871357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Sucursal_ID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Int</a:t>
                      </a:r>
                      <a:r>
                        <a:rPr lang="es-MX" sz="1200" u="none" strike="noStrike" dirty="0">
                          <a:effectLst/>
                        </a:rPr>
                        <a:t> (11)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57603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Created_At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TimeSpamp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7313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Updated_At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TimeSpamp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698337"/>
                  </a:ext>
                </a:extLst>
              </a:tr>
              <a:tr h="19685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Registrar,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guardar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consultar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eliminar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gestion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evaluar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8053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C255585-8B93-4C1F-88B9-BCA20B96E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216398"/>
              </p:ext>
            </p:extLst>
          </p:nvPr>
        </p:nvGraphicFramePr>
        <p:xfrm>
          <a:off x="2821706" y="3265488"/>
          <a:ext cx="2578100" cy="300228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126398427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95062558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Promocion</a:t>
                      </a:r>
                      <a:endParaRPr lang="es-MX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Tipo de dato</a:t>
                      </a:r>
                      <a:endParaRPr lang="es-MX" sz="12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51077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>
                          <a:effectLst/>
                        </a:rPr>
                        <a:t>ID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Int (11)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413698009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Nombre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Varchar (100)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239147510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Descripcion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Varchar (100)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346569783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Fecha_de_inicio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Date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98596548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Fecha_de_expiracion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Date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13063710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Descuento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TinyInt (4)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422616805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Privacidad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TinyInt</a:t>
                      </a:r>
                      <a:r>
                        <a:rPr lang="es-MX" sz="1200" u="none" strike="noStrike" dirty="0">
                          <a:effectLst/>
                        </a:rPr>
                        <a:t> (1)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3248941933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Sucursal_ID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Int</a:t>
                      </a:r>
                      <a:r>
                        <a:rPr lang="es-MX" sz="1200" u="none" strike="noStrike" dirty="0">
                          <a:effectLst/>
                        </a:rPr>
                        <a:t> (11)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95256341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Created_At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TimeSpamp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130542125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Updated_At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TimeSpamp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035119"/>
                  </a:ext>
                </a:extLst>
              </a:tr>
              <a:tr h="19685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Registrar,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guardar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editar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actualizar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consultar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eliminar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landingPage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319591683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FEDE924-3DE7-4952-869E-EBF6A522B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403873"/>
              </p:ext>
            </p:extLst>
          </p:nvPr>
        </p:nvGraphicFramePr>
        <p:xfrm>
          <a:off x="5854476" y="673215"/>
          <a:ext cx="2616200" cy="187960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6910932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37493993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Evaluacion</a:t>
                      </a:r>
                      <a:endParaRPr lang="es-MX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>
                          <a:effectLst/>
                        </a:rPr>
                        <a:t>Tipo de dato</a:t>
                      </a:r>
                      <a:endParaRPr lang="es-MX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85526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>
                          <a:effectLst/>
                        </a:rPr>
                        <a:t>ID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Int</a:t>
                      </a:r>
                      <a:r>
                        <a:rPr lang="es-MX" sz="1200" u="none" strike="noStrike" dirty="0">
                          <a:effectLst/>
                        </a:rPr>
                        <a:t> (11)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76393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Calificacion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TinyInt</a:t>
                      </a:r>
                      <a:r>
                        <a:rPr lang="es-MX" sz="1200" u="none" strike="noStrike" dirty="0">
                          <a:effectLst/>
                        </a:rPr>
                        <a:t> (4)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635815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>
                          <a:effectLst/>
                        </a:rPr>
                        <a:t>Comentario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Varchar</a:t>
                      </a:r>
                      <a:r>
                        <a:rPr lang="es-MX" sz="1200" u="none" strike="noStrike" dirty="0">
                          <a:effectLst/>
                        </a:rPr>
                        <a:t> (100)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716533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Cuenta_ID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Int</a:t>
                      </a:r>
                      <a:r>
                        <a:rPr lang="es-MX" sz="1200" u="none" strike="noStrike" dirty="0">
                          <a:effectLst/>
                        </a:rPr>
                        <a:t> (11)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088657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Created_At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TimeSpamp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47364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Updated_At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TimeSpamp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182807"/>
                  </a:ext>
                </a:extLst>
              </a:tr>
              <a:tr h="19685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Consultar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evaluar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guardar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gestion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109437749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07EE487-97AD-4598-9EB1-8CAD4BBF5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916073"/>
              </p:ext>
            </p:extLst>
          </p:nvPr>
        </p:nvGraphicFramePr>
        <p:xfrm>
          <a:off x="5854476" y="2799288"/>
          <a:ext cx="2616200" cy="394208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379287320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306262011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Users</a:t>
                      </a:r>
                      <a:endParaRPr lang="es-MX" sz="12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Tipo de dato</a:t>
                      </a:r>
                      <a:endParaRPr lang="es-MX" sz="12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34362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>
                          <a:effectLst/>
                        </a:rPr>
                        <a:t>ID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Int</a:t>
                      </a:r>
                      <a:r>
                        <a:rPr lang="es-MX" sz="1200" u="none" strike="noStrike" dirty="0">
                          <a:effectLst/>
                        </a:rPr>
                        <a:t> (11)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305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Name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Varchar (100)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076765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Apellido_paterno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Varchar</a:t>
                      </a:r>
                      <a:r>
                        <a:rPr lang="es-MX" sz="1200" u="none" strike="noStrike" dirty="0">
                          <a:effectLst/>
                        </a:rPr>
                        <a:t> (40)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91238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Apellido_materno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Varchar (40)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72564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Fecha_de_nacimiento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Date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19480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Codigo_postal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Char (5)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70523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Email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Varchar (40)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01805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Password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Varchar (255)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00443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Remember_token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Varchar (100)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90020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Puntos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Int (11)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94147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Rol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TinyInt (1)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821643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Empresa_ID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Int (11)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635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Created_At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TimeSpamp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03372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Updated_At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TimeSpamp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306766"/>
                  </a:ext>
                </a:extLst>
              </a:tr>
              <a:tr h="196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Editar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actualizar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consultar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eliminar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evaluar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gestion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create y validator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33225333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5B433E-A37E-4815-A270-ECFA61014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511484"/>
              </p:ext>
            </p:extLst>
          </p:nvPr>
        </p:nvGraphicFramePr>
        <p:xfrm>
          <a:off x="8927606" y="2157596"/>
          <a:ext cx="2044700" cy="159258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63882499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6935644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Vehiculo</a:t>
                      </a:r>
                      <a:endParaRPr lang="es-MX" sz="12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Tipo de dato</a:t>
                      </a:r>
                      <a:endParaRPr lang="es-MX" sz="12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91775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>
                          <a:effectLst/>
                        </a:rPr>
                        <a:t>ID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Int (11)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74343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Tipo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Varchar</a:t>
                      </a:r>
                      <a:r>
                        <a:rPr lang="es-MX" sz="1200" u="none" strike="noStrike" dirty="0">
                          <a:effectLst/>
                        </a:rPr>
                        <a:t> (20)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27041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Created_At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TimeSpamp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445457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Updated_At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TimeSpamp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166738"/>
                  </a:ext>
                </a:extLst>
              </a:tr>
              <a:tr h="196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Registrar,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guardar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editar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actualizar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consultar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eliminar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380522714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04AE9D7-2613-43A8-958A-4A79D6DD7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950068"/>
              </p:ext>
            </p:extLst>
          </p:nvPr>
        </p:nvGraphicFramePr>
        <p:xfrm>
          <a:off x="8927606" y="4175465"/>
          <a:ext cx="2044700" cy="224536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57239991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884020111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Paquete</a:t>
                      </a:r>
                      <a:endParaRPr lang="es-MX" sz="12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Tipo de dato</a:t>
                      </a:r>
                      <a:endParaRPr lang="es-MX" sz="12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653537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>
                          <a:effectLst/>
                        </a:rPr>
                        <a:t>ID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Int (11)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3337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>
                          <a:effectLst/>
                        </a:rPr>
                        <a:t>Nombre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Varchar</a:t>
                      </a:r>
                      <a:r>
                        <a:rPr lang="es-MX" sz="1200" u="none" strike="noStrike" dirty="0">
                          <a:effectLst/>
                        </a:rPr>
                        <a:t> (40)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62705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Costo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Decimal (10, 2)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3563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Vehiculo_ID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Int (11)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99559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Created_At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TimeSpamp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10234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Updated_At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 err="1">
                          <a:effectLst/>
                        </a:rPr>
                        <a:t>TimeSpamp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212723"/>
                  </a:ext>
                </a:extLst>
              </a:tr>
              <a:tr h="19685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Registrar,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guardar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editar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actualizar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consultar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eliminar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evaluar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2074332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98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EB0D3B34-B7D6-4C45-8EC6-74593BA23307}" vid="{3C7E45A4-4E96-419A-A06F-C7909FE41FBD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FF1070-8794-47AC-90B7-1F2E078096FF}">
  <ds:schemaRefs>
    <ds:schemaRef ds:uri="http://purl.org/dc/terms/"/>
    <ds:schemaRef ds:uri="http://schemas.openxmlformats.org/package/2006/metadata/core-properties"/>
    <ds:schemaRef ds:uri="http://purl.org/dc/dcmitype/"/>
    <ds:schemaRef ds:uri="a4f35948-e619-41b3-aa29-22878b09cfd2"/>
    <ds:schemaRef ds:uri="http://schemas.microsoft.com/office/2006/documentManagement/types"/>
    <ds:schemaRef ds:uri="http://purl.org/dc/elements/1.1/"/>
    <ds:schemaRef ds:uri="http://schemas.microsoft.com/office/2006/metadata/properties"/>
    <ds:schemaRef ds:uri="40262f94-9f35-4ac3-9a90-690165a166b7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presentation</Template>
  <TotalTime>424</TotalTime>
  <Words>1154</Words>
  <Application>Microsoft Office PowerPoint</Application>
  <PresentationFormat>Custom</PresentationFormat>
  <Paragraphs>344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Palatino Linotype</vt:lpstr>
      <vt:lpstr>Times New Roman</vt:lpstr>
      <vt:lpstr>Business strategy presentation</vt:lpstr>
      <vt:lpstr>Sistema web de autolavado</vt:lpstr>
      <vt:lpstr>1 Alcance</vt:lpstr>
      <vt:lpstr>2 Caso de uso de éxito</vt:lpstr>
      <vt:lpstr>3 Diagrama de casos de uso</vt:lpstr>
      <vt:lpstr>4 Caso de uso extendido</vt:lpstr>
      <vt:lpstr>5 Diagrama modelo del dominio</vt:lpstr>
      <vt:lpstr>7 Contrato</vt:lpstr>
      <vt:lpstr>8 Modelo de clases de diseño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Francisco Javier Guerrero Heredia</dc:creator>
  <cp:lastModifiedBy>Francisco Javier Guerrero Heredia</cp:lastModifiedBy>
  <cp:revision>41</cp:revision>
  <dcterms:created xsi:type="dcterms:W3CDTF">2017-07-27T18:07:49Z</dcterms:created>
  <dcterms:modified xsi:type="dcterms:W3CDTF">2017-07-31T05:25:36Z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