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E4A7-2DF9-4DF8-9252-8B5278226A2B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CF7BA-D1C6-48AE-A758-BC88C088A9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4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53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27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259CD-1533-1CD6-40BB-A8CD03A8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A700E8-583A-7D3C-30BD-E701D9ADE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E10DD-0633-E3D8-D36F-8D8C3CA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E0A10-711C-87D0-34A7-FE7D711A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3D035-BC21-F4A1-0338-23F01443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22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588D9-6DD9-3196-9160-11CF8C5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F40FA9-A64F-AE01-0519-4AC4DF245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79E9D-D6A6-5B17-A0BF-5087689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7BD8A-6E27-F7AE-8F76-2FA1E799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8A078-4EC2-A7E0-CD9A-FA6ADCAA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4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F68EA4-7814-E14B-6D14-2EC958015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37C791-E6C2-B230-A46F-5B0A81F7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8327F-93AA-D02D-6C92-6F309013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90B37-9C9E-D8A0-E8BC-D99456CB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C9BFF-AD50-29D0-96A8-262033DB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53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21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3F4D-8EE1-5B65-D21A-BAD1C292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85008-1D36-29AB-0CC6-2A12830B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C4AFC1-5437-E374-B7DC-0B44E84A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DA095-3B85-5BD2-297A-10BB75F9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AD8E7-DD54-3E75-70EB-1919EA10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E879C-FA38-05FD-7D6E-A32E5F49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6FA26-8E99-A4C5-8E6B-F39DFFA6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ACB83-7750-106A-7A54-6974C07B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4F2C7-13A3-54F0-1EF0-7E65FEDB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20A78-B73C-35B2-9000-200377F2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37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1C96-E0A8-3284-23D0-6021F61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A4F39-D939-607B-70AC-7FF8D701F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C41AA-ADBB-CA84-AF49-1056D080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6782C5-4ABF-80A5-C4AB-56090A01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96DC2-5EC4-1160-6813-1151F3EE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F2568E-DAD8-F259-F32B-68271A87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8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4616-5F9D-FD19-5D63-4BDBDB52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B971FE-B0D0-A3CB-99A8-7BA1B80B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2E467-DDE1-161D-7815-46D5626D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5735D6-BAA6-A2B2-8941-40B85F43F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1AD09-5A33-9593-F4D1-CF7EF081E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DF1A44-229F-0A8A-2438-CF1A50B9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0E5944-F4C3-6866-29F7-3A05BAB1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884ED8-7906-DFDC-B357-8C2DE0DC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1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D38CD-EF30-C9F5-C4BE-2F234D7F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F68DC0-7F4E-E1E3-E997-E839C298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BEAACB-82BA-7D94-31CA-58508A65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AFA1B6-46A1-A2BC-DB7F-5FCC1FC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4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56DCF7-540D-6DE8-C51C-5679908F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950B84-D588-5597-A78A-19314181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8E72C7-4C34-7C4A-9AE5-E1FCEE3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25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3A9AC-FCC0-F551-C70B-E771F633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7F8D1-95AB-46E6-9E91-D1526238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373F2D-7CE8-C60B-AED2-D88D24382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5F0B5-5C24-EDE5-0F8B-CAA0A7C6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1D021-D025-24C3-4720-4B764043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A04211-85F0-A6AB-213C-7D968317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83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157F1-ED4A-A133-9A12-8E68BD28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F139F6-57CB-25E6-C995-1DBB35E4F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D4C713-8C80-4F7A-5078-0E94D82D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8F1A90-5F85-4680-B83F-ECD9B616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09835-D242-1F40-5033-5F7D38C1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96952-A6E9-0622-D268-454E84D4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1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54CF39-9754-7A5D-B1AA-FC74D46B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40CFA-94AF-F2FD-7586-080ADFC1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E58CC-D03E-20F5-1BB2-22D7F5706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DDA5-A692-4984-9EFF-809C7BB01EB2}" type="datetimeFigureOut">
              <a:rPr lang="es-CO" smtClean="0"/>
              <a:t>27/12/2023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600CF-2147-80D6-293C-9BD7C3E3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41D2D7-0D13-5187-43A1-8F0E9F94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31EE-458B-48C9-A10E-5DD4FB73A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2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363F-7DB3-0349-CBCC-2EA7857D3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b="1" dirty="0"/>
              <a:t>Oportunidades de Negocio</a:t>
            </a:r>
            <a:endParaRPr lang="es-CO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A93B8-A108-F515-47B1-1FF932999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Javier Hernando García Romero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37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0873" y="229606"/>
            <a:ext cx="100179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 dirty="0">
                <a:latin typeface="Helvetica Neue"/>
                <a:ea typeface="Helvetica Neue"/>
                <a:cs typeface="Helvetica Neue"/>
                <a:sym typeface="Helvetica Neue"/>
              </a:rPr>
              <a:t>Variable Target – Monto USD</a:t>
            </a:r>
            <a:endParaRPr sz="300" b="1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208652" y="2320749"/>
            <a:ext cx="3658800" cy="221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MX" sz="2000" dirty="0">
                <a:solidFill>
                  <a:schemeClr val="dk1"/>
                </a:solidFill>
                <a:latin typeface="Helvetica Neue Light"/>
              </a:rPr>
              <a:t>Al </a:t>
            </a:r>
            <a:r>
              <a:rPr lang="es-MX" sz="2000" b="1" dirty="0">
                <a:solidFill>
                  <a:schemeClr val="dk1"/>
                </a:solidFill>
                <a:latin typeface="Helvetica Neue Light"/>
              </a:rPr>
              <a:t>transformar a logaritmo</a:t>
            </a:r>
            <a:r>
              <a:rPr lang="es-MX" sz="2000" dirty="0">
                <a:solidFill>
                  <a:schemeClr val="dk1"/>
                </a:solidFill>
                <a:latin typeface="Helvetica Neue Light"/>
              </a:rPr>
              <a:t> la variable target, se puede apreciar una distribución más similar a una "Normal", obteniendo una forma más simétrica como se puede apreciar en el gráfico.</a:t>
            </a:r>
          </a:p>
          <a:p>
            <a:pPr algn="ctr"/>
            <a:endParaRPr lang="es-MX" sz="2000" dirty="0">
              <a:solidFill>
                <a:schemeClr val="dk1"/>
              </a:solidFill>
              <a:latin typeface="Helvetica Neue Light"/>
            </a:endParaRPr>
          </a:p>
          <a:p>
            <a:pPr algn="ctr"/>
            <a:endParaRPr lang="es-MX" sz="2000" dirty="0">
              <a:solidFill>
                <a:schemeClr val="dk1"/>
              </a:solidFill>
              <a:latin typeface="Helvetica Neue Light"/>
            </a:endParaRPr>
          </a:p>
          <a:p>
            <a:pPr algn="ctr"/>
            <a:endParaRPr sz="2000" dirty="0">
              <a:solidFill>
                <a:schemeClr val="dk1"/>
              </a:solidFill>
              <a:latin typeface="Helvetica Neue Light"/>
              <a:sym typeface="Helvetica Neue Light"/>
            </a:endParaRPr>
          </a:p>
          <a:p>
            <a:pPr algn="ctr"/>
            <a:endParaRPr sz="2000" dirty="0">
              <a:solidFill>
                <a:schemeClr val="dk1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851436-1DB4-4212-E0D1-6D9A5D44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91" y="1482438"/>
            <a:ext cx="6096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8867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INSIGHTS &amp;</a:t>
            </a:r>
            <a:endParaRPr sz="60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lang="en-US" sz="6000" b="1"/>
              <a:t>CIONES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3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12</a:t>
            </a:fld>
            <a:endParaRPr sz="105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236542" y="3107800"/>
            <a:ext cx="27180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lang="en-US" sz="2400" b="1" dirty="0"/>
              <a:t>RECOMENDACIONES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3397698" y="900556"/>
            <a:ext cx="86971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 </a:t>
            </a:r>
            <a:r>
              <a:rPr lang="en-US" sz="14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Hay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muchas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ganadas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sus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montos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en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mayoría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no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supera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millón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dóalres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endParaRPr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Hay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muchas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en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etapa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muy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temprana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negociación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– 10%.</a:t>
            </a: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endParaRPr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han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perdido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muchas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cuyo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supera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las que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todavía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encuentran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abiertas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284;p37">
            <a:extLst>
              <a:ext uri="{FF2B5EF4-FFF2-40B4-BE49-F238E27FC236}">
                <a16:creationId xmlns:a16="http://schemas.microsoft.com/office/drawing/2014/main" id="{00B3CA1E-0315-1C5F-3B59-F1F1A086E590}"/>
              </a:ext>
            </a:extLst>
          </p:cNvPr>
          <p:cNvSpPr/>
          <p:nvPr/>
        </p:nvSpPr>
        <p:spPr>
          <a:xfrm>
            <a:off x="3397698" y="3550931"/>
            <a:ext cx="8697121" cy="283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lang="en-US" sz="1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líderes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comerciales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pueden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establecer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estrategias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orientadas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a:</a:t>
            </a:r>
          </a:p>
          <a:p>
            <a:pPr marL="742950" lvl="1" indent="-279400"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Conseguir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ventas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con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montos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representativos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742950" lvl="1" indent="-279400"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Validar las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razones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cuales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no se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han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podido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cerrar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abiertas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hacer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acompañamiento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comercial.</a:t>
            </a:r>
          </a:p>
          <a:p>
            <a:pPr marL="742950" lvl="1" indent="-279400"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Validar las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razones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cuales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han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perdido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742950" lvl="1" indent="-279400">
              <a:buClr>
                <a:schemeClr val="dk1"/>
              </a:buClr>
              <a:buSzPts val="1400"/>
              <a:buFont typeface="DM Sans"/>
              <a:buChar char="❑"/>
            </a:pPr>
            <a:endParaRPr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podría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hacer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un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análisis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detallado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comportamiento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las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ventas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segmento.</a:t>
            </a: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endParaRPr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podría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hacer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un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análisis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detallado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comportamiento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las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ventas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region o zona.</a:t>
            </a:r>
            <a:endParaRPr sz="14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68E5BA6-4988-D932-CC6D-5CB41FB45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56" y="1607428"/>
            <a:ext cx="6191044" cy="4103778"/>
          </a:xfrm>
          <a:prstGeom prst="rect">
            <a:avLst/>
          </a:prstGeom>
        </p:spPr>
      </p:pic>
      <p:sp>
        <p:nvSpPr>
          <p:cNvPr id="135" name="Google Shape;135;p2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 dirty="0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 dirty="0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>
              <a:solidFill>
                <a:srgbClr val="0020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Contexto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 y Audiencia</a:t>
            </a:r>
            <a:endParaRPr sz="240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solidFill>
                <a:srgbClr val="0020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Metadata</a:t>
            </a:r>
            <a:endParaRPr sz="240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>
              <a:solidFill>
                <a:srgbClr val="0020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6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2060"/>
                </a:solidFill>
                <a:ea typeface="Anton"/>
                <a:cs typeface="Cavolini" panose="020B0502040204020203" pitchFamily="66" charset="0"/>
                <a:sym typeface="Anton"/>
              </a:rPr>
              <a:t>CONTENIDO</a:t>
            </a:r>
            <a:endParaRPr dirty="0">
              <a:solidFill>
                <a:srgbClr val="002060"/>
              </a:solidFill>
              <a:ea typeface="Anton"/>
              <a:cs typeface="Cavolini" panose="020B0502040204020203" pitchFamily="66" charset="0"/>
              <a:sym typeface="Anto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2800" i="0" u="none" strike="noStrike" cap="none">
              <a:solidFill>
                <a:schemeClr val="dk1"/>
              </a:solidFill>
              <a:latin typeface="Century Gothic" panose="020B0502020202020204" pitchFamily="3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solidFill>
                <a:srgbClr val="0020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Hipótesis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/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Preguntas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Interés</a:t>
            </a:r>
            <a:endParaRPr dirty="0">
              <a:latin typeface="Century Gothic" panose="020B0502020202020204" pitchFamily="3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lang="en-US" sz="2400" i="0" u="none" strike="noStrike" cap="none">
                <a:solidFill>
                  <a:schemeClr val="dk1"/>
                </a:solidFill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 y Recomendaciones</a:t>
            </a:r>
            <a:endParaRPr sz="2400" i="0" u="none" strike="noStrike" cap="none">
              <a:solidFill>
                <a:schemeClr val="dk1"/>
              </a:solidFill>
              <a:latin typeface="Century Gothic" panose="020B0502020202020204" pitchFamily="3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rgbClr val="002060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>
              <a:solidFill>
                <a:srgbClr val="0020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84622" y="2758763"/>
            <a:ext cx="2718100" cy="6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AUDIENCIA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583900" y="700741"/>
            <a:ext cx="8103900" cy="55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Se toma como fuente de información, las oportunidades de negocio registradas por la fuerza comercial dentro del módulo de gestión comercial en un aplicativo CRM y que pertenecen a 3 entidades de un conglomerado financiero en Colombia. </a:t>
            </a:r>
          </a:p>
          <a:p>
            <a:endParaRPr lang="es-MX" sz="1600" dirty="0">
              <a:solidFill>
                <a:schemeClr val="dk1"/>
              </a:solidFill>
              <a:latin typeface="Helvetica Neue Light"/>
            </a:endParaRPr>
          </a:p>
          <a:p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Para este análisis, se cuenta con la base de datos de las oportunidades de negocio de un grupo económico del sector financiero desde 2020 a mayo de 2023.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/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Estas oportunidades de negocio están dirigidas a:</a:t>
            </a:r>
          </a:p>
          <a:p>
            <a:pPr algn="l"/>
            <a:endParaRPr lang="es-MX" sz="1600" dirty="0">
              <a:solidFill>
                <a:schemeClr val="dk1"/>
              </a:solidFill>
              <a:latin typeface="Helvetica Neue Light"/>
            </a:endParaRPr>
          </a:p>
          <a:p>
            <a:pPr algn="l"/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* Empresas que nunca han tenido vínculo comercial con el grupo, son mercado objetivo y por ende podrían llegar a adquirir alguno de los productos ofrecidos.</a:t>
            </a:r>
          </a:p>
          <a:p>
            <a:pPr algn="l"/>
            <a:endParaRPr lang="es-MX" sz="1600" dirty="0">
              <a:solidFill>
                <a:schemeClr val="dk1"/>
              </a:solidFill>
              <a:latin typeface="Helvetica Neue Light"/>
            </a:endParaRPr>
          </a:p>
          <a:p>
            <a:pPr algn="l"/>
            <a:r>
              <a:rPr lang="es-MX" sz="1600" dirty="0">
                <a:solidFill>
                  <a:schemeClr val="dk1"/>
                </a:solidFill>
                <a:latin typeface="Helvetica Neue Light"/>
              </a:rPr>
              <a:t>* Empresas que, aunque ya se encuentran vinculadas, se les puede ofrecer productos distintos a los que ya cuenta dentro de su portafolio.</a:t>
            </a: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Limitaciones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información registrada por el aplicativo es registrada directamente por el comercial, así que depende de las buenas prácticas del equipo para garantizar la calidad de la data y el seguimiento adecuado de los líderes comerciales para que lo anterior se cumpla.</a:t>
            </a: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w="12700" cap="flat" cmpd="sng">
            <a:solidFill>
              <a:srgbClr val="00D70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/>
              <a:t>INTERÉS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primarias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Cuáles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fueron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ganadas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Cuáles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montos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dichas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secundarias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ayudaran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contestar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las </a:t>
            </a:r>
            <a:r>
              <a:rPr lang="en-US" sz="18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principales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distribución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las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segmento?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distribución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las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comercial?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distribución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las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Cuáles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vendidos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¿En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etapa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encuentran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oporutnudades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 </a:t>
            </a:r>
            <a:r>
              <a:rPr lang="en-US" sz="18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ganadas</a:t>
            </a:r>
            <a:r>
              <a:rPr lang="en-US" sz="18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18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3096158" y="1968233"/>
            <a:ext cx="561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Cantidad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Etapa</a:t>
            </a: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396930" y="1080593"/>
            <a:ext cx="14571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5.904</a:t>
            </a:r>
            <a:endParaRPr lang="en-US"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Oportunidades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895235" y="963687"/>
            <a:ext cx="2400563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100.000 </a:t>
            </a:r>
            <a:r>
              <a:rPr lang="es-MX" sz="2800" b="1" dirty="0">
                <a:solidFill>
                  <a:schemeClr val="dk1"/>
                </a:solidFill>
                <a:latin typeface="DM Sans"/>
                <a:sym typeface="DM Sans"/>
              </a:rPr>
              <a:t>USD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400" b="1" dirty="0">
                <a:solidFill>
                  <a:schemeClr val="dk1"/>
                </a:solidFill>
                <a:latin typeface="DM Sans"/>
                <a:sym typeface="DM Sans"/>
              </a:rPr>
              <a:t>Monto mínimo</a:t>
            </a:r>
            <a:endParaRPr sz="1400" b="1" dirty="0">
              <a:solidFill>
                <a:schemeClr val="dk1"/>
              </a:solidFill>
              <a:latin typeface="DM Sans"/>
              <a:sym typeface="DM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787020" y="1080592"/>
            <a:ext cx="21752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706.973 USD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Promedio</a:t>
            </a:r>
            <a:r>
              <a:rPr lang="en-US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Monto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066242" y="242619"/>
            <a:ext cx="7836300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dirty="0">
                <a:latin typeface="DM Sans"/>
                <a:ea typeface="DM Sans"/>
                <a:cs typeface="DM Sans"/>
                <a:sym typeface="DM Sans"/>
              </a:rPr>
              <a:t>RESUMEN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00" b="1" dirty="0">
                <a:latin typeface="DM Sans"/>
                <a:ea typeface="DM Sans"/>
                <a:cs typeface="DM Sans"/>
                <a:sym typeface="DM Sans"/>
              </a:rPr>
              <a:t>METADATA</a:t>
            </a: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71475" y="6452838"/>
            <a:ext cx="107394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fueron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extraídos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directamente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Plataforma de CRM de la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compañía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4505D2-AC1F-978E-BA6A-E440C150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110" y="2253400"/>
            <a:ext cx="6299420" cy="4247928"/>
          </a:xfrm>
          <a:prstGeom prst="rect">
            <a:avLst/>
          </a:prstGeom>
        </p:spPr>
      </p:pic>
      <p:sp>
        <p:nvSpPr>
          <p:cNvPr id="5" name="Google Shape;179;p29">
            <a:extLst>
              <a:ext uri="{FF2B5EF4-FFF2-40B4-BE49-F238E27FC236}">
                <a16:creationId xmlns:a16="http://schemas.microsoft.com/office/drawing/2014/main" id="{DDED0342-D54D-8E37-FDF5-D709A864B318}"/>
              </a:ext>
            </a:extLst>
          </p:cNvPr>
          <p:cNvSpPr txBox="1"/>
          <p:nvPr/>
        </p:nvSpPr>
        <p:spPr>
          <a:xfrm>
            <a:off x="9006208" y="963687"/>
            <a:ext cx="2788862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3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4’644.639 </a:t>
            </a:r>
            <a:r>
              <a:rPr lang="es-MX" sz="2800" b="1" dirty="0">
                <a:solidFill>
                  <a:schemeClr val="dk1"/>
                </a:solidFill>
                <a:latin typeface="DM Sans"/>
                <a:sym typeface="DM Sans"/>
              </a:rPr>
              <a:t>USD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400" b="1" dirty="0">
                <a:solidFill>
                  <a:schemeClr val="dk1"/>
                </a:solidFill>
                <a:latin typeface="DM Sans"/>
                <a:sym typeface="DM Sans"/>
              </a:rPr>
              <a:t>Monto máximo</a:t>
            </a:r>
            <a:endParaRPr sz="1400" b="1" dirty="0">
              <a:solidFill>
                <a:schemeClr val="dk1"/>
              </a:solidFill>
              <a:latin typeface="DM Sans"/>
              <a:sym typeface="DM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ANÁLISIS</a:t>
            </a: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/>
              <a:t>EXPLORATORIO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0873" y="229606"/>
            <a:ext cx="10017900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b="1" dirty="0" err="1">
                <a:latin typeface="Helvetica Neue"/>
                <a:ea typeface="Helvetica Neue"/>
                <a:cs typeface="Helvetica Neue"/>
                <a:sym typeface="Helvetica Neue"/>
              </a:rPr>
              <a:t>Distribución</a:t>
            </a:r>
            <a:r>
              <a:rPr lang="en-US" sz="32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dirty="0" err="1"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32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dirty="0" err="1">
                <a:latin typeface="Helvetica Neue"/>
                <a:ea typeface="Helvetica Neue"/>
                <a:cs typeface="Helvetica Neue"/>
                <a:sym typeface="Helvetica Neue"/>
              </a:rPr>
              <a:t>etapa</a:t>
            </a:r>
            <a:r>
              <a:rPr lang="en-US" sz="3200" b="1" dirty="0">
                <a:latin typeface="Helvetica Neue"/>
                <a:ea typeface="Helvetica Neue"/>
                <a:cs typeface="Helvetica Neue"/>
                <a:sym typeface="Helvetica Neue"/>
              </a:rPr>
              <a:t> – Monto y </a:t>
            </a:r>
            <a:r>
              <a:rPr lang="en-US" sz="3200" b="1" dirty="0" err="1">
                <a:latin typeface="Helvetica Neue"/>
                <a:ea typeface="Helvetica Neue"/>
                <a:cs typeface="Helvetica Neue"/>
                <a:sym typeface="Helvetica Neue"/>
              </a:rPr>
              <a:t>cantidad</a:t>
            </a:r>
            <a:endParaRPr sz="200" b="1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563263" y="1171269"/>
            <a:ext cx="3658800" cy="221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n-US" sz="14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</a:t>
            </a:r>
            <a:r>
              <a:rPr lang="en-US" sz="1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US" sz="14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derecha</a:t>
            </a:r>
            <a:r>
              <a:rPr lang="en-US" sz="1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</a:t>
            </a:r>
            <a:r>
              <a:rPr lang="en-US" sz="1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muestran</a:t>
            </a:r>
            <a:r>
              <a:rPr lang="en-US" sz="1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las </a:t>
            </a:r>
            <a:r>
              <a:rPr lang="en-US" sz="14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Oportunidades</a:t>
            </a:r>
            <a:r>
              <a:rPr lang="en-US" sz="1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ganadas</a:t>
            </a:r>
            <a:r>
              <a:rPr lang="en-US" sz="14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MX" sz="1400" dirty="0">
                <a:solidFill>
                  <a:schemeClr val="dk1"/>
                </a:solidFill>
                <a:latin typeface="Helvetica Neue Light"/>
              </a:rPr>
              <a:t>representan el mayor monto esperado de los negocios.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l"/>
            <a:r>
              <a:rPr lang="es-MX" sz="1400" dirty="0">
                <a:solidFill>
                  <a:schemeClr val="dk1"/>
                </a:solidFill>
                <a:latin typeface="Helvetica Neue Light"/>
              </a:rPr>
              <a:t>50% de las oportunidades ganadas están en el rango </a:t>
            </a:r>
            <a:r>
              <a:rPr lang="es-MX" sz="1400" b="1" dirty="0">
                <a:solidFill>
                  <a:schemeClr val="dk1"/>
                </a:solidFill>
                <a:latin typeface="Helvetica Neue Light"/>
              </a:rPr>
              <a:t>de 0 a 800.000 dólares</a:t>
            </a:r>
            <a:r>
              <a:rPr lang="es-MX" sz="1400" dirty="0">
                <a:solidFill>
                  <a:schemeClr val="dk1"/>
                </a:solidFill>
                <a:latin typeface="Helvetica Neue Light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Helvetica Neue Light"/>
              <a:sym typeface="Helvetica Neue Light"/>
            </a:endParaRPr>
          </a:p>
          <a:p>
            <a:r>
              <a:rPr lang="es-MX" sz="1400" dirty="0">
                <a:solidFill>
                  <a:schemeClr val="dk1"/>
                </a:solidFill>
                <a:latin typeface="Helvetica Neue Light"/>
              </a:rPr>
              <a:t>El mayor monto de oportunidad corresponde a oportunidades ganadas.</a:t>
            </a:r>
          </a:p>
          <a:p>
            <a:endParaRPr lang="es-MX" sz="1400" dirty="0">
              <a:solidFill>
                <a:schemeClr val="dk1"/>
              </a:solidFill>
              <a:latin typeface="Helvetica Neue Light"/>
            </a:endParaRPr>
          </a:p>
          <a:p>
            <a:endParaRPr lang="es-MX" sz="1400" dirty="0">
              <a:solidFill>
                <a:schemeClr val="dk1"/>
              </a:solidFill>
              <a:latin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D33E24-8664-DF48-1376-B59F057D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65" y="832391"/>
            <a:ext cx="4387032" cy="2891280"/>
          </a:xfrm>
          <a:prstGeom prst="rect">
            <a:avLst/>
          </a:prstGeom>
        </p:spPr>
      </p:pic>
      <p:sp>
        <p:nvSpPr>
          <p:cNvPr id="4" name="Google Shape;204;p31">
            <a:extLst>
              <a:ext uri="{FF2B5EF4-FFF2-40B4-BE49-F238E27FC236}">
                <a16:creationId xmlns:a16="http://schemas.microsoft.com/office/drawing/2014/main" id="{9CFF05D3-1C10-BC8D-DA2A-CEADA0A92284}"/>
              </a:ext>
            </a:extLst>
          </p:cNvPr>
          <p:cNvSpPr/>
          <p:nvPr/>
        </p:nvSpPr>
        <p:spPr>
          <a:xfrm>
            <a:off x="1563263" y="4351674"/>
            <a:ext cx="3658800" cy="17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sz="1400" dirty="0">
                <a:solidFill>
                  <a:schemeClr val="dk1"/>
                </a:solidFill>
                <a:latin typeface="Helvetica Neue Light"/>
              </a:rPr>
              <a:t>La mayor cantidad de Oportunidades se encuentran </a:t>
            </a:r>
            <a:r>
              <a:rPr lang="es-MX" sz="1400" b="1" dirty="0">
                <a:solidFill>
                  <a:schemeClr val="dk1"/>
                </a:solidFill>
                <a:latin typeface="Helvetica Neue Light"/>
              </a:rPr>
              <a:t>ganadas o etapa del 100%, </a:t>
            </a:r>
            <a:r>
              <a:rPr lang="es-MX" sz="1400" dirty="0">
                <a:solidFill>
                  <a:schemeClr val="dk1"/>
                </a:solidFill>
                <a:latin typeface="Helvetica Neue Light"/>
              </a:rPr>
              <a:t>seguida de las etapa 10%</a:t>
            </a:r>
          </a:p>
          <a:p>
            <a:endParaRPr lang="es-MX" sz="1400" dirty="0">
              <a:solidFill>
                <a:schemeClr val="dk1"/>
              </a:solidFill>
              <a:latin typeface="Helvetica Neue Light"/>
            </a:endParaRPr>
          </a:p>
          <a:p>
            <a:r>
              <a:rPr lang="es-MX" sz="1400" dirty="0">
                <a:solidFill>
                  <a:schemeClr val="dk1"/>
                </a:solidFill>
                <a:latin typeface="Helvetica Neue Light"/>
              </a:rPr>
              <a:t>La gráfica es asimétrica, donde la mayor cantidad de Oportunidades están en la etapa del 100%</a:t>
            </a:r>
          </a:p>
          <a:p>
            <a:endParaRPr lang="es-MX" sz="1400" dirty="0">
              <a:solidFill>
                <a:schemeClr val="dk1"/>
              </a:solidFill>
              <a:latin typeface="Helvetica Neue Light"/>
            </a:endParaRPr>
          </a:p>
          <a:p>
            <a:endParaRPr lang="es-MX" sz="1400" dirty="0">
              <a:solidFill>
                <a:schemeClr val="dk1"/>
              </a:solidFill>
              <a:latin typeface="Helvetica Neue Light"/>
            </a:endParaRPr>
          </a:p>
          <a:p>
            <a:endParaRPr sz="1400" dirty="0">
              <a:solidFill>
                <a:schemeClr val="dk1"/>
              </a:solidFill>
              <a:latin typeface="Helvetica Neue Light"/>
              <a:sym typeface="Helvetica Neue Light"/>
            </a:endParaRPr>
          </a:p>
          <a:p>
            <a:endParaRPr sz="1400" dirty="0">
              <a:solidFill>
                <a:schemeClr val="dk1"/>
              </a:solidFill>
              <a:latin typeface="Helvetica Neue Light"/>
              <a:sym typeface="Helvetica Neue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4C41A1-9DE1-295E-B2DD-CC6CA129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3" y="3655724"/>
            <a:ext cx="4295068" cy="309438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0873" y="229606"/>
            <a:ext cx="100179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 dirty="0">
                <a:latin typeface="Helvetica Neue"/>
                <a:ea typeface="Helvetica Neue"/>
                <a:cs typeface="Helvetica Neue"/>
                <a:sym typeface="Helvetica Neue"/>
              </a:rPr>
              <a:t>Outliers</a:t>
            </a:r>
            <a:endParaRPr sz="300" b="1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870536" y="2606640"/>
            <a:ext cx="3658800" cy="221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MX" dirty="0">
                <a:solidFill>
                  <a:schemeClr val="dk1"/>
                </a:solidFill>
                <a:latin typeface="Helvetica Neue Light"/>
              </a:rPr>
              <a:t>Podemos ver que la gran mayoría de las Oportunidades, tienen </a:t>
            </a:r>
            <a:r>
              <a:rPr lang="es-MX" b="1" dirty="0">
                <a:solidFill>
                  <a:schemeClr val="dk1"/>
                </a:solidFill>
                <a:latin typeface="Helvetica Neue Light"/>
              </a:rPr>
              <a:t>montos inferiores al millón de dólares</a:t>
            </a:r>
            <a:r>
              <a:rPr lang="es-MX" dirty="0">
                <a:solidFill>
                  <a:schemeClr val="dk1"/>
                </a:solidFill>
                <a:latin typeface="Helvetica Neue Light"/>
              </a:rPr>
              <a:t>, por lo que los </a:t>
            </a:r>
            <a:r>
              <a:rPr lang="es-MX" dirty="0" err="1">
                <a:solidFill>
                  <a:schemeClr val="dk1"/>
                </a:solidFill>
                <a:latin typeface="Helvetica Neue Light"/>
              </a:rPr>
              <a:t>Outliers</a:t>
            </a:r>
            <a:r>
              <a:rPr lang="es-MX" dirty="0">
                <a:solidFill>
                  <a:schemeClr val="dk1"/>
                </a:solidFill>
                <a:latin typeface="Helvetica Neue Light"/>
              </a:rPr>
              <a:t> son las que están por encima de este valor.</a:t>
            </a:r>
          </a:p>
          <a:p>
            <a:pPr algn="ctr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algn="ctr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algn="ctr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04E5AA-3CF5-7AC5-2126-03F52432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5" y="1227776"/>
            <a:ext cx="6748292" cy="46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82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80873" y="229606"/>
            <a:ext cx="100179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 dirty="0">
                <a:latin typeface="Helvetica Neue"/>
                <a:ea typeface="Helvetica Neue"/>
                <a:cs typeface="Helvetica Neue"/>
                <a:sym typeface="Helvetica Neue"/>
              </a:rPr>
              <a:t>Variable Target – Monto USD</a:t>
            </a:r>
            <a:endParaRPr sz="300" b="1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189190" y="1654942"/>
            <a:ext cx="3658800" cy="407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MX" dirty="0">
                <a:solidFill>
                  <a:schemeClr val="dk1"/>
                </a:solidFill>
                <a:latin typeface="Helvetica Neue Light"/>
              </a:rPr>
              <a:t>Se puede observar que la variable tiene una </a:t>
            </a:r>
            <a:r>
              <a:rPr lang="es-MX" b="1" dirty="0">
                <a:solidFill>
                  <a:schemeClr val="dk1"/>
                </a:solidFill>
                <a:latin typeface="Helvetica Neue Light"/>
              </a:rPr>
              <a:t>distribución asimétrica </a:t>
            </a:r>
            <a:r>
              <a:rPr lang="es-MX" dirty="0">
                <a:solidFill>
                  <a:schemeClr val="dk1"/>
                </a:solidFill>
                <a:latin typeface="Helvetica Neue Light"/>
              </a:rPr>
              <a:t>positiva (la mediana es menor que el promedio), concentrando la mayor cantidad de oportunidades en montos hasta un millón de dólares, y observando muy pocos registros en valores altos.</a:t>
            </a:r>
          </a:p>
          <a:p>
            <a:pPr algn="ctr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algn="ctr"/>
            <a:r>
              <a:rPr lang="es-MX" dirty="0">
                <a:solidFill>
                  <a:schemeClr val="dk1"/>
                </a:solidFill>
                <a:latin typeface="Helvetica Neue Light"/>
              </a:rPr>
              <a:t>Esto indicaría a los gerentes de segmento que hay que buscar negociaciones con grupos económicos grandes para cerrar </a:t>
            </a:r>
            <a:r>
              <a:rPr lang="es-MX" b="1" dirty="0">
                <a:solidFill>
                  <a:schemeClr val="dk1"/>
                </a:solidFill>
                <a:latin typeface="Helvetica Neue Light"/>
              </a:rPr>
              <a:t>oportunidades con montos altos</a:t>
            </a:r>
            <a:r>
              <a:rPr lang="es-MX" dirty="0">
                <a:solidFill>
                  <a:schemeClr val="dk1"/>
                </a:solidFill>
                <a:latin typeface="Helvetica Neue Light"/>
              </a:rPr>
              <a:t>.</a:t>
            </a:r>
          </a:p>
          <a:p>
            <a:pPr algn="ctr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algn="ctr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algn="ctr"/>
            <a:endParaRPr lang="es-MX" dirty="0">
              <a:solidFill>
                <a:schemeClr val="dk1"/>
              </a:solidFill>
              <a:latin typeface="Helvetica Neue Light"/>
            </a:endParaRPr>
          </a:p>
          <a:p>
            <a:pPr algn="ctr"/>
            <a:endParaRPr dirty="0">
              <a:solidFill>
                <a:schemeClr val="dk1"/>
              </a:solidFill>
              <a:latin typeface="Helvetica Neue Light"/>
              <a:sym typeface="Helvetica Neue Light"/>
            </a:endParaRPr>
          </a:p>
          <a:p>
            <a:pPr algn="ctr"/>
            <a:endParaRPr dirty="0">
              <a:solidFill>
                <a:schemeClr val="dk1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B3DD95-C863-BCB6-C4C9-9D0C4BE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02" y="1429086"/>
            <a:ext cx="5963938" cy="4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629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785</Words>
  <Application>Microsoft Office PowerPoint</Application>
  <PresentationFormat>Panorámica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Anton</vt:lpstr>
      <vt:lpstr>Arial</vt:lpstr>
      <vt:lpstr>Calibri</vt:lpstr>
      <vt:lpstr>Calibri Light</vt:lpstr>
      <vt:lpstr>Century Gothic</vt:lpstr>
      <vt:lpstr>DM Sans</vt:lpstr>
      <vt:lpstr>Helvetica Neue</vt:lpstr>
      <vt:lpstr>Helvetica Neue Light</vt:lpstr>
      <vt:lpstr>Noto Sans Symbols</vt:lpstr>
      <vt:lpstr>Tema de Office</vt:lpstr>
      <vt:lpstr>Oportunidades de Negocio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Oportunidades de Negocio</dc:title>
  <dc:creator>Javier Hernando Garcia Romero</dc:creator>
  <cp:lastModifiedBy>Javier Hernando Garcia Romero</cp:lastModifiedBy>
  <cp:revision>18</cp:revision>
  <dcterms:created xsi:type="dcterms:W3CDTF">2023-12-27T12:32:33Z</dcterms:created>
  <dcterms:modified xsi:type="dcterms:W3CDTF">2023-12-27T13:42:52Z</dcterms:modified>
</cp:coreProperties>
</file>