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76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</p:sldIdLst>
  <p:sldSz cx="9144000" cy="5143500" type="screen16x9"/>
  <p:notesSz cx="6858000" cy="9144000"/>
  <p:embeddedFontLs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Oswald" pitchFamily="2" charset="77"/>
      <p:regular r:id="rId29"/>
      <p:bold r:id="rId30"/>
    </p:embeddedFont>
    <p:embeddedFont>
      <p:font typeface="Playfair Display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0B9A45-4289-4DE8-9498-70189E94AEA3}">
  <a:tblStyle styleId="{FB0B9A45-4289-4DE8-9498-70189E94A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20"/>
  </p:normalViewPr>
  <p:slideViewPr>
    <p:cSldViewPr snapToGrid="0">
      <p:cViewPr varScale="1">
        <p:scale>
          <a:sx n="137" d="100"/>
          <a:sy n="137" d="100"/>
        </p:scale>
        <p:origin x="6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1d64f0a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1d64f0a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1d64f0a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1d64f0a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2a23632f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2a23632f_7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2a23632f_7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2a23632f_7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2a23632f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2a23632f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2a23632f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2a23632f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2a23632f_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2a23632f_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1d64f0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1d64f0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1d64f0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1d64f0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1d64f0a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1d64f0a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e3aa064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e3aa064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1d64f0a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1d64f0a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2c2fb7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2c2fb7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e3aa06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e3aa06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e3aa064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e3aa064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e3aa064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e3aa064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28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01f68bf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01f68bf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e3aa064d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e3aa064d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e3aa064d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e3aa064d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e3aa064d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e3aa064d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CECS 450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745950" y="3709150"/>
            <a:ext cx="23421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layfair Display"/>
                <a:ea typeface="Playfair Display"/>
                <a:cs typeface="Playfair Display"/>
                <a:sym typeface="Playfair Display"/>
              </a:rPr>
              <a:t>2.a     What is the fixation pattern over time? (Graph)</a:t>
            </a:r>
            <a:endParaRPr sz="1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545"/>
            <a:ext cx="8839199" cy="32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CDE78A-579A-7A46-A115-E70F494D0D33}"/>
              </a:ext>
            </a:extLst>
          </p:cNvPr>
          <p:cNvSpPr txBox="1"/>
          <p:nvPr/>
        </p:nvSpPr>
        <p:spPr>
          <a:xfrm>
            <a:off x="606490" y="4113699"/>
            <a:ext cx="8117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the fixation pattern pattern over time, we decided to plot the x data points v/s y data points along with a range slider. 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layfair Display"/>
                <a:ea typeface="Playfair Display"/>
                <a:cs typeface="Playfair Display"/>
                <a:sym typeface="Playfair Display"/>
              </a:rPr>
              <a:t>2.b   What is the fixation pattern over time? (Tree)</a:t>
            </a:r>
            <a:endParaRPr dirty="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275"/>
            <a:ext cx="8839200" cy="37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>
                <a:latin typeface="Playfair Display"/>
                <a:ea typeface="Playfair Display"/>
                <a:cs typeface="Playfair Display"/>
                <a:sym typeface="Playfair Display"/>
              </a:rPr>
              <a:t>Finding divisions</a:t>
            </a:r>
            <a:endParaRPr sz="24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l="553" r="2302" b="2515"/>
          <a:stretch/>
        </p:blipFill>
        <p:spPr>
          <a:xfrm>
            <a:off x="1421950" y="1047500"/>
            <a:ext cx="6783149" cy="392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3"/>
          <p:cNvCxnSpPr/>
          <p:nvPr/>
        </p:nvCxnSpPr>
        <p:spPr>
          <a:xfrm rot="10800000" flipH="1">
            <a:off x="1421775" y="2540350"/>
            <a:ext cx="6638400" cy="105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3"/>
          <p:cNvCxnSpPr/>
          <p:nvPr/>
        </p:nvCxnSpPr>
        <p:spPr>
          <a:xfrm>
            <a:off x="5538100" y="2533900"/>
            <a:ext cx="2700" cy="2390100"/>
          </a:xfrm>
          <a:prstGeom prst="straightConnector1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>
                <a:latin typeface="Playfair Display"/>
                <a:ea typeface="Playfair Display"/>
                <a:cs typeface="Playfair Display"/>
                <a:sym typeface="Playfair Display"/>
              </a:rPr>
              <a:t>Planned visualization  </a:t>
            </a:r>
            <a: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  <a:t>Divide the screen into quadrants</a:t>
            </a:r>
            <a:endParaRPr sz="14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951250" y="1311350"/>
            <a:ext cx="6522900" cy="1569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964825" y="2880900"/>
            <a:ext cx="3302400" cy="1827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267150" y="2880900"/>
            <a:ext cx="3207000" cy="182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layfair Display"/>
                <a:ea typeface="Playfair Display"/>
                <a:cs typeface="Playfair Display"/>
                <a:sym typeface="Playfair Display"/>
              </a:rPr>
              <a:t>Combined View of Fixation Points and Mouse Clicks</a:t>
            </a:r>
            <a:endParaRPr sz="1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776" y="1059950"/>
            <a:ext cx="4796474" cy="39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>
                <a:latin typeface="Playfair Display"/>
                <a:ea typeface="Playfair Display"/>
                <a:cs typeface="Playfair Display"/>
                <a:sym typeface="Playfair Display"/>
              </a:rPr>
              <a:t>Which quadrants have more clicks/fix and percent?</a:t>
            </a:r>
            <a:endParaRPr sz="18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875" y="1102175"/>
            <a:ext cx="5216674" cy="382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>
                <a:latin typeface="Playfair Display"/>
                <a:ea typeface="Playfair Display"/>
                <a:cs typeface="Playfair Display"/>
                <a:sym typeface="Playfair Display"/>
              </a:rPr>
              <a:t>Which quadrants have more clicks/fix and percent?</a:t>
            </a:r>
            <a:endParaRPr sz="18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739" y="1017725"/>
            <a:ext cx="5059876" cy="390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3.a    </a:t>
            </a:r>
            <a:r>
              <a:rPr lang="en" sz="1800" dirty="0">
                <a:latin typeface="Playfair Display"/>
                <a:ea typeface="Playfair Display"/>
                <a:cs typeface="Playfair Display"/>
                <a:sym typeface="Playfair Display"/>
              </a:rPr>
              <a:t>In which quadrants, does the fixation points lie the most?  (Graph)</a:t>
            </a:r>
            <a:endParaRPr sz="1800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9075"/>
            <a:ext cx="8520601" cy="3598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37FD43-D772-C04A-AD6A-B947219EF372}"/>
              </a:ext>
            </a:extLst>
          </p:cNvPr>
          <p:cNvSpPr txBox="1"/>
          <p:nvPr/>
        </p:nvSpPr>
        <p:spPr>
          <a:xfrm>
            <a:off x="569847" y="4478694"/>
            <a:ext cx="842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quadrant has fixation points based on their duration. The bottom left has more fixation points with more duration than the rest.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>
                <a:latin typeface="Playfair Display"/>
                <a:ea typeface="Playfair Display"/>
                <a:cs typeface="Playfair Display"/>
                <a:sym typeface="Playfair Display"/>
              </a:rPr>
              <a:t>3.b   In which quadrants, does the fixation points lie the most?  (Tree)</a:t>
            </a:r>
            <a:endParaRPr sz="18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5" y="1149976"/>
            <a:ext cx="8520600" cy="330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BEFA08-C745-D04B-A6E2-4BA2ECD33E5D}"/>
              </a:ext>
            </a:extLst>
          </p:cNvPr>
          <p:cNvSpPr txBox="1"/>
          <p:nvPr/>
        </p:nvSpPr>
        <p:spPr>
          <a:xfrm>
            <a:off x="569167" y="4450702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cluster has fixation points based on their duration. The clusters were created using Clustering technique in </a:t>
            </a:r>
            <a:r>
              <a:rPr lang="en-US" dirty="0" err="1"/>
              <a:t>plotly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36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layfair Display"/>
                <a:ea typeface="Playfair Display"/>
                <a:cs typeface="Playfair Display"/>
                <a:sym typeface="Playfair Display"/>
              </a:rPr>
              <a:t>4.a  Which quadrant has more click events? (Graph)</a:t>
            </a:r>
            <a:endParaRPr sz="1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2" y="1086500"/>
            <a:ext cx="8795657" cy="31682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3F6A6-ADF2-DA4C-A698-EAED0E0E321E}"/>
              </a:ext>
            </a:extLst>
          </p:cNvPr>
          <p:cNvSpPr txBox="1"/>
          <p:nvPr/>
        </p:nvSpPr>
        <p:spPr>
          <a:xfrm>
            <a:off x="541176" y="4338735"/>
            <a:ext cx="829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quadrant has click events. The bottom left has more click events than the rest.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 of the project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To generate interactive visualization(s) of a given dataset that captures gaze behavior recorded during a human-computer interaction session.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Libraries Used: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Plotly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D3.js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layfair Display"/>
                <a:ea typeface="Playfair Display"/>
                <a:cs typeface="Playfair Display"/>
                <a:sym typeface="Playfair Display"/>
              </a:rPr>
              <a:t>4.b   Which quadrant has more click events? (Tree)</a:t>
            </a:r>
            <a:endParaRPr dirty="0"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3349"/>
            <a:ext cx="8839201" cy="35393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7CE18-6DA4-F245-96A7-3CE5773B618F}"/>
              </a:ext>
            </a:extLst>
          </p:cNvPr>
          <p:cNvSpPr txBox="1"/>
          <p:nvPr/>
        </p:nvSpPr>
        <p:spPr>
          <a:xfrm>
            <a:off x="541176" y="4338735"/>
            <a:ext cx="829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cluster has click events. The top cluster has more click events than the rest.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E57-B48B-E84A-8ABA-7D5D1AC6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48A2E6-FCEA-DF41-8C19-6BCFF3944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73417"/>
              </p:ext>
            </p:extLst>
          </p:nvPr>
        </p:nvGraphicFramePr>
        <p:xfrm>
          <a:off x="311699" y="1418900"/>
          <a:ext cx="8384432" cy="2896076"/>
        </p:xfrm>
        <a:graphic>
          <a:graphicData uri="http://schemas.openxmlformats.org/drawingml/2006/table">
            <a:tbl>
              <a:tblPr firstRow="1" bandRow="1">
                <a:tableStyleId>{FB0B9A45-4289-4DE8-9498-70189E94AEA3}</a:tableStyleId>
              </a:tblPr>
              <a:tblGrid>
                <a:gridCol w="3187281">
                  <a:extLst>
                    <a:ext uri="{9D8B030D-6E8A-4147-A177-3AD203B41FA5}">
                      <a16:colId xmlns:a16="http://schemas.microsoft.com/office/drawing/2014/main" val="1061831550"/>
                    </a:ext>
                  </a:extLst>
                </a:gridCol>
                <a:gridCol w="5197151">
                  <a:extLst>
                    <a:ext uri="{9D8B030D-6E8A-4147-A177-3AD203B41FA5}">
                      <a16:colId xmlns:a16="http://schemas.microsoft.com/office/drawing/2014/main" val="765632900"/>
                    </a:ext>
                  </a:extLst>
                </a:gridCol>
              </a:tblGrid>
              <a:tr h="488613">
                <a:tc>
                  <a:txBody>
                    <a:bodyPr/>
                    <a:lstStyle/>
                    <a:p>
                      <a:r>
                        <a:rPr lang="en-US" dirty="0" err="1"/>
                        <a:t>Prateechi</a:t>
                      </a:r>
                      <a:r>
                        <a:rPr lang="en-US" dirty="0"/>
                        <a:t>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 Selection, Data Preprocessing, Generating graphs through </a:t>
                      </a:r>
                      <a:r>
                        <a:rPr lang="en-US" dirty="0" err="1"/>
                        <a:t>Plotly</a:t>
                      </a:r>
                      <a:r>
                        <a:rPr lang="en-US" dirty="0"/>
                        <a:t>,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47416"/>
                  </a:ext>
                </a:extLst>
              </a:tr>
              <a:tr h="594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Aniruddha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Bhagwan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Shinde,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 Selection, Generating graphs through </a:t>
                      </a:r>
                      <a:r>
                        <a:rPr lang="en-US" dirty="0" err="1"/>
                        <a:t>Plotly</a:t>
                      </a:r>
                      <a:r>
                        <a:rPr lang="en-US" dirty="0"/>
                        <a:t>,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2952"/>
                  </a:ext>
                </a:extLst>
              </a:tr>
              <a:tr h="594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Celeste Angelique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Tubon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 Selection, Graphs explorations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46067"/>
                  </a:ext>
                </a:extLst>
              </a:tr>
              <a:tr h="594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Javier Sanchez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 Selection, Generating graphs through D3.js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84024"/>
                  </a:ext>
                </a:extLst>
              </a:tr>
              <a:tr h="594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Marcos Samuel Rodriguez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Questions Selection, Generating graphs through D3.js,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6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458075" y="1724950"/>
            <a:ext cx="8520600" cy="15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b="1"/>
              <a:t>THANK YOU</a:t>
            </a:r>
            <a:endParaRPr sz="4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time duration of fixation?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user looks for too long, maybe the information was difficult to process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fixation pattern over time?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most important path of the user.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which quadrants, does the fixation points lie the most?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is any area with more fixation points, then maybe less space is needed to display the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fixation quadrants have the most click events?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is each quadrants viewed or clicked?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776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Language: Python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In Gaze data, we deleted inconsistent data having validity code as 0 and 4 on each side and anything above 2 on both sides.</a:t>
            </a: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Merged Fixation and Gaze data using Left Join on the column-Time.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4669A7-7DDD-3744-981A-C4928F4D7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6" y="2571750"/>
            <a:ext cx="7903028" cy="5166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3DCA8-B198-BD41-B442-03CD9FD43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6" y="3909425"/>
            <a:ext cx="7903028" cy="8812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34074"/>
            <a:ext cx="8520600" cy="379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Deleted “Event” and “Description” columns from Event Data.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In Event data, we assumed that when the user uses the keyboard the camera loses the focus of the user’s eye. Thus, the data is will return an incorrect reading.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5.   Merged Event and Fixation Data on “Time”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0FC20-3FDA-B947-9BFB-60D8A060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71" y="1670179"/>
            <a:ext cx="7817142" cy="410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72AF2A-71B4-6840-87F3-A514EB09D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70" y="2958105"/>
            <a:ext cx="7268650" cy="1121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1CD31-1F43-1940-AE6C-A62DF5F3F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70" y="4506130"/>
            <a:ext cx="5794414" cy="45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9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Data Preprocessing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81700" y="1122650"/>
          <a:ext cx="8964925" cy="3793450"/>
        </p:xfrm>
        <a:graphic>
          <a:graphicData uri="http://schemas.openxmlformats.org/drawingml/2006/table">
            <a:tbl>
              <a:tblPr>
                <a:noFill/>
                <a:tableStyleId>{FB0B9A45-4289-4DE8-9498-70189E94AEA3}</a:tableStyleId>
              </a:tblPr>
              <a:tblGrid>
                <a:gridCol w="6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 Visualization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Tree Visualization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Gaze Data Points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145095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31587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Fixation Points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7967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1564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Events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1061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Gaze_Fixation Merged Data Points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Event_Fixation Merged Data Points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Event_Gaze Merged Data Points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Mouse Clicks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Keyboard clicks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169</a:t>
                      </a:r>
                      <a:endParaRPr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2536375" y="1080000"/>
            <a:ext cx="4206600" cy="1187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 VISUALIZATIONS</a:t>
            </a:r>
            <a:endParaRPr sz="48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r>
              <a:rPr lang="en" dirty="0" err="1"/>
              <a:t>Plotly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D3.js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Playfair Display"/>
                <a:ea typeface="Playfair Display"/>
                <a:cs typeface="Playfair Display"/>
                <a:sym typeface="Playfair Display"/>
              </a:rPr>
              <a:t>1.a    What is the time duration of fixation?  (Graph)</a:t>
            </a:r>
            <a:endParaRPr dirty="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875" y="815425"/>
            <a:ext cx="3537950" cy="42548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416A90-195A-D84F-A37A-69CD837CFA6D}"/>
              </a:ext>
            </a:extLst>
          </p:cNvPr>
          <p:cNvSpPr txBox="1"/>
          <p:nvPr/>
        </p:nvSpPr>
        <p:spPr>
          <a:xfrm>
            <a:off x="311700" y="1642188"/>
            <a:ext cx="3050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graph, we have plotted a 3D scatter plot using x and y-coordinates of the screen with duration on the z axis. The size and color of the data points is based on Duration of the data.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306850"/>
            <a:ext cx="83025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1.b    What is the time duration of fixation?  (Tree)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300" y="919950"/>
            <a:ext cx="3269151" cy="41595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1BE59-105D-6A43-95FC-EEECB15FDE63}"/>
              </a:ext>
            </a:extLst>
          </p:cNvPr>
          <p:cNvSpPr txBox="1"/>
          <p:nvPr/>
        </p:nvSpPr>
        <p:spPr>
          <a:xfrm>
            <a:off x="311700" y="1642188"/>
            <a:ext cx="3050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graph, we have plotted a 3D scatter plot using x and y-coordinates of the screen with duration on the z axis. The size and color of the data points is based on Duration of the data.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726</Words>
  <Application>Microsoft Macintosh PowerPoint</Application>
  <PresentationFormat>On-screen Show (16:9)</PresentationFormat>
  <Paragraphs>114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Playfair Display</vt:lpstr>
      <vt:lpstr>Montserrat</vt:lpstr>
      <vt:lpstr>Oswald</vt:lpstr>
      <vt:lpstr>Arial</vt:lpstr>
      <vt:lpstr>Times New Roman</vt:lpstr>
      <vt:lpstr>Pop</vt:lpstr>
      <vt:lpstr>CECS 450 Data Visualization</vt:lpstr>
      <vt:lpstr>Goal of the project</vt:lpstr>
      <vt:lpstr>QUESTIONS</vt:lpstr>
      <vt:lpstr>Data Preprocessing</vt:lpstr>
      <vt:lpstr>Data Preprocessing</vt:lpstr>
      <vt:lpstr>Results from Data Preprocessing</vt:lpstr>
      <vt:lpstr> VISUALIZATIONS    Plotly                    D3.js</vt:lpstr>
      <vt:lpstr>1.a    What is the time duration of fixation?  (Graph)</vt:lpstr>
      <vt:lpstr>PowerPoint Presentation</vt:lpstr>
      <vt:lpstr>2.a     What is the fixation pattern over time? (Graph)</vt:lpstr>
      <vt:lpstr>2.b   What is the fixation pattern over time? (Tree)</vt:lpstr>
      <vt:lpstr>Finding divisions </vt:lpstr>
      <vt:lpstr>Planned visualization  Divide the screen into quadrants </vt:lpstr>
      <vt:lpstr>Combined View of Fixation Points and Mouse Clicks</vt:lpstr>
      <vt:lpstr>Which quadrants have more clicks/fix and percent? </vt:lpstr>
      <vt:lpstr>Which quadrants have more clicks/fix and percent?  </vt:lpstr>
      <vt:lpstr>3.a    In which quadrants, does the fixation points lie the most?  (Graph)</vt:lpstr>
      <vt:lpstr>3.b   In which quadrants, does the fixation points lie the most?  (Tree) </vt:lpstr>
      <vt:lpstr>4.a  Which quadrant has more click events? (Graph)</vt:lpstr>
      <vt:lpstr>4.b   Which quadrant has more click events? (Tree)</vt:lpstr>
      <vt:lpstr>Contribution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 450 Data Visualization</dc:title>
  <cp:lastModifiedBy>Prateechi Singh</cp:lastModifiedBy>
  <cp:revision>9</cp:revision>
  <dcterms:modified xsi:type="dcterms:W3CDTF">2019-10-18T22:10:51Z</dcterms:modified>
</cp:coreProperties>
</file>