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35539a4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35539a4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5539a4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35539a4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be7db6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be7db6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20926f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20926f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8be7db6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8be7db6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8be7db6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8be7db6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5539a4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5539a4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35539a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35539a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6eedddfd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6eedddfd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6eedddf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6eedddf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6eedddf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6eedddf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8be7df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8be7df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8be7df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8be7df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8be7db6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8be7db6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5539a4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5539a4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20926f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20926f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wi-prolog.org/" TargetMode="External"/><Relationship Id="rId4" Type="http://schemas.openxmlformats.org/officeDocument/2006/relationships/hyperlink" Target="https://www.swi-prolog.org/" TargetMode="External"/><Relationship Id="rId5" Type="http://schemas.openxmlformats.org/officeDocument/2006/relationships/hyperlink" Target="https://sicstus.sics.se/" TargetMode="External"/><Relationship Id="rId6" Type="http://schemas.openxmlformats.org/officeDocument/2006/relationships/image" Target="../media/image3.png"/><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gprolog.org/" TargetMode="External"/><Relationship Id="rId4" Type="http://schemas.openxmlformats.org/officeDocument/2006/relationships/image" Target="../media/image5.png"/><Relationship Id="rId5" Type="http://schemas.openxmlformats.org/officeDocument/2006/relationships/hyperlink" Target="https://github.com/mthom/scryer-prolog" TargetMode="External"/><Relationship Id="rId6" Type="http://schemas.openxmlformats.org/officeDocument/2006/relationships/hyperlink" Target="https://github.com/mthom/scryer-prolog" TargetMode="External"/><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so.org/standard/2141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Prolog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Programación lógica</a:t>
            </a:r>
            <a:endParaRPr/>
          </a:p>
        </p:txBody>
      </p:sp>
      <p:sp>
        <p:nvSpPr>
          <p:cNvPr id="56" name="Google Shape;56;p13"/>
          <p:cNvSpPr txBox="1"/>
          <p:nvPr/>
        </p:nvSpPr>
        <p:spPr>
          <a:xfrm>
            <a:off x="3445650" y="3626725"/>
            <a:ext cx="225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t>Javier Loureiro Pérez</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Programas en Prolog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La extensión por defecto para un programa prolog es .pl, sin embargo esta extensión puede originar conflictos en sistemas con archivos de lenguaje Perl, que utilizan esta misma extensión. En estos casos, la alternativa más común es utilizar .pro o también .p.</a:t>
            </a:r>
            <a:endParaRPr sz="1100"/>
          </a:p>
          <a:p>
            <a:pPr indent="0" lvl="0" marL="0" rtl="0" algn="l">
              <a:spcBef>
                <a:spcPts val="1200"/>
              </a:spcBef>
              <a:spcAft>
                <a:spcPts val="0"/>
              </a:spcAft>
              <a:buNone/>
            </a:pPr>
            <a:r>
              <a:t/>
            </a:r>
            <a:endParaRPr sz="1500"/>
          </a:p>
          <a:p>
            <a:pPr indent="0" lvl="0" marL="0" rtl="0" algn="l">
              <a:spcBef>
                <a:spcPts val="0"/>
              </a:spcBef>
              <a:spcAft>
                <a:spcPts val="0"/>
              </a:spcAft>
              <a:buNone/>
            </a:pPr>
            <a:r>
              <a:rPr lang="es" sz="1400"/>
              <a:t>Aquí predicamos que perro y gallina son mamífero  ovíparo, y  que palmera es un árbol y margarita una flor, esto serían los hechos.</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s" sz="1400"/>
              <a:t>mamífero(perro).</a:t>
            </a:r>
            <a:endParaRPr sz="1400"/>
          </a:p>
          <a:p>
            <a:pPr indent="457200" lvl="0" marL="0" rtl="0" algn="l">
              <a:spcBef>
                <a:spcPts val="0"/>
              </a:spcBef>
              <a:spcAft>
                <a:spcPts val="0"/>
              </a:spcAft>
              <a:buNone/>
            </a:pPr>
            <a:r>
              <a:rPr lang="es" sz="1400"/>
              <a:t>ovíparo(gallina).</a:t>
            </a:r>
            <a:endParaRPr sz="1400"/>
          </a:p>
          <a:p>
            <a:pPr indent="457200" lvl="0" marL="0" rtl="0" algn="l">
              <a:spcBef>
                <a:spcPts val="0"/>
              </a:spcBef>
              <a:spcAft>
                <a:spcPts val="0"/>
              </a:spcAft>
              <a:buNone/>
            </a:pPr>
            <a:r>
              <a:rPr lang="es" sz="1400"/>
              <a:t>arbol(palmera).</a:t>
            </a:r>
            <a:endParaRPr sz="1400"/>
          </a:p>
          <a:p>
            <a:pPr indent="457200" lvl="0" marL="0" rtl="0" algn="l">
              <a:spcBef>
                <a:spcPts val="0"/>
              </a:spcBef>
              <a:spcAft>
                <a:spcPts val="0"/>
              </a:spcAft>
              <a:buNone/>
            </a:pPr>
            <a:r>
              <a:rPr lang="es" sz="1400"/>
              <a:t>flor(margarita).</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Programas en Prolog</a:t>
            </a:r>
            <a:endParaRPr/>
          </a:p>
        </p:txBody>
      </p:sp>
      <p:sp>
        <p:nvSpPr>
          <p:cNvPr id="119" name="Google Shape;119;p23"/>
          <p:cNvSpPr txBox="1"/>
          <p:nvPr>
            <p:ph idx="1" type="body"/>
          </p:nvPr>
        </p:nvSpPr>
        <p:spPr>
          <a:xfrm>
            <a:off x="311700" y="11383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300"/>
              <a:t>Y aquí predicamos las reglas:</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rPr lang="es" sz="1300"/>
              <a:t>vegetal(X) :- arbol(X)</a:t>
            </a:r>
            <a:endParaRPr sz="1300"/>
          </a:p>
          <a:p>
            <a:pPr indent="457200" lvl="0" marL="0" rtl="0" algn="l">
              <a:spcBef>
                <a:spcPts val="0"/>
              </a:spcBef>
              <a:spcAft>
                <a:spcPts val="0"/>
              </a:spcAft>
              <a:buNone/>
            </a:pPr>
            <a:r>
              <a:rPr lang="es" sz="1300"/>
              <a:t>vegetal(X) :- flor(x)</a:t>
            </a:r>
            <a:endParaRPr sz="1300"/>
          </a:p>
          <a:p>
            <a:pPr indent="457200" lvl="0" marL="0" rtl="0" algn="l">
              <a:spcBef>
                <a:spcPts val="0"/>
              </a:spcBef>
              <a:spcAft>
                <a:spcPts val="0"/>
              </a:spcAft>
              <a:buNone/>
            </a:pPr>
            <a:r>
              <a:rPr lang="es" sz="1300"/>
              <a:t>animal(X) :- mamifero(X)</a:t>
            </a:r>
            <a:endParaRPr sz="1300"/>
          </a:p>
          <a:p>
            <a:pPr indent="457200" lvl="0" marL="0" rtl="0" algn="l">
              <a:spcBef>
                <a:spcPts val="0"/>
              </a:spcBef>
              <a:spcAft>
                <a:spcPts val="0"/>
              </a:spcAft>
              <a:buNone/>
            </a:pPr>
            <a:r>
              <a:rPr lang="es" sz="1300"/>
              <a:t>animal(X) :- oviparo(X)</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 sz="1300"/>
              <a:t>Las consultas a prolog se formulan de la siguiente manera:</a:t>
            </a:r>
            <a:endParaRPr sz="1300"/>
          </a:p>
          <a:p>
            <a:pPr indent="0" lvl="0" marL="0" rtl="0" algn="l">
              <a:spcBef>
                <a:spcPts val="0"/>
              </a:spcBef>
              <a:spcAft>
                <a:spcPts val="0"/>
              </a:spcAft>
              <a:buNone/>
            </a:pPr>
            <a:r>
              <a:t/>
            </a:r>
            <a:endParaRPr sz="1300"/>
          </a:p>
          <a:p>
            <a:pPr indent="342900" lvl="0" marL="114300" marR="114300" rtl="0" algn="l">
              <a:lnSpc>
                <a:spcPct val="130769"/>
              </a:lnSpc>
              <a:spcBef>
                <a:spcPts val="0"/>
              </a:spcBef>
              <a:spcAft>
                <a:spcPts val="0"/>
              </a:spcAft>
              <a:buNone/>
            </a:pPr>
            <a:r>
              <a:rPr lang="es" sz="1300"/>
              <a:t>? -animal(perro).                   ?-vegetal(palmera)</a:t>
            </a:r>
            <a:endParaRPr sz="1300"/>
          </a:p>
          <a:p>
            <a:pPr indent="342900" lvl="0" marL="114300" marR="114300" rtl="0" algn="l">
              <a:lnSpc>
                <a:spcPct val="130769"/>
              </a:lnSpc>
              <a:spcBef>
                <a:spcPts val="0"/>
              </a:spcBef>
              <a:spcAft>
                <a:spcPts val="0"/>
              </a:spcAft>
              <a:buNone/>
            </a:pPr>
            <a:r>
              <a:rPr lang="es" sz="1300"/>
              <a:t>true                                       true</a:t>
            </a:r>
            <a:endParaRPr sz="1300"/>
          </a:p>
          <a:p>
            <a:pPr indent="342900" lvl="0" marL="114300" marR="114300" rtl="0" algn="l">
              <a:lnSpc>
                <a:spcPct val="130769"/>
              </a:lnSpc>
              <a:spcBef>
                <a:spcPts val="0"/>
              </a:spcBef>
              <a:spcAft>
                <a:spcPts val="0"/>
              </a:spcAft>
              <a:buNone/>
            </a:pPr>
            <a:r>
              <a:rPr lang="es" sz="1300"/>
              <a:t>?-vegetal(gallina)                  ?-animal(flor)</a:t>
            </a:r>
            <a:endParaRPr sz="1300"/>
          </a:p>
          <a:p>
            <a:pPr indent="342900" lvl="0" marL="114300" marR="114300" rtl="0" algn="l">
              <a:lnSpc>
                <a:spcPct val="130769"/>
              </a:lnSpc>
              <a:spcBef>
                <a:spcPts val="0"/>
              </a:spcBef>
              <a:spcAft>
                <a:spcPts val="0"/>
              </a:spcAft>
              <a:buNone/>
            </a:pPr>
            <a:r>
              <a:rPr lang="es" sz="1300"/>
              <a:t>false                                      false  </a:t>
            </a:r>
            <a:endParaRPr sz="1300"/>
          </a:p>
          <a:p>
            <a:pPr indent="342900" lvl="0" marL="114300" marR="114300" rtl="0" algn="l">
              <a:lnSpc>
                <a:spcPct val="130769"/>
              </a:lnSpc>
              <a:spcBef>
                <a:spcPts val="0"/>
              </a:spcBef>
              <a:spcAft>
                <a:spcPts val="0"/>
              </a:spcAft>
              <a:buNone/>
            </a:pPr>
            <a:r>
              <a:rPr lang="es" sz="1300"/>
              <a:t>             </a:t>
            </a:r>
            <a:endParaRPr sz="1300"/>
          </a:p>
          <a:p>
            <a:pPr indent="342900" lvl="0" marL="114300" marR="114300" rtl="0" algn="l">
              <a:lnSpc>
                <a:spcPct val="130769"/>
              </a:lnSpc>
              <a:spcBef>
                <a:spcPts val="0"/>
              </a:spcBef>
              <a:spcAft>
                <a:spcPts val="0"/>
              </a:spcAft>
              <a:buNone/>
            </a:pPr>
            <a:r>
              <a:rPr lang="es" sz="1300"/>
              <a:t>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Librerías</a:t>
            </a:r>
            <a:endParaRPr/>
          </a:p>
        </p:txBody>
      </p:sp>
      <p:sp>
        <p:nvSpPr>
          <p:cNvPr id="125" name="Google Shape;125;p24"/>
          <p:cNvSpPr txBox="1"/>
          <p:nvPr>
            <p:ph idx="1" type="body"/>
          </p:nvPr>
        </p:nvSpPr>
        <p:spPr>
          <a:xfrm>
            <a:off x="311700" y="10528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700"/>
              <a:t>Las librerías de Prolog contienen una serie de paquetes que son útiles en varias aplicaciones, para usar uno de estos paquetes, se ingresará usando “ use_module(library(Package)).”. Algunas de las librerías más comunes son:</a:t>
            </a:r>
            <a:endParaRPr sz="17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2100"/>
          </a:p>
        </p:txBody>
      </p:sp>
      <p:sp>
        <p:nvSpPr>
          <p:cNvPr id="126" name="Google Shape;126;p24"/>
          <p:cNvSpPr txBox="1"/>
          <p:nvPr/>
        </p:nvSpPr>
        <p:spPr>
          <a:xfrm>
            <a:off x="5081350" y="2287750"/>
            <a:ext cx="2319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-assos: Implementa listas asociadas término a término.</a:t>
            </a:r>
            <a:endParaRPr/>
          </a:p>
        </p:txBody>
      </p:sp>
      <p:sp>
        <p:nvSpPr>
          <p:cNvPr id="127" name="Google Shape;127;p24"/>
          <p:cNvSpPr txBox="1"/>
          <p:nvPr/>
        </p:nvSpPr>
        <p:spPr>
          <a:xfrm>
            <a:off x="829275" y="2287750"/>
            <a:ext cx="2762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-aggregate: Proporciona un </a:t>
            </a:r>
            <a:endParaRPr sz="1500">
              <a:solidFill>
                <a:schemeClr val="lt2"/>
              </a:solidFill>
            </a:endParaRPr>
          </a:p>
          <a:p>
            <a:pPr indent="0" lvl="0" marL="0" rtl="0" algn="l">
              <a:lnSpc>
                <a:spcPct val="115000"/>
              </a:lnSpc>
              <a:spcBef>
                <a:spcPts val="0"/>
              </a:spcBef>
              <a:spcAft>
                <a:spcPts val="0"/>
              </a:spcAft>
              <a:buNone/>
            </a:pPr>
            <a:r>
              <a:rPr lang="es" sz="1500">
                <a:solidFill>
                  <a:schemeClr val="lt2"/>
                </a:solidFill>
              </a:rPr>
              <a:t>operador de consultas para </a:t>
            </a:r>
            <a:endParaRPr sz="1500">
              <a:solidFill>
                <a:schemeClr val="lt2"/>
              </a:solidFill>
            </a:endParaRPr>
          </a:p>
          <a:p>
            <a:pPr indent="0" lvl="0" marL="0" rtl="0" algn="l">
              <a:lnSpc>
                <a:spcPct val="115000"/>
              </a:lnSpc>
              <a:spcBef>
                <a:spcPts val="0"/>
              </a:spcBef>
              <a:spcAft>
                <a:spcPts val="0"/>
              </a:spcAft>
              <a:buNone/>
            </a:pPr>
            <a:r>
              <a:rPr lang="es" sz="1500">
                <a:solidFill>
                  <a:schemeClr val="lt2"/>
                </a:solidFill>
              </a:rPr>
              <a:t>bases de datos.</a:t>
            </a:r>
            <a:endParaRPr/>
          </a:p>
        </p:txBody>
      </p:sp>
      <p:sp>
        <p:nvSpPr>
          <p:cNvPr id="128" name="Google Shape;128;p24"/>
          <p:cNvSpPr txBox="1"/>
          <p:nvPr/>
        </p:nvSpPr>
        <p:spPr>
          <a:xfrm>
            <a:off x="829275" y="3448325"/>
            <a:ext cx="2624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-fyle_systems: Da acceso a los archivos y directorios del sistema.</a:t>
            </a:r>
            <a:endParaRPr/>
          </a:p>
        </p:txBody>
      </p:sp>
      <p:sp>
        <p:nvSpPr>
          <p:cNvPr id="129" name="Google Shape;129;p24"/>
          <p:cNvSpPr txBox="1"/>
          <p:nvPr/>
        </p:nvSpPr>
        <p:spPr>
          <a:xfrm>
            <a:off x="5081350" y="3448325"/>
            <a:ext cx="2563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-lists: Añade operaciones básicas en listas.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Librerías</a:t>
            </a:r>
            <a:endParaRPr/>
          </a:p>
        </p:txBody>
      </p:sp>
      <p:sp>
        <p:nvSpPr>
          <p:cNvPr id="135" name="Google Shape;135;p25"/>
          <p:cNvSpPr txBox="1"/>
          <p:nvPr/>
        </p:nvSpPr>
        <p:spPr>
          <a:xfrm>
            <a:off x="613325" y="1297475"/>
            <a:ext cx="3189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-random: Proporciona un generador de </a:t>
            </a:r>
            <a:endParaRPr sz="1500">
              <a:solidFill>
                <a:schemeClr val="lt2"/>
              </a:solidFill>
            </a:endParaRPr>
          </a:p>
          <a:p>
            <a:pPr indent="0" lvl="0" marL="0" rtl="0" algn="l">
              <a:lnSpc>
                <a:spcPct val="115000"/>
              </a:lnSpc>
              <a:spcBef>
                <a:spcPts val="0"/>
              </a:spcBef>
              <a:spcAft>
                <a:spcPts val="0"/>
              </a:spcAft>
              <a:buNone/>
            </a:pPr>
            <a:r>
              <a:rPr lang="es" sz="1500">
                <a:solidFill>
                  <a:schemeClr val="lt2"/>
                </a:solidFill>
              </a:rPr>
              <a:t>números aleatorios.</a:t>
            </a:r>
            <a:endParaRPr/>
          </a:p>
        </p:txBody>
      </p:sp>
      <p:sp>
        <p:nvSpPr>
          <p:cNvPr id="136" name="Google Shape;136;p25"/>
          <p:cNvSpPr txBox="1"/>
          <p:nvPr/>
        </p:nvSpPr>
        <p:spPr>
          <a:xfrm>
            <a:off x="4630100" y="2571750"/>
            <a:ext cx="28956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-between: Implementa algunos medios para generar números enteros.</a:t>
            </a:r>
            <a:endParaRPr/>
          </a:p>
        </p:txBody>
      </p:sp>
      <p:sp>
        <p:nvSpPr>
          <p:cNvPr id="137" name="Google Shape;137;p25"/>
          <p:cNvSpPr txBox="1"/>
          <p:nvPr/>
        </p:nvSpPr>
        <p:spPr>
          <a:xfrm>
            <a:off x="613325" y="2571750"/>
            <a:ext cx="1849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-types: Analiza los tipos de datos.</a:t>
            </a:r>
            <a:endParaRPr/>
          </a:p>
        </p:txBody>
      </p:sp>
      <p:sp>
        <p:nvSpPr>
          <p:cNvPr id="138" name="Google Shape;138;p25"/>
          <p:cNvSpPr txBox="1"/>
          <p:nvPr/>
        </p:nvSpPr>
        <p:spPr>
          <a:xfrm>
            <a:off x="4483400" y="1297475"/>
            <a:ext cx="3189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-objets: Proporciona un paquete para programación orientada a objetos</a:t>
            </a:r>
            <a:endParaRPr/>
          </a:p>
        </p:txBody>
      </p:sp>
      <p:sp>
        <p:nvSpPr>
          <p:cNvPr id="139" name="Google Shape;139;p25"/>
          <p:cNvSpPr txBox="1"/>
          <p:nvPr/>
        </p:nvSpPr>
        <p:spPr>
          <a:xfrm>
            <a:off x="613325" y="3700350"/>
            <a:ext cx="23016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lt2"/>
                </a:solidFill>
              </a:rPr>
              <a:t>-assos: Implementa listas asociadas término a término.</a:t>
            </a:r>
            <a:endParaRPr sz="1500">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Versiones de Prolog</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00"/>
              <a:t>Uno de los lenguajes que más éxito ha tenido en programación lógica es Prolog. Por tal razón son muchas las compañías de software que han creado sus propias versiones del mismo. La diferencia entre versiones es mínima, ya que su sintaxis y semántica es la misma, la mayor variación es el cambio de plataforma para las que fueron diseñadas.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200"/>
              <a:t>PROLOG 1: Esta versión tiene un mejor manejo de los tipos de datos entero y real, y además posee más predicados integrados por lo cual el programador ya no requiere de definirlos.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PROLOG QUINTUS:</a:t>
            </a:r>
            <a:r>
              <a:rPr lang="es" sz="1050"/>
              <a:t> </a:t>
            </a:r>
            <a:r>
              <a:rPr lang="es" sz="1200"/>
              <a:t>Es una versión avanzada del lenguaje. El objetivo de sus diseñadores era producir una versión que pudiera ofrecer velocidades rápidas de ejecución, así como la capacidad de comunicación con otros programas. Ahora mismo la versión más actualizada es la 3.5.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MACPROLOG:  Esta versión está diseñada totalmente para correr en máquinas MAC, esta versión combina técnicas de programación de inteligencia artificial en ambientes Macintosh.</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Implementaciones</a:t>
            </a:r>
            <a:endParaRPr/>
          </a:p>
        </p:txBody>
      </p:sp>
      <p:sp>
        <p:nvSpPr>
          <p:cNvPr id="151" name="Google Shape;151;p27"/>
          <p:cNvSpPr txBox="1"/>
          <p:nvPr>
            <p:ph idx="1" type="body"/>
          </p:nvPr>
        </p:nvSpPr>
        <p:spPr>
          <a:xfrm>
            <a:off x="183325" y="1112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Como todo lenguaje, la gente no se quedó con Prolog a secas, sino que ha habido modificaciones respecto a la versión de 1972. Algunas de las implementaciones más importantes de Prolog son: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152" name="Google Shape;152;p27"/>
          <p:cNvSpPr txBox="1"/>
          <p:nvPr/>
        </p:nvSpPr>
        <p:spPr>
          <a:xfrm>
            <a:off x="311725" y="2143000"/>
            <a:ext cx="2976900" cy="278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u="sng">
                <a:solidFill>
                  <a:schemeClr val="lt2"/>
                </a:solidFill>
                <a:hlinkClick r:id="rId3">
                  <a:extLst>
                    <a:ext uri="{A12FA001-AC4F-418D-AE19-62706E023703}">
                      <ahyp:hlinkClr val="tx"/>
                    </a:ext>
                  </a:extLst>
                </a:hlinkClick>
              </a:rPr>
              <a:t>SWI Prolog</a:t>
            </a:r>
            <a:r>
              <a:rPr lang="es" sz="1500" u="sng">
                <a:solidFill>
                  <a:schemeClr val="lt2"/>
                </a:solidFill>
              </a:rPr>
              <a:t>:</a:t>
            </a:r>
            <a:endParaRPr sz="1500" u="sng">
              <a:solidFill>
                <a:schemeClr val="lt2"/>
              </a:solidFill>
            </a:endParaRPr>
          </a:p>
          <a:p>
            <a:pPr indent="0" lvl="0" marL="0" rtl="0" algn="l">
              <a:lnSpc>
                <a:spcPct val="115000"/>
              </a:lnSpc>
              <a:spcBef>
                <a:spcPts val="0"/>
              </a:spcBef>
              <a:spcAft>
                <a:spcPts val="0"/>
              </a:spcAft>
              <a:buNone/>
            </a:pPr>
            <a:r>
              <a:rPr lang="es" sz="1200">
                <a:solidFill>
                  <a:schemeClr val="lt2"/>
                </a:solidFill>
              </a:rPr>
              <a:t>S</a:t>
            </a:r>
            <a:r>
              <a:rPr lang="es" sz="1200">
                <a:solidFill>
                  <a:schemeClr val="lt2"/>
                </a:solidFill>
                <a:uFill>
                  <a:noFill/>
                </a:uFill>
                <a:hlinkClick r:id="rId4">
                  <a:extLst>
                    <a:ext uri="{A12FA001-AC4F-418D-AE19-62706E023703}">
                      <ahyp:hlinkClr val="tx"/>
                    </a:ext>
                  </a:extLst>
                </a:hlinkClick>
              </a:rPr>
              <a:t>WI Prolog</a:t>
            </a:r>
            <a:r>
              <a:rPr lang="es" sz="1200">
                <a:solidFill>
                  <a:schemeClr val="lt2"/>
                </a:solidFill>
              </a:rPr>
              <a:t> es una implementación comunitaria de Prolog, aunque su principal desarrollador, Jan Wielemaker, está respaldado por la Universidad de Amsterdam. SWI Prolog se centra en ser práctico y usable como un lenguaje de programación más, altamente productivo. Prueba de ello lo tenemos en la inmensa cantidad de librerías, herramientas y documentación que tiene el proyecto. </a:t>
            </a:r>
            <a:endParaRPr sz="1200">
              <a:solidFill>
                <a:schemeClr val="lt2"/>
              </a:solidFill>
            </a:endParaRPr>
          </a:p>
          <a:p>
            <a:pPr indent="0" lvl="0" marL="0" rtl="0" algn="l">
              <a:spcBef>
                <a:spcPts val="0"/>
              </a:spcBef>
              <a:spcAft>
                <a:spcPts val="0"/>
              </a:spcAft>
              <a:buNone/>
            </a:pPr>
            <a:r>
              <a:t/>
            </a:r>
            <a:endParaRPr/>
          </a:p>
        </p:txBody>
      </p:sp>
      <p:sp>
        <p:nvSpPr>
          <p:cNvPr id="153" name="Google Shape;153;p27"/>
          <p:cNvSpPr txBox="1"/>
          <p:nvPr/>
        </p:nvSpPr>
        <p:spPr>
          <a:xfrm>
            <a:off x="5510425" y="2070775"/>
            <a:ext cx="3193500" cy="26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 sz="1500" u="sng">
                <a:solidFill>
                  <a:schemeClr val="lt2"/>
                </a:solidFill>
              </a:rPr>
              <a:t>SICstus:</a:t>
            </a:r>
            <a:endParaRPr sz="1500" u="sng">
              <a:solidFill>
                <a:schemeClr val="lt2"/>
              </a:solidFill>
            </a:endParaRPr>
          </a:p>
          <a:p>
            <a:pPr indent="0" lvl="0" marL="0" rtl="0" algn="l">
              <a:lnSpc>
                <a:spcPct val="115000"/>
              </a:lnSpc>
              <a:spcBef>
                <a:spcPts val="400"/>
              </a:spcBef>
              <a:spcAft>
                <a:spcPts val="0"/>
              </a:spcAft>
              <a:buNone/>
            </a:pPr>
            <a:r>
              <a:rPr lang="es" sz="1200">
                <a:solidFill>
                  <a:schemeClr val="lt2"/>
                </a:solidFill>
                <a:uFill>
                  <a:noFill/>
                </a:uFill>
                <a:hlinkClick r:id="rId5">
                  <a:extLst>
                    <a:ext uri="{A12FA001-AC4F-418D-AE19-62706E023703}">
                      <ahyp:hlinkClr val="tx"/>
                    </a:ext>
                  </a:extLst>
                </a:hlinkClick>
              </a:rPr>
              <a:t>SICstus</a:t>
            </a:r>
            <a:r>
              <a:rPr lang="es" sz="1200">
                <a:solidFill>
                  <a:schemeClr val="lt2"/>
                </a:solidFill>
              </a:rPr>
              <a:t> es una implementación de ISO Prolog de manos de RISE, unos laboratorios de investigación del gobierno de Suecia. Tiene fama de ser una de las implementaciones más fieles al estándar y una de las más rápidas. Pero este intérprete es de pago por lo que tiene menos usuarios de los que debería tener por su calidad técnica</a:t>
            </a:r>
            <a:endParaRPr sz="900">
              <a:solidFill>
                <a:schemeClr val="lt2"/>
              </a:solidFill>
            </a:endParaRPr>
          </a:p>
          <a:p>
            <a:pPr indent="0" lvl="0" marL="0" rtl="0" algn="l">
              <a:spcBef>
                <a:spcPts val="0"/>
              </a:spcBef>
              <a:spcAft>
                <a:spcPts val="0"/>
              </a:spcAft>
              <a:buNone/>
            </a:pPr>
            <a:r>
              <a:t/>
            </a:r>
            <a:endParaRPr/>
          </a:p>
        </p:txBody>
      </p:sp>
      <p:pic>
        <p:nvPicPr>
          <p:cNvPr id="154" name="Google Shape;154;p27"/>
          <p:cNvPicPr preferRelativeResize="0"/>
          <p:nvPr/>
        </p:nvPicPr>
        <p:blipFill>
          <a:blip r:embed="rId6">
            <a:alphaModFix/>
          </a:blip>
          <a:stretch>
            <a:fillRect/>
          </a:stretch>
        </p:blipFill>
        <p:spPr>
          <a:xfrm>
            <a:off x="3692313" y="1948275"/>
            <a:ext cx="1414400" cy="1414400"/>
          </a:xfrm>
          <a:prstGeom prst="rect">
            <a:avLst/>
          </a:prstGeom>
          <a:noFill/>
          <a:ln>
            <a:noFill/>
          </a:ln>
        </p:spPr>
      </p:pic>
      <p:pic>
        <p:nvPicPr>
          <p:cNvPr id="155" name="Google Shape;155;p27"/>
          <p:cNvPicPr preferRelativeResize="0"/>
          <p:nvPr/>
        </p:nvPicPr>
        <p:blipFill>
          <a:blip r:embed="rId7">
            <a:alphaModFix/>
          </a:blip>
          <a:stretch>
            <a:fillRect/>
          </a:stretch>
        </p:blipFill>
        <p:spPr>
          <a:xfrm>
            <a:off x="3605425" y="3708750"/>
            <a:ext cx="1676400" cy="74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Implementaciones</a:t>
            </a:r>
            <a:endParaRPr/>
          </a:p>
        </p:txBody>
      </p:sp>
      <p:sp>
        <p:nvSpPr>
          <p:cNvPr id="161" name="Google Shape;161;p28"/>
          <p:cNvSpPr txBox="1"/>
          <p:nvPr/>
        </p:nvSpPr>
        <p:spPr>
          <a:xfrm>
            <a:off x="577875" y="1212175"/>
            <a:ext cx="2664000" cy="258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 sz="1500" u="sng">
                <a:solidFill>
                  <a:schemeClr val="lt2"/>
                </a:solidFill>
              </a:rPr>
              <a:t>GNU Prolog:</a:t>
            </a:r>
            <a:endParaRPr sz="1500" u="sng">
              <a:solidFill>
                <a:schemeClr val="lt2"/>
              </a:solidFill>
            </a:endParaRPr>
          </a:p>
          <a:p>
            <a:pPr indent="0" lvl="0" marL="0" rtl="0" algn="l">
              <a:lnSpc>
                <a:spcPct val="115000"/>
              </a:lnSpc>
              <a:spcBef>
                <a:spcPts val="1400"/>
              </a:spcBef>
              <a:spcAft>
                <a:spcPts val="400"/>
              </a:spcAft>
              <a:buNone/>
            </a:pPr>
            <a:r>
              <a:rPr lang="es">
                <a:solidFill>
                  <a:schemeClr val="lt2"/>
                </a:solidFill>
                <a:uFill>
                  <a:noFill/>
                </a:uFill>
                <a:hlinkClick r:id="rId3">
                  <a:extLst>
                    <a:ext uri="{A12FA001-AC4F-418D-AE19-62706E023703}">
                      <ahyp:hlinkClr val="tx"/>
                    </a:ext>
                  </a:extLst>
                </a:hlinkClick>
              </a:rPr>
              <a:t>GNU Prolog</a:t>
            </a:r>
            <a:r>
              <a:rPr lang="es">
                <a:solidFill>
                  <a:schemeClr val="lt2"/>
                </a:solidFill>
              </a:rPr>
              <a:t> es la versión del proyecto GNU de Prolog. Se trata de otra implementación fiel de ISO Prolog y rápida, ya que es capaz de generar ejecutables nativos. Esto último no es nada habitual en los sistemas Prolog.</a:t>
            </a:r>
            <a:endParaRPr sz="1600">
              <a:solidFill>
                <a:schemeClr val="lt2"/>
              </a:solidFill>
            </a:endParaRPr>
          </a:p>
        </p:txBody>
      </p:sp>
      <p:pic>
        <p:nvPicPr>
          <p:cNvPr id="162" name="Google Shape;162;p28"/>
          <p:cNvPicPr preferRelativeResize="0"/>
          <p:nvPr/>
        </p:nvPicPr>
        <p:blipFill>
          <a:blip r:embed="rId4">
            <a:alphaModFix/>
          </a:blip>
          <a:stretch>
            <a:fillRect/>
          </a:stretch>
        </p:blipFill>
        <p:spPr>
          <a:xfrm>
            <a:off x="3767488" y="1107850"/>
            <a:ext cx="1500525" cy="1500525"/>
          </a:xfrm>
          <a:prstGeom prst="rect">
            <a:avLst/>
          </a:prstGeom>
          <a:noFill/>
          <a:ln>
            <a:noFill/>
          </a:ln>
        </p:spPr>
      </p:pic>
      <p:sp>
        <p:nvSpPr>
          <p:cNvPr id="163" name="Google Shape;163;p28"/>
          <p:cNvSpPr txBox="1"/>
          <p:nvPr/>
        </p:nvSpPr>
        <p:spPr>
          <a:xfrm>
            <a:off x="5793625" y="1107850"/>
            <a:ext cx="2856600" cy="24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u="sng">
                <a:solidFill>
                  <a:schemeClr val="lt2"/>
                </a:solidFill>
                <a:hlinkClick r:id="rId5">
                  <a:extLst>
                    <a:ext uri="{A12FA001-AC4F-418D-AE19-62706E023703}">
                      <ahyp:hlinkClr val="tx"/>
                    </a:ext>
                  </a:extLst>
                </a:hlinkClick>
              </a:rPr>
              <a:t>Scryer Prolog</a:t>
            </a:r>
            <a:r>
              <a:rPr lang="es" sz="1300">
                <a:solidFill>
                  <a:schemeClr val="lt2"/>
                </a:solidFill>
              </a:rPr>
              <a:t>:</a:t>
            </a:r>
            <a:endParaRPr sz="1300">
              <a:solidFill>
                <a:schemeClr val="lt2"/>
              </a:solidFill>
            </a:endParaRPr>
          </a:p>
          <a:p>
            <a:pPr indent="0" lvl="0" marL="0" rtl="0" algn="l">
              <a:lnSpc>
                <a:spcPct val="115000"/>
              </a:lnSpc>
              <a:spcBef>
                <a:spcPts val="0"/>
              </a:spcBef>
              <a:spcAft>
                <a:spcPts val="0"/>
              </a:spcAft>
              <a:buNone/>
            </a:pPr>
            <a:r>
              <a:rPr lang="es" sz="1300">
                <a:solidFill>
                  <a:schemeClr val="lt2"/>
                </a:solidFill>
                <a:uFill>
                  <a:noFill/>
                </a:uFill>
                <a:hlinkClick r:id="rId6">
                  <a:extLst>
                    <a:ext uri="{A12FA001-AC4F-418D-AE19-62706E023703}">
                      <ahyp:hlinkClr val="tx"/>
                    </a:ext>
                  </a:extLst>
                </a:hlinkClick>
              </a:rPr>
              <a:t>Scryer Prolog</a:t>
            </a:r>
            <a:r>
              <a:rPr lang="es" sz="1300">
                <a:solidFill>
                  <a:schemeClr val="lt2"/>
                </a:solidFill>
              </a:rPr>
              <a:t> es una implementación, todavía en desarrollo, de un entorno fiel a ISO Prolog. Está implementado en Rust y pretende ser un entorno completo con gran cantidad de librerías. Al ser un desarrollo desde cero, pretende alcanzar gran rendimiento usando técnicas modernas.</a:t>
            </a:r>
            <a:endParaRPr sz="1500">
              <a:solidFill>
                <a:schemeClr val="lt2"/>
              </a:solidFill>
            </a:endParaRPr>
          </a:p>
        </p:txBody>
      </p:sp>
      <p:pic>
        <p:nvPicPr>
          <p:cNvPr id="164" name="Google Shape;164;p28"/>
          <p:cNvPicPr preferRelativeResize="0"/>
          <p:nvPr/>
        </p:nvPicPr>
        <p:blipFill>
          <a:blip r:embed="rId7">
            <a:alphaModFix/>
          </a:blip>
          <a:stretch>
            <a:fillRect/>
          </a:stretch>
        </p:blipFill>
        <p:spPr>
          <a:xfrm>
            <a:off x="3755550" y="2965000"/>
            <a:ext cx="1632900" cy="163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Software desarrollado en Prolog</a:t>
            </a:r>
            <a:endParaRPr/>
          </a:p>
        </p:txBody>
      </p:sp>
      <p:sp>
        <p:nvSpPr>
          <p:cNvPr id="170" name="Google Shape;170;p29"/>
          <p:cNvSpPr txBox="1"/>
          <p:nvPr>
            <p:ph idx="1" type="body"/>
          </p:nvPr>
        </p:nvSpPr>
        <p:spPr>
          <a:xfrm>
            <a:off x="311700" y="106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Algunos programas importantes desarrollados en Prolog son:</a:t>
            </a:r>
            <a:endParaRPr sz="1600"/>
          </a:p>
        </p:txBody>
      </p:sp>
      <p:sp>
        <p:nvSpPr>
          <p:cNvPr id="171" name="Google Shape;171;p29"/>
          <p:cNvSpPr txBox="1"/>
          <p:nvPr/>
        </p:nvSpPr>
        <p:spPr>
          <a:xfrm>
            <a:off x="567475" y="1701225"/>
            <a:ext cx="22755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u="sng">
                <a:solidFill>
                  <a:schemeClr val="lt2"/>
                </a:solidFill>
              </a:rPr>
              <a:t>Clarissa</a:t>
            </a:r>
            <a:endParaRPr u="sng">
              <a:solidFill>
                <a:schemeClr val="lt2"/>
              </a:solidFill>
            </a:endParaRPr>
          </a:p>
          <a:p>
            <a:pPr indent="0" lvl="0" marL="0" rtl="0" algn="ctr">
              <a:spcBef>
                <a:spcPts val="0"/>
              </a:spcBef>
              <a:spcAft>
                <a:spcPts val="0"/>
              </a:spcAft>
              <a:buNone/>
            </a:pPr>
            <a:r>
              <a:rPr lang="es">
                <a:solidFill>
                  <a:schemeClr val="lt2"/>
                </a:solidFill>
              </a:rPr>
              <a:t>Clarissa es un software de la NASA que recibe instrucciones vía comandos de voz, facilitando así otras tareas de los astronautas</a:t>
            </a:r>
            <a:endParaRPr>
              <a:solidFill>
                <a:schemeClr val="lt2"/>
              </a:solidFill>
            </a:endParaRPr>
          </a:p>
        </p:txBody>
      </p:sp>
      <p:pic>
        <p:nvPicPr>
          <p:cNvPr id="172" name="Google Shape;172;p29"/>
          <p:cNvPicPr preferRelativeResize="0"/>
          <p:nvPr/>
        </p:nvPicPr>
        <p:blipFill>
          <a:blip r:embed="rId3">
            <a:alphaModFix/>
          </a:blip>
          <a:stretch>
            <a:fillRect/>
          </a:stretch>
        </p:blipFill>
        <p:spPr>
          <a:xfrm>
            <a:off x="969125" y="3394425"/>
            <a:ext cx="1603950" cy="1341250"/>
          </a:xfrm>
          <a:prstGeom prst="rect">
            <a:avLst/>
          </a:prstGeom>
          <a:noFill/>
          <a:ln>
            <a:noFill/>
          </a:ln>
        </p:spPr>
      </p:pic>
      <p:sp>
        <p:nvSpPr>
          <p:cNvPr id="173" name="Google Shape;173;p29"/>
          <p:cNvSpPr txBox="1"/>
          <p:nvPr/>
        </p:nvSpPr>
        <p:spPr>
          <a:xfrm>
            <a:off x="4914575" y="1678950"/>
            <a:ext cx="28980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u="sng">
                <a:solidFill>
                  <a:schemeClr val="lt2"/>
                </a:solidFill>
              </a:rPr>
              <a:t>Configuración Wizard de red de Windows NT</a:t>
            </a:r>
            <a:endParaRPr sz="1300" u="sng">
              <a:solidFill>
                <a:schemeClr val="lt2"/>
              </a:solidFill>
            </a:endParaRPr>
          </a:p>
          <a:p>
            <a:pPr indent="0" lvl="0" marL="0" rtl="0" algn="ctr">
              <a:spcBef>
                <a:spcPts val="0"/>
              </a:spcBef>
              <a:spcAft>
                <a:spcPts val="0"/>
              </a:spcAft>
              <a:buNone/>
            </a:pPr>
            <a:r>
              <a:rPr lang="es" sz="1300">
                <a:solidFill>
                  <a:schemeClr val="lt2"/>
                </a:solidFill>
              </a:rPr>
              <a:t>El sistema operativo Microsoft Windows NT utiliza un intérprete interno de Prolog para configurar sus sistemas de red de área local (LAN) y de la red de área amplia (WAN).</a:t>
            </a:r>
            <a:endParaRPr sz="1300">
              <a:solidFill>
                <a:schemeClr val="lt2"/>
              </a:solidFill>
            </a:endParaRPr>
          </a:p>
        </p:txBody>
      </p:sp>
      <p:pic>
        <p:nvPicPr>
          <p:cNvPr id="174" name="Google Shape;174;p29"/>
          <p:cNvPicPr preferRelativeResize="0"/>
          <p:nvPr/>
        </p:nvPicPr>
        <p:blipFill>
          <a:blip r:embed="rId4">
            <a:alphaModFix/>
          </a:blip>
          <a:stretch>
            <a:fillRect/>
          </a:stretch>
        </p:blipFill>
        <p:spPr>
          <a:xfrm>
            <a:off x="5692950" y="3486825"/>
            <a:ext cx="1341250" cy="134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173275" y="1178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Prolog es un lenguaje de programación ideado a principios de los años 70 por </a:t>
            </a:r>
            <a:r>
              <a:rPr lang="es" sz="1500"/>
              <a:t>Alain Colmerauer y Philippe Rousse, al principio su idea no era crear un lenguaje de programación, si no crear un proyecto para el tratamiento de </a:t>
            </a:r>
            <a:r>
              <a:rPr lang="es" sz="1500"/>
              <a:t>algoritmos de lenguajes</a:t>
            </a:r>
            <a:r>
              <a:rPr lang="es" sz="1500"/>
              <a:t> naturales. Más tarde, Rousse persuadió a Robert Kowalski, creador del método de </a:t>
            </a:r>
            <a:r>
              <a:rPr lang="es" sz="1500" u="sng">
                <a:solidFill>
                  <a:srgbClr val="FF0000"/>
                </a:solidFill>
              </a:rPr>
              <a:t>resolución SL</a:t>
            </a:r>
            <a:r>
              <a:rPr lang="es" sz="1500"/>
              <a:t> para que colaborase en el proyecto, dando así lugar en 1971 a una primera versión preliminar de prolog y </a:t>
            </a:r>
            <a:r>
              <a:rPr lang="es" sz="1500"/>
              <a:t>más</a:t>
            </a:r>
            <a:r>
              <a:rPr lang="es" sz="1500"/>
              <a:t> tarde en 1972 una versión final.</a:t>
            </a:r>
            <a:endParaRPr sz="1500"/>
          </a:p>
        </p:txBody>
      </p:sp>
      <p:pic>
        <p:nvPicPr>
          <p:cNvPr id="63" name="Google Shape;63;p14"/>
          <p:cNvPicPr preferRelativeResize="0"/>
          <p:nvPr/>
        </p:nvPicPr>
        <p:blipFill>
          <a:blip r:embed="rId3">
            <a:alphaModFix/>
          </a:blip>
          <a:stretch>
            <a:fillRect/>
          </a:stretch>
        </p:blipFill>
        <p:spPr>
          <a:xfrm>
            <a:off x="499850" y="2806075"/>
            <a:ext cx="2887526" cy="1603800"/>
          </a:xfrm>
          <a:prstGeom prst="rect">
            <a:avLst/>
          </a:prstGeom>
          <a:noFill/>
          <a:ln>
            <a:noFill/>
          </a:ln>
        </p:spPr>
      </p:pic>
      <p:pic>
        <p:nvPicPr>
          <p:cNvPr id="64" name="Google Shape;64;p14"/>
          <p:cNvPicPr preferRelativeResize="0"/>
          <p:nvPr/>
        </p:nvPicPr>
        <p:blipFill>
          <a:blip r:embed="rId4">
            <a:alphaModFix/>
          </a:blip>
          <a:stretch>
            <a:fillRect/>
          </a:stretch>
        </p:blipFill>
        <p:spPr>
          <a:xfrm>
            <a:off x="4382575" y="2806075"/>
            <a:ext cx="1196865" cy="1603800"/>
          </a:xfrm>
          <a:prstGeom prst="rect">
            <a:avLst/>
          </a:prstGeom>
          <a:noFill/>
          <a:ln>
            <a:noFill/>
          </a:ln>
        </p:spPr>
      </p:pic>
      <p:pic>
        <p:nvPicPr>
          <p:cNvPr id="65" name="Google Shape;65;p14"/>
          <p:cNvPicPr preferRelativeResize="0"/>
          <p:nvPr/>
        </p:nvPicPr>
        <p:blipFill>
          <a:blip r:embed="rId5">
            <a:alphaModFix/>
          </a:blip>
          <a:stretch>
            <a:fillRect/>
          </a:stretch>
        </p:blipFill>
        <p:spPr>
          <a:xfrm>
            <a:off x="6658001" y="2691687"/>
            <a:ext cx="1457799" cy="183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a:t>
            </a:r>
            <a:endParaRPr/>
          </a:p>
        </p:txBody>
      </p:sp>
      <p:sp>
        <p:nvSpPr>
          <p:cNvPr id="71" name="Google Shape;71;p15"/>
          <p:cNvSpPr txBox="1"/>
          <p:nvPr>
            <p:ph idx="1" type="body"/>
          </p:nvPr>
        </p:nvSpPr>
        <p:spPr>
          <a:xfrm>
            <a:off x="269250" y="12161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500"/>
              <a:t>En 1997, Prolog pasó a ser un lenguaje estandarizado por ISO bajo el nombre de </a:t>
            </a:r>
            <a:r>
              <a:rPr lang="es" sz="1500">
                <a:uFill>
                  <a:noFill/>
                </a:uFill>
                <a:hlinkClick r:id="rId3"/>
              </a:rPr>
              <a:t>ISO/IEC 13211</a:t>
            </a:r>
            <a:r>
              <a:rPr lang="es" sz="1500"/>
              <a:t> y se unió a la lista de lenguajes ya estandarizados. ISO Prolog define lo que hasta entonces era la evolución más común del lenguaje Prolog original. </a:t>
            </a:r>
            <a:r>
              <a:rPr lang="es" sz="1500"/>
              <a:t>Por lo general, la licencia de Prolog es gratuita, aunque existe alguna implementación de pago.</a:t>
            </a:r>
            <a:endParaRPr sz="1400"/>
          </a:p>
          <a:p>
            <a:pPr indent="0" lvl="0" marL="0" rtl="0" algn="l">
              <a:spcBef>
                <a:spcPts val="0"/>
              </a:spcBef>
              <a:spcAft>
                <a:spcPts val="0"/>
              </a:spcAft>
              <a:buNone/>
            </a:pPr>
            <a:r>
              <a:t/>
            </a:r>
            <a:endParaRPr sz="1500"/>
          </a:p>
          <a:p>
            <a:pPr indent="0" lvl="0" marL="0" rtl="0" algn="l">
              <a:spcBef>
                <a:spcPts val="0"/>
              </a:spcBef>
              <a:spcAft>
                <a:spcPts val="0"/>
              </a:spcAft>
              <a:buNone/>
            </a:pPr>
            <a:r>
              <a:rPr lang="es" sz="1500"/>
              <a:t>Normalmente se considera un lenguaje ligado a la investigación sobre Inteligencia Artificial, aunque hoy en día se utiliza también en campos diversos, incluyendo finanzas, defensa o ingeniería.</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3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Programación lógica</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Prolog es el principal lenguaje de la de la programación lógica, este paradigma gira en torno al </a:t>
            </a:r>
            <a:r>
              <a:rPr lang="es" sz="1700"/>
              <a:t>qué y no al cómo</a:t>
            </a:r>
            <a:r>
              <a:rPr lang="es" sz="1700"/>
              <a:t>, esto se trabaja estableciendo relaciones entre entidades </a:t>
            </a:r>
            <a:r>
              <a:rPr lang="es" sz="1700"/>
              <a:t>de forma descriptiva</a:t>
            </a:r>
            <a:r>
              <a:rPr lang="es" sz="1700"/>
              <a:t>, lo que obliga a los que los lenguaje tengan un alto nivel de abstracción.</a:t>
            </a:r>
            <a:endParaRPr sz="1700"/>
          </a:p>
          <a:p>
            <a:pPr indent="0" lvl="0" marL="0" rtl="0" algn="l">
              <a:spcBef>
                <a:spcPts val="0"/>
              </a:spcBef>
              <a:spcAft>
                <a:spcPts val="0"/>
              </a:spcAft>
              <a:buNone/>
            </a:pPr>
            <a:r>
              <a:t/>
            </a:r>
            <a:endParaRPr/>
          </a:p>
          <a:p>
            <a:pPr indent="0" lvl="0" marL="0" rtl="0" algn="l">
              <a:spcBef>
                <a:spcPts val="0"/>
              </a:spcBef>
              <a:spcAft>
                <a:spcPts val="0"/>
              </a:spcAft>
              <a:buNone/>
            </a:pPr>
            <a:r>
              <a:rPr lang="es" sz="1700"/>
              <a:t>Es un paradigma que está basado en hechos y reglas, los cuales utiliza para hallar una solución.  Los hechos serían la “base de datos” y las reglas, que sirven para afirmar la veracidad de un hecho en base a otro.</a:t>
            </a:r>
            <a:endParaRPr sz="1700"/>
          </a:p>
          <a:p>
            <a:pPr indent="0" lvl="0" marL="0" rtl="0" algn="l">
              <a:spcBef>
                <a:spcPts val="0"/>
              </a:spcBef>
              <a:spcAft>
                <a:spcPts val="0"/>
              </a:spcAft>
              <a:buNone/>
            </a:pPr>
            <a:r>
              <a:t/>
            </a:r>
            <a:endParaRPr sz="1700"/>
          </a:p>
          <a:p>
            <a:pPr indent="0" lvl="0" marL="0" rtl="0" algn="l">
              <a:spcBef>
                <a:spcPts val="0"/>
              </a:spcBef>
              <a:spcAft>
                <a:spcPts val="1200"/>
              </a:spcAft>
              <a:buNone/>
            </a:pPr>
            <a:r>
              <a:rPr lang="e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Hechos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Los hechos son los mecanismos con los que los programadores dictaremos las verdades a Prolog. Sirven para marcar relaciones entre los objetos que se están representado. Se pueden dividir en:</a:t>
            </a:r>
            <a:endParaRPr/>
          </a:p>
          <a:p>
            <a:pPr indent="0" lvl="0" marL="0" rtl="0" algn="l">
              <a:spcBef>
                <a:spcPts val="1200"/>
              </a:spcBef>
              <a:spcAft>
                <a:spcPts val="0"/>
              </a:spcAft>
              <a:buNone/>
            </a:pPr>
            <a:r>
              <a:rPr lang="es"/>
              <a:t>-Propiedades: Se caracterizan por llevar un solo argumento expresando una característica de un objeto.</a:t>
            </a:r>
            <a:endParaRPr/>
          </a:p>
          <a:p>
            <a:pPr indent="0" lvl="0" marL="0" rtl="0" algn="l">
              <a:spcBef>
                <a:spcPts val="1200"/>
              </a:spcBef>
              <a:spcAft>
                <a:spcPts val="0"/>
              </a:spcAft>
              <a:buNone/>
            </a:pPr>
            <a:r>
              <a:rPr lang="es"/>
              <a:t>	-padre(juan) Denota la propiedad de juan de ser padre</a:t>
            </a:r>
            <a:endParaRPr/>
          </a:p>
          <a:p>
            <a:pPr indent="0" lvl="0" marL="0" rtl="0" algn="l">
              <a:spcBef>
                <a:spcPts val="1200"/>
              </a:spcBef>
              <a:spcAft>
                <a:spcPts val="0"/>
              </a:spcAft>
              <a:buNone/>
            </a:pPr>
            <a:r>
              <a:rPr lang="es"/>
              <a:t>-Relaciones: Llevan más de un argumento, estableciendo así una relación entre do objetos.</a:t>
            </a:r>
            <a:endParaRPr/>
          </a:p>
          <a:p>
            <a:pPr indent="0" lvl="0" marL="0" rtl="0" algn="l">
              <a:spcBef>
                <a:spcPts val="1200"/>
              </a:spcBef>
              <a:spcAft>
                <a:spcPts val="1200"/>
              </a:spcAft>
              <a:buNone/>
            </a:pPr>
            <a:r>
              <a:rPr lang="es"/>
              <a:t>	-padre(‘juan’, ‘maría’) Declara que juan es padre de maría.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Reglas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Se usa una regla cuando la verdad de un hecho depende de la verdad de otro hecho. Consiste en combinar hechos para darle el valor verdadero a un predicado. La sintaxis para una regla sería “Cabeza :- Cuerpo”, quedando cabeza dependiente de cuerpo. </a:t>
            </a:r>
            <a:r>
              <a:rPr lang="es" sz="1250">
                <a:solidFill>
                  <a:srgbClr val="333333"/>
                </a:solidFill>
              </a:rPr>
              <a:t> </a:t>
            </a:r>
            <a:r>
              <a:rPr lang="es"/>
              <a:t>“La cabeza es verdad si el cuerpo es verdad”.</a:t>
            </a:r>
            <a:endParaRPr/>
          </a:p>
          <a:p>
            <a:pPr indent="0" lvl="0" marL="0" rtl="0" algn="l">
              <a:spcBef>
                <a:spcPts val="1200"/>
              </a:spcBef>
              <a:spcAft>
                <a:spcPts val="0"/>
              </a:spcAft>
              <a:buNone/>
            </a:pPr>
            <a:r>
              <a:rPr lang="es"/>
              <a:t>-hijode(A,B) :- padrede(B,A). -- A es hijo de B si B es padre de A</a:t>
            </a:r>
            <a:endParaRPr/>
          </a:p>
          <a:p>
            <a:pPr indent="0" lvl="0" marL="0" rtl="0" algn="l">
              <a:spcBef>
                <a:spcPts val="1200"/>
              </a:spcBef>
              <a:spcAft>
                <a:spcPts val="0"/>
              </a:spcAft>
              <a:buNone/>
            </a:pPr>
            <a:r>
              <a:rPr lang="es"/>
              <a:t>-abuelode(C,A) :- padrede(C,B), nietode(A,C). -- C es abuelo de A si B es padre de A o A es nieto de 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masgrande(elefante,caballo)</a:t>
            </a:r>
            <a:endParaRPr/>
          </a:p>
          <a:p>
            <a:pPr indent="0" lvl="0" marL="0" rtl="0" algn="l">
              <a:spcBef>
                <a:spcPts val="1200"/>
              </a:spcBef>
              <a:spcAft>
                <a:spcPts val="0"/>
              </a:spcAft>
              <a:buNone/>
            </a:pPr>
            <a:r>
              <a:rPr lang="es"/>
              <a:t>masgrande(caballo,perro)</a:t>
            </a:r>
            <a:endParaRPr/>
          </a:p>
          <a:p>
            <a:pPr indent="0" lvl="0" marL="0" rtl="0" algn="l">
              <a:spcBef>
                <a:spcPts val="1200"/>
              </a:spcBef>
              <a:spcAft>
                <a:spcPts val="0"/>
              </a:spcAft>
              <a:buNone/>
            </a:pPr>
            <a:r>
              <a:rPr lang="es"/>
              <a:t>muchomasgrande(A,C) :- masgrande(A,B),masgrande(B,C)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6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Términos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4400"/>
              <a:t>Prolog no es un lenguaje tipado puesto que no existen declaraciones de datos como tal, l</a:t>
            </a:r>
            <a:r>
              <a:rPr lang="es" sz="4400"/>
              <a:t>os términos son los elementos que conforman el lenguaje en prolog. </a:t>
            </a:r>
            <a:endParaRPr sz="4400"/>
          </a:p>
          <a:p>
            <a:pPr indent="0" lvl="0" marL="0" rtl="0" algn="l">
              <a:spcBef>
                <a:spcPts val="1200"/>
              </a:spcBef>
              <a:spcAft>
                <a:spcPts val="0"/>
              </a:spcAft>
              <a:buNone/>
            </a:pPr>
            <a:r>
              <a:t/>
            </a:r>
            <a:endParaRPr sz="4400"/>
          </a:p>
          <a:p>
            <a:pPr indent="0" lvl="0" marL="0" rtl="0" algn="l">
              <a:spcBef>
                <a:spcPts val="1200"/>
              </a:spcBef>
              <a:spcAft>
                <a:spcPts val="0"/>
              </a:spcAft>
              <a:buNone/>
            </a:pPr>
            <a:r>
              <a:rPr lang="es" sz="4400"/>
              <a:t>	-Átomo o functor: </a:t>
            </a:r>
            <a:r>
              <a:rPr lang="es" sz="4400"/>
              <a:t>Son nombres de objetos, propiedades, o relaciones. Estos deben empezar en minúscula.</a:t>
            </a:r>
            <a:endParaRPr sz="4400"/>
          </a:p>
          <a:p>
            <a:pPr indent="0" lvl="0" marL="0" rtl="0" algn="l">
              <a:spcBef>
                <a:spcPts val="1200"/>
              </a:spcBef>
              <a:spcAft>
                <a:spcPts val="0"/>
              </a:spcAft>
              <a:buNone/>
            </a:pPr>
            <a:r>
              <a:rPr lang="es" sz="4400"/>
              <a:t>		</a:t>
            </a:r>
            <a:r>
              <a:rPr lang="es" sz="4400"/>
              <a:t>predicado(atomo)</a:t>
            </a:r>
            <a:r>
              <a:rPr lang="es" sz="4400"/>
              <a:t>.</a:t>
            </a:r>
            <a:endParaRPr sz="4400"/>
          </a:p>
          <a:p>
            <a:pPr indent="0" lvl="0" marL="0" rtl="0" algn="l">
              <a:spcBef>
                <a:spcPts val="1200"/>
              </a:spcBef>
              <a:spcAft>
                <a:spcPts val="0"/>
              </a:spcAft>
              <a:buNone/>
            </a:pPr>
            <a:r>
              <a:rPr lang="es" sz="4400"/>
              <a:t>		nombre(luis).</a:t>
            </a:r>
            <a:endParaRPr sz="4400"/>
          </a:p>
          <a:p>
            <a:pPr indent="0" lvl="0" marL="0" rtl="0" algn="l">
              <a:spcBef>
                <a:spcPts val="1200"/>
              </a:spcBef>
              <a:spcAft>
                <a:spcPts val="0"/>
              </a:spcAft>
              <a:buNone/>
            </a:pPr>
            <a:r>
              <a:rPr lang="es" sz="4400"/>
              <a:t>	-Números: </a:t>
            </a:r>
            <a:r>
              <a:rPr lang="es" sz="4400"/>
              <a:t>Valores que solo pueden ser entero o reales para realizar después operaciones aritméticas, pueden llevar el signo.</a:t>
            </a:r>
            <a:endParaRPr sz="4400"/>
          </a:p>
          <a:p>
            <a:pPr indent="0" lvl="0" marL="914400" rtl="0" algn="l">
              <a:spcBef>
                <a:spcPts val="1200"/>
              </a:spcBef>
              <a:spcAft>
                <a:spcPts val="0"/>
              </a:spcAft>
              <a:buNone/>
            </a:pPr>
            <a:r>
              <a:rPr lang="es" sz="4400"/>
              <a:t>predicado(número).</a:t>
            </a:r>
            <a:endParaRPr sz="4400"/>
          </a:p>
          <a:p>
            <a:pPr indent="0" lvl="0" marL="914400" rtl="0" algn="l">
              <a:spcBef>
                <a:spcPts val="1200"/>
              </a:spcBef>
              <a:spcAft>
                <a:spcPts val="0"/>
              </a:spcAft>
              <a:buNone/>
            </a:pPr>
            <a:r>
              <a:rPr lang="es" sz="4400"/>
              <a:t>edad(30)</a:t>
            </a:r>
            <a:endParaRPr sz="4400"/>
          </a:p>
          <a:p>
            <a:pPr indent="0" lvl="0" marL="457200" rtl="0" algn="l">
              <a:spcBef>
                <a:spcPts val="1200"/>
              </a:spcBef>
              <a:spcAft>
                <a:spcPts val="0"/>
              </a:spcAft>
              <a:buNone/>
            </a:pPr>
            <a:r>
              <a:rPr lang="es" sz="4400"/>
              <a:t>-Variables:</a:t>
            </a:r>
            <a:r>
              <a:rPr lang="es" sz="4800"/>
              <a:t>son cadenas de letras, dígitos y el signo '_'. Estas empiezan con una letra mayúscula o el símbolo '_':</a:t>
            </a:r>
            <a:endParaRPr sz="4800"/>
          </a:p>
          <a:p>
            <a:pPr indent="0" lvl="0" marL="457200" rtl="0" algn="l">
              <a:spcBef>
                <a:spcPts val="1200"/>
              </a:spcBef>
              <a:spcAft>
                <a:spcPts val="0"/>
              </a:spcAft>
              <a:buNone/>
            </a:pPr>
            <a:r>
              <a:rPr lang="es" sz="4800"/>
              <a:t>predicado(variable)</a:t>
            </a:r>
            <a:endParaRPr sz="4800"/>
          </a:p>
          <a:p>
            <a:pPr indent="0" lvl="0" marL="457200" rtl="0" algn="l">
              <a:spcBef>
                <a:spcPts val="1200"/>
              </a:spcBef>
              <a:spcAft>
                <a:spcPts val="0"/>
              </a:spcAft>
              <a:buNone/>
            </a:pPr>
            <a:r>
              <a:rPr lang="es" sz="4800"/>
              <a:t>predicado(X).</a:t>
            </a:r>
            <a:endParaRPr sz="4800"/>
          </a:p>
          <a:p>
            <a:pPr indent="0" lvl="0" marL="0" rtl="0" algn="l">
              <a:spcBef>
                <a:spcPts val="1200"/>
              </a:spcBef>
              <a:spcAft>
                <a:spcPts val="0"/>
              </a:spcAft>
              <a:buNone/>
            </a:pPr>
            <a:r>
              <a:rPr lang="es" sz="5200"/>
              <a:t>	</a:t>
            </a:r>
            <a:endParaRPr sz="5200"/>
          </a:p>
          <a:p>
            <a:pPr indent="0" lvl="0" marL="914400" rtl="0" algn="l">
              <a:spcBef>
                <a:spcPts val="1200"/>
              </a:spcBef>
              <a:spcAft>
                <a:spcPts val="0"/>
              </a:spcAft>
              <a:buNone/>
            </a:pPr>
            <a:r>
              <a:t/>
            </a:r>
            <a:endParaRPr sz="5200"/>
          </a:p>
          <a:p>
            <a:pPr indent="0" lvl="0" marL="0" rtl="0" algn="l">
              <a:spcBef>
                <a:spcPts val="1200"/>
              </a:spcBef>
              <a:spcAft>
                <a:spcPts val="0"/>
              </a:spcAft>
              <a:buNone/>
            </a:pPr>
            <a:r>
              <a:t/>
            </a:r>
            <a:endParaRPr sz="5200"/>
          </a:p>
          <a:p>
            <a:pPr indent="0" lvl="0" marL="0" rtl="0" algn="l">
              <a:spcBef>
                <a:spcPts val="1200"/>
              </a:spcBef>
              <a:spcAft>
                <a:spcPts val="1200"/>
              </a:spcAft>
              <a:buNone/>
            </a:pPr>
            <a:r>
              <a:rPr lang="es" sz="1617"/>
              <a:t>q</a:t>
            </a:r>
            <a:endParaRPr sz="16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6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Términos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17"/>
              <a:t>-Estructuras: Estos son términos compuestos por otros términos, </a:t>
            </a:r>
            <a:r>
              <a:rPr lang="es" sz="1600"/>
              <a:t>donde la sintaxis que se tiene es la siguiente:</a:t>
            </a:r>
            <a:endParaRPr sz="1600"/>
          </a:p>
          <a:p>
            <a:pPr indent="457200" lvl="0" marL="0" rtl="0" algn="l">
              <a:spcBef>
                <a:spcPts val="1200"/>
              </a:spcBef>
              <a:spcAft>
                <a:spcPts val="0"/>
              </a:spcAft>
              <a:buNone/>
            </a:pPr>
            <a:r>
              <a:t/>
            </a:r>
            <a:endParaRPr sz="1300"/>
          </a:p>
          <a:p>
            <a:pPr indent="457200" lvl="0" marL="0" rtl="0" algn="l">
              <a:spcBef>
                <a:spcPts val="1200"/>
              </a:spcBef>
              <a:spcAft>
                <a:spcPts val="0"/>
              </a:spcAft>
              <a:buNone/>
            </a:pPr>
            <a:r>
              <a:rPr lang="es" sz="1600"/>
              <a:t>predicado(termino1, termino2, ...).</a:t>
            </a:r>
            <a:endParaRPr sz="1600"/>
          </a:p>
          <a:p>
            <a:pPr indent="457200" lvl="0" marL="0" rtl="0" algn="l">
              <a:spcBef>
                <a:spcPts val="1200"/>
              </a:spcBef>
              <a:spcAft>
                <a:spcPts val="0"/>
              </a:spcAft>
              <a:buNone/>
            </a:pPr>
            <a:r>
              <a:t/>
            </a:r>
            <a:endParaRPr sz="1617"/>
          </a:p>
          <a:p>
            <a:pPr indent="457200" lvl="0" marL="0" rtl="0" algn="l">
              <a:spcBef>
                <a:spcPts val="1200"/>
              </a:spcBef>
              <a:spcAft>
                <a:spcPts val="0"/>
              </a:spcAft>
              <a:buNone/>
            </a:pPr>
            <a:r>
              <a:rPr lang="es" sz="1617"/>
              <a:t>edad(‘luis’, 30). -- Estructura formada por dos argumentos</a:t>
            </a:r>
            <a:endParaRPr sz="1617"/>
          </a:p>
          <a:p>
            <a:pPr indent="0" lvl="0" marL="0" rtl="0" algn="l">
              <a:spcBef>
                <a:spcPts val="120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-Registros: Son agrupaciones de datos en los que los datos se almacenan en los argumentos del término.</a:t>
            </a:r>
            <a:endParaRPr/>
          </a:p>
          <a:p>
            <a:pPr indent="0" lvl="0" marL="0" rtl="0" algn="l">
              <a:spcBef>
                <a:spcPts val="1200"/>
              </a:spcBef>
              <a:spcAft>
                <a:spcPts val="0"/>
              </a:spcAft>
              <a:buNone/>
            </a:pPr>
            <a:r>
              <a:rPr lang="es"/>
              <a:t>	persona(nombre, apellido1, apellido 2, edad).</a:t>
            </a:r>
            <a:endParaRPr/>
          </a:p>
          <a:p>
            <a:pPr indent="0" lvl="0" marL="0" rtl="0" algn="l">
              <a:spcBef>
                <a:spcPts val="1200"/>
              </a:spcBef>
              <a:spcAft>
                <a:spcPts val="0"/>
              </a:spcAft>
              <a:buNone/>
            </a:pPr>
            <a:r>
              <a:rPr lang="es"/>
              <a:t>-Árboles: Son estructuras de datos en las que relacionamos datos entre si.</a:t>
            </a:r>
            <a:endParaRPr/>
          </a:p>
          <a:p>
            <a:pPr indent="0" lvl="0" marL="0" rtl="0" algn="l">
              <a:spcBef>
                <a:spcPts val="1200"/>
              </a:spcBef>
              <a:spcAft>
                <a:spcPts val="0"/>
              </a:spcAft>
              <a:buNone/>
            </a:pPr>
            <a:r>
              <a:rPr lang="es"/>
              <a:t>	 arbol(dato1(dato2),(dato3(dato4, dato5))). </a:t>
            </a:r>
            <a:endParaRPr/>
          </a:p>
          <a:p>
            <a:pPr indent="0" lvl="0" marL="0" rtl="0" algn="l">
              <a:spcBef>
                <a:spcPts val="1200"/>
              </a:spcBef>
              <a:spcAft>
                <a:spcPts val="0"/>
              </a:spcAft>
              <a:buNone/>
            </a:pPr>
            <a:r>
              <a:rPr lang="es"/>
              <a:t>-Listas: Es una representación de un conjunto de elementos, las listas en Prolog se representas entre corchetes.</a:t>
            </a:r>
            <a:endParaRPr/>
          </a:p>
          <a:p>
            <a:pPr indent="457200" lvl="0" marL="0" rtl="0" algn="l">
              <a:spcBef>
                <a:spcPts val="1200"/>
              </a:spcBef>
              <a:spcAft>
                <a:spcPts val="1200"/>
              </a:spcAft>
              <a:buNone/>
            </a:pPr>
            <a:r>
              <a:rPr lang="es"/>
              <a:t>lista[dato1, dato2, dato3…]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