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44" d="100"/>
          <a:sy n="144" d="100"/>
        </p:scale>
        <p:origin x="13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ADB26-9EBE-4BAF-940C-FD7698AFF8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D9D25B-D7F5-4D63-87F0-126B836B7F7D}">
      <dgm:prSet/>
      <dgm:spPr/>
      <dgm:t>
        <a:bodyPr/>
        <a:lstStyle/>
        <a:p>
          <a:pPr>
            <a:lnSpc>
              <a:spcPct val="100000"/>
            </a:lnSpc>
          </a:pPr>
          <a:r>
            <a:rPr lang="es-MX"/>
            <a:t>Correlación = 0.4474396903963433</a:t>
          </a:r>
          <a:endParaRPr lang="en-US"/>
        </a:p>
      </dgm:t>
    </dgm:pt>
    <dgm:pt modelId="{CDD09102-0E5E-4D8A-95E9-EEF61BD6BB6C}" type="parTrans" cxnId="{9703EC45-BAEC-4BE2-B380-917D531C1A4D}">
      <dgm:prSet/>
      <dgm:spPr/>
      <dgm:t>
        <a:bodyPr/>
        <a:lstStyle/>
        <a:p>
          <a:endParaRPr lang="en-US"/>
        </a:p>
      </dgm:t>
    </dgm:pt>
    <dgm:pt modelId="{5AE7ED9B-9682-419E-BFF3-CF7042F3FB7A}" type="sibTrans" cxnId="{9703EC45-BAEC-4BE2-B380-917D531C1A4D}">
      <dgm:prSet/>
      <dgm:spPr/>
      <dgm:t>
        <a:bodyPr/>
        <a:lstStyle/>
        <a:p>
          <a:endParaRPr lang="en-US"/>
        </a:p>
      </dgm:t>
    </dgm:pt>
    <dgm:pt modelId="{F783994F-0399-424A-8FE4-D4007B29EC76}">
      <dgm:prSet/>
      <dgm:spPr/>
      <dgm:t>
        <a:bodyPr/>
        <a:lstStyle/>
        <a:p>
          <a:pPr>
            <a:lnSpc>
              <a:spcPct val="100000"/>
            </a:lnSpc>
          </a:pPr>
          <a:r>
            <a:rPr lang="es-MX"/>
            <a:t>Ahora si se considera el coef de correlación, este presenta una correlación positiva, pero mínima</a:t>
          </a:r>
          <a:endParaRPr lang="en-US"/>
        </a:p>
      </dgm:t>
    </dgm:pt>
    <dgm:pt modelId="{2ED8A026-5392-4DC5-9150-1E142918FAE0}" type="parTrans" cxnId="{B2637045-3D07-4EAD-81A5-368B462AC861}">
      <dgm:prSet/>
      <dgm:spPr/>
      <dgm:t>
        <a:bodyPr/>
        <a:lstStyle/>
        <a:p>
          <a:endParaRPr lang="en-US"/>
        </a:p>
      </dgm:t>
    </dgm:pt>
    <dgm:pt modelId="{77C225C4-1C13-4177-AD8D-4BD6F710E16C}" type="sibTrans" cxnId="{B2637045-3D07-4EAD-81A5-368B462AC861}">
      <dgm:prSet/>
      <dgm:spPr/>
      <dgm:t>
        <a:bodyPr/>
        <a:lstStyle/>
        <a:p>
          <a:endParaRPr lang="en-US"/>
        </a:p>
      </dgm:t>
    </dgm:pt>
    <dgm:pt modelId="{CA16D990-CF24-458E-9A64-0C47AFE330BE}" type="pres">
      <dgm:prSet presAssocID="{1B4ADB26-9EBE-4BAF-940C-FD7698AFF8CB}" presName="root" presStyleCnt="0">
        <dgm:presLayoutVars>
          <dgm:dir/>
          <dgm:resizeHandles val="exact"/>
        </dgm:presLayoutVars>
      </dgm:prSet>
      <dgm:spPr/>
    </dgm:pt>
    <dgm:pt modelId="{9FD9C0C0-A255-4347-910A-3F213EA159C0}" type="pres">
      <dgm:prSet presAssocID="{93D9D25B-D7F5-4D63-87F0-126B836B7F7D}" presName="compNode" presStyleCnt="0"/>
      <dgm:spPr/>
    </dgm:pt>
    <dgm:pt modelId="{6605CDCC-2D84-4C02-9C39-76B084F239F8}" type="pres">
      <dgm:prSet presAssocID="{93D9D25B-D7F5-4D63-87F0-126B836B7F7D}" presName="bgRect" presStyleLbl="bgShp" presStyleIdx="0" presStyleCnt="2"/>
      <dgm:spPr/>
    </dgm:pt>
    <dgm:pt modelId="{6489B694-DB30-4405-977C-27F1528186B7}" type="pres">
      <dgm:prSet presAssocID="{93D9D25B-D7F5-4D63-87F0-126B836B7F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06FD9D41-FB5E-474A-9018-2438EC7A0C64}" type="pres">
      <dgm:prSet presAssocID="{93D9D25B-D7F5-4D63-87F0-126B836B7F7D}" presName="spaceRect" presStyleCnt="0"/>
      <dgm:spPr/>
    </dgm:pt>
    <dgm:pt modelId="{8C2E8A51-0B08-4E2D-AFE0-899ACBEC1C05}" type="pres">
      <dgm:prSet presAssocID="{93D9D25B-D7F5-4D63-87F0-126B836B7F7D}" presName="parTx" presStyleLbl="revTx" presStyleIdx="0" presStyleCnt="2">
        <dgm:presLayoutVars>
          <dgm:chMax val="0"/>
          <dgm:chPref val="0"/>
        </dgm:presLayoutVars>
      </dgm:prSet>
      <dgm:spPr/>
    </dgm:pt>
    <dgm:pt modelId="{07717007-8F36-4E1A-8070-DC3C5C8ED217}" type="pres">
      <dgm:prSet presAssocID="{5AE7ED9B-9682-419E-BFF3-CF7042F3FB7A}" presName="sibTrans" presStyleCnt="0"/>
      <dgm:spPr/>
    </dgm:pt>
    <dgm:pt modelId="{4BB78710-FFAC-475C-8701-327F55DF57B7}" type="pres">
      <dgm:prSet presAssocID="{F783994F-0399-424A-8FE4-D4007B29EC76}" presName="compNode" presStyleCnt="0"/>
      <dgm:spPr/>
    </dgm:pt>
    <dgm:pt modelId="{2DDCB724-4515-49C8-9019-BD1B9FF487D3}" type="pres">
      <dgm:prSet presAssocID="{F783994F-0399-424A-8FE4-D4007B29EC76}" presName="bgRect" presStyleLbl="bgShp" presStyleIdx="1" presStyleCnt="2"/>
      <dgm:spPr/>
    </dgm:pt>
    <dgm:pt modelId="{665964DE-40AB-4963-A05B-989A8C881ECB}" type="pres">
      <dgm:prSet presAssocID="{F783994F-0399-424A-8FE4-D4007B29EC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enn Diagram"/>
        </a:ext>
      </dgm:extLst>
    </dgm:pt>
    <dgm:pt modelId="{49FB888F-2E26-4652-A8C5-E5172EC916B0}" type="pres">
      <dgm:prSet presAssocID="{F783994F-0399-424A-8FE4-D4007B29EC76}" presName="spaceRect" presStyleCnt="0"/>
      <dgm:spPr/>
    </dgm:pt>
    <dgm:pt modelId="{8A3D090F-9C99-4112-8882-79988A1D9BBD}" type="pres">
      <dgm:prSet presAssocID="{F783994F-0399-424A-8FE4-D4007B29EC76}" presName="parTx" presStyleLbl="revTx" presStyleIdx="1" presStyleCnt="2">
        <dgm:presLayoutVars>
          <dgm:chMax val="0"/>
          <dgm:chPref val="0"/>
        </dgm:presLayoutVars>
      </dgm:prSet>
      <dgm:spPr/>
    </dgm:pt>
  </dgm:ptLst>
  <dgm:cxnLst>
    <dgm:cxn modelId="{B2637045-3D07-4EAD-81A5-368B462AC861}" srcId="{1B4ADB26-9EBE-4BAF-940C-FD7698AFF8CB}" destId="{F783994F-0399-424A-8FE4-D4007B29EC76}" srcOrd="1" destOrd="0" parTransId="{2ED8A026-5392-4DC5-9150-1E142918FAE0}" sibTransId="{77C225C4-1C13-4177-AD8D-4BD6F710E16C}"/>
    <dgm:cxn modelId="{9703EC45-BAEC-4BE2-B380-917D531C1A4D}" srcId="{1B4ADB26-9EBE-4BAF-940C-FD7698AFF8CB}" destId="{93D9D25B-D7F5-4D63-87F0-126B836B7F7D}" srcOrd="0" destOrd="0" parTransId="{CDD09102-0E5E-4D8A-95E9-EEF61BD6BB6C}" sibTransId="{5AE7ED9B-9682-419E-BFF3-CF7042F3FB7A}"/>
    <dgm:cxn modelId="{E7B16984-6D7A-46A1-9A74-0E5C702DF5A2}" type="presOf" srcId="{1B4ADB26-9EBE-4BAF-940C-FD7698AFF8CB}" destId="{CA16D990-CF24-458E-9A64-0C47AFE330BE}" srcOrd="0" destOrd="0" presId="urn:microsoft.com/office/officeart/2018/2/layout/IconVerticalSolidList"/>
    <dgm:cxn modelId="{222DD29B-2AC5-4323-9364-B9A0937BDAB1}" type="presOf" srcId="{93D9D25B-D7F5-4D63-87F0-126B836B7F7D}" destId="{8C2E8A51-0B08-4E2D-AFE0-899ACBEC1C05}" srcOrd="0" destOrd="0" presId="urn:microsoft.com/office/officeart/2018/2/layout/IconVerticalSolidList"/>
    <dgm:cxn modelId="{7DFDD8BC-0B0E-402F-BFC0-0E979379B519}" type="presOf" srcId="{F783994F-0399-424A-8FE4-D4007B29EC76}" destId="{8A3D090F-9C99-4112-8882-79988A1D9BBD}" srcOrd="0" destOrd="0" presId="urn:microsoft.com/office/officeart/2018/2/layout/IconVerticalSolidList"/>
    <dgm:cxn modelId="{6A300DFC-BD7A-4E58-A0B3-CE0CCB29C5A6}" type="presParOf" srcId="{CA16D990-CF24-458E-9A64-0C47AFE330BE}" destId="{9FD9C0C0-A255-4347-910A-3F213EA159C0}" srcOrd="0" destOrd="0" presId="urn:microsoft.com/office/officeart/2018/2/layout/IconVerticalSolidList"/>
    <dgm:cxn modelId="{1A1DC666-2A83-4142-B488-8ABB2DF4918B}" type="presParOf" srcId="{9FD9C0C0-A255-4347-910A-3F213EA159C0}" destId="{6605CDCC-2D84-4C02-9C39-76B084F239F8}" srcOrd="0" destOrd="0" presId="urn:microsoft.com/office/officeart/2018/2/layout/IconVerticalSolidList"/>
    <dgm:cxn modelId="{60B81CB7-5ADD-4A2F-B9D2-5369806EAD1A}" type="presParOf" srcId="{9FD9C0C0-A255-4347-910A-3F213EA159C0}" destId="{6489B694-DB30-4405-977C-27F1528186B7}" srcOrd="1" destOrd="0" presId="urn:microsoft.com/office/officeart/2018/2/layout/IconVerticalSolidList"/>
    <dgm:cxn modelId="{B7F1A033-E2CC-43E4-898B-D2CD6E97D3A7}" type="presParOf" srcId="{9FD9C0C0-A255-4347-910A-3F213EA159C0}" destId="{06FD9D41-FB5E-474A-9018-2438EC7A0C64}" srcOrd="2" destOrd="0" presId="urn:microsoft.com/office/officeart/2018/2/layout/IconVerticalSolidList"/>
    <dgm:cxn modelId="{B5690557-6A0C-4F88-B43D-E2522C17E111}" type="presParOf" srcId="{9FD9C0C0-A255-4347-910A-3F213EA159C0}" destId="{8C2E8A51-0B08-4E2D-AFE0-899ACBEC1C05}" srcOrd="3" destOrd="0" presId="urn:microsoft.com/office/officeart/2018/2/layout/IconVerticalSolidList"/>
    <dgm:cxn modelId="{F78F3658-7E09-4B47-B4FB-4581BD605FBE}" type="presParOf" srcId="{CA16D990-CF24-458E-9A64-0C47AFE330BE}" destId="{07717007-8F36-4E1A-8070-DC3C5C8ED217}" srcOrd="1" destOrd="0" presId="urn:microsoft.com/office/officeart/2018/2/layout/IconVerticalSolidList"/>
    <dgm:cxn modelId="{36B13AD9-B2A2-4744-A378-4C7B4F53A8FD}" type="presParOf" srcId="{CA16D990-CF24-458E-9A64-0C47AFE330BE}" destId="{4BB78710-FFAC-475C-8701-327F55DF57B7}" srcOrd="2" destOrd="0" presId="urn:microsoft.com/office/officeart/2018/2/layout/IconVerticalSolidList"/>
    <dgm:cxn modelId="{31206F1A-893C-4893-AB4F-48A5C2D34061}" type="presParOf" srcId="{4BB78710-FFAC-475C-8701-327F55DF57B7}" destId="{2DDCB724-4515-49C8-9019-BD1B9FF487D3}" srcOrd="0" destOrd="0" presId="urn:microsoft.com/office/officeart/2018/2/layout/IconVerticalSolidList"/>
    <dgm:cxn modelId="{DB6E1ED6-F522-474C-930C-93B5FBAED474}" type="presParOf" srcId="{4BB78710-FFAC-475C-8701-327F55DF57B7}" destId="{665964DE-40AB-4963-A05B-989A8C881ECB}" srcOrd="1" destOrd="0" presId="urn:microsoft.com/office/officeart/2018/2/layout/IconVerticalSolidList"/>
    <dgm:cxn modelId="{4F7B5FA1-F970-4515-A77B-80E6A9A87D65}" type="presParOf" srcId="{4BB78710-FFAC-475C-8701-327F55DF57B7}" destId="{49FB888F-2E26-4652-A8C5-E5172EC916B0}" srcOrd="2" destOrd="0" presId="urn:microsoft.com/office/officeart/2018/2/layout/IconVerticalSolidList"/>
    <dgm:cxn modelId="{622E3DE6-2C8F-47DB-B662-40C9375C67D5}" type="presParOf" srcId="{4BB78710-FFAC-475C-8701-327F55DF57B7}" destId="{8A3D090F-9C99-4112-8882-79988A1D9B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E5F38-65C0-4946-BB35-74E3FDDD23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640636-7059-4213-84F3-8C4FA1255E03}">
      <dgm:prSet/>
      <dgm:spPr/>
      <dgm:t>
        <a:bodyPr/>
        <a:lstStyle/>
        <a:p>
          <a:r>
            <a:rPr lang="es-CL" b="0" i="0" baseline="0"/>
            <a:t>Al analizar las métricas generadas para evaluar si existe una situación de overfitting (sobreajuste) o underfitting (subajuste) se obtiene que:</a:t>
          </a:r>
          <a:endParaRPr lang="en-US"/>
        </a:p>
      </dgm:t>
    </dgm:pt>
    <dgm:pt modelId="{89B3E2CA-3213-4C94-BF4F-DFA245095D79}" type="parTrans" cxnId="{744606C9-D071-42DC-BB4A-E04A8F37CC8A}">
      <dgm:prSet/>
      <dgm:spPr/>
      <dgm:t>
        <a:bodyPr/>
        <a:lstStyle/>
        <a:p>
          <a:endParaRPr lang="en-US"/>
        </a:p>
      </dgm:t>
    </dgm:pt>
    <dgm:pt modelId="{63382637-27EF-418E-89B0-3CF6ED28F006}" type="sibTrans" cxnId="{744606C9-D071-42DC-BB4A-E04A8F37CC8A}">
      <dgm:prSet/>
      <dgm:spPr/>
      <dgm:t>
        <a:bodyPr/>
        <a:lstStyle/>
        <a:p>
          <a:endParaRPr lang="en-US"/>
        </a:p>
      </dgm:t>
    </dgm:pt>
    <dgm:pt modelId="{686F55E2-ADF0-4E68-B675-8B93D3165527}">
      <dgm:prSet/>
      <dgm:spPr/>
      <dgm:t>
        <a:bodyPr/>
        <a:lstStyle/>
        <a:p>
          <a:r>
            <a:rPr lang="es-CL" b="1" i="0" baseline="0"/>
            <a:t>Error Cuadrático Medio (MSE):</a:t>
          </a:r>
          <a:endParaRPr lang="en-US"/>
        </a:p>
      </dgm:t>
    </dgm:pt>
    <dgm:pt modelId="{00F5FC0F-54DD-4F86-AE28-F66FA188B613}" type="parTrans" cxnId="{D3AF2D5E-2ACF-4CD8-B616-4B00FCB578DA}">
      <dgm:prSet/>
      <dgm:spPr/>
      <dgm:t>
        <a:bodyPr/>
        <a:lstStyle/>
        <a:p>
          <a:endParaRPr lang="en-US"/>
        </a:p>
      </dgm:t>
    </dgm:pt>
    <dgm:pt modelId="{B2DC34C8-4BB7-4954-92A5-025C76010FEB}" type="sibTrans" cxnId="{D3AF2D5E-2ACF-4CD8-B616-4B00FCB578DA}">
      <dgm:prSet/>
      <dgm:spPr/>
      <dgm:t>
        <a:bodyPr/>
        <a:lstStyle/>
        <a:p>
          <a:endParaRPr lang="en-US"/>
        </a:p>
      </dgm:t>
    </dgm:pt>
    <dgm:pt modelId="{630F567C-2242-4ED4-B3EC-45B1F6639DD6}">
      <dgm:prSet/>
      <dgm:spPr/>
      <dgm:t>
        <a:bodyPr/>
        <a:lstStyle/>
        <a:p>
          <a:r>
            <a:rPr lang="es-CL" b="1" i="0" baseline="0"/>
            <a:t>Interpretación:</a:t>
          </a:r>
          <a:r>
            <a:rPr lang="es-CL" b="0" i="0" baseline="0"/>
            <a:t> Un MSE más bajo indica un mejor ajuste del modelo a los datos.</a:t>
          </a:r>
          <a:endParaRPr lang="en-US"/>
        </a:p>
      </dgm:t>
    </dgm:pt>
    <dgm:pt modelId="{010A60E7-48EB-4A93-B775-AD28C6B5C95F}" type="parTrans" cxnId="{54B2B17A-7795-44F9-A515-4775D2B15929}">
      <dgm:prSet/>
      <dgm:spPr/>
      <dgm:t>
        <a:bodyPr/>
        <a:lstStyle/>
        <a:p>
          <a:endParaRPr lang="en-US"/>
        </a:p>
      </dgm:t>
    </dgm:pt>
    <dgm:pt modelId="{93DCC3A1-B489-4D71-8F64-35CAE68DF55A}" type="sibTrans" cxnId="{54B2B17A-7795-44F9-A515-4775D2B15929}">
      <dgm:prSet/>
      <dgm:spPr/>
      <dgm:t>
        <a:bodyPr/>
        <a:lstStyle/>
        <a:p>
          <a:endParaRPr lang="en-US"/>
        </a:p>
      </dgm:t>
    </dgm:pt>
    <dgm:pt modelId="{02C81D95-A934-4E2C-A3E4-DE13355EDD76}">
      <dgm:prSet/>
      <dgm:spPr/>
      <dgm:t>
        <a:bodyPr/>
        <a:lstStyle/>
        <a:p>
          <a:r>
            <a:rPr lang="es-CL" b="1" i="0" baseline="0"/>
            <a:t>Resultado Actual:</a:t>
          </a:r>
          <a:r>
            <a:rPr lang="es-CL" b="0" i="0" baseline="0"/>
            <a:t> MSE de 992.772553 para el modelo de árbol de decisiones.</a:t>
          </a:r>
          <a:endParaRPr lang="en-US"/>
        </a:p>
      </dgm:t>
    </dgm:pt>
    <dgm:pt modelId="{2B041725-6696-4FF3-AEA9-70650219A9EC}" type="parTrans" cxnId="{61EB5511-F3F1-4384-8BCA-3D8E942E0C70}">
      <dgm:prSet/>
      <dgm:spPr/>
      <dgm:t>
        <a:bodyPr/>
        <a:lstStyle/>
        <a:p>
          <a:endParaRPr lang="en-US"/>
        </a:p>
      </dgm:t>
    </dgm:pt>
    <dgm:pt modelId="{4BB6E619-DCA6-4B2B-9853-FB6B013CB0C6}" type="sibTrans" cxnId="{61EB5511-F3F1-4384-8BCA-3D8E942E0C70}">
      <dgm:prSet/>
      <dgm:spPr/>
      <dgm:t>
        <a:bodyPr/>
        <a:lstStyle/>
        <a:p>
          <a:endParaRPr lang="en-US"/>
        </a:p>
      </dgm:t>
    </dgm:pt>
    <dgm:pt modelId="{74602C86-9106-4A6C-9552-B2A1263C4DAF}">
      <dgm:prSet/>
      <dgm:spPr/>
      <dgm:t>
        <a:bodyPr/>
        <a:lstStyle/>
        <a:p>
          <a:r>
            <a:rPr lang="es-CL" b="1" i="0" baseline="0"/>
            <a:t>Coeficiente de Determinación (R^2):</a:t>
          </a:r>
          <a:endParaRPr lang="en-US"/>
        </a:p>
      </dgm:t>
    </dgm:pt>
    <dgm:pt modelId="{D97B1E4B-F90C-4AD8-9B61-92922BCE30AE}" type="parTrans" cxnId="{F115295D-C9D8-4BDA-A16D-C32D1681C98E}">
      <dgm:prSet/>
      <dgm:spPr/>
      <dgm:t>
        <a:bodyPr/>
        <a:lstStyle/>
        <a:p>
          <a:endParaRPr lang="en-US"/>
        </a:p>
      </dgm:t>
    </dgm:pt>
    <dgm:pt modelId="{0A9269C1-6F08-4FB4-80B1-FF2AC05C2076}" type="sibTrans" cxnId="{F115295D-C9D8-4BDA-A16D-C32D1681C98E}">
      <dgm:prSet/>
      <dgm:spPr/>
      <dgm:t>
        <a:bodyPr/>
        <a:lstStyle/>
        <a:p>
          <a:endParaRPr lang="en-US"/>
        </a:p>
      </dgm:t>
    </dgm:pt>
    <dgm:pt modelId="{8181012F-BBBB-4E11-9971-E211D898DED1}">
      <dgm:prSet/>
      <dgm:spPr/>
      <dgm:t>
        <a:bodyPr/>
        <a:lstStyle/>
        <a:p>
          <a:r>
            <a:rPr lang="es-CL" b="1" i="0" baseline="0"/>
            <a:t>Interpretación:</a:t>
          </a:r>
          <a:r>
            <a:rPr lang="es-CL" b="0" i="0" baseline="0"/>
            <a:t> Un R^2 más cercano a 1 indica un mejor ajuste del modelo a los datos.</a:t>
          </a:r>
          <a:endParaRPr lang="en-US"/>
        </a:p>
      </dgm:t>
    </dgm:pt>
    <dgm:pt modelId="{DF02B973-615D-45AB-9509-8AA0B7655262}" type="parTrans" cxnId="{1683C1ED-5DC4-4EEB-A995-93BB7EF0824C}">
      <dgm:prSet/>
      <dgm:spPr/>
      <dgm:t>
        <a:bodyPr/>
        <a:lstStyle/>
        <a:p>
          <a:endParaRPr lang="en-US"/>
        </a:p>
      </dgm:t>
    </dgm:pt>
    <dgm:pt modelId="{2CA85FFE-F8AB-4CA7-85BD-1C5B882DAB5F}" type="sibTrans" cxnId="{1683C1ED-5DC4-4EEB-A995-93BB7EF0824C}">
      <dgm:prSet/>
      <dgm:spPr/>
      <dgm:t>
        <a:bodyPr/>
        <a:lstStyle/>
        <a:p>
          <a:endParaRPr lang="en-US"/>
        </a:p>
      </dgm:t>
    </dgm:pt>
    <dgm:pt modelId="{6593B326-F51D-44BA-A246-1A5B4D775A26}">
      <dgm:prSet/>
      <dgm:spPr/>
      <dgm:t>
        <a:bodyPr/>
        <a:lstStyle/>
        <a:p>
          <a:r>
            <a:rPr lang="es-CL" b="1" i="0" baseline="0"/>
            <a:t>Resultado Actual:</a:t>
          </a:r>
          <a:r>
            <a:rPr lang="es-CL" b="0" i="0" baseline="0"/>
            <a:t> R^2 de 0.2479 para el modelo de árbol de decisiones.</a:t>
          </a:r>
          <a:endParaRPr lang="en-US"/>
        </a:p>
      </dgm:t>
    </dgm:pt>
    <dgm:pt modelId="{4014280E-4619-4C1B-A037-9014372FD9A7}" type="parTrans" cxnId="{9D9C39A4-FD74-41ED-8CD3-EDC3489CB328}">
      <dgm:prSet/>
      <dgm:spPr/>
      <dgm:t>
        <a:bodyPr/>
        <a:lstStyle/>
        <a:p>
          <a:endParaRPr lang="en-US"/>
        </a:p>
      </dgm:t>
    </dgm:pt>
    <dgm:pt modelId="{494DBA29-931C-49F8-B0AB-1845C34F07B3}" type="sibTrans" cxnId="{9D9C39A4-FD74-41ED-8CD3-EDC3489CB328}">
      <dgm:prSet/>
      <dgm:spPr/>
      <dgm:t>
        <a:bodyPr/>
        <a:lstStyle/>
        <a:p>
          <a:endParaRPr lang="en-US"/>
        </a:p>
      </dgm:t>
    </dgm:pt>
    <dgm:pt modelId="{B10937ED-4B3C-4B7F-B07F-C60E2562E21B}" type="pres">
      <dgm:prSet presAssocID="{82AE5F38-65C0-4946-BB35-74E3FDDD2300}" presName="linear" presStyleCnt="0">
        <dgm:presLayoutVars>
          <dgm:animLvl val="lvl"/>
          <dgm:resizeHandles val="exact"/>
        </dgm:presLayoutVars>
      </dgm:prSet>
      <dgm:spPr/>
    </dgm:pt>
    <dgm:pt modelId="{DCEA5EB3-2909-4968-9EA4-EA95F9C65BD7}" type="pres">
      <dgm:prSet presAssocID="{C6640636-7059-4213-84F3-8C4FA1255E03}" presName="parentText" presStyleLbl="node1" presStyleIdx="0" presStyleCnt="3">
        <dgm:presLayoutVars>
          <dgm:chMax val="0"/>
          <dgm:bulletEnabled val="1"/>
        </dgm:presLayoutVars>
      </dgm:prSet>
      <dgm:spPr/>
    </dgm:pt>
    <dgm:pt modelId="{FFB80BA2-00EF-4A6A-8D77-03189D057F8E}" type="pres">
      <dgm:prSet presAssocID="{63382637-27EF-418E-89B0-3CF6ED28F006}" presName="spacer" presStyleCnt="0"/>
      <dgm:spPr/>
    </dgm:pt>
    <dgm:pt modelId="{24D7CC04-5F86-488B-AA5F-833F2B32ED52}" type="pres">
      <dgm:prSet presAssocID="{686F55E2-ADF0-4E68-B675-8B93D3165527}" presName="parentText" presStyleLbl="node1" presStyleIdx="1" presStyleCnt="3">
        <dgm:presLayoutVars>
          <dgm:chMax val="0"/>
          <dgm:bulletEnabled val="1"/>
        </dgm:presLayoutVars>
      </dgm:prSet>
      <dgm:spPr/>
    </dgm:pt>
    <dgm:pt modelId="{2E2376EA-82ED-4A84-A7AB-864963AEEC4C}" type="pres">
      <dgm:prSet presAssocID="{686F55E2-ADF0-4E68-B675-8B93D3165527}" presName="childText" presStyleLbl="revTx" presStyleIdx="0" presStyleCnt="2">
        <dgm:presLayoutVars>
          <dgm:bulletEnabled val="1"/>
        </dgm:presLayoutVars>
      </dgm:prSet>
      <dgm:spPr/>
    </dgm:pt>
    <dgm:pt modelId="{18BBB8DD-2885-43EB-B1F8-600295112F58}" type="pres">
      <dgm:prSet presAssocID="{74602C86-9106-4A6C-9552-B2A1263C4DAF}" presName="parentText" presStyleLbl="node1" presStyleIdx="2" presStyleCnt="3">
        <dgm:presLayoutVars>
          <dgm:chMax val="0"/>
          <dgm:bulletEnabled val="1"/>
        </dgm:presLayoutVars>
      </dgm:prSet>
      <dgm:spPr/>
    </dgm:pt>
    <dgm:pt modelId="{A5F45D90-BFF8-4841-9E78-980AB1C21862}" type="pres">
      <dgm:prSet presAssocID="{74602C86-9106-4A6C-9552-B2A1263C4DAF}" presName="childText" presStyleLbl="revTx" presStyleIdx="1" presStyleCnt="2">
        <dgm:presLayoutVars>
          <dgm:bulletEnabled val="1"/>
        </dgm:presLayoutVars>
      </dgm:prSet>
      <dgm:spPr/>
    </dgm:pt>
  </dgm:ptLst>
  <dgm:cxnLst>
    <dgm:cxn modelId="{61EB5511-F3F1-4384-8BCA-3D8E942E0C70}" srcId="{686F55E2-ADF0-4E68-B675-8B93D3165527}" destId="{02C81D95-A934-4E2C-A3E4-DE13355EDD76}" srcOrd="1" destOrd="0" parTransId="{2B041725-6696-4FF3-AEA9-70650219A9EC}" sibTransId="{4BB6E619-DCA6-4B2B-9853-FB6B013CB0C6}"/>
    <dgm:cxn modelId="{F115295D-C9D8-4BDA-A16D-C32D1681C98E}" srcId="{82AE5F38-65C0-4946-BB35-74E3FDDD2300}" destId="{74602C86-9106-4A6C-9552-B2A1263C4DAF}" srcOrd="2" destOrd="0" parTransId="{D97B1E4B-F90C-4AD8-9B61-92922BCE30AE}" sibTransId="{0A9269C1-6F08-4FB4-80B1-FF2AC05C2076}"/>
    <dgm:cxn modelId="{D3AF2D5E-2ACF-4CD8-B616-4B00FCB578DA}" srcId="{82AE5F38-65C0-4946-BB35-74E3FDDD2300}" destId="{686F55E2-ADF0-4E68-B675-8B93D3165527}" srcOrd="1" destOrd="0" parTransId="{00F5FC0F-54DD-4F86-AE28-F66FA188B613}" sibTransId="{B2DC34C8-4BB7-4954-92A5-025C76010FEB}"/>
    <dgm:cxn modelId="{F2526B6F-30CE-4A71-A07C-BCA7C661C377}" type="presOf" srcId="{74602C86-9106-4A6C-9552-B2A1263C4DAF}" destId="{18BBB8DD-2885-43EB-B1F8-600295112F58}" srcOrd="0" destOrd="0" presId="urn:microsoft.com/office/officeart/2005/8/layout/vList2"/>
    <dgm:cxn modelId="{54B2B17A-7795-44F9-A515-4775D2B15929}" srcId="{686F55E2-ADF0-4E68-B675-8B93D3165527}" destId="{630F567C-2242-4ED4-B3EC-45B1F6639DD6}" srcOrd="0" destOrd="0" parTransId="{010A60E7-48EB-4A93-B775-AD28C6B5C95F}" sibTransId="{93DCC3A1-B489-4D71-8F64-35CAE68DF55A}"/>
    <dgm:cxn modelId="{1600ED94-ECA7-481F-B1C8-CCCD5DB2047C}" type="presOf" srcId="{6593B326-F51D-44BA-A246-1A5B4D775A26}" destId="{A5F45D90-BFF8-4841-9E78-980AB1C21862}" srcOrd="0" destOrd="1" presId="urn:microsoft.com/office/officeart/2005/8/layout/vList2"/>
    <dgm:cxn modelId="{9D9C39A4-FD74-41ED-8CD3-EDC3489CB328}" srcId="{74602C86-9106-4A6C-9552-B2A1263C4DAF}" destId="{6593B326-F51D-44BA-A246-1A5B4D775A26}" srcOrd="1" destOrd="0" parTransId="{4014280E-4619-4C1B-A037-9014372FD9A7}" sibTransId="{494DBA29-931C-49F8-B0AB-1845C34F07B3}"/>
    <dgm:cxn modelId="{17666BB7-5799-4DD6-9445-653B2CC9C6D0}" type="presOf" srcId="{686F55E2-ADF0-4E68-B675-8B93D3165527}" destId="{24D7CC04-5F86-488B-AA5F-833F2B32ED52}" srcOrd="0" destOrd="0" presId="urn:microsoft.com/office/officeart/2005/8/layout/vList2"/>
    <dgm:cxn modelId="{33877AC0-991A-4FA2-B774-F878781A4067}" type="presOf" srcId="{630F567C-2242-4ED4-B3EC-45B1F6639DD6}" destId="{2E2376EA-82ED-4A84-A7AB-864963AEEC4C}" srcOrd="0" destOrd="0" presId="urn:microsoft.com/office/officeart/2005/8/layout/vList2"/>
    <dgm:cxn modelId="{744606C9-D071-42DC-BB4A-E04A8F37CC8A}" srcId="{82AE5F38-65C0-4946-BB35-74E3FDDD2300}" destId="{C6640636-7059-4213-84F3-8C4FA1255E03}" srcOrd="0" destOrd="0" parTransId="{89B3E2CA-3213-4C94-BF4F-DFA245095D79}" sibTransId="{63382637-27EF-418E-89B0-3CF6ED28F006}"/>
    <dgm:cxn modelId="{FEDFC5CC-DDA9-4ECB-9889-AF74B5330921}" type="presOf" srcId="{82AE5F38-65C0-4946-BB35-74E3FDDD2300}" destId="{B10937ED-4B3C-4B7F-B07F-C60E2562E21B}" srcOrd="0" destOrd="0" presId="urn:microsoft.com/office/officeart/2005/8/layout/vList2"/>
    <dgm:cxn modelId="{5FD6BFD2-9F9D-47D7-91AC-B6D00967749A}" type="presOf" srcId="{8181012F-BBBB-4E11-9971-E211D898DED1}" destId="{A5F45D90-BFF8-4841-9E78-980AB1C21862}" srcOrd="0" destOrd="0" presId="urn:microsoft.com/office/officeart/2005/8/layout/vList2"/>
    <dgm:cxn modelId="{F63194E6-A224-46A7-895A-FBE70D8B81E0}" type="presOf" srcId="{C6640636-7059-4213-84F3-8C4FA1255E03}" destId="{DCEA5EB3-2909-4968-9EA4-EA95F9C65BD7}" srcOrd="0" destOrd="0" presId="urn:microsoft.com/office/officeart/2005/8/layout/vList2"/>
    <dgm:cxn modelId="{1683C1ED-5DC4-4EEB-A995-93BB7EF0824C}" srcId="{74602C86-9106-4A6C-9552-B2A1263C4DAF}" destId="{8181012F-BBBB-4E11-9971-E211D898DED1}" srcOrd="0" destOrd="0" parTransId="{DF02B973-615D-45AB-9509-8AA0B7655262}" sibTransId="{2CA85FFE-F8AB-4CA7-85BD-1C5B882DAB5F}"/>
    <dgm:cxn modelId="{DF48FEF9-74F8-4D2D-AEC0-F08572E07E80}" type="presOf" srcId="{02C81D95-A934-4E2C-A3E4-DE13355EDD76}" destId="{2E2376EA-82ED-4A84-A7AB-864963AEEC4C}" srcOrd="0" destOrd="1" presId="urn:microsoft.com/office/officeart/2005/8/layout/vList2"/>
    <dgm:cxn modelId="{7C2FD0F2-7936-4F42-98F4-57DB852995E5}" type="presParOf" srcId="{B10937ED-4B3C-4B7F-B07F-C60E2562E21B}" destId="{DCEA5EB3-2909-4968-9EA4-EA95F9C65BD7}" srcOrd="0" destOrd="0" presId="urn:microsoft.com/office/officeart/2005/8/layout/vList2"/>
    <dgm:cxn modelId="{750443F6-AA52-4AED-A30C-37C614DE3641}" type="presParOf" srcId="{B10937ED-4B3C-4B7F-B07F-C60E2562E21B}" destId="{FFB80BA2-00EF-4A6A-8D77-03189D057F8E}" srcOrd="1" destOrd="0" presId="urn:microsoft.com/office/officeart/2005/8/layout/vList2"/>
    <dgm:cxn modelId="{08ECB837-0F67-4BEE-AABB-14202402A8DB}" type="presParOf" srcId="{B10937ED-4B3C-4B7F-B07F-C60E2562E21B}" destId="{24D7CC04-5F86-488B-AA5F-833F2B32ED52}" srcOrd="2" destOrd="0" presId="urn:microsoft.com/office/officeart/2005/8/layout/vList2"/>
    <dgm:cxn modelId="{28B5E71F-8C4A-4B24-B076-75686CB4BB31}" type="presParOf" srcId="{B10937ED-4B3C-4B7F-B07F-C60E2562E21B}" destId="{2E2376EA-82ED-4A84-A7AB-864963AEEC4C}" srcOrd="3" destOrd="0" presId="urn:microsoft.com/office/officeart/2005/8/layout/vList2"/>
    <dgm:cxn modelId="{17ECE539-BEE5-4B77-9765-0AE19AD0F633}" type="presParOf" srcId="{B10937ED-4B3C-4B7F-B07F-C60E2562E21B}" destId="{18BBB8DD-2885-43EB-B1F8-600295112F58}" srcOrd="4" destOrd="0" presId="urn:microsoft.com/office/officeart/2005/8/layout/vList2"/>
    <dgm:cxn modelId="{8BCFEB7D-EDA2-4996-9A75-DFD0C32726DC}" type="presParOf" srcId="{B10937ED-4B3C-4B7F-B07F-C60E2562E21B}" destId="{A5F45D90-BFF8-4841-9E78-980AB1C2186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9B103-4282-4F9F-8E42-1704E28210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0EA426-0E1A-479E-BC6D-AB27C31A7D8E}">
      <dgm:prSet/>
      <dgm:spPr/>
      <dgm:t>
        <a:bodyPr/>
        <a:lstStyle/>
        <a:p>
          <a:r>
            <a:rPr lang="es-CL" b="1" i="0" baseline="0"/>
            <a:t>Posibles Escenarios:</a:t>
          </a:r>
          <a:endParaRPr lang="en-US"/>
        </a:p>
      </dgm:t>
    </dgm:pt>
    <dgm:pt modelId="{8D95585D-8720-4A8B-9C4D-DEE7C8345834}" type="parTrans" cxnId="{093F370D-8331-4E17-9D3B-C6DD129DCBAE}">
      <dgm:prSet/>
      <dgm:spPr/>
      <dgm:t>
        <a:bodyPr/>
        <a:lstStyle/>
        <a:p>
          <a:endParaRPr lang="en-US"/>
        </a:p>
      </dgm:t>
    </dgm:pt>
    <dgm:pt modelId="{641A558A-C202-4DDD-80DB-01FC23FFCDB6}" type="sibTrans" cxnId="{093F370D-8331-4E17-9D3B-C6DD129DCBAE}">
      <dgm:prSet/>
      <dgm:spPr/>
      <dgm:t>
        <a:bodyPr/>
        <a:lstStyle/>
        <a:p>
          <a:endParaRPr lang="en-US"/>
        </a:p>
      </dgm:t>
    </dgm:pt>
    <dgm:pt modelId="{DE6EBAFF-CAAF-4990-9F8D-8A4426E98D5E}">
      <dgm:prSet/>
      <dgm:spPr/>
      <dgm:t>
        <a:bodyPr/>
        <a:lstStyle/>
        <a:p>
          <a:r>
            <a:rPr lang="es-CL" b="1" i="0" baseline="0"/>
            <a:t>Overfitting (Sobreajuste):</a:t>
          </a:r>
          <a:endParaRPr lang="en-US"/>
        </a:p>
      </dgm:t>
    </dgm:pt>
    <dgm:pt modelId="{D9643C24-057E-4788-9EB5-8A0AF43485C5}" type="parTrans" cxnId="{6CC85B5E-B731-4D84-98AC-5EDB3D246DFD}">
      <dgm:prSet/>
      <dgm:spPr/>
      <dgm:t>
        <a:bodyPr/>
        <a:lstStyle/>
        <a:p>
          <a:endParaRPr lang="en-US"/>
        </a:p>
      </dgm:t>
    </dgm:pt>
    <dgm:pt modelId="{8D002077-817D-4410-87F7-C4EEB7CE1ACA}" type="sibTrans" cxnId="{6CC85B5E-B731-4D84-98AC-5EDB3D246DFD}">
      <dgm:prSet/>
      <dgm:spPr/>
      <dgm:t>
        <a:bodyPr/>
        <a:lstStyle/>
        <a:p>
          <a:endParaRPr lang="en-US"/>
        </a:p>
      </dgm:t>
    </dgm:pt>
    <dgm:pt modelId="{1F437428-267B-4F24-A237-AA29E3F9134F}">
      <dgm:prSet/>
      <dgm:spPr/>
      <dgm:t>
        <a:bodyPr/>
        <a:lstStyle/>
        <a:p>
          <a:r>
            <a:rPr lang="es-CL" b="1" i="0" baseline="0"/>
            <a:t>Indicadores:</a:t>
          </a:r>
          <a:r>
            <a:rPr lang="es-CL" b="0" i="0" baseline="0"/>
            <a:t> Diferencia significativa entre el rendimiento en el conjunto de entrenamiento y prueba.</a:t>
          </a:r>
          <a:endParaRPr lang="en-US"/>
        </a:p>
      </dgm:t>
    </dgm:pt>
    <dgm:pt modelId="{FBEC00D8-FBD7-4E51-82FC-668378F6DFB9}" type="parTrans" cxnId="{EBA7CF43-D842-4CCC-B976-06C097391737}">
      <dgm:prSet/>
      <dgm:spPr/>
      <dgm:t>
        <a:bodyPr/>
        <a:lstStyle/>
        <a:p>
          <a:endParaRPr lang="en-US"/>
        </a:p>
      </dgm:t>
    </dgm:pt>
    <dgm:pt modelId="{5952C17E-D8EC-4BCE-86CC-037F1FAD85F7}" type="sibTrans" cxnId="{EBA7CF43-D842-4CCC-B976-06C097391737}">
      <dgm:prSet/>
      <dgm:spPr/>
      <dgm:t>
        <a:bodyPr/>
        <a:lstStyle/>
        <a:p>
          <a:endParaRPr lang="en-US"/>
        </a:p>
      </dgm:t>
    </dgm:pt>
    <dgm:pt modelId="{EEBD0039-23B2-47C7-A95C-0FFD8281182A}">
      <dgm:prSet/>
      <dgm:spPr/>
      <dgm:t>
        <a:bodyPr/>
        <a:lstStyle/>
        <a:p>
          <a:r>
            <a:rPr lang="es-CL" b="1" i="0" baseline="0"/>
            <a:t>Soluciones Posibles:</a:t>
          </a:r>
          <a:r>
            <a:rPr lang="es-CL" b="0" i="0" baseline="0"/>
            <a:t> Regularización del modelo, reducción de la complejidad, uso de más datos de entrenamiento.</a:t>
          </a:r>
          <a:endParaRPr lang="en-US"/>
        </a:p>
      </dgm:t>
    </dgm:pt>
    <dgm:pt modelId="{EF57F9A3-D402-4B34-BD06-37008350B8C5}" type="parTrans" cxnId="{4E2D7B4C-1819-42C7-A1A2-E8C6FA63FFC7}">
      <dgm:prSet/>
      <dgm:spPr/>
      <dgm:t>
        <a:bodyPr/>
        <a:lstStyle/>
        <a:p>
          <a:endParaRPr lang="en-US"/>
        </a:p>
      </dgm:t>
    </dgm:pt>
    <dgm:pt modelId="{6F9EA541-DD8C-41C7-813D-2E700EABA3B1}" type="sibTrans" cxnId="{4E2D7B4C-1819-42C7-A1A2-E8C6FA63FFC7}">
      <dgm:prSet/>
      <dgm:spPr/>
      <dgm:t>
        <a:bodyPr/>
        <a:lstStyle/>
        <a:p>
          <a:endParaRPr lang="en-US"/>
        </a:p>
      </dgm:t>
    </dgm:pt>
    <dgm:pt modelId="{759EB14F-100D-4A84-9812-58E6EAB0FCD1}">
      <dgm:prSet/>
      <dgm:spPr/>
      <dgm:t>
        <a:bodyPr/>
        <a:lstStyle/>
        <a:p>
          <a:r>
            <a:rPr lang="es-CL" b="1" i="0" baseline="0"/>
            <a:t>Underfitting (Subajuste):</a:t>
          </a:r>
          <a:endParaRPr lang="en-US"/>
        </a:p>
      </dgm:t>
    </dgm:pt>
    <dgm:pt modelId="{65A36415-7318-4FD5-B1C1-120B71468829}" type="parTrans" cxnId="{BAD33332-7D5D-4079-A998-6437E7C5A5E9}">
      <dgm:prSet/>
      <dgm:spPr/>
      <dgm:t>
        <a:bodyPr/>
        <a:lstStyle/>
        <a:p>
          <a:endParaRPr lang="en-US"/>
        </a:p>
      </dgm:t>
    </dgm:pt>
    <dgm:pt modelId="{A2F4D8EB-8FD3-471C-8CCC-2140950D3461}" type="sibTrans" cxnId="{BAD33332-7D5D-4079-A998-6437E7C5A5E9}">
      <dgm:prSet/>
      <dgm:spPr/>
      <dgm:t>
        <a:bodyPr/>
        <a:lstStyle/>
        <a:p>
          <a:endParaRPr lang="en-US"/>
        </a:p>
      </dgm:t>
    </dgm:pt>
    <dgm:pt modelId="{DE1CA5BF-368B-4EEB-BD50-2941E0F19015}">
      <dgm:prSet/>
      <dgm:spPr/>
      <dgm:t>
        <a:bodyPr/>
        <a:lstStyle/>
        <a:p>
          <a:r>
            <a:rPr lang="es-CL" b="1" i="0" baseline="0"/>
            <a:t>Indicadores:</a:t>
          </a:r>
          <a:r>
            <a:rPr lang="es-CL" b="0" i="0" baseline="0"/>
            <a:t> Rendimiento deficiente tanto en entrenamiento como en prueba.</a:t>
          </a:r>
          <a:endParaRPr lang="en-US"/>
        </a:p>
      </dgm:t>
    </dgm:pt>
    <dgm:pt modelId="{525E72F2-1487-49EB-A046-8F9F5CB20ECA}" type="parTrans" cxnId="{0A4B416F-C484-4202-BE23-9C3689F7D523}">
      <dgm:prSet/>
      <dgm:spPr/>
      <dgm:t>
        <a:bodyPr/>
        <a:lstStyle/>
        <a:p>
          <a:endParaRPr lang="en-US"/>
        </a:p>
      </dgm:t>
    </dgm:pt>
    <dgm:pt modelId="{D4C83375-47C8-44BB-B0EC-E773859F8372}" type="sibTrans" cxnId="{0A4B416F-C484-4202-BE23-9C3689F7D523}">
      <dgm:prSet/>
      <dgm:spPr/>
      <dgm:t>
        <a:bodyPr/>
        <a:lstStyle/>
        <a:p>
          <a:endParaRPr lang="en-US"/>
        </a:p>
      </dgm:t>
    </dgm:pt>
    <dgm:pt modelId="{A6FFB378-6EA8-4CF3-889F-48188371F480}">
      <dgm:prSet/>
      <dgm:spPr/>
      <dgm:t>
        <a:bodyPr/>
        <a:lstStyle/>
        <a:p>
          <a:r>
            <a:rPr lang="es-CL" b="1" i="0" baseline="0"/>
            <a:t>Soluciones Posibles:</a:t>
          </a:r>
          <a:r>
            <a:rPr lang="es-CL" b="0" i="0" baseline="0"/>
            <a:t> Aumento de la complejidad del modelo, uso de características más relevantes, recopilación de más datos.</a:t>
          </a:r>
          <a:endParaRPr lang="en-US"/>
        </a:p>
      </dgm:t>
    </dgm:pt>
    <dgm:pt modelId="{FF01B22E-2D28-4482-9E87-462F82C00AD6}" type="parTrans" cxnId="{35DA1AEA-B383-4B4B-B9F0-BD6978450E8D}">
      <dgm:prSet/>
      <dgm:spPr/>
      <dgm:t>
        <a:bodyPr/>
        <a:lstStyle/>
        <a:p>
          <a:endParaRPr lang="en-US"/>
        </a:p>
      </dgm:t>
    </dgm:pt>
    <dgm:pt modelId="{FAC770B0-EBEC-4AF9-BB85-704A9F0C3A0A}" type="sibTrans" cxnId="{35DA1AEA-B383-4B4B-B9F0-BD6978450E8D}">
      <dgm:prSet/>
      <dgm:spPr/>
      <dgm:t>
        <a:bodyPr/>
        <a:lstStyle/>
        <a:p>
          <a:endParaRPr lang="en-US"/>
        </a:p>
      </dgm:t>
    </dgm:pt>
    <dgm:pt modelId="{56C3675D-A523-4093-A633-7A83B866A7EE}">
      <dgm:prSet/>
      <dgm:spPr/>
      <dgm:t>
        <a:bodyPr/>
        <a:lstStyle/>
        <a:p>
          <a:r>
            <a:rPr lang="es-CL" b="1" i="0" baseline="0"/>
            <a:t>Análisis del Resultado Actual:</a:t>
          </a:r>
          <a:endParaRPr lang="en-US"/>
        </a:p>
      </dgm:t>
    </dgm:pt>
    <dgm:pt modelId="{D0C74482-6457-45BB-9F9E-20426FD7791D}" type="parTrans" cxnId="{B30F9EE6-8818-40DE-BA19-59D3A3C8976F}">
      <dgm:prSet/>
      <dgm:spPr/>
      <dgm:t>
        <a:bodyPr/>
        <a:lstStyle/>
        <a:p>
          <a:endParaRPr lang="en-US"/>
        </a:p>
      </dgm:t>
    </dgm:pt>
    <dgm:pt modelId="{71EDEB6F-9C4B-4BFF-B169-165AF048B73A}" type="sibTrans" cxnId="{B30F9EE6-8818-40DE-BA19-59D3A3C8976F}">
      <dgm:prSet/>
      <dgm:spPr/>
      <dgm:t>
        <a:bodyPr/>
        <a:lstStyle/>
        <a:p>
          <a:endParaRPr lang="en-US"/>
        </a:p>
      </dgm:t>
    </dgm:pt>
    <dgm:pt modelId="{0871EDC9-EC6C-4152-B06F-26C4608D99F0}">
      <dgm:prSet/>
      <dgm:spPr/>
      <dgm:t>
        <a:bodyPr/>
        <a:lstStyle/>
        <a:p>
          <a:r>
            <a:rPr lang="es-CL" b="0" i="0" baseline="0" dirty="0"/>
            <a:t>El modelo de árbol de decisiones parece tener un rendimiento moderado según las métricas.</a:t>
          </a:r>
          <a:endParaRPr lang="en-US" dirty="0"/>
        </a:p>
      </dgm:t>
    </dgm:pt>
    <dgm:pt modelId="{5C59A71B-31C4-4A46-A7C8-27D1EA2429CB}" type="parTrans" cxnId="{9868B642-9D89-47B8-BBB1-D76DBD3BC491}">
      <dgm:prSet/>
      <dgm:spPr/>
      <dgm:t>
        <a:bodyPr/>
        <a:lstStyle/>
        <a:p>
          <a:endParaRPr lang="en-US"/>
        </a:p>
      </dgm:t>
    </dgm:pt>
    <dgm:pt modelId="{A848D580-A1C7-4E26-BEDA-CC46CD86582A}" type="sibTrans" cxnId="{9868B642-9D89-47B8-BBB1-D76DBD3BC491}">
      <dgm:prSet/>
      <dgm:spPr/>
      <dgm:t>
        <a:bodyPr/>
        <a:lstStyle/>
        <a:p>
          <a:endParaRPr lang="en-US"/>
        </a:p>
      </dgm:t>
    </dgm:pt>
    <dgm:pt modelId="{9C7ED42E-85AB-4BA2-825B-F5C337C3FAB3}">
      <dgm:prSet/>
      <dgm:spPr/>
      <dgm:t>
        <a:bodyPr/>
        <a:lstStyle/>
        <a:p>
          <a:r>
            <a:rPr lang="es-CL" b="0" i="0" baseline="0" dirty="0"/>
            <a:t>Es importante comparar el rendimiento en el conjunto de entrenamiento y prueba.</a:t>
          </a:r>
          <a:endParaRPr lang="en-US" dirty="0"/>
        </a:p>
      </dgm:t>
    </dgm:pt>
    <dgm:pt modelId="{07E30B1E-4F56-4D6C-87F8-06215C2B7A71}" type="parTrans" cxnId="{D47DF868-4E53-4059-99FA-E48691E08D90}">
      <dgm:prSet/>
      <dgm:spPr/>
      <dgm:t>
        <a:bodyPr/>
        <a:lstStyle/>
        <a:p>
          <a:endParaRPr lang="en-US"/>
        </a:p>
      </dgm:t>
    </dgm:pt>
    <dgm:pt modelId="{6F73E38E-3D07-47A2-B0D9-23F00D99EFCF}" type="sibTrans" cxnId="{D47DF868-4E53-4059-99FA-E48691E08D90}">
      <dgm:prSet/>
      <dgm:spPr/>
      <dgm:t>
        <a:bodyPr/>
        <a:lstStyle/>
        <a:p>
          <a:endParaRPr lang="en-US"/>
        </a:p>
      </dgm:t>
    </dgm:pt>
    <dgm:pt modelId="{58A9D46A-564B-462B-864B-DE36E899A89C}">
      <dgm:prSet/>
      <dgm:spPr/>
      <dgm:t>
        <a:bodyPr/>
        <a:lstStyle/>
        <a:p>
          <a:r>
            <a:rPr lang="es-CL" b="1" i="0" baseline="0" dirty="0"/>
            <a:t>A considerar:</a:t>
          </a:r>
          <a:endParaRPr lang="en-US" dirty="0"/>
        </a:p>
      </dgm:t>
    </dgm:pt>
    <dgm:pt modelId="{DCF2575F-A6A0-4675-97A6-B58888F550AD}" type="parTrans" cxnId="{5192A742-544F-43A9-A450-D364987B5038}">
      <dgm:prSet/>
      <dgm:spPr/>
      <dgm:t>
        <a:bodyPr/>
        <a:lstStyle/>
        <a:p>
          <a:endParaRPr lang="en-US"/>
        </a:p>
      </dgm:t>
    </dgm:pt>
    <dgm:pt modelId="{97E4A0DD-FF59-4602-A3B2-780C9407D8A4}" type="sibTrans" cxnId="{5192A742-544F-43A9-A450-D364987B5038}">
      <dgm:prSet/>
      <dgm:spPr/>
      <dgm:t>
        <a:bodyPr/>
        <a:lstStyle/>
        <a:p>
          <a:endParaRPr lang="en-US"/>
        </a:p>
      </dgm:t>
    </dgm:pt>
    <dgm:pt modelId="{4367F9F9-57D1-4335-BD6E-7C0062FDC8EE}">
      <dgm:prSet/>
      <dgm:spPr/>
      <dgm:t>
        <a:bodyPr/>
        <a:lstStyle/>
        <a:p>
          <a:r>
            <a:rPr lang="es-CL" b="1" i="0" baseline="0" dirty="0"/>
            <a:t>Análisis Adicional:</a:t>
          </a:r>
          <a:endParaRPr lang="en-US" dirty="0"/>
        </a:p>
      </dgm:t>
    </dgm:pt>
    <dgm:pt modelId="{CDF429C9-CC5A-49F8-AE5B-5E0A1F2593BE}" type="parTrans" cxnId="{DBC8DDCD-487A-4C72-9462-ACCA5121F5BD}">
      <dgm:prSet/>
      <dgm:spPr/>
      <dgm:t>
        <a:bodyPr/>
        <a:lstStyle/>
        <a:p>
          <a:endParaRPr lang="en-US"/>
        </a:p>
      </dgm:t>
    </dgm:pt>
    <dgm:pt modelId="{CD8DBDB1-99C8-4E7D-B879-C22AB879CB16}" type="sibTrans" cxnId="{DBC8DDCD-487A-4C72-9462-ACCA5121F5BD}">
      <dgm:prSet/>
      <dgm:spPr/>
      <dgm:t>
        <a:bodyPr/>
        <a:lstStyle/>
        <a:p>
          <a:endParaRPr lang="en-US"/>
        </a:p>
      </dgm:t>
    </dgm:pt>
    <dgm:pt modelId="{B07D54C5-8F26-4130-A35B-7CB4A8AA4613}">
      <dgm:prSet/>
      <dgm:spPr/>
      <dgm:t>
        <a:bodyPr/>
        <a:lstStyle/>
        <a:p>
          <a:r>
            <a:rPr lang="es-CL" b="0" i="0" baseline="0" dirty="0"/>
            <a:t>Evaluar el rendimiento en el conjunto de entrenamiento y prueba por separado. Si hay una gran brecha, puede indicar </a:t>
          </a:r>
          <a:r>
            <a:rPr lang="es-CL" b="0" i="0" baseline="0" dirty="0" err="1"/>
            <a:t>overfitting</a:t>
          </a:r>
          <a:r>
            <a:rPr lang="es-CL" b="0" i="0" baseline="0" dirty="0"/>
            <a:t>.</a:t>
          </a:r>
          <a:endParaRPr lang="en-US" dirty="0"/>
        </a:p>
      </dgm:t>
    </dgm:pt>
    <dgm:pt modelId="{243F41C6-E96A-42A5-A621-61585B757A38}" type="parTrans" cxnId="{5AE34953-72F8-4BC3-A8D6-B9590196EC26}">
      <dgm:prSet/>
      <dgm:spPr/>
      <dgm:t>
        <a:bodyPr/>
        <a:lstStyle/>
        <a:p>
          <a:endParaRPr lang="en-US"/>
        </a:p>
      </dgm:t>
    </dgm:pt>
    <dgm:pt modelId="{A2EC4B10-6D53-4053-9457-071E0CADA9B0}" type="sibTrans" cxnId="{5AE34953-72F8-4BC3-A8D6-B9590196EC26}">
      <dgm:prSet/>
      <dgm:spPr/>
      <dgm:t>
        <a:bodyPr/>
        <a:lstStyle/>
        <a:p>
          <a:endParaRPr lang="en-US"/>
        </a:p>
      </dgm:t>
    </dgm:pt>
    <dgm:pt modelId="{6C438A42-542B-451A-9DE2-3C75DB702E90}">
      <dgm:prSet/>
      <dgm:spPr/>
      <dgm:t>
        <a:bodyPr/>
        <a:lstStyle/>
        <a:p>
          <a:r>
            <a:rPr lang="es-CL" b="1" i="0" baseline="0" dirty="0"/>
            <a:t>Regularización:</a:t>
          </a:r>
          <a:endParaRPr lang="en-US" dirty="0"/>
        </a:p>
      </dgm:t>
    </dgm:pt>
    <dgm:pt modelId="{27CE5B37-CE09-400F-A472-514DDF25CB45}" type="parTrans" cxnId="{167A7A4B-EBC0-4720-976B-A7EEC45150F3}">
      <dgm:prSet/>
      <dgm:spPr/>
      <dgm:t>
        <a:bodyPr/>
        <a:lstStyle/>
        <a:p>
          <a:endParaRPr lang="en-US"/>
        </a:p>
      </dgm:t>
    </dgm:pt>
    <dgm:pt modelId="{BD8042FD-360A-4602-AF1B-B75634966434}" type="sibTrans" cxnId="{167A7A4B-EBC0-4720-976B-A7EEC45150F3}">
      <dgm:prSet/>
      <dgm:spPr/>
      <dgm:t>
        <a:bodyPr/>
        <a:lstStyle/>
        <a:p>
          <a:endParaRPr lang="en-US"/>
        </a:p>
      </dgm:t>
    </dgm:pt>
    <dgm:pt modelId="{06F1139B-4746-4EDC-ACE4-A064118D2D8D}">
      <dgm:prSet/>
      <dgm:spPr/>
      <dgm:t>
        <a:bodyPr/>
        <a:lstStyle/>
        <a:p>
          <a:r>
            <a:rPr lang="es-CL" b="0" i="0" baseline="0" dirty="0"/>
            <a:t>Considerar la aplicación de técnicas de regularización, como la poda del árbol de decisiones, para reducir la complejidad y prevenir </a:t>
          </a:r>
          <a:r>
            <a:rPr lang="es-CL" b="0" i="0" baseline="0" dirty="0" err="1"/>
            <a:t>overfitting</a:t>
          </a:r>
          <a:r>
            <a:rPr lang="es-CL" b="0" i="0" baseline="0" dirty="0"/>
            <a:t>.</a:t>
          </a:r>
          <a:endParaRPr lang="en-US" dirty="0"/>
        </a:p>
      </dgm:t>
    </dgm:pt>
    <dgm:pt modelId="{AC7D7D17-A3E1-432E-A969-C2812F163116}" type="parTrans" cxnId="{538043F8-596F-4FF1-BE37-1A47EEA4E984}">
      <dgm:prSet/>
      <dgm:spPr/>
      <dgm:t>
        <a:bodyPr/>
        <a:lstStyle/>
        <a:p>
          <a:endParaRPr lang="en-US"/>
        </a:p>
      </dgm:t>
    </dgm:pt>
    <dgm:pt modelId="{0E53CA40-458C-4300-A004-3C0C4408EB53}" type="sibTrans" cxnId="{538043F8-596F-4FF1-BE37-1A47EEA4E984}">
      <dgm:prSet/>
      <dgm:spPr/>
      <dgm:t>
        <a:bodyPr/>
        <a:lstStyle/>
        <a:p>
          <a:endParaRPr lang="en-US"/>
        </a:p>
      </dgm:t>
    </dgm:pt>
    <dgm:pt modelId="{8328B428-354F-4D22-A558-2B72F0476236}">
      <dgm:prSet/>
      <dgm:spPr/>
      <dgm:t>
        <a:bodyPr/>
        <a:lstStyle/>
        <a:p>
          <a:r>
            <a:rPr lang="es-CL" b="1" i="0" baseline="0" dirty="0"/>
            <a:t>Validación Cruzada:</a:t>
          </a:r>
          <a:endParaRPr lang="en-US" dirty="0"/>
        </a:p>
      </dgm:t>
    </dgm:pt>
    <dgm:pt modelId="{34820B58-8212-4BD6-972F-D1EE76E694DE}" type="parTrans" cxnId="{C092C31D-02C8-4AE1-8CA1-DF4E7C2CD45B}">
      <dgm:prSet/>
      <dgm:spPr/>
      <dgm:t>
        <a:bodyPr/>
        <a:lstStyle/>
        <a:p>
          <a:endParaRPr lang="en-US"/>
        </a:p>
      </dgm:t>
    </dgm:pt>
    <dgm:pt modelId="{5804B956-1058-440B-B3C5-BC8062F87FD7}" type="sibTrans" cxnId="{C092C31D-02C8-4AE1-8CA1-DF4E7C2CD45B}">
      <dgm:prSet/>
      <dgm:spPr/>
      <dgm:t>
        <a:bodyPr/>
        <a:lstStyle/>
        <a:p>
          <a:endParaRPr lang="en-US"/>
        </a:p>
      </dgm:t>
    </dgm:pt>
    <dgm:pt modelId="{DC76EE3A-B232-4FC7-9AC2-02D729687C54}">
      <dgm:prSet/>
      <dgm:spPr/>
      <dgm:t>
        <a:bodyPr/>
        <a:lstStyle/>
        <a:p>
          <a:r>
            <a:rPr lang="es-CL" b="0" i="0" baseline="0" dirty="0"/>
            <a:t>Implementar la validación cruzada para obtener evaluaciones más robustas del rendimiento del modelo.</a:t>
          </a:r>
          <a:endParaRPr lang="en-US" dirty="0"/>
        </a:p>
      </dgm:t>
    </dgm:pt>
    <dgm:pt modelId="{83A31B1B-A40E-406B-9704-350D2B06A90B}" type="parTrans" cxnId="{B3DA05B9-3BCF-40F0-BC29-712FE02C8C10}">
      <dgm:prSet/>
      <dgm:spPr/>
      <dgm:t>
        <a:bodyPr/>
        <a:lstStyle/>
        <a:p>
          <a:endParaRPr lang="en-US"/>
        </a:p>
      </dgm:t>
    </dgm:pt>
    <dgm:pt modelId="{34041AA3-B6EE-4844-B8EC-BDAD32C83884}" type="sibTrans" cxnId="{B3DA05B9-3BCF-40F0-BC29-712FE02C8C10}">
      <dgm:prSet/>
      <dgm:spPr/>
      <dgm:t>
        <a:bodyPr/>
        <a:lstStyle/>
        <a:p>
          <a:endParaRPr lang="en-US"/>
        </a:p>
      </dgm:t>
    </dgm:pt>
    <dgm:pt modelId="{CEDA8B3E-B675-4B82-8CA4-4DB079AAF192}" type="pres">
      <dgm:prSet presAssocID="{34B9B103-4282-4F9F-8E42-1704E28210A5}" presName="linear" presStyleCnt="0">
        <dgm:presLayoutVars>
          <dgm:animLvl val="lvl"/>
          <dgm:resizeHandles val="exact"/>
        </dgm:presLayoutVars>
      </dgm:prSet>
      <dgm:spPr/>
    </dgm:pt>
    <dgm:pt modelId="{CD5F4D95-F0F4-4E8E-8AB4-14941C106B52}" type="pres">
      <dgm:prSet presAssocID="{CA0EA426-0E1A-479E-BC6D-AB27C31A7D8E}" presName="parentText" presStyleLbl="node1" presStyleIdx="0" presStyleCnt="5">
        <dgm:presLayoutVars>
          <dgm:chMax val="0"/>
          <dgm:bulletEnabled val="1"/>
        </dgm:presLayoutVars>
      </dgm:prSet>
      <dgm:spPr/>
    </dgm:pt>
    <dgm:pt modelId="{DC6A745E-780D-4B01-B6C6-D3D800824744}" type="pres">
      <dgm:prSet presAssocID="{641A558A-C202-4DDD-80DB-01FC23FFCDB6}" presName="spacer" presStyleCnt="0"/>
      <dgm:spPr/>
    </dgm:pt>
    <dgm:pt modelId="{38EE3DAB-27BF-4399-B62D-BDB8385C674B}" type="pres">
      <dgm:prSet presAssocID="{DE6EBAFF-CAAF-4990-9F8D-8A4426E98D5E}" presName="parentText" presStyleLbl="node1" presStyleIdx="1" presStyleCnt="5">
        <dgm:presLayoutVars>
          <dgm:chMax val="0"/>
          <dgm:bulletEnabled val="1"/>
        </dgm:presLayoutVars>
      </dgm:prSet>
      <dgm:spPr/>
    </dgm:pt>
    <dgm:pt modelId="{145262C9-ECEF-4343-8BA2-31F42C6DF861}" type="pres">
      <dgm:prSet presAssocID="{DE6EBAFF-CAAF-4990-9F8D-8A4426E98D5E}" presName="childText" presStyleLbl="revTx" presStyleIdx="0" presStyleCnt="4">
        <dgm:presLayoutVars>
          <dgm:bulletEnabled val="1"/>
        </dgm:presLayoutVars>
      </dgm:prSet>
      <dgm:spPr/>
    </dgm:pt>
    <dgm:pt modelId="{F98DDFF3-6EFD-4D98-ACA3-3AA176E4C3EF}" type="pres">
      <dgm:prSet presAssocID="{759EB14F-100D-4A84-9812-58E6EAB0FCD1}" presName="parentText" presStyleLbl="node1" presStyleIdx="2" presStyleCnt="5">
        <dgm:presLayoutVars>
          <dgm:chMax val="0"/>
          <dgm:bulletEnabled val="1"/>
        </dgm:presLayoutVars>
      </dgm:prSet>
      <dgm:spPr/>
    </dgm:pt>
    <dgm:pt modelId="{3ADFAD3D-AC49-4887-97F3-FA373F37B532}" type="pres">
      <dgm:prSet presAssocID="{759EB14F-100D-4A84-9812-58E6EAB0FCD1}" presName="childText" presStyleLbl="revTx" presStyleIdx="1" presStyleCnt="4">
        <dgm:presLayoutVars>
          <dgm:bulletEnabled val="1"/>
        </dgm:presLayoutVars>
      </dgm:prSet>
      <dgm:spPr/>
    </dgm:pt>
    <dgm:pt modelId="{813C1E56-130C-4155-B96A-61D6E27C307E}" type="pres">
      <dgm:prSet presAssocID="{56C3675D-A523-4093-A633-7A83B866A7EE}" presName="parentText" presStyleLbl="node1" presStyleIdx="3" presStyleCnt="5">
        <dgm:presLayoutVars>
          <dgm:chMax val="0"/>
          <dgm:bulletEnabled val="1"/>
        </dgm:presLayoutVars>
      </dgm:prSet>
      <dgm:spPr/>
    </dgm:pt>
    <dgm:pt modelId="{F562205F-2B81-4CAA-92DC-498545CDF8AA}" type="pres">
      <dgm:prSet presAssocID="{56C3675D-A523-4093-A633-7A83B866A7EE}" presName="childText" presStyleLbl="revTx" presStyleIdx="2" presStyleCnt="4">
        <dgm:presLayoutVars>
          <dgm:bulletEnabled val="1"/>
        </dgm:presLayoutVars>
      </dgm:prSet>
      <dgm:spPr/>
    </dgm:pt>
    <dgm:pt modelId="{C15CE164-8663-4E7E-8881-9012A32CEE69}" type="pres">
      <dgm:prSet presAssocID="{58A9D46A-564B-462B-864B-DE36E899A89C}" presName="parentText" presStyleLbl="node1" presStyleIdx="4" presStyleCnt="5">
        <dgm:presLayoutVars>
          <dgm:chMax val="0"/>
          <dgm:bulletEnabled val="1"/>
        </dgm:presLayoutVars>
      </dgm:prSet>
      <dgm:spPr/>
    </dgm:pt>
    <dgm:pt modelId="{AFB46E52-CA54-4313-A7A7-C0CD20D5AC66}" type="pres">
      <dgm:prSet presAssocID="{58A9D46A-564B-462B-864B-DE36E899A89C}" presName="childText" presStyleLbl="revTx" presStyleIdx="3" presStyleCnt="4">
        <dgm:presLayoutVars>
          <dgm:bulletEnabled val="1"/>
        </dgm:presLayoutVars>
      </dgm:prSet>
      <dgm:spPr/>
    </dgm:pt>
  </dgm:ptLst>
  <dgm:cxnLst>
    <dgm:cxn modelId="{0CEDA803-4742-49E9-940D-97043DE33F43}" type="presOf" srcId="{CA0EA426-0E1A-479E-BC6D-AB27C31A7D8E}" destId="{CD5F4D95-F0F4-4E8E-8AB4-14941C106B52}" srcOrd="0" destOrd="0" presId="urn:microsoft.com/office/officeart/2005/8/layout/vList2"/>
    <dgm:cxn modelId="{093F370D-8331-4E17-9D3B-C6DD129DCBAE}" srcId="{34B9B103-4282-4F9F-8E42-1704E28210A5}" destId="{CA0EA426-0E1A-479E-BC6D-AB27C31A7D8E}" srcOrd="0" destOrd="0" parTransId="{8D95585D-8720-4A8B-9C4D-DEE7C8345834}" sibTransId="{641A558A-C202-4DDD-80DB-01FC23FFCDB6}"/>
    <dgm:cxn modelId="{A8466C1A-2E04-409E-A96D-79B8F785CDDA}" type="presOf" srcId="{06F1139B-4746-4EDC-ACE4-A064118D2D8D}" destId="{AFB46E52-CA54-4313-A7A7-C0CD20D5AC66}" srcOrd="0" destOrd="3" presId="urn:microsoft.com/office/officeart/2005/8/layout/vList2"/>
    <dgm:cxn modelId="{C092C31D-02C8-4AE1-8CA1-DF4E7C2CD45B}" srcId="{58A9D46A-564B-462B-864B-DE36E899A89C}" destId="{8328B428-354F-4D22-A558-2B72F0476236}" srcOrd="2" destOrd="0" parTransId="{34820B58-8212-4BD6-972F-D1EE76E694DE}" sibTransId="{5804B956-1058-440B-B3C5-BC8062F87FD7}"/>
    <dgm:cxn modelId="{2E538B1E-0F08-4ABF-8E83-BE510F586B85}" type="presOf" srcId="{8328B428-354F-4D22-A558-2B72F0476236}" destId="{AFB46E52-CA54-4313-A7A7-C0CD20D5AC66}" srcOrd="0" destOrd="4" presId="urn:microsoft.com/office/officeart/2005/8/layout/vList2"/>
    <dgm:cxn modelId="{27094429-1747-4E0A-AAE6-D74FF1950FFF}" type="presOf" srcId="{759EB14F-100D-4A84-9812-58E6EAB0FCD1}" destId="{F98DDFF3-6EFD-4D98-ACA3-3AA176E4C3EF}" srcOrd="0" destOrd="0" presId="urn:microsoft.com/office/officeart/2005/8/layout/vList2"/>
    <dgm:cxn modelId="{BAD33332-7D5D-4079-A998-6437E7C5A5E9}" srcId="{34B9B103-4282-4F9F-8E42-1704E28210A5}" destId="{759EB14F-100D-4A84-9812-58E6EAB0FCD1}" srcOrd="2" destOrd="0" parTransId="{65A36415-7318-4FD5-B1C1-120B71468829}" sibTransId="{A2F4D8EB-8FD3-471C-8CCC-2140950D3461}"/>
    <dgm:cxn modelId="{6CC85B5E-B731-4D84-98AC-5EDB3D246DFD}" srcId="{34B9B103-4282-4F9F-8E42-1704E28210A5}" destId="{DE6EBAFF-CAAF-4990-9F8D-8A4426E98D5E}" srcOrd="1" destOrd="0" parTransId="{D9643C24-057E-4788-9EB5-8A0AF43485C5}" sibTransId="{8D002077-817D-4410-87F7-C4EEB7CE1ACA}"/>
    <dgm:cxn modelId="{5192A742-544F-43A9-A450-D364987B5038}" srcId="{34B9B103-4282-4F9F-8E42-1704E28210A5}" destId="{58A9D46A-564B-462B-864B-DE36E899A89C}" srcOrd="4" destOrd="0" parTransId="{DCF2575F-A6A0-4675-97A6-B58888F550AD}" sibTransId="{97E4A0DD-FF59-4602-A3B2-780C9407D8A4}"/>
    <dgm:cxn modelId="{9868B642-9D89-47B8-BBB1-D76DBD3BC491}" srcId="{56C3675D-A523-4093-A633-7A83B866A7EE}" destId="{0871EDC9-EC6C-4152-B06F-26C4608D99F0}" srcOrd="0" destOrd="0" parTransId="{5C59A71B-31C4-4A46-A7C8-27D1EA2429CB}" sibTransId="{A848D580-A1C7-4E26-BEDA-CC46CD86582A}"/>
    <dgm:cxn modelId="{EBA7CF43-D842-4CCC-B976-06C097391737}" srcId="{DE6EBAFF-CAAF-4990-9F8D-8A4426E98D5E}" destId="{1F437428-267B-4F24-A237-AA29E3F9134F}" srcOrd="0" destOrd="0" parTransId="{FBEC00D8-FBD7-4E51-82FC-668378F6DFB9}" sibTransId="{5952C17E-D8EC-4BCE-86CC-037F1FAD85F7}"/>
    <dgm:cxn modelId="{B9DFED46-864E-4FCA-ADDD-D526009C0EF2}" type="presOf" srcId="{34B9B103-4282-4F9F-8E42-1704E28210A5}" destId="{CEDA8B3E-B675-4B82-8CA4-4DB079AAF192}" srcOrd="0" destOrd="0" presId="urn:microsoft.com/office/officeart/2005/8/layout/vList2"/>
    <dgm:cxn modelId="{D47DF868-4E53-4059-99FA-E48691E08D90}" srcId="{56C3675D-A523-4093-A633-7A83B866A7EE}" destId="{9C7ED42E-85AB-4BA2-825B-F5C337C3FAB3}" srcOrd="1" destOrd="0" parTransId="{07E30B1E-4F56-4D6C-87F8-06215C2B7A71}" sibTransId="{6F73E38E-3D07-47A2-B0D9-23F00D99EFCF}"/>
    <dgm:cxn modelId="{E331AD6A-6EFA-4DB9-994F-DCD8C26B1900}" type="presOf" srcId="{B07D54C5-8F26-4130-A35B-7CB4A8AA4613}" destId="{AFB46E52-CA54-4313-A7A7-C0CD20D5AC66}" srcOrd="0" destOrd="1" presId="urn:microsoft.com/office/officeart/2005/8/layout/vList2"/>
    <dgm:cxn modelId="{167A7A4B-EBC0-4720-976B-A7EEC45150F3}" srcId="{58A9D46A-564B-462B-864B-DE36E899A89C}" destId="{6C438A42-542B-451A-9DE2-3C75DB702E90}" srcOrd="1" destOrd="0" parTransId="{27CE5B37-CE09-400F-A472-514DDF25CB45}" sibTransId="{BD8042FD-360A-4602-AF1B-B75634966434}"/>
    <dgm:cxn modelId="{4E2D7B4C-1819-42C7-A1A2-E8C6FA63FFC7}" srcId="{DE6EBAFF-CAAF-4990-9F8D-8A4426E98D5E}" destId="{EEBD0039-23B2-47C7-A95C-0FFD8281182A}" srcOrd="1" destOrd="0" parTransId="{EF57F9A3-D402-4B34-BD06-37008350B8C5}" sibTransId="{6F9EA541-DD8C-41C7-813D-2E700EABA3B1}"/>
    <dgm:cxn modelId="{0A4B416F-C484-4202-BE23-9C3689F7D523}" srcId="{759EB14F-100D-4A84-9812-58E6EAB0FCD1}" destId="{DE1CA5BF-368B-4EEB-BD50-2941E0F19015}" srcOrd="0" destOrd="0" parTransId="{525E72F2-1487-49EB-A046-8F9F5CB20ECA}" sibTransId="{D4C83375-47C8-44BB-B0EC-E773859F8372}"/>
    <dgm:cxn modelId="{5AE34953-72F8-4BC3-A8D6-B9590196EC26}" srcId="{4367F9F9-57D1-4335-BD6E-7C0062FDC8EE}" destId="{B07D54C5-8F26-4130-A35B-7CB4A8AA4613}" srcOrd="0" destOrd="0" parTransId="{243F41C6-E96A-42A5-A621-61585B757A38}" sibTransId="{A2EC4B10-6D53-4053-9457-071E0CADA9B0}"/>
    <dgm:cxn modelId="{35761076-21C0-4790-9D2F-3C364108D8F5}" type="presOf" srcId="{56C3675D-A523-4093-A633-7A83B866A7EE}" destId="{813C1E56-130C-4155-B96A-61D6E27C307E}" srcOrd="0" destOrd="0" presId="urn:microsoft.com/office/officeart/2005/8/layout/vList2"/>
    <dgm:cxn modelId="{23998E7A-601F-40ED-AEBD-C75E85B977F9}" type="presOf" srcId="{0871EDC9-EC6C-4152-B06F-26C4608D99F0}" destId="{F562205F-2B81-4CAA-92DC-498545CDF8AA}" srcOrd="0" destOrd="0" presId="urn:microsoft.com/office/officeart/2005/8/layout/vList2"/>
    <dgm:cxn modelId="{C0A6BC86-EF2D-4BE8-AD79-69C91B2CB56D}" type="presOf" srcId="{DE1CA5BF-368B-4EEB-BD50-2941E0F19015}" destId="{3ADFAD3D-AC49-4887-97F3-FA373F37B532}" srcOrd="0" destOrd="0" presId="urn:microsoft.com/office/officeart/2005/8/layout/vList2"/>
    <dgm:cxn modelId="{9EF6A195-F7B8-47FE-BA7C-1D69AE1DFEDE}" type="presOf" srcId="{9C7ED42E-85AB-4BA2-825B-F5C337C3FAB3}" destId="{F562205F-2B81-4CAA-92DC-498545CDF8AA}" srcOrd="0" destOrd="1" presId="urn:microsoft.com/office/officeart/2005/8/layout/vList2"/>
    <dgm:cxn modelId="{B693FD99-2CAF-4D3E-A397-F21FB46EEDE0}" type="presOf" srcId="{6C438A42-542B-451A-9DE2-3C75DB702E90}" destId="{AFB46E52-CA54-4313-A7A7-C0CD20D5AC66}" srcOrd="0" destOrd="2" presId="urn:microsoft.com/office/officeart/2005/8/layout/vList2"/>
    <dgm:cxn modelId="{B3DA05B9-3BCF-40F0-BC29-712FE02C8C10}" srcId="{8328B428-354F-4D22-A558-2B72F0476236}" destId="{DC76EE3A-B232-4FC7-9AC2-02D729687C54}" srcOrd="0" destOrd="0" parTransId="{83A31B1B-A40E-406B-9704-350D2B06A90B}" sibTransId="{34041AA3-B6EE-4844-B8EC-BDAD32C83884}"/>
    <dgm:cxn modelId="{F9F8ABBE-8FD4-444A-AB4D-DAB68100D5AD}" type="presOf" srcId="{EEBD0039-23B2-47C7-A95C-0FFD8281182A}" destId="{145262C9-ECEF-4343-8BA2-31F42C6DF861}" srcOrd="0" destOrd="1" presId="urn:microsoft.com/office/officeart/2005/8/layout/vList2"/>
    <dgm:cxn modelId="{AAE573C5-8EBE-4CB8-81C2-833D238A4B58}" type="presOf" srcId="{A6FFB378-6EA8-4CF3-889F-48188371F480}" destId="{3ADFAD3D-AC49-4887-97F3-FA373F37B532}" srcOrd="0" destOrd="1" presId="urn:microsoft.com/office/officeart/2005/8/layout/vList2"/>
    <dgm:cxn modelId="{DBC8DDCD-487A-4C72-9462-ACCA5121F5BD}" srcId="{58A9D46A-564B-462B-864B-DE36E899A89C}" destId="{4367F9F9-57D1-4335-BD6E-7C0062FDC8EE}" srcOrd="0" destOrd="0" parTransId="{CDF429C9-CC5A-49F8-AE5B-5E0A1F2593BE}" sibTransId="{CD8DBDB1-99C8-4E7D-B879-C22AB879CB16}"/>
    <dgm:cxn modelId="{ACC856CF-6488-417E-B027-B995E3DA5A23}" type="presOf" srcId="{DE6EBAFF-CAAF-4990-9F8D-8A4426E98D5E}" destId="{38EE3DAB-27BF-4399-B62D-BDB8385C674B}" srcOrd="0" destOrd="0" presId="urn:microsoft.com/office/officeart/2005/8/layout/vList2"/>
    <dgm:cxn modelId="{B30F9EE6-8818-40DE-BA19-59D3A3C8976F}" srcId="{34B9B103-4282-4F9F-8E42-1704E28210A5}" destId="{56C3675D-A523-4093-A633-7A83B866A7EE}" srcOrd="3" destOrd="0" parTransId="{D0C74482-6457-45BB-9F9E-20426FD7791D}" sibTransId="{71EDEB6F-9C4B-4BFF-B169-165AF048B73A}"/>
    <dgm:cxn modelId="{1056C2E6-324E-4C25-8DF0-D8DEDD96A1A1}" type="presOf" srcId="{4367F9F9-57D1-4335-BD6E-7C0062FDC8EE}" destId="{AFB46E52-CA54-4313-A7A7-C0CD20D5AC66}" srcOrd="0" destOrd="0" presId="urn:microsoft.com/office/officeart/2005/8/layout/vList2"/>
    <dgm:cxn modelId="{65882EE7-B6CA-4CAE-95E5-BA7284300300}" type="presOf" srcId="{DC76EE3A-B232-4FC7-9AC2-02D729687C54}" destId="{AFB46E52-CA54-4313-A7A7-C0CD20D5AC66}" srcOrd="0" destOrd="5" presId="urn:microsoft.com/office/officeart/2005/8/layout/vList2"/>
    <dgm:cxn modelId="{AF5A5CE7-BAE9-4676-BFAE-D5117724526C}" type="presOf" srcId="{1F437428-267B-4F24-A237-AA29E3F9134F}" destId="{145262C9-ECEF-4343-8BA2-31F42C6DF861}" srcOrd="0" destOrd="0" presId="urn:microsoft.com/office/officeart/2005/8/layout/vList2"/>
    <dgm:cxn modelId="{35DA1AEA-B383-4B4B-B9F0-BD6978450E8D}" srcId="{759EB14F-100D-4A84-9812-58E6EAB0FCD1}" destId="{A6FFB378-6EA8-4CF3-889F-48188371F480}" srcOrd="1" destOrd="0" parTransId="{FF01B22E-2D28-4482-9E87-462F82C00AD6}" sibTransId="{FAC770B0-EBEC-4AF9-BB85-704A9F0C3A0A}"/>
    <dgm:cxn modelId="{8AC0E3EF-CB55-44CF-8072-725957BA897E}" type="presOf" srcId="{58A9D46A-564B-462B-864B-DE36E899A89C}" destId="{C15CE164-8663-4E7E-8881-9012A32CEE69}" srcOrd="0" destOrd="0" presId="urn:microsoft.com/office/officeart/2005/8/layout/vList2"/>
    <dgm:cxn modelId="{538043F8-596F-4FF1-BE37-1A47EEA4E984}" srcId="{6C438A42-542B-451A-9DE2-3C75DB702E90}" destId="{06F1139B-4746-4EDC-ACE4-A064118D2D8D}" srcOrd="0" destOrd="0" parTransId="{AC7D7D17-A3E1-432E-A969-C2812F163116}" sibTransId="{0E53CA40-458C-4300-A004-3C0C4408EB53}"/>
    <dgm:cxn modelId="{540F8B2D-AD99-4CAE-A15E-D3431AC77FCE}" type="presParOf" srcId="{CEDA8B3E-B675-4B82-8CA4-4DB079AAF192}" destId="{CD5F4D95-F0F4-4E8E-8AB4-14941C106B52}" srcOrd="0" destOrd="0" presId="urn:microsoft.com/office/officeart/2005/8/layout/vList2"/>
    <dgm:cxn modelId="{FDD15C82-BBAC-4BB6-8791-2E2E1883C9C9}" type="presParOf" srcId="{CEDA8B3E-B675-4B82-8CA4-4DB079AAF192}" destId="{DC6A745E-780D-4B01-B6C6-D3D800824744}" srcOrd="1" destOrd="0" presId="urn:microsoft.com/office/officeart/2005/8/layout/vList2"/>
    <dgm:cxn modelId="{57A114A0-6275-405B-9A51-0A735F273348}" type="presParOf" srcId="{CEDA8B3E-B675-4B82-8CA4-4DB079AAF192}" destId="{38EE3DAB-27BF-4399-B62D-BDB8385C674B}" srcOrd="2" destOrd="0" presId="urn:microsoft.com/office/officeart/2005/8/layout/vList2"/>
    <dgm:cxn modelId="{4B234EDF-0E25-422C-B018-012AA51913AE}" type="presParOf" srcId="{CEDA8B3E-B675-4B82-8CA4-4DB079AAF192}" destId="{145262C9-ECEF-4343-8BA2-31F42C6DF861}" srcOrd="3" destOrd="0" presId="urn:microsoft.com/office/officeart/2005/8/layout/vList2"/>
    <dgm:cxn modelId="{E781BEEB-526E-4B32-8B69-0C9D7CA5670E}" type="presParOf" srcId="{CEDA8B3E-B675-4B82-8CA4-4DB079AAF192}" destId="{F98DDFF3-6EFD-4D98-ACA3-3AA176E4C3EF}" srcOrd="4" destOrd="0" presId="urn:microsoft.com/office/officeart/2005/8/layout/vList2"/>
    <dgm:cxn modelId="{2E0D4716-F8DD-4354-BE9A-1130AB71765D}" type="presParOf" srcId="{CEDA8B3E-B675-4B82-8CA4-4DB079AAF192}" destId="{3ADFAD3D-AC49-4887-97F3-FA373F37B532}" srcOrd="5" destOrd="0" presId="urn:microsoft.com/office/officeart/2005/8/layout/vList2"/>
    <dgm:cxn modelId="{2385E524-9DE0-43F7-8A66-B4001D0CB524}" type="presParOf" srcId="{CEDA8B3E-B675-4B82-8CA4-4DB079AAF192}" destId="{813C1E56-130C-4155-B96A-61D6E27C307E}" srcOrd="6" destOrd="0" presId="urn:microsoft.com/office/officeart/2005/8/layout/vList2"/>
    <dgm:cxn modelId="{7FBB2A61-0F02-4C29-9B48-5E862426BC45}" type="presParOf" srcId="{CEDA8B3E-B675-4B82-8CA4-4DB079AAF192}" destId="{F562205F-2B81-4CAA-92DC-498545CDF8AA}" srcOrd="7" destOrd="0" presId="urn:microsoft.com/office/officeart/2005/8/layout/vList2"/>
    <dgm:cxn modelId="{716A67BC-5CAD-4967-9C35-F88E06C19535}" type="presParOf" srcId="{CEDA8B3E-B675-4B82-8CA4-4DB079AAF192}" destId="{C15CE164-8663-4E7E-8881-9012A32CEE69}" srcOrd="8" destOrd="0" presId="urn:microsoft.com/office/officeart/2005/8/layout/vList2"/>
    <dgm:cxn modelId="{458E7C59-CD1F-4D9C-B0C2-0100F3446B96}" type="presParOf" srcId="{CEDA8B3E-B675-4B82-8CA4-4DB079AAF192}" destId="{AFB46E52-CA54-4313-A7A7-C0CD20D5AC66}"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5CDCC-2D84-4C02-9C39-76B084F239F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9B694-DB30-4405-977C-27F1528186B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2E8A51-0B08-4E2D-AFE0-899ACBEC1C0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s-MX" sz="2500" kern="1200"/>
            <a:t>Correlación = 0.4474396903963433</a:t>
          </a:r>
          <a:endParaRPr lang="en-US" sz="2500" kern="1200"/>
        </a:p>
      </dsp:txBody>
      <dsp:txXfrm>
        <a:off x="1507738" y="707092"/>
        <a:ext cx="9007861" cy="1305401"/>
      </dsp:txXfrm>
    </dsp:sp>
    <dsp:sp modelId="{2DDCB724-4515-49C8-9019-BD1B9FF487D3}">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964DE-40AB-4963-A05B-989A8C881EC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D090F-9C99-4112-8882-79988A1D9BBD}">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s-MX" sz="2500" kern="1200"/>
            <a:t>Ahora si se considera el coef de correlación, este presenta una correlación positiva, pero mínima</a:t>
          </a:r>
          <a:endParaRPr lang="en-US" sz="2500" kern="120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A5EB3-2909-4968-9EA4-EA95F9C65BD7}">
      <dsp:nvSpPr>
        <dsp:cNvPr id="0" name=""/>
        <dsp:cNvSpPr/>
      </dsp:nvSpPr>
      <dsp:spPr>
        <a:xfrm>
          <a:off x="0" y="50768"/>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CL" sz="2400" b="0" i="0" kern="1200" baseline="0"/>
            <a:t>Al analizar las métricas generadas para evaluar si existe una situación de overfitting (sobreajuste) o underfitting (subajuste) se obtiene que:</a:t>
          </a:r>
          <a:endParaRPr lang="en-US" sz="2400" kern="1200"/>
        </a:p>
      </dsp:txBody>
      <dsp:txXfrm>
        <a:off x="46606" y="97374"/>
        <a:ext cx="10422388" cy="861507"/>
      </dsp:txXfrm>
    </dsp:sp>
    <dsp:sp modelId="{24D7CC04-5F86-488B-AA5F-833F2B32ED52}">
      <dsp:nvSpPr>
        <dsp:cNvPr id="0" name=""/>
        <dsp:cNvSpPr/>
      </dsp:nvSpPr>
      <dsp:spPr>
        <a:xfrm>
          <a:off x="0" y="1074608"/>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CL" sz="2400" b="1" i="0" kern="1200" baseline="0"/>
            <a:t>Error Cuadrático Medio (MSE):</a:t>
          </a:r>
          <a:endParaRPr lang="en-US" sz="2400" kern="1200"/>
        </a:p>
      </dsp:txBody>
      <dsp:txXfrm>
        <a:off x="46606" y="1121214"/>
        <a:ext cx="10422388" cy="861507"/>
      </dsp:txXfrm>
    </dsp:sp>
    <dsp:sp modelId="{2E2376EA-82ED-4A84-A7AB-864963AEEC4C}">
      <dsp:nvSpPr>
        <dsp:cNvPr id="0" name=""/>
        <dsp:cNvSpPr/>
      </dsp:nvSpPr>
      <dsp:spPr>
        <a:xfrm>
          <a:off x="0" y="2029328"/>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CL" sz="1900" b="1" i="0" kern="1200" baseline="0"/>
            <a:t>Interpretación:</a:t>
          </a:r>
          <a:r>
            <a:rPr lang="es-CL" sz="1900" b="0" i="0" kern="1200" baseline="0"/>
            <a:t> Un MSE más bajo indica un mejor ajuste del modelo a los datos.</a:t>
          </a:r>
          <a:endParaRPr lang="en-US" sz="1900" kern="1200"/>
        </a:p>
        <a:p>
          <a:pPr marL="171450" lvl="1" indent="-171450" algn="l" defTabSz="844550">
            <a:lnSpc>
              <a:spcPct val="90000"/>
            </a:lnSpc>
            <a:spcBef>
              <a:spcPct val="0"/>
            </a:spcBef>
            <a:spcAft>
              <a:spcPct val="20000"/>
            </a:spcAft>
            <a:buChar char="•"/>
          </a:pPr>
          <a:r>
            <a:rPr lang="es-CL" sz="1900" b="1" i="0" kern="1200" baseline="0"/>
            <a:t>Resultado Actual:</a:t>
          </a:r>
          <a:r>
            <a:rPr lang="es-CL" sz="1900" b="0" i="0" kern="1200" baseline="0"/>
            <a:t> MSE de 992.772553 para el modelo de árbol de decisiones.</a:t>
          </a:r>
          <a:endParaRPr lang="en-US" sz="1900" kern="1200"/>
        </a:p>
      </dsp:txBody>
      <dsp:txXfrm>
        <a:off x="0" y="2029328"/>
        <a:ext cx="10515600" cy="658260"/>
      </dsp:txXfrm>
    </dsp:sp>
    <dsp:sp modelId="{18BBB8DD-2885-43EB-B1F8-600295112F58}">
      <dsp:nvSpPr>
        <dsp:cNvPr id="0" name=""/>
        <dsp:cNvSpPr/>
      </dsp:nvSpPr>
      <dsp:spPr>
        <a:xfrm>
          <a:off x="0" y="2687589"/>
          <a:ext cx="10515600"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CL" sz="2400" b="1" i="0" kern="1200" baseline="0"/>
            <a:t>Coeficiente de Determinación (R^2):</a:t>
          </a:r>
          <a:endParaRPr lang="en-US" sz="2400" kern="1200"/>
        </a:p>
      </dsp:txBody>
      <dsp:txXfrm>
        <a:off x="46606" y="2734195"/>
        <a:ext cx="10422388" cy="861507"/>
      </dsp:txXfrm>
    </dsp:sp>
    <dsp:sp modelId="{A5F45D90-BFF8-4841-9E78-980AB1C21862}">
      <dsp:nvSpPr>
        <dsp:cNvPr id="0" name=""/>
        <dsp:cNvSpPr/>
      </dsp:nvSpPr>
      <dsp:spPr>
        <a:xfrm>
          <a:off x="0" y="3642309"/>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CL" sz="1900" b="1" i="0" kern="1200" baseline="0"/>
            <a:t>Interpretación:</a:t>
          </a:r>
          <a:r>
            <a:rPr lang="es-CL" sz="1900" b="0" i="0" kern="1200" baseline="0"/>
            <a:t> Un R^2 más cercano a 1 indica un mejor ajuste del modelo a los datos.</a:t>
          </a:r>
          <a:endParaRPr lang="en-US" sz="1900" kern="1200"/>
        </a:p>
        <a:p>
          <a:pPr marL="171450" lvl="1" indent="-171450" algn="l" defTabSz="844550">
            <a:lnSpc>
              <a:spcPct val="90000"/>
            </a:lnSpc>
            <a:spcBef>
              <a:spcPct val="0"/>
            </a:spcBef>
            <a:spcAft>
              <a:spcPct val="20000"/>
            </a:spcAft>
            <a:buChar char="•"/>
          </a:pPr>
          <a:r>
            <a:rPr lang="es-CL" sz="1900" b="1" i="0" kern="1200" baseline="0"/>
            <a:t>Resultado Actual:</a:t>
          </a:r>
          <a:r>
            <a:rPr lang="es-CL" sz="1900" b="0" i="0" kern="1200" baseline="0"/>
            <a:t> R^2 de 0.2479 para el modelo de árbol de decisiones.</a:t>
          </a:r>
          <a:endParaRPr lang="en-US" sz="1900" kern="1200"/>
        </a:p>
      </dsp:txBody>
      <dsp:txXfrm>
        <a:off x="0" y="3642309"/>
        <a:ext cx="10515600" cy="658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4D95-F0F4-4E8E-8AB4-14941C106B52}">
      <dsp:nvSpPr>
        <dsp:cNvPr id="0" name=""/>
        <dsp:cNvSpPr/>
      </dsp:nvSpPr>
      <dsp:spPr>
        <a:xfrm>
          <a:off x="0" y="16512"/>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L" sz="1500" b="1" i="0" kern="1200" baseline="0"/>
            <a:t>Posibles Escenarios:</a:t>
          </a:r>
          <a:endParaRPr lang="en-US" sz="1500" kern="1200"/>
        </a:p>
      </dsp:txBody>
      <dsp:txXfrm>
        <a:off x="17563" y="34075"/>
        <a:ext cx="10480474" cy="324648"/>
      </dsp:txXfrm>
    </dsp:sp>
    <dsp:sp modelId="{38EE3DAB-27BF-4399-B62D-BDB8385C674B}">
      <dsp:nvSpPr>
        <dsp:cNvPr id="0" name=""/>
        <dsp:cNvSpPr/>
      </dsp:nvSpPr>
      <dsp:spPr>
        <a:xfrm>
          <a:off x="0" y="419487"/>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L" sz="1500" b="1" i="0" kern="1200" baseline="0"/>
            <a:t>Overfitting (Sobreajuste):</a:t>
          </a:r>
          <a:endParaRPr lang="en-US" sz="1500" kern="1200"/>
        </a:p>
      </dsp:txBody>
      <dsp:txXfrm>
        <a:off x="17563" y="437050"/>
        <a:ext cx="10480474" cy="324648"/>
      </dsp:txXfrm>
    </dsp:sp>
    <dsp:sp modelId="{145262C9-ECEF-4343-8BA2-31F42C6DF861}">
      <dsp:nvSpPr>
        <dsp:cNvPr id="0" name=""/>
        <dsp:cNvSpPr/>
      </dsp:nvSpPr>
      <dsp:spPr>
        <a:xfrm>
          <a:off x="0" y="779262"/>
          <a:ext cx="10515600"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s-CL" sz="1200" b="1" i="0" kern="1200" baseline="0"/>
            <a:t>Indicadores:</a:t>
          </a:r>
          <a:r>
            <a:rPr lang="es-CL" sz="1200" b="0" i="0" kern="1200" baseline="0"/>
            <a:t> Diferencia significativa entre el rendimiento en el conjunto de entrenamiento y prueba.</a:t>
          </a:r>
          <a:endParaRPr lang="en-US" sz="1200" kern="1200"/>
        </a:p>
        <a:p>
          <a:pPr marL="114300" lvl="1" indent="-114300" algn="l" defTabSz="533400">
            <a:lnSpc>
              <a:spcPct val="90000"/>
            </a:lnSpc>
            <a:spcBef>
              <a:spcPct val="0"/>
            </a:spcBef>
            <a:spcAft>
              <a:spcPct val="20000"/>
            </a:spcAft>
            <a:buChar char="•"/>
          </a:pPr>
          <a:r>
            <a:rPr lang="es-CL" sz="1200" b="1" i="0" kern="1200" baseline="0"/>
            <a:t>Soluciones Posibles:</a:t>
          </a:r>
          <a:r>
            <a:rPr lang="es-CL" sz="1200" b="0" i="0" kern="1200" baseline="0"/>
            <a:t> Regularización del modelo, reducción de la complejidad, uso de más datos de entrenamiento.</a:t>
          </a:r>
          <a:endParaRPr lang="en-US" sz="1200" kern="1200"/>
        </a:p>
      </dsp:txBody>
      <dsp:txXfrm>
        <a:off x="0" y="779262"/>
        <a:ext cx="10515600" cy="411412"/>
      </dsp:txXfrm>
    </dsp:sp>
    <dsp:sp modelId="{F98DDFF3-6EFD-4D98-ACA3-3AA176E4C3EF}">
      <dsp:nvSpPr>
        <dsp:cNvPr id="0" name=""/>
        <dsp:cNvSpPr/>
      </dsp:nvSpPr>
      <dsp:spPr>
        <a:xfrm>
          <a:off x="0" y="1190675"/>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L" sz="1500" b="1" i="0" kern="1200" baseline="0"/>
            <a:t>Underfitting (Subajuste):</a:t>
          </a:r>
          <a:endParaRPr lang="en-US" sz="1500" kern="1200"/>
        </a:p>
      </dsp:txBody>
      <dsp:txXfrm>
        <a:off x="17563" y="1208238"/>
        <a:ext cx="10480474" cy="324648"/>
      </dsp:txXfrm>
    </dsp:sp>
    <dsp:sp modelId="{3ADFAD3D-AC49-4887-97F3-FA373F37B532}">
      <dsp:nvSpPr>
        <dsp:cNvPr id="0" name=""/>
        <dsp:cNvSpPr/>
      </dsp:nvSpPr>
      <dsp:spPr>
        <a:xfrm>
          <a:off x="0" y="1550450"/>
          <a:ext cx="10515600"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s-CL" sz="1200" b="1" i="0" kern="1200" baseline="0"/>
            <a:t>Indicadores:</a:t>
          </a:r>
          <a:r>
            <a:rPr lang="es-CL" sz="1200" b="0" i="0" kern="1200" baseline="0"/>
            <a:t> Rendimiento deficiente tanto en entrenamiento como en prueba.</a:t>
          </a:r>
          <a:endParaRPr lang="en-US" sz="1200" kern="1200"/>
        </a:p>
        <a:p>
          <a:pPr marL="114300" lvl="1" indent="-114300" algn="l" defTabSz="533400">
            <a:lnSpc>
              <a:spcPct val="90000"/>
            </a:lnSpc>
            <a:spcBef>
              <a:spcPct val="0"/>
            </a:spcBef>
            <a:spcAft>
              <a:spcPct val="20000"/>
            </a:spcAft>
            <a:buChar char="•"/>
          </a:pPr>
          <a:r>
            <a:rPr lang="es-CL" sz="1200" b="1" i="0" kern="1200" baseline="0"/>
            <a:t>Soluciones Posibles:</a:t>
          </a:r>
          <a:r>
            <a:rPr lang="es-CL" sz="1200" b="0" i="0" kern="1200" baseline="0"/>
            <a:t> Aumento de la complejidad del modelo, uso de características más relevantes, recopilación de más datos.</a:t>
          </a:r>
          <a:endParaRPr lang="en-US" sz="1200" kern="1200"/>
        </a:p>
      </dsp:txBody>
      <dsp:txXfrm>
        <a:off x="0" y="1550450"/>
        <a:ext cx="10515600" cy="411412"/>
      </dsp:txXfrm>
    </dsp:sp>
    <dsp:sp modelId="{813C1E56-130C-4155-B96A-61D6E27C307E}">
      <dsp:nvSpPr>
        <dsp:cNvPr id="0" name=""/>
        <dsp:cNvSpPr/>
      </dsp:nvSpPr>
      <dsp:spPr>
        <a:xfrm>
          <a:off x="0" y="1961862"/>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L" sz="1500" b="1" i="0" kern="1200" baseline="0"/>
            <a:t>Análisis del Resultado Actual:</a:t>
          </a:r>
          <a:endParaRPr lang="en-US" sz="1500" kern="1200"/>
        </a:p>
      </dsp:txBody>
      <dsp:txXfrm>
        <a:off x="17563" y="1979425"/>
        <a:ext cx="10480474" cy="324648"/>
      </dsp:txXfrm>
    </dsp:sp>
    <dsp:sp modelId="{F562205F-2B81-4CAA-92DC-498545CDF8AA}">
      <dsp:nvSpPr>
        <dsp:cNvPr id="0" name=""/>
        <dsp:cNvSpPr/>
      </dsp:nvSpPr>
      <dsp:spPr>
        <a:xfrm>
          <a:off x="0" y="2321637"/>
          <a:ext cx="10515600"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s-CL" sz="1200" b="0" i="0" kern="1200" baseline="0" dirty="0"/>
            <a:t>El modelo de árbol de decisiones parece tener un rendimiento moderado según las métricas.</a:t>
          </a:r>
          <a:endParaRPr lang="en-US" sz="1200" kern="1200" dirty="0"/>
        </a:p>
        <a:p>
          <a:pPr marL="114300" lvl="1" indent="-114300" algn="l" defTabSz="533400">
            <a:lnSpc>
              <a:spcPct val="90000"/>
            </a:lnSpc>
            <a:spcBef>
              <a:spcPct val="0"/>
            </a:spcBef>
            <a:spcAft>
              <a:spcPct val="20000"/>
            </a:spcAft>
            <a:buChar char="•"/>
          </a:pPr>
          <a:r>
            <a:rPr lang="es-CL" sz="1200" b="0" i="0" kern="1200" baseline="0" dirty="0"/>
            <a:t>Es importante comparar el rendimiento en el conjunto de entrenamiento y prueba.</a:t>
          </a:r>
          <a:endParaRPr lang="en-US" sz="1200" kern="1200" dirty="0"/>
        </a:p>
      </dsp:txBody>
      <dsp:txXfrm>
        <a:off x="0" y="2321637"/>
        <a:ext cx="10515600" cy="411412"/>
      </dsp:txXfrm>
    </dsp:sp>
    <dsp:sp modelId="{C15CE164-8663-4E7E-8881-9012A32CEE69}">
      <dsp:nvSpPr>
        <dsp:cNvPr id="0" name=""/>
        <dsp:cNvSpPr/>
      </dsp:nvSpPr>
      <dsp:spPr>
        <a:xfrm>
          <a:off x="0" y="2733050"/>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CL" sz="1500" b="1" i="0" kern="1200" baseline="0" dirty="0"/>
            <a:t>A considerar:</a:t>
          </a:r>
          <a:endParaRPr lang="en-US" sz="1500" kern="1200" dirty="0"/>
        </a:p>
      </dsp:txBody>
      <dsp:txXfrm>
        <a:off x="17563" y="2750613"/>
        <a:ext cx="10480474" cy="324648"/>
      </dsp:txXfrm>
    </dsp:sp>
    <dsp:sp modelId="{AFB46E52-CA54-4313-A7A7-C0CD20D5AC66}">
      <dsp:nvSpPr>
        <dsp:cNvPr id="0" name=""/>
        <dsp:cNvSpPr/>
      </dsp:nvSpPr>
      <dsp:spPr>
        <a:xfrm>
          <a:off x="0" y="3092825"/>
          <a:ext cx="1051560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s-CL" sz="1200" b="1" i="0" kern="1200" baseline="0" dirty="0"/>
            <a:t>Análisis Adicional:</a:t>
          </a:r>
          <a:endParaRPr lang="en-US" sz="1200" kern="1200" dirty="0"/>
        </a:p>
        <a:p>
          <a:pPr marL="228600" lvl="2" indent="-114300" algn="l" defTabSz="533400">
            <a:lnSpc>
              <a:spcPct val="90000"/>
            </a:lnSpc>
            <a:spcBef>
              <a:spcPct val="0"/>
            </a:spcBef>
            <a:spcAft>
              <a:spcPct val="20000"/>
            </a:spcAft>
            <a:buChar char="•"/>
          </a:pPr>
          <a:r>
            <a:rPr lang="es-CL" sz="1200" b="0" i="0" kern="1200" baseline="0" dirty="0"/>
            <a:t>Evaluar el rendimiento en el conjunto de entrenamiento y prueba por separado. Si hay una gran brecha, puede indicar </a:t>
          </a:r>
          <a:r>
            <a:rPr lang="es-CL" sz="1200" b="0" i="0" kern="1200" baseline="0" dirty="0" err="1"/>
            <a:t>overfitting</a:t>
          </a:r>
          <a:r>
            <a:rPr lang="es-CL" sz="1200" b="0" i="0" kern="1200" baseline="0" dirty="0"/>
            <a:t>.</a:t>
          </a:r>
          <a:endParaRPr lang="en-US" sz="1200" kern="1200" dirty="0"/>
        </a:p>
        <a:p>
          <a:pPr marL="114300" lvl="1" indent="-114300" algn="l" defTabSz="533400">
            <a:lnSpc>
              <a:spcPct val="90000"/>
            </a:lnSpc>
            <a:spcBef>
              <a:spcPct val="0"/>
            </a:spcBef>
            <a:spcAft>
              <a:spcPct val="20000"/>
            </a:spcAft>
            <a:buChar char="•"/>
          </a:pPr>
          <a:r>
            <a:rPr lang="es-CL" sz="1200" b="1" i="0" kern="1200" baseline="0" dirty="0"/>
            <a:t>Regularización:</a:t>
          </a:r>
          <a:endParaRPr lang="en-US" sz="1200" kern="1200" dirty="0"/>
        </a:p>
        <a:p>
          <a:pPr marL="228600" lvl="2" indent="-114300" algn="l" defTabSz="533400">
            <a:lnSpc>
              <a:spcPct val="90000"/>
            </a:lnSpc>
            <a:spcBef>
              <a:spcPct val="0"/>
            </a:spcBef>
            <a:spcAft>
              <a:spcPct val="20000"/>
            </a:spcAft>
            <a:buChar char="•"/>
          </a:pPr>
          <a:r>
            <a:rPr lang="es-CL" sz="1200" b="0" i="0" kern="1200" baseline="0" dirty="0"/>
            <a:t>Considerar la aplicación de técnicas de regularización, como la poda del árbol de decisiones, para reducir la complejidad y prevenir </a:t>
          </a:r>
          <a:r>
            <a:rPr lang="es-CL" sz="1200" b="0" i="0" kern="1200" baseline="0" dirty="0" err="1"/>
            <a:t>overfitting</a:t>
          </a:r>
          <a:r>
            <a:rPr lang="es-CL" sz="1200" b="0" i="0" kern="1200" baseline="0" dirty="0"/>
            <a:t>.</a:t>
          </a:r>
          <a:endParaRPr lang="en-US" sz="1200" kern="1200" dirty="0"/>
        </a:p>
        <a:p>
          <a:pPr marL="114300" lvl="1" indent="-114300" algn="l" defTabSz="533400">
            <a:lnSpc>
              <a:spcPct val="90000"/>
            </a:lnSpc>
            <a:spcBef>
              <a:spcPct val="0"/>
            </a:spcBef>
            <a:spcAft>
              <a:spcPct val="20000"/>
            </a:spcAft>
            <a:buChar char="•"/>
          </a:pPr>
          <a:r>
            <a:rPr lang="es-CL" sz="1200" b="1" i="0" kern="1200" baseline="0" dirty="0"/>
            <a:t>Validación Cruzada:</a:t>
          </a:r>
          <a:endParaRPr lang="en-US" sz="1200" kern="1200" dirty="0"/>
        </a:p>
        <a:p>
          <a:pPr marL="228600" lvl="2" indent="-114300" algn="l" defTabSz="533400">
            <a:lnSpc>
              <a:spcPct val="90000"/>
            </a:lnSpc>
            <a:spcBef>
              <a:spcPct val="0"/>
            </a:spcBef>
            <a:spcAft>
              <a:spcPct val="20000"/>
            </a:spcAft>
            <a:buChar char="•"/>
          </a:pPr>
          <a:r>
            <a:rPr lang="es-CL" sz="1200" b="0" i="0" kern="1200" baseline="0" dirty="0"/>
            <a:t>Implementar la validación cruzada para obtener evaluaciones más robustas del rendimiento del modelo.</a:t>
          </a:r>
          <a:endParaRPr lang="en-US" sz="1200" kern="1200" dirty="0"/>
        </a:p>
      </dsp:txBody>
      <dsp:txXfrm>
        <a:off x="0" y="3092825"/>
        <a:ext cx="10515600" cy="1242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18FD4-3053-6E31-C6CE-0B8B450BDB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3ECDB7A2-2B34-4602-0229-7768DE44F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28CCE34F-EC32-8A7A-9323-1229B4CAC90B}"/>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5" name="Marcador de pie de página 4">
            <a:extLst>
              <a:ext uri="{FF2B5EF4-FFF2-40B4-BE49-F238E27FC236}">
                <a16:creationId xmlns:a16="http://schemas.microsoft.com/office/drawing/2014/main" id="{1C6319A1-3C52-FA3A-65D9-C7B7C248E68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CF22D7B-231A-4410-F2D6-006EB8D91FEB}"/>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84513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FA5DE-054E-0BF5-5ACE-A8B2EB40E40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00BCAF1-A65D-D93B-A103-585D68C5844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9B4A6D-AC5D-16E5-622E-347E2C58559E}"/>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5" name="Marcador de pie de página 4">
            <a:extLst>
              <a:ext uri="{FF2B5EF4-FFF2-40B4-BE49-F238E27FC236}">
                <a16:creationId xmlns:a16="http://schemas.microsoft.com/office/drawing/2014/main" id="{2F189D86-E674-8C98-915B-A6DA098214A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EABF6B1-495C-C576-DCB3-DD137C18085F}"/>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257106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6F6B3A-E8BC-69A0-07D4-128032C44BF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9CF1338-81C9-D3F0-B804-99F7185C8E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37D28CB-D7CB-4C9F-048E-ADF9E313FD7B}"/>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5" name="Marcador de pie de página 4">
            <a:extLst>
              <a:ext uri="{FF2B5EF4-FFF2-40B4-BE49-F238E27FC236}">
                <a16:creationId xmlns:a16="http://schemas.microsoft.com/office/drawing/2014/main" id="{13C0AD97-3519-B736-102B-3C18826A1FD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D04E5B7-B015-4403-D7A0-A10B1D0FE7A5}"/>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363181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64F82-CB7B-B8D3-E105-D7B30BD85D0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083EBAA-5202-42AD-1CEC-801DAD2C1A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DF80254-AC4B-FEC4-D073-03321BA20727}"/>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5" name="Marcador de pie de página 4">
            <a:extLst>
              <a:ext uri="{FF2B5EF4-FFF2-40B4-BE49-F238E27FC236}">
                <a16:creationId xmlns:a16="http://schemas.microsoft.com/office/drawing/2014/main" id="{A4BD8723-9D65-FFA2-13E3-4DC5E8358BE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252644C-7971-53E1-E674-6649765D6A1B}"/>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78061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115FD-B1AA-C4CB-8341-5B823B2DF4F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11F7C56-6C22-2C08-1E5D-18D98BD4A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11A958-EEA3-99D9-0F7A-125BDF434F23}"/>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5" name="Marcador de pie de página 4">
            <a:extLst>
              <a:ext uri="{FF2B5EF4-FFF2-40B4-BE49-F238E27FC236}">
                <a16:creationId xmlns:a16="http://schemas.microsoft.com/office/drawing/2014/main" id="{F95C73F8-F285-7DE2-7DC0-A3B10DA6FB1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7BF0274-2B10-DEEE-1AB1-5513AB2CC79A}"/>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80430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E82A6-C78E-C376-8B9F-D80D1B6D00A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E7E1355-9D5E-2C34-3F27-B477D36C43D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6BA3369B-8AED-A57B-A0F0-DE8DCC778D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DB11910A-A84C-3D6E-32FF-2AC7AA75E7E7}"/>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6" name="Marcador de pie de página 5">
            <a:extLst>
              <a:ext uri="{FF2B5EF4-FFF2-40B4-BE49-F238E27FC236}">
                <a16:creationId xmlns:a16="http://schemas.microsoft.com/office/drawing/2014/main" id="{67AD31C9-6D6B-49AD-F7EE-DA39B588BE7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B3A999F-838D-FEEE-077A-D4C0562EE0F8}"/>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43513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C7B7F-DD2C-8CC3-63FD-DF8A733E9B2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ED53E14-3DEE-B4D3-4548-ECDE82064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0D4029B-7D2B-E60C-47D0-9CC41B5C665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1A260B31-BFCD-2C8C-C049-8928D60BE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B935B06-DA1F-C7FD-7B20-0FD352416E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9D81368B-2B8B-6FE3-F479-8F6234A44E60}"/>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8" name="Marcador de pie de página 7">
            <a:extLst>
              <a:ext uri="{FF2B5EF4-FFF2-40B4-BE49-F238E27FC236}">
                <a16:creationId xmlns:a16="http://schemas.microsoft.com/office/drawing/2014/main" id="{80BFB306-0431-B8C4-498E-16CA6581790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46C0EB2-B330-B7EC-7F1E-2A422EB494BF}"/>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6377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A2DE0-7360-44DF-5F66-2B1578ECC1F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86A8128-528D-B8E7-0DD5-D62AFF1A945A}"/>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4" name="Marcador de pie de página 3">
            <a:extLst>
              <a:ext uri="{FF2B5EF4-FFF2-40B4-BE49-F238E27FC236}">
                <a16:creationId xmlns:a16="http://schemas.microsoft.com/office/drawing/2014/main" id="{7A40414C-2211-D992-F8B1-8330DA4E29F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3C7097B7-6248-06F5-99EC-392EC507966B}"/>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43177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C354A9-E387-1EE2-93BC-CDB6B8466326}"/>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3" name="Marcador de pie de página 2">
            <a:extLst>
              <a:ext uri="{FF2B5EF4-FFF2-40B4-BE49-F238E27FC236}">
                <a16:creationId xmlns:a16="http://schemas.microsoft.com/office/drawing/2014/main" id="{EA0E9C3F-9D8B-B267-6025-7C18FC1F521B}"/>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D77EAA74-0A0D-53C6-45DF-29494A2B9748}"/>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75525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6B9C5-2031-64F3-D736-7681521F00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42392C7-7CB9-2F08-AF32-2F27F19B6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CFC4129-AED9-9A3A-8487-C6630C70D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3064DE-9894-2454-3F0F-68C01CD1FDFF}"/>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6" name="Marcador de pie de página 5">
            <a:extLst>
              <a:ext uri="{FF2B5EF4-FFF2-40B4-BE49-F238E27FC236}">
                <a16:creationId xmlns:a16="http://schemas.microsoft.com/office/drawing/2014/main" id="{FA3441E5-C848-CBD5-A4F6-059B521254B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562C376-C29F-ABF7-4322-F0B8E28FFBE0}"/>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8994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1C63C-D15F-77E9-A46A-05CADA5304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0078AE23-F7E3-77F1-7F19-71DB57507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42634B8-0564-73DD-0C7F-F96097291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556661-C694-C066-5634-07D49FF627A2}"/>
              </a:ext>
            </a:extLst>
          </p:cNvPr>
          <p:cNvSpPr>
            <a:spLocks noGrp="1"/>
          </p:cNvSpPr>
          <p:nvPr>
            <p:ph type="dt" sz="half" idx="10"/>
          </p:nvPr>
        </p:nvSpPr>
        <p:spPr/>
        <p:txBody>
          <a:bodyPr/>
          <a:lstStyle/>
          <a:p>
            <a:fld id="{E0BFA87D-3B56-40FA-B93E-878EE6EF1F2F}" type="datetimeFigureOut">
              <a:rPr lang="es-CL" smtClean="0"/>
              <a:t>14-02-2024</a:t>
            </a:fld>
            <a:endParaRPr lang="es-CL"/>
          </a:p>
        </p:txBody>
      </p:sp>
      <p:sp>
        <p:nvSpPr>
          <p:cNvPr id="6" name="Marcador de pie de página 5">
            <a:extLst>
              <a:ext uri="{FF2B5EF4-FFF2-40B4-BE49-F238E27FC236}">
                <a16:creationId xmlns:a16="http://schemas.microsoft.com/office/drawing/2014/main" id="{13C2B219-44FA-3C5D-D736-18F37276C83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B30A7B6-185A-C1E6-BBEE-6A8018D83381}"/>
              </a:ext>
            </a:extLst>
          </p:cNvPr>
          <p:cNvSpPr>
            <a:spLocks noGrp="1"/>
          </p:cNvSpPr>
          <p:nvPr>
            <p:ph type="sldNum" sz="quarter" idx="12"/>
          </p:nvPr>
        </p:nvSpPr>
        <p:spPr/>
        <p:txBody>
          <a:bodyPr/>
          <a:lstStyle/>
          <a:p>
            <a:fld id="{20E0975F-EFA4-427E-8312-874DEBE37CA6}" type="slidenum">
              <a:rPr lang="es-CL" smtClean="0"/>
              <a:t>‹Nº›</a:t>
            </a:fld>
            <a:endParaRPr lang="es-CL"/>
          </a:p>
        </p:txBody>
      </p:sp>
    </p:spTree>
    <p:extLst>
      <p:ext uri="{BB962C8B-B14F-4D97-AF65-F5344CB8AC3E}">
        <p14:creationId xmlns:p14="http://schemas.microsoft.com/office/powerpoint/2010/main" val="189593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C6AC87-B59C-5F3B-F2E1-49D79A73D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1D7CED7-7C10-2DA3-5EE3-36AC3D47E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8E126FA-4A3F-58B8-A508-18A084CED6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FA87D-3B56-40FA-B93E-878EE6EF1F2F}" type="datetimeFigureOut">
              <a:rPr lang="es-CL" smtClean="0"/>
              <a:t>14-02-2024</a:t>
            </a:fld>
            <a:endParaRPr lang="es-CL"/>
          </a:p>
        </p:txBody>
      </p:sp>
      <p:sp>
        <p:nvSpPr>
          <p:cNvPr id="5" name="Marcador de pie de página 4">
            <a:extLst>
              <a:ext uri="{FF2B5EF4-FFF2-40B4-BE49-F238E27FC236}">
                <a16:creationId xmlns:a16="http://schemas.microsoft.com/office/drawing/2014/main" id="{ABC54795-6196-6279-8F30-F3C86D601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47EE295-F7B3-59C4-DD2B-A509D460C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0975F-EFA4-427E-8312-874DEBE37CA6}" type="slidenum">
              <a:rPr lang="es-CL" smtClean="0"/>
              <a:t>‹Nº›</a:t>
            </a:fld>
            <a:endParaRPr lang="es-CL"/>
          </a:p>
        </p:txBody>
      </p:sp>
    </p:spTree>
    <p:extLst>
      <p:ext uri="{BB962C8B-B14F-4D97-AF65-F5344CB8AC3E}">
        <p14:creationId xmlns:p14="http://schemas.microsoft.com/office/powerpoint/2010/main" val="2957738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CDD0FF-8859-66CB-5998-ED40836E93CE}"/>
              </a:ext>
            </a:extLst>
          </p:cNvPr>
          <p:cNvSpPr>
            <a:spLocks noGrp="1"/>
          </p:cNvSpPr>
          <p:nvPr>
            <p:ph type="ctrTitle"/>
          </p:nvPr>
        </p:nvSpPr>
        <p:spPr>
          <a:xfrm>
            <a:off x="643468" y="643467"/>
            <a:ext cx="4620584" cy="4567137"/>
          </a:xfrm>
        </p:spPr>
        <p:txBody>
          <a:bodyPr>
            <a:normAutofit/>
          </a:bodyPr>
          <a:lstStyle/>
          <a:p>
            <a:pPr algn="l"/>
            <a:r>
              <a:rPr lang="es-CL" sz="4400"/>
              <a:t>Informe desarrollo sostenible 2023</a:t>
            </a:r>
            <a:br>
              <a:rPr lang="es-CL" sz="4400"/>
            </a:br>
            <a:endParaRPr lang="es-CL" sz="4400"/>
          </a:p>
        </p:txBody>
      </p:sp>
      <p:sp>
        <p:nvSpPr>
          <p:cNvPr id="3" name="Subtítulo 2">
            <a:extLst>
              <a:ext uri="{FF2B5EF4-FFF2-40B4-BE49-F238E27FC236}">
                <a16:creationId xmlns:a16="http://schemas.microsoft.com/office/drawing/2014/main" id="{F15CF485-AF76-99F6-DB81-21C7BD7992E1}"/>
              </a:ext>
            </a:extLst>
          </p:cNvPr>
          <p:cNvSpPr>
            <a:spLocks noGrp="1"/>
          </p:cNvSpPr>
          <p:nvPr>
            <p:ph type="subTitle" idx="1"/>
          </p:nvPr>
        </p:nvSpPr>
        <p:spPr>
          <a:xfrm>
            <a:off x="643467" y="5277684"/>
            <a:ext cx="4620584" cy="775494"/>
          </a:xfrm>
        </p:spPr>
        <p:txBody>
          <a:bodyPr>
            <a:normAutofit/>
          </a:bodyPr>
          <a:lstStyle/>
          <a:p>
            <a:pPr algn="l"/>
            <a:endParaRPr lang="es-CL"/>
          </a:p>
        </p:txBody>
      </p:sp>
      <p:pic>
        <p:nvPicPr>
          <p:cNvPr id="5" name="Picture 4">
            <a:extLst>
              <a:ext uri="{FF2B5EF4-FFF2-40B4-BE49-F238E27FC236}">
                <a16:creationId xmlns:a16="http://schemas.microsoft.com/office/drawing/2014/main" id="{CC997E6C-9DA4-FF55-BBD3-973727C75933}"/>
              </a:ext>
            </a:extLst>
          </p:cNvPr>
          <p:cNvPicPr>
            <a:picLocks noChangeAspect="1"/>
          </p:cNvPicPr>
          <p:nvPr/>
        </p:nvPicPr>
        <p:blipFill rotWithShape="1">
          <a:blip r:embed="rId2"/>
          <a:srcRect l="9210" r="3275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8903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CC2376-112A-7FCB-97AF-62E29CBDEBD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000" kern="1200">
                <a:solidFill>
                  <a:srgbClr val="FFFFFF"/>
                </a:solidFill>
                <a:latin typeface="+mj-lt"/>
                <a:ea typeface="+mj-ea"/>
                <a:cs typeface="+mj-cs"/>
              </a:rPr>
              <a:t>Se Filtra el DataFrame para obtener solo los datos de Cuba, ya que es el top en todos los años en el puntaje de desarrollo ecónomico</a:t>
            </a:r>
          </a:p>
        </p:txBody>
      </p:sp>
      <p:pic>
        <p:nvPicPr>
          <p:cNvPr id="6" name="Marcador de contenido 5">
            <a:extLst>
              <a:ext uri="{FF2B5EF4-FFF2-40B4-BE49-F238E27FC236}">
                <a16:creationId xmlns:a16="http://schemas.microsoft.com/office/drawing/2014/main" id="{45514A0A-01AB-2A70-BB25-5BB95328CD2A}"/>
              </a:ext>
            </a:extLst>
          </p:cNvPr>
          <p:cNvPicPr>
            <a:picLocks noGrp="1" noChangeAspect="1"/>
          </p:cNvPicPr>
          <p:nvPr>
            <p:ph idx="1"/>
          </p:nvPr>
        </p:nvPicPr>
        <p:blipFill>
          <a:blip r:embed="rId2"/>
          <a:stretch>
            <a:fillRect/>
          </a:stretch>
        </p:blipFill>
        <p:spPr>
          <a:xfrm>
            <a:off x="4777316" y="1588571"/>
            <a:ext cx="6780700" cy="3678528"/>
          </a:xfrm>
          <a:prstGeom prst="rect">
            <a:avLst/>
          </a:prstGeom>
        </p:spPr>
      </p:pic>
    </p:spTree>
    <p:extLst>
      <p:ext uri="{BB962C8B-B14F-4D97-AF65-F5344CB8AC3E}">
        <p14:creationId xmlns:p14="http://schemas.microsoft.com/office/powerpoint/2010/main" val="361290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2" y="0"/>
            <a:ext cx="7299977"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ítulo 1">
            <a:extLst>
              <a:ext uri="{FF2B5EF4-FFF2-40B4-BE49-F238E27FC236}">
                <a16:creationId xmlns:a16="http://schemas.microsoft.com/office/drawing/2014/main" id="{750C75D3-BEBC-B958-EC54-AC5EC8223F6E}"/>
              </a:ext>
            </a:extLst>
          </p:cNvPr>
          <p:cNvSpPr>
            <a:spLocks noGrp="1"/>
          </p:cNvSpPr>
          <p:nvPr>
            <p:ph type="title"/>
          </p:nvPr>
        </p:nvSpPr>
        <p:spPr>
          <a:xfrm>
            <a:off x="838199" y="1065749"/>
            <a:ext cx="4953001" cy="4726502"/>
          </a:xfrm>
        </p:spPr>
        <p:txBody>
          <a:bodyPr>
            <a:normAutofit/>
          </a:bodyPr>
          <a:lstStyle/>
          <a:p>
            <a:r>
              <a:rPr lang="es-MX" sz="3100"/>
              <a:t>¿Existe una correlación entre el crecimiento económico (GOAL_8) y la puntuación del GOAL_1 (Sin pobreza)?</a:t>
            </a:r>
            <a:br>
              <a:rPr lang="es-MX" sz="3100"/>
            </a:br>
            <a:br>
              <a:rPr lang="es-MX" sz="3100"/>
            </a:br>
            <a:r>
              <a:rPr lang="es-MX" sz="3100"/>
              <a:t>¿Los países con un crecimiento económico más sólido también han reducido significativamente la pobreza?</a:t>
            </a:r>
            <a:endParaRPr lang="es-CL" sz="3100"/>
          </a:p>
        </p:txBody>
      </p:sp>
      <p:sp>
        <p:nvSpPr>
          <p:cNvPr id="3" name="Marcador de contenido 2">
            <a:extLst>
              <a:ext uri="{FF2B5EF4-FFF2-40B4-BE49-F238E27FC236}">
                <a16:creationId xmlns:a16="http://schemas.microsoft.com/office/drawing/2014/main" id="{25059EAB-C8A5-A5BE-F091-55AC3DBE4BFA}"/>
              </a:ext>
            </a:extLst>
          </p:cNvPr>
          <p:cNvSpPr>
            <a:spLocks noGrp="1"/>
          </p:cNvSpPr>
          <p:nvPr>
            <p:ph idx="1"/>
          </p:nvPr>
        </p:nvSpPr>
        <p:spPr>
          <a:xfrm>
            <a:off x="7538022" y="713313"/>
            <a:ext cx="3815778" cy="5431376"/>
          </a:xfrm>
        </p:spPr>
        <p:txBody>
          <a:bodyPr anchor="ctr">
            <a:normAutofit/>
          </a:bodyPr>
          <a:lstStyle/>
          <a:p>
            <a:r>
              <a:rPr lang="es-MX" sz="2000" dirty="0"/>
              <a:t>En base a este primer </a:t>
            </a:r>
            <a:r>
              <a:rPr lang="es-MX" sz="2000" dirty="0" err="1"/>
              <a:t>análisis,se</a:t>
            </a:r>
            <a:r>
              <a:rPr lang="es-MX" sz="2000" dirty="0"/>
              <a:t> procede a </a:t>
            </a:r>
            <a:r>
              <a:rPr lang="es-MX" sz="2000" dirty="0" err="1"/>
              <a:t>analisar</a:t>
            </a:r>
            <a:r>
              <a:rPr lang="es-MX" sz="2000" dirty="0"/>
              <a:t> el top 1 de los </a:t>
            </a:r>
            <a:r>
              <a:rPr lang="es-MX" sz="2000" dirty="0" err="1"/>
              <a:t>paises</a:t>
            </a:r>
            <a:r>
              <a:rPr lang="es-MX" sz="2000" dirty="0"/>
              <a:t> con mayor puntaje en desarrollo </a:t>
            </a:r>
            <a:r>
              <a:rPr lang="es-MX" sz="2000" dirty="0" err="1"/>
              <a:t>economico</a:t>
            </a:r>
            <a:r>
              <a:rPr lang="es-MX" sz="2000" dirty="0"/>
              <a:t> por cada año, pero no se cumple la </a:t>
            </a:r>
            <a:r>
              <a:rPr lang="es-MX" sz="2000" dirty="0" err="1"/>
              <a:t>hipotesis</a:t>
            </a:r>
            <a:r>
              <a:rPr lang="es-MX" sz="2000" dirty="0"/>
              <a:t> planteada en este caso, ya que si bien se ha punteado cada año a cuba con mayor puntaje, la disminución de la pobreza es 0 o muy </a:t>
            </a:r>
            <a:r>
              <a:rPr lang="es-MX" sz="2000" dirty="0" err="1"/>
              <a:t>minima</a:t>
            </a:r>
            <a:r>
              <a:rPr lang="es-MX" sz="2000" dirty="0"/>
              <a:t> su evolución, por ende no se podría suponer que existe una clara correlación.</a:t>
            </a:r>
            <a:endParaRPr lang="es-CL" sz="2000" dirty="0"/>
          </a:p>
        </p:txBody>
      </p:sp>
    </p:spTree>
    <p:extLst>
      <p:ext uri="{BB962C8B-B14F-4D97-AF65-F5344CB8AC3E}">
        <p14:creationId xmlns:p14="http://schemas.microsoft.com/office/powerpoint/2010/main" val="230053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44FAAA-B047-1D1B-AC8F-576BFCBDCF0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100" kern="1200">
                <a:solidFill>
                  <a:schemeClr val="tx1"/>
                </a:solidFill>
                <a:latin typeface="+mj-lt"/>
                <a:ea typeface="+mj-ea"/>
                <a:cs typeface="+mj-cs"/>
              </a:rPr>
              <a:t>A continuación, se procede a demostrar a través de box plots, cuanta segmentación se logra visualizar por causa de Cuba</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D779B46B-28CC-C4B1-B4E6-9B3692D6B919}"/>
              </a:ext>
            </a:extLst>
          </p:cNvPr>
          <p:cNvPicPr>
            <a:picLocks noGrp="1" noChangeAspect="1"/>
          </p:cNvPicPr>
          <p:nvPr>
            <p:ph idx="1"/>
          </p:nvPr>
        </p:nvPicPr>
        <p:blipFill>
          <a:blip r:embed="rId2"/>
          <a:stretch>
            <a:fillRect/>
          </a:stretch>
        </p:blipFill>
        <p:spPr>
          <a:xfrm>
            <a:off x="319265" y="2775989"/>
            <a:ext cx="11548872" cy="2280902"/>
          </a:xfrm>
          <a:prstGeom prst="rect">
            <a:avLst/>
          </a:prstGeom>
        </p:spPr>
      </p:pic>
    </p:spTree>
    <p:extLst>
      <p:ext uri="{BB962C8B-B14F-4D97-AF65-F5344CB8AC3E}">
        <p14:creationId xmlns:p14="http://schemas.microsoft.com/office/powerpoint/2010/main" val="121941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E09620AA-E384-B933-5FBC-4806980FC3B6}"/>
              </a:ext>
            </a:extLst>
          </p:cNvPr>
          <p:cNvPicPr>
            <a:picLocks noGrp="1" noChangeAspect="1"/>
          </p:cNvPicPr>
          <p:nvPr>
            <p:ph idx="1"/>
          </p:nvPr>
        </p:nvPicPr>
        <p:blipFill>
          <a:blip r:embed="rId2"/>
          <a:stretch>
            <a:fillRect/>
          </a:stretch>
        </p:blipFill>
        <p:spPr>
          <a:xfrm>
            <a:off x="865141" y="1972489"/>
            <a:ext cx="10488660" cy="2071510"/>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7063289C-43CF-3633-449E-E693D14DA693}"/>
              </a:ext>
            </a:extLst>
          </p:cNvPr>
          <p:cNvSpPr>
            <a:spLocks noGrp="1"/>
          </p:cNvSpPr>
          <p:nvPr>
            <p:ph type="title"/>
          </p:nvPr>
        </p:nvSpPr>
        <p:spPr>
          <a:xfrm>
            <a:off x="865141" y="4933765"/>
            <a:ext cx="10109199" cy="598032"/>
          </a:xfrm>
        </p:spPr>
        <p:txBody>
          <a:bodyPr vert="horz" lIns="91440" tIns="45720" rIns="91440" bIns="45720" rtlCol="0" anchor="ctr">
            <a:normAutofit/>
          </a:bodyPr>
          <a:lstStyle/>
          <a:p>
            <a:r>
              <a:rPr lang="en-US" sz="1400" kern="1200" dirty="0">
                <a:solidFill>
                  <a:schemeClr val="tx1"/>
                </a:solidFill>
                <a:latin typeface="+mj-lt"/>
                <a:ea typeface="+mj-ea"/>
                <a:cs typeface="+mj-cs"/>
              </a:rPr>
              <a:t>Dado a que </a:t>
            </a:r>
            <a:r>
              <a:rPr lang="en-US" sz="1400" kern="1200" dirty="0" err="1">
                <a:solidFill>
                  <a:schemeClr val="tx1"/>
                </a:solidFill>
                <a:latin typeface="+mj-lt"/>
                <a:ea typeface="+mj-ea"/>
                <a:cs typeface="+mj-cs"/>
              </a:rPr>
              <a:t>el</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resultado</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este</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demasiado</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sesgado</a:t>
            </a:r>
            <a:r>
              <a:rPr lang="en-US" sz="1400" kern="1200" dirty="0">
                <a:solidFill>
                  <a:schemeClr val="tx1"/>
                </a:solidFill>
                <a:latin typeface="+mj-lt"/>
                <a:ea typeface="+mj-ea"/>
                <a:cs typeface="+mj-cs"/>
              </a:rPr>
              <a:t> a favor de </a:t>
            </a:r>
            <a:r>
              <a:rPr lang="en-US" sz="1400" kern="1200" dirty="0" err="1">
                <a:solidFill>
                  <a:schemeClr val="tx1"/>
                </a:solidFill>
                <a:latin typeface="+mj-lt"/>
                <a:ea typeface="+mj-ea"/>
                <a:cs typeface="+mj-cs"/>
              </a:rPr>
              <a:t>cuba</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en</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relacion</a:t>
            </a:r>
            <a:r>
              <a:rPr lang="en-US" sz="1400" kern="1200" dirty="0">
                <a:solidFill>
                  <a:schemeClr val="tx1"/>
                </a:solidFill>
                <a:latin typeface="+mj-lt"/>
                <a:ea typeface="+mj-ea"/>
                <a:cs typeface="+mj-cs"/>
              </a:rPr>
              <a:t> al </a:t>
            </a:r>
            <a:r>
              <a:rPr lang="en-US" sz="1400" kern="1200" dirty="0" err="1">
                <a:solidFill>
                  <a:schemeClr val="tx1"/>
                </a:solidFill>
                <a:latin typeface="+mj-lt"/>
                <a:ea typeface="+mj-ea"/>
                <a:cs typeface="+mj-cs"/>
              </a:rPr>
              <a:t>puntaje</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obtenido</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por</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desarrollo</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económico</a:t>
            </a:r>
            <a:r>
              <a:rPr lang="en-US" sz="1400" kern="1200" dirty="0">
                <a:solidFill>
                  <a:schemeClr val="tx1"/>
                </a:solidFill>
                <a:latin typeface="+mj-lt"/>
                <a:ea typeface="+mj-ea"/>
                <a:cs typeface="+mj-cs"/>
              </a:rPr>
              <a:t> vs </a:t>
            </a:r>
            <a:r>
              <a:rPr lang="en-US" sz="1400" kern="1200" dirty="0" err="1">
                <a:solidFill>
                  <a:schemeClr val="tx1"/>
                </a:solidFill>
                <a:latin typeface="+mj-lt"/>
                <a:ea typeface="+mj-ea"/>
                <a:cs typeface="+mj-cs"/>
              </a:rPr>
              <a:t>disminución</a:t>
            </a:r>
            <a:r>
              <a:rPr lang="en-US" sz="1400" kern="1200" dirty="0">
                <a:solidFill>
                  <a:schemeClr val="tx1"/>
                </a:solidFill>
                <a:latin typeface="+mj-lt"/>
                <a:ea typeface="+mj-ea"/>
                <a:cs typeface="+mj-cs"/>
              </a:rPr>
              <a:t> de la </a:t>
            </a:r>
            <a:r>
              <a:rPr lang="en-US" sz="1400" kern="1200" dirty="0" err="1">
                <a:solidFill>
                  <a:schemeClr val="tx1"/>
                </a:solidFill>
                <a:latin typeface="+mj-lt"/>
                <a:ea typeface="+mj-ea"/>
                <a:cs typeface="+mj-cs"/>
              </a:rPr>
              <a:t>disminución</a:t>
            </a:r>
            <a:r>
              <a:rPr lang="en-US" sz="1400" kern="1200" dirty="0">
                <a:solidFill>
                  <a:schemeClr val="tx1"/>
                </a:solidFill>
                <a:latin typeface="+mj-lt"/>
                <a:ea typeface="+mj-ea"/>
                <a:cs typeface="+mj-cs"/>
              </a:rPr>
              <a:t> de la </a:t>
            </a:r>
            <a:r>
              <a:rPr lang="en-US" sz="1400" kern="1200" dirty="0" err="1">
                <a:solidFill>
                  <a:schemeClr val="tx1"/>
                </a:solidFill>
                <a:latin typeface="+mj-lt"/>
                <a:ea typeface="+mj-ea"/>
                <a:cs typeface="+mj-cs"/>
              </a:rPr>
              <a:t>pobreza</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entonces</a:t>
            </a:r>
            <a:r>
              <a:rPr lang="en-US" sz="1400" kern="1200" dirty="0">
                <a:solidFill>
                  <a:schemeClr val="tx1"/>
                </a:solidFill>
                <a:latin typeface="+mj-lt"/>
                <a:ea typeface="+mj-ea"/>
                <a:cs typeface="+mj-cs"/>
              </a:rPr>
              <a:t> se </a:t>
            </a:r>
            <a:r>
              <a:rPr lang="en-US" sz="1400" kern="1200" dirty="0" err="1">
                <a:solidFill>
                  <a:schemeClr val="tx1"/>
                </a:solidFill>
                <a:latin typeface="+mj-lt"/>
                <a:ea typeface="+mj-ea"/>
                <a:cs typeface="+mj-cs"/>
              </a:rPr>
              <a:t>procederá</a:t>
            </a:r>
            <a:r>
              <a:rPr lang="en-US" sz="1400" kern="1200" dirty="0">
                <a:solidFill>
                  <a:schemeClr val="tx1"/>
                </a:solidFill>
                <a:latin typeface="+mj-lt"/>
                <a:ea typeface="+mj-ea"/>
                <a:cs typeface="+mj-cs"/>
              </a:rPr>
              <a:t> a </a:t>
            </a:r>
            <a:r>
              <a:rPr lang="en-US" sz="1400" kern="1200" dirty="0" err="1">
                <a:solidFill>
                  <a:schemeClr val="tx1"/>
                </a:solidFill>
                <a:latin typeface="+mj-lt"/>
                <a:ea typeface="+mj-ea"/>
                <a:cs typeface="+mj-cs"/>
              </a:rPr>
              <a:t>segmentar</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por</a:t>
            </a:r>
            <a:r>
              <a:rPr lang="en-US" sz="1400" kern="1200" dirty="0">
                <a:solidFill>
                  <a:schemeClr val="tx1"/>
                </a:solidFill>
                <a:latin typeface="+mj-lt"/>
                <a:ea typeface="+mj-ea"/>
                <a:cs typeface="+mj-cs"/>
              </a:rPr>
              <a:t> los </a:t>
            </a:r>
            <a:r>
              <a:rPr lang="en-US" sz="1400" kern="1200" dirty="0" err="1">
                <a:solidFill>
                  <a:schemeClr val="tx1"/>
                </a:solidFill>
                <a:latin typeface="+mj-lt"/>
                <a:ea typeface="+mj-ea"/>
                <a:cs typeface="+mj-cs"/>
              </a:rPr>
              <a:t>demás</a:t>
            </a:r>
            <a:r>
              <a:rPr lang="en-US" sz="1400" kern="1200" dirty="0">
                <a:solidFill>
                  <a:schemeClr val="tx1"/>
                </a:solidFill>
                <a:latin typeface="+mj-lt"/>
                <a:ea typeface="+mj-ea"/>
                <a:cs typeface="+mj-cs"/>
              </a:rPr>
              <a:t> </a:t>
            </a:r>
            <a:r>
              <a:rPr lang="en-US" sz="1400" kern="1200" dirty="0" err="1">
                <a:solidFill>
                  <a:schemeClr val="tx1"/>
                </a:solidFill>
                <a:latin typeface="+mj-lt"/>
                <a:ea typeface="+mj-ea"/>
                <a:cs typeface="+mj-cs"/>
              </a:rPr>
              <a:t>países</a:t>
            </a:r>
            <a:endParaRPr lang="en-US" sz="1400" kern="1200" dirty="0">
              <a:solidFill>
                <a:schemeClr val="tx1"/>
              </a:solidFill>
              <a:latin typeface="+mj-lt"/>
              <a:ea typeface="+mj-ea"/>
              <a:cs typeface="+mj-cs"/>
            </a:endParaRPr>
          </a:p>
        </p:txBody>
      </p:sp>
    </p:spTree>
    <p:extLst>
      <p:ext uri="{BB962C8B-B14F-4D97-AF65-F5344CB8AC3E}">
        <p14:creationId xmlns:p14="http://schemas.microsoft.com/office/powerpoint/2010/main" val="327529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E1306-71B5-1622-0709-B05398338917}"/>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1700" dirty="0" err="1"/>
              <a:t>O</a:t>
            </a:r>
            <a:r>
              <a:rPr lang="en-US" sz="1700" kern="1200" dirty="0" err="1">
                <a:solidFill>
                  <a:schemeClr val="tx1"/>
                </a:solidFill>
                <a:latin typeface="+mj-lt"/>
                <a:ea typeface="+mj-ea"/>
                <a:cs typeface="+mj-cs"/>
              </a:rPr>
              <a:t>bservaremos</a:t>
            </a:r>
            <a:r>
              <a:rPr lang="en-US" sz="1700" kern="1200" dirty="0">
                <a:solidFill>
                  <a:schemeClr val="tx1"/>
                </a:solidFill>
                <a:latin typeface="+mj-lt"/>
                <a:ea typeface="+mj-ea"/>
                <a:cs typeface="+mj-cs"/>
              </a:rPr>
              <a:t> ambas </a:t>
            </a:r>
            <a:r>
              <a:rPr lang="en-US" sz="1700" kern="1200" dirty="0" err="1">
                <a:solidFill>
                  <a:schemeClr val="tx1"/>
                </a:solidFill>
                <a:latin typeface="+mj-lt"/>
                <a:ea typeface="+mj-ea"/>
                <a:cs typeface="+mj-cs"/>
              </a:rPr>
              <a:t>situaciones</a:t>
            </a:r>
            <a:r>
              <a:rPr lang="en-US" sz="1700" kern="1200" dirty="0">
                <a:solidFill>
                  <a:schemeClr val="tx1"/>
                </a:solidFill>
                <a:latin typeface="+mj-lt"/>
                <a:ea typeface="+mj-ea"/>
                <a:cs typeface="+mj-cs"/>
              </a:rPr>
              <a:t> con </a:t>
            </a:r>
            <a:r>
              <a:rPr lang="en-US" sz="1700" kern="1200" dirty="0" err="1">
                <a:solidFill>
                  <a:schemeClr val="tx1"/>
                </a:solidFill>
                <a:latin typeface="+mj-lt"/>
                <a:ea typeface="+mj-ea"/>
                <a:cs typeface="+mj-cs"/>
              </a:rPr>
              <a:t>el</a:t>
            </a:r>
            <a:r>
              <a:rPr lang="en-US" sz="1700" kern="1200" dirty="0">
                <a:solidFill>
                  <a:schemeClr val="tx1"/>
                </a:solidFill>
                <a:latin typeface="+mj-lt"/>
                <a:ea typeface="+mj-ea"/>
                <a:cs typeface="+mj-cs"/>
              </a:rPr>
              <a:t> fin de </a:t>
            </a:r>
            <a:r>
              <a:rPr lang="en-US" sz="1700" kern="1200" dirty="0" err="1">
                <a:solidFill>
                  <a:schemeClr val="tx1"/>
                </a:solidFill>
                <a:latin typeface="+mj-lt"/>
                <a:ea typeface="+mj-ea"/>
                <a:cs typeface="+mj-cs"/>
              </a:rPr>
              <a:t>dimencionar</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el</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estado</a:t>
            </a:r>
            <a:r>
              <a:rPr lang="en-US" sz="1700" kern="1200" dirty="0">
                <a:solidFill>
                  <a:schemeClr val="tx1"/>
                </a:solidFill>
                <a:latin typeface="+mj-lt"/>
                <a:ea typeface="+mj-ea"/>
                <a:cs typeface="+mj-cs"/>
              </a:rPr>
              <a:t> de </a:t>
            </a:r>
            <a:r>
              <a:rPr lang="en-US" sz="1700" kern="1200" dirty="0" err="1">
                <a:solidFill>
                  <a:schemeClr val="tx1"/>
                </a:solidFill>
                <a:latin typeface="+mj-lt"/>
                <a:ea typeface="+mj-ea"/>
                <a:cs typeface="+mj-cs"/>
              </a:rPr>
              <a:t>nuestros</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datos</a:t>
            </a:r>
            <a:r>
              <a:rPr lang="en-US" sz="1700" kern="1200" dirty="0">
                <a:solidFill>
                  <a:schemeClr val="tx1"/>
                </a:solidFill>
                <a:latin typeface="+mj-lt"/>
                <a:ea typeface="+mj-ea"/>
                <a:cs typeface="+mj-cs"/>
              </a:rPr>
              <a:t> sin </a:t>
            </a:r>
            <a:r>
              <a:rPr lang="en-US" sz="1700" kern="1200" dirty="0" err="1">
                <a:solidFill>
                  <a:schemeClr val="tx1"/>
                </a:solidFill>
                <a:latin typeface="+mj-lt"/>
                <a:ea typeface="+mj-ea"/>
                <a:cs typeface="+mj-cs"/>
              </a:rPr>
              <a:t>eliminar</a:t>
            </a:r>
            <a:r>
              <a:rPr lang="en-US" sz="1700" kern="1200" dirty="0">
                <a:solidFill>
                  <a:schemeClr val="tx1"/>
                </a:solidFill>
                <a:latin typeface="+mj-lt"/>
                <a:ea typeface="+mj-ea"/>
                <a:cs typeface="+mj-cs"/>
              </a:rPr>
              <a:t> los </a:t>
            </a:r>
            <a:r>
              <a:rPr lang="en-US" sz="1700" kern="1200" dirty="0" err="1">
                <a:solidFill>
                  <a:schemeClr val="tx1"/>
                </a:solidFill>
                <a:latin typeface="+mj-lt"/>
                <a:ea typeface="+mj-ea"/>
                <a:cs typeface="+mj-cs"/>
              </a:rPr>
              <a:t>nulos</a:t>
            </a:r>
            <a:r>
              <a:rPr lang="en-US" sz="1700" kern="1200" dirty="0">
                <a:solidFill>
                  <a:schemeClr val="tx1"/>
                </a:solidFill>
                <a:latin typeface="+mj-lt"/>
                <a:ea typeface="+mj-ea"/>
                <a:cs typeface="+mj-cs"/>
              </a:rPr>
              <a:t> y outliers </a:t>
            </a:r>
            <a:r>
              <a:rPr lang="en-US" sz="1700" kern="1200" dirty="0" err="1">
                <a:solidFill>
                  <a:schemeClr val="tx1"/>
                </a:solidFill>
                <a:latin typeface="+mj-lt"/>
                <a:ea typeface="+mj-ea"/>
                <a:cs typeface="+mj-cs"/>
              </a:rPr>
              <a:t>provocados</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por</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cuba</a:t>
            </a:r>
            <a:r>
              <a:rPr lang="en-US" sz="1700" kern="1200" dirty="0">
                <a:solidFill>
                  <a:schemeClr val="tx1"/>
                </a:solidFill>
                <a:latin typeface="+mj-lt"/>
                <a:ea typeface="+mj-ea"/>
                <a:cs typeface="+mj-cs"/>
              </a:rPr>
              <a:t> y </a:t>
            </a:r>
            <a:r>
              <a:rPr lang="en-US" sz="1700" kern="1200" dirty="0" err="1">
                <a:solidFill>
                  <a:schemeClr val="tx1"/>
                </a:solidFill>
                <a:latin typeface="+mj-lt"/>
                <a:ea typeface="+mj-ea"/>
                <a:cs typeface="+mj-cs"/>
              </a:rPr>
              <a:t>como</a:t>
            </a:r>
            <a:r>
              <a:rPr lang="en-US" sz="1700" kern="1200" dirty="0">
                <a:solidFill>
                  <a:schemeClr val="tx1"/>
                </a:solidFill>
                <a:latin typeface="+mj-lt"/>
                <a:ea typeface="+mj-ea"/>
                <a:cs typeface="+mj-cs"/>
              </a:rPr>
              <a:t> se </a:t>
            </a:r>
            <a:r>
              <a:rPr lang="en-US" sz="1700" kern="1200" dirty="0" err="1">
                <a:solidFill>
                  <a:schemeClr val="tx1"/>
                </a:solidFill>
                <a:latin typeface="+mj-lt"/>
                <a:ea typeface="+mj-ea"/>
                <a:cs typeface="+mj-cs"/>
              </a:rPr>
              <a:t>podrá</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observar</a:t>
            </a:r>
            <a:r>
              <a:rPr lang="en-US" sz="1700" kern="1200" dirty="0">
                <a:solidFill>
                  <a:schemeClr val="tx1"/>
                </a:solidFill>
                <a:latin typeface="+mj-lt"/>
                <a:ea typeface="+mj-ea"/>
                <a:cs typeface="+mj-cs"/>
              </a:rPr>
              <a:t> </a:t>
            </a:r>
            <a:r>
              <a:rPr lang="en-US" sz="1700" kern="1200" dirty="0" err="1">
                <a:solidFill>
                  <a:schemeClr val="tx1"/>
                </a:solidFill>
                <a:latin typeface="+mj-lt"/>
                <a:ea typeface="+mj-ea"/>
                <a:cs typeface="+mj-cs"/>
              </a:rPr>
              <a:t>el</a:t>
            </a:r>
            <a:r>
              <a:rPr lang="en-US" sz="1700" kern="1200" dirty="0">
                <a:solidFill>
                  <a:schemeClr val="tx1"/>
                </a:solidFill>
                <a:latin typeface="+mj-lt"/>
                <a:ea typeface="+mj-ea"/>
                <a:cs typeface="+mj-cs"/>
              </a:rPr>
              <a:t> data set </a:t>
            </a:r>
            <a:r>
              <a:rPr lang="en-US" sz="1700" kern="1200" dirty="0" err="1">
                <a:solidFill>
                  <a:schemeClr val="tx1"/>
                </a:solidFill>
                <a:latin typeface="+mj-lt"/>
                <a:ea typeface="+mj-ea"/>
                <a:cs typeface="+mj-cs"/>
              </a:rPr>
              <a:t>limpio</a:t>
            </a:r>
            <a:r>
              <a:rPr lang="en-US" sz="1700" kern="1200" dirty="0">
                <a:solidFill>
                  <a:schemeClr val="tx1"/>
                </a:solidFill>
                <a:latin typeface="+mj-lt"/>
                <a:ea typeface="+mj-ea"/>
                <a:cs typeface="+mj-cs"/>
              </a:rPr>
              <a:t>.</a:t>
            </a:r>
          </a:p>
        </p:txBody>
      </p:sp>
      <p:sp>
        <p:nvSpPr>
          <p:cNvPr id="9" name="Rectangle 8">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FE9ACE70-8619-A83D-29D6-610CF7F235C7}"/>
              </a:ext>
            </a:extLst>
          </p:cNvPr>
          <p:cNvPicPr>
            <a:picLocks noGrp="1" noChangeAspect="1"/>
          </p:cNvPicPr>
          <p:nvPr>
            <p:ph idx="1"/>
          </p:nvPr>
        </p:nvPicPr>
        <p:blipFill>
          <a:blip r:embed="rId2"/>
          <a:stretch>
            <a:fillRect/>
          </a:stretch>
        </p:blipFill>
        <p:spPr>
          <a:xfrm>
            <a:off x="865141" y="633049"/>
            <a:ext cx="10488660" cy="3120375"/>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64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10A062-93CB-0724-59B5-4F7A7C2D637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kern="1200" dirty="0" err="1">
                <a:solidFill>
                  <a:schemeClr val="tx1"/>
                </a:solidFill>
                <a:latin typeface="+mj-lt"/>
                <a:ea typeface="+mj-ea"/>
                <a:cs typeface="+mj-cs"/>
              </a:rPr>
              <a:t>Correlación</a:t>
            </a:r>
            <a:r>
              <a:rPr lang="en-US" sz="2600" kern="1200" dirty="0">
                <a:solidFill>
                  <a:schemeClr val="tx1"/>
                </a:solidFill>
                <a:latin typeface="+mj-lt"/>
                <a:ea typeface="+mj-ea"/>
                <a:cs typeface="+mj-cs"/>
              </a:rPr>
              <a:t> de la </a:t>
            </a:r>
            <a:r>
              <a:rPr lang="en-US" sz="2600" kern="1200" dirty="0" err="1">
                <a:solidFill>
                  <a:schemeClr val="tx1"/>
                </a:solidFill>
                <a:latin typeface="+mj-lt"/>
                <a:ea typeface="+mj-ea"/>
                <a:cs typeface="+mj-cs"/>
              </a:rPr>
              <a:t>disminución</a:t>
            </a:r>
            <a:r>
              <a:rPr lang="en-US" sz="2600" kern="1200" dirty="0">
                <a:solidFill>
                  <a:schemeClr val="tx1"/>
                </a:solidFill>
                <a:latin typeface="+mj-lt"/>
                <a:ea typeface="+mj-ea"/>
                <a:cs typeface="+mj-cs"/>
              </a:rPr>
              <a:t> de la </a:t>
            </a:r>
            <a:r>
              <a:rPr lang="en-US" sz="2600" kern="1200" dirty="0" err="1">
                <a:solidFill>
                  <a:schemeClr val="tx1"/>
                </a:solidFill>
                <a:latin typeface="+mj-lt"/>
                <a:ea typeface="+mj-ea"/>
                <a:cs typeface="+mj-cs"/>
              </a:rPr>
              <a:t>pobreza</a:t>
            </a:r>
            <a:r>
              <a:rPr lang="en-US" sz="2600" kern="1200" dirty="0">
                <a:solidFill>
                  <a:schemeClr val="tx1"/>
                </a:solidFill>
                <a:latin typeface="+mj-lt"/>
                <a:ea typeface="+mj-ea"/>
                <a:cs typeface="+mj-cs"/>
              </a:rPr>
              <a:t> y </a:t>
            </a:r>
            <a:r>
              <a:rPr lang="en-US" sz="2600" kern="1200" dirty="0" err="1">
                <a:solidFill>
                  <a:schemeClr val="tx1"/>
                </a:solidFill>
                <a:latin typeface="+mj-lt"/>
                <a:ea typeface="+mj-ea"/>
                <a:cs typeface="+mj-cs"/>
              </a:rPr>
              <a:t>el</a:t>
            </a:r>
            <a:r>
              <a:rPr lang="en-US" sz="2600" kern="1200" dirty="0">
                <a:solidFill>
                  <a:schemeClr val="tx1"/>
                </a:solidFill>
                <a:latin typeface="+mj-lt"/>
                <a:ea typeface="+mj-ea"/>
                <a:cs typeface="+mj-cs"/>
              </a:rPr>
              <a:t> </a:t>
            </a:r>
            <a:r>
              <a:rPr lang="en-US" sz="2600" kern="1200" dirty="0" err="1">
                <a:solidFill>
                  <a:schemeClr val="tx1"/>
                </a:solidFill>
                <a:latin typeface="+mj-lt"/>
                <a:ea typeface="+mj-ea"/>
                <a:cs typeface="+mj-cs"/>
              </a:rPr>
              <a:t>desarrollo</a:t>
            </a:r>
            <a:r>
              <a:rPr lang="en-US" sz="2600" kern="1200" dirty="0">
                <a:solidFill>
                  <a:schemeClr val="tx1"/>
                </a:solidFill>
                <a:latin typeface="+mj-lt"/>
                <a:ea typeface="+mj-ea"/>
                <a:cs typeface="+mj-cs"/>
              </a:rPr>
              <a:t> </a:t>
            </a:r>
            <a:r>
              <a:rPr lang="en-US" sz="2600" kern="1200" dirty="0" err="1">
                <a:solidFill>
                  <a:schemeClr val="tx1"/>
                </a:solidFill>
                <a:latin typeface="+mj-lt"/>
                <a:ea typeface="+mj-ea"/>
                <a:cs typeface="+mj-cs"/>
              </a:rPr>
              <a:t>economico</a:t>
            </a:r>
            <a:endParaRPr lang="en-US" sz="2600" kern="1200" dirty="0">
              <a:solidFill>
                <a:schemeClr val="tx1"/>
              </a:solidFill>
              <a:latin typeface="+mj-lt"/>
              <a:ea typeface="+mj-ea"/>
              <a:cs typeface="+mj-cs"/>
            </a:endParaRP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E8C8BCA9-C57D-AA49-1DBD-04A55EFEE44A}"/>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err="1"/>
              <a:t>Finalmente</a:t>
            </a:r>
            <a:r>
              <a:rPr lang="en-US" sz="1700" dirty="0"/>
              <a:t> y para </a:t>
            </a:r>
            <a:r>
              <a:rPr lang="en-US" sz="1700" dirty="0" err="1"/>
              <a:t>encontrar</a:t>
            </a:r>
            <a:r>
              <a:rPr lang="en-US" sz="1700" dirty="0"/>
              <a:t> un </a:t>
            </a:r>
            <a:r>
              <a:rPr lang="en-US" sz="1700" dirty="0" err="1"/>
              <a:t>puntaje</a:t>
            </a:r>
            <a:r>
              <a:rPr lang="en-US" sz="1700" dirty="0"/>
              <a:t> </a:t>
            </a:r>
            <a:r>
              <a:rPr lang="en-US" sz="1700" dirty="0" err="1"/>
              <a:t>optimo</a:t>
            </a:r>
            <a:r>
              <a:rPr lang="en-US" sz="1700" dirty="0"/>
              <a:t> entre la </a:t>
            </a:r>
            <a:r>
              <a:rPr lang="en-US" sz="1700" dirty="0" err="1"/>
              <a:t>correlación</a:t>
            </a:r>
            <a:r>
              <a:rPr lang="en-US" sz="1700" dirty="0"/>
              <a:t> de la </a:t>
            </a:r>
            <a:r>
              <a:rPr lang="en-US" sz="1700" dirty="0" err="1"/>
              <a:t>disminución</a:t>
            </a:r>
            <a:r>
              <a:rPr lang="en-US" sz="1700" dirty="0"/>
              <a:t> de la </a:t>
            </a:r>
            <a:r>
              <a:rPr lang="en-US" sz="1700" dirty="0" err="1"/>
              <a:t>pobreza</a:t>
            </a:r>
            <a:r>
              <a:rPr lang="en-US" sz="1700" dirty="0"/>
              <a:t> y </a:t>
            </a:r>
            <a:r>
              <a:rPr lang="en-US" sz="1700" dirty="0" err="1"/>
              <a:t>el</a:t>
            </a:r>
            <a:r>
              <a:rPr lang="en-US" sz="1700" dirty="0"/>
              <a:t> </a:t>
            </a:r>
            <a:r>
              <a:rPr lang="en-US" sz="1700" dirty="0" err="1"/>
              <a:t>desarrollo</a:t>
            </a:r>
            <a:r>
              <a:rPr lang="en-US" sz="1700" dirty="0"/>
              <a:t> </a:t>
            </a:r>
            <a:r>
              <a:rPr lang="en-US" sz="1700" dirty="0" err="1"/>
              <a:t>economico</a:t>
            </a:r>
            <a:r>
              <a:rPr lang="en-US" sz="1700" dirty="0"/>
              <a:t>, los </a:t>
            </a:r>
            <a:r>
              <a:rPr lang="en-US" sz="1700" dirty="0" err="1"/>
              <a:t>niveles</a:t>
            </a:r>
            <a:r>
              <a:rPr lang="en-US" sz="1700" dirty="0"/>
              <a:t> de </a:t>
            </a:r>
            <a:r>
              <a:rPr lang="en-US" sz="1700" dirty="0" err="1"/>
              <a:t>desarrollo</a:t>
            </a:r>
            <a:r>
              <a:rPr lang="en-US" sz="1700" dirty="0"/>
              <a:t> </a:t>
            </a:r>
            <a:r>
              <a:rPr lang="en-US" sz="1700" dirty="0" err="1"/>
              <a:t>deberían</a:t>
            </a:r>
            <a:r>
              <a:rPr lang="en-US" sz="1700" dirty="0"/>
              <a:t> </a:t>
            </a:r>
            <a:r>
              <a:rPr lang="en-US" sz="1700" dirty="0" err="1"/>
              <a:t>estar</a:t>
            </a:r>
            <a:r>
              <a:rPr lang="en-US" sz="1700" dirty="0"/>
              <a:t> </a:t>
            </a:r>
            <a:r>
              <a:rPr lang="en-US" sz="1700" dirty="0" err="1"/>
              <a:t>por</a:t>
            </a:r>
            <a:r>
              <a:rPr lang="en-US" sz="1700" dirty="0"/>
              <a:t> </a:t>
            </a:r>
            <a:r>
              <a:rPr lang="en-US" sz="1700" dirty="0" err="1"/>
              <a:t>sobre</a:t>
            </a:r>
            <a:r>
              <a:rPr lang="en-US" sz="1700" dirty="0"/>
              <a:t> los 70ptos, para </a:t>
            </a:r>
            <a:r>
              <a:rPr lang="en-US" sz="1700" dirty="0" err="1"/>
              <a:t>asi</a:t>
            </a:r>
            <a:r>
              <a:rPr lang="en-US" sz="1700" dirty="0"/>
              <a:t> </a:t>
            </a:r>
            <a:r>
              <a:rPr lang="en-US" sz="1700" dirty="0" err="1"/>
              <a:t>lograr</a:t>
            </a:r>
            <a:r>
              <a:rPr lang="en-US" sz="1700" dirty="0"/>
              <a:t> </a:t>
            </a:r>
            <a:r>
              <a:rPr lang="en-US" sz="1700" dirty="0" err="1"/>
              <a:t>una</a:t>
            </a:r>
            <a:r>
              <a:rPr lang="en-US" sz="1700" dirty="0"/>
              <a:t> </a:t>
            </a:r>
            <a:r>
              <a:rPr lang="en-US" sz="1700" dirty="0" err="1"/>
              <a:t>disminución</a:t>
            </a:r>
            <a:r>
              <a:rPr lang="en-US" sz="1700" dirty="0"/>
              <a:t> optima de los </a:t>
            </a:r>
            <a:r>
              <a:rPr lang="en-US" sz="1700" dirty="0" err="1"/>
              <a:t>niveles</a:t>
            </a:r>
            <a:r>
              <a:rPr lang="en-US" sz="1700" dirty="0"/>
              <a:t> de </a:t>
            </a:r>
            <a:r>
              <a:rPr lang="en-US" sz="1700" dirty="0" err="1"/>
              <a:t>pobreza</a:t>
            </a:r>
            <a:r>
              <a:rPr lang="en-US" sz="1700" dirty="0"/>
              <a:t> </a:t>
            </a:r>
            <a:r>
              <a:rPr lang="en-US" sz="1700" dirty="0" err="1"/>
              <a:t>en</a:t>
            </a:r>
            <a:r>
              <a:rPr lang="en-US" sz="1700" dirty="0"/>
              <a:t> los </a:t>
            </a:r>
            <a:r>
              <a:rPr lang="en-US" sz="1700" dirty="0" err="1"/>
              <a:t>paises</a:t>
            </a:r>
            <a:r>
              <a:rPr lang="en-US" sz="1700" dirty="0"/>
              <a:t>. </a:t>
            </a:r>
          </a:p>
          <a:p>
            <a:pPr indent="-228600">
              <a:lnSpc>
                <a:spcPct val="90000"/>
              </a:lnSpc>
              <a:spcAft>
                <a:spcPts val="600"/>
              </a:spcAft>
              <a:buFont typeface="Arial" panose="020B0604020202020204" pitchFamily="34" charset="0"/>
              <a:buChar char="•"/>
            </a:pPr>
            <a:r>
              <a:rPr lang="en-US" sz="1700" dirty="0"/>
              <a:t>Tal </a:t>
            </a:r>
            <a:r>
              <a:rPr lang="en-US" sz="1700" dirty="0" err="1"/>
              <a:t>cual</a:t>
            </a:r>
            <a:r>
              <a:rPr lang="en-US" sz="1700" dirty="0"/>
              <a:t> lo </a:t>
            </a:r>
            <a:r>
              <a:rPr lang="en-US" sz="1700" dirty="0" err="1"/>
              <a:t>demuestra</a:t>
            </a:r>
            <a:r>
              <a:rPr lang="en-US" sz="1700" dirty="0"/>
              <a:t> </a:t>
            </a:r>
            <a:r>
              <a:rPr lang="en-US" sz="1700" dirty="0" err="1"/>
              <a:t>el</a:t>
            </a:r>
            <a:r>
              <a:rPr lang="en-US" sz="1700" dirty="0"/>
              <a:t> </a:t>
            </a:r>
            <a:r>
              <a:rPr lang="en-US" sz="1700" dirty="0" err="1"/>
              <a:t>grafico</a:t>
            </a:r>
            <a:r>
              <a:rPr lang="en-US" sz="1700" dirty="0"/>
              <a:t> de </a:t>
            </a:r>
            <a:r>
              <a:rPr lang="en-US" sz="1700" dirty="0" err="1"/>
              <a:t>más</a:t>
            </a:r>
            <a:r>
              <a:rPr lang="en-US" sz="1700" dirty="0"/>
              <a:t> </a:t>
            </a:r>
            <a:r>
              <a:rPr lang="en-US" sz="1700" dirty="0" err="1"/>
              <a:t>abajo</a:t>
            </a:r>
            <a:r>
              <a:rPr lang="en-US" sz="1700" dirty="0"/>
              <a:t> (sin </a:t>
            </a:r>
            <a:r>
              <a:rPr lang="en-US" sz="1700" dirty="0" err="1"/>
              <a:t>considerar</a:t>
            </a:r>
            <a:r>
              <a:rPr lang="en-US" sz="1700" dirty="0"/>
              <a:t> los </a:t>
            </a:r>
            <a:r>
              <a:rPr lang="en-US" sz="1700" dirty="0" err="1"/>
              <a:t>valores</a:t>
            </a:r>
            <a:r>
              <a:rPr lang="en-US" sz="1700" dirty="0"/>
              <a:t> de </a:t>
            </a:r>
            <a:r>
              <a:rPr lang="en-US" sz="1700" dirty="0" err="1"/>
              <a:t>paises</a:t>
            </a:r>
            <a:r>
              <a:rPr lang="en-US" sz="1700" dirty="0"/>
              <a:t> </a:t>
            </a:r>
            <a:r>
              <a:rPr lang="en-US" sz="1700" dirty="0" err="1"/>
              <a:t>atipicos</a:t>
            </a:r>
            <a:r>
              <a:rPr lang="en-US" sz="1700" dirty="0"/>
              <a:t> </a:t>
            </a:r>
            <a:r>
              <a:rPr lang="en-US" sz="1700" dirty="0" err="1"/>
              <a:t>como</a:t>
            </a:r>
            <a:r>
              <a:rPr lang="en-US" sz="1700" dirty="0"/>
              <a:t> </a:t>
            </a:r>
            <a:r>
              <a:rPr lang="en-US" sz="1700" dirty="0" err="1"/>
              <a:t>el</a:t>
            </a:r>
            <a:r>
              <a:rPr lang="en-US" sz="1700" dirty="0"/>
              <a:t> </a:t>
            </a:r>
            <a:r>
              <a:rPr lang="en-US" sz="1700" dirty="0" err="1"/>
              <a:t>caso</a:t>
            </a:r>
            <a:r>
              <a:rPr lang="en-US" sz="1700" dirty="0"/>
              <a:t> antes </a:t>
            </a:r>
            <a:r>
              <a:rPr lang="en-US" sz="1700" dirty="0" err="1"/>
              <a:t>analisado</a:t>
            </a:r>
            <a:r>
              <a:rPr lang="en-US" sz="1700" dirty="0"/>
              <a:t> de </a:t>
            </a:r>
            <a:r>
              <a:rPr lang="en-US" sz="1700" dirty="0" err="1"/>
              <a:t>cuba</a:t>
            </a:r>
            <a:r>
              <a:rPr lang="en-US" sz="1700" dirty="0"/>
              <a:t>)</a:t>
            </a:r>
          </a:p>
        </p:txBody>
      </p:sp>
      <p:pic>
        <p:nvPicPr>
          <p:cNvPr id="1026" name="Picture 2">
            <a:extLst>
              <a:ext uri="{FF2B5EF4-FFF2-40B4-BE49-F238E27FC236}">
                <a16:creationId xmlns:a16="http://schemas.microsoft.com/office/drawing/2014/main" id="{10329627-1502-524F-5EBD-CA0612C278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3045" y="640080"/>
            <a:ext cx="688622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21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3E397BB0-53D4-3F8C-0662-D325A8BB1ECF}"/>
              </a:ext>
            </a:extLst>
          </p:cNvPr>
          <p:cNvPicPr>
            <a:picLocks noGrp="1" noChangeAspect="1"/>
          </p:cNvPicPr>
          <p:nvPr>
            <p:ph idx="1"/>
          </p:nvPr>
        </p:nvPicPr>
        <p:blipFill>
          <a:blip r:embed="rId2"/>
          <a:stretch>
            <a:fillRect/>
          </a:stretch>
        </p:blipFill>
        <p:spPr>
          <a:xfrm>
            <a:off x="961504" y="643468"/>
            <a:ext cx="8603964" cy="5571066"/>
          </a:xfrm>
          <a:prstGeom prst="rect">
            <a:avLst/>
          </a:prstGeom>
        </p:spPr>
      </p:pic>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4106421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086B59-6B58-804A-9CC2-F5A63986C29A}"/>
              </a:ext>
            </a:extLst>
          </p:cNvPr>
          <p:cNvSpPr>
            <a:spLocks noGrp="1"/>
          </p:cNvSpPr>
          <p:nvPr>
            <p:ph type="title"/>
          </p:nvPr>
        </p:nvSpPr>
        <p:spPr>
          <a:xfrm>
            <a:off x="1046746" y="586822"/>
            <a:ext cx="3560252" cy="1645920"/>
          </a:xfrm>
        </p:spPr>
        <p:txBody>
          <a:bodyPr>
            <a:normAutofit/>
          </a:bodyPr>
          <a:lstStyle/>
          <a:p>
            <a:r>
              <a:rPr lang="es-CL" sz="3200"/>
              <a:t>Ingeniería de Atributos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9DDFF66C-753A-555A-87F4-8CB93E0606A3}"/>
              </a:ext>
            </a:extLst>
          </p:cNvPr>
          <p:cNvSpPr>
            <a:spLocks noGrp="1"/>
          </p:cNvSpPr>
          <p:nvPr>
            <p:ph idx="1"/>
          </p:nvPr>
        </p:nvSpPr>
        <p:spPr>
          <a:xfrm>
            <a:off x="5351164" y="586822"/>
            <a:ext cx="6002636" cy="1645920"/>
          </a:xfrm>
        </p:spPr>
        <p:txBody>
          <a:bodyPr anchor="ctr">
            <a:normAutofit/>
          </a:bodyPr>
          <a:lstStyle/>
          <a:p>
            <a:pPr marL="0" indent="0" algn="ctr">
              <a:buNone/>
            </a:pPr>
            <a:r>
              <a:rPr lang="es-MX" sz="1800" b="1" u="sng" dirty="0" err="1"/>
              <a:t>Feature</a:t>
            </a:r>
            <a:r>
              <a:rPr lang="es-MX" sz="1800" b="1" u="sng" dirty="0"/>
              <a:t> </a:t>
            </a:r>
            <a:r>
              <a:rPr lang="es-MX" sz="1800" b="1" u="sng" dirty="0" err="1"/>
              <a:t>Selection</a:t>
            </a:r>
            <a:endParaRPr lang="es-MX" sz="1800" b="1" u="sng" dirty="0"/>
          </a:p>
          <a:p>
            <a:pPr marL="457200" lvl="1" indent="0">
              <a:buNone/>
            </a:pPr>
            <a:r>
              <a:rPr lang="es-MX" sz="1800" dirty="0"/>
              <a:t>Como parte del </a:t>
            </a:r>
            <a:r>
              <a:rPr lang="es-MX" sz="1800" dirty="0" err="1"/>
              <a:t>Feature</a:t>
            </a:r>
            <a:r>
              <a:rPr lang="es-MX" sz="1800" dirty="0"/>
              <a:t> </a:t>
            </a:r>
            <a:r>
              <a:rPr lang="es-MX" sz="1800" dirty="0" err="1"/>
              <a:t>selection</a:t>
            </a:r>
            <a:r>
              <a:rPr lang="es-MX" sz="1800" dirty="0"/>
              <a:t> lo primero que realizaremos será escalar variables para posteriormente a aplicar el modelo de PCA.</a:t>
            </a:r>
            <a:endParaRPr lang="es-CL" sz="1800" dirty="0"/>
          </a:p>
        </p:txBody>
      </p:sp>
      <p:pic>
        <p:nvPicPr>
          <p:cNvPr id="5" name="Imagen 4">
            <a:extLst>
              <a:ext uri="{FF2B5EF4-FFF2-40B4-BE49-F238E27FC236}">
                <a16:creationId xmlns:a16="http://schemas.microsoft.com/office/drawing/2014/main" id="{CCE10364-368C-95AA-F332-C6A569AC428D}"/>
              </a:ext>
            </a:extLst>
          </p:cNvPr>
          <p:cNvPicPr>
            <a:picLocks noChangeAspect="1"/>
          </p:cNvPicPr>
          <p:nvPr/>
        </p:nvPicPr>
        <p:blipFill>
          <a:blip r:embed="rId2"/>
          <a:stretch>
            <a:fillRect/>
          </a:stretch>
        </p:blipFill>
        <p:spPr>
          <a:xfrm>
            <a:off x="513588" y="3623475"/>
            <a:ext cx="11164824" cy="1032745"/>
          </a:xfrm>
          <a:prstGeom prst="rect">
            <a:avLst/>
          </a:prstGeom>
        </p:spPr>
      </p:pic>
    </p:spTree>
    <p:extLst>
      <p:ext uri="{BB962C8B-B14F-4D97-AF65-F5344CB8AC3E}">
        <p14:creationId xmlns:p14="http://schemas.microsoft.com/office/powerpoint/2010/main" val="241154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4F3C5E6-34C2-4FA0-0703-D607FBDB7FC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Analisis de Correlación</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4" name="Marcador de contenido 3" descr="Gráfico, Gráfico de dispersión&#10;&#10;Descripción generada automáticamente">
            <a:extLst>
              <a:ext uri="{FF2B5EF4-FFF2-40B4-BE49-F238E27FC236}">
                <a16:creationId xmlns:a16="http://schemas.microsoft.com/office/drawing/2014/main" id="{529197D9-ED39-2B07-AF26-90174B5882A5}"/>
              </a:ext>
            </a:extLst>
          </p:cNvPr>
          <p:cNvPicPr>
            <a:picLocks noGrp="1" noChangeAspect="1"/>
          </p:cNvPicPr>
          <p:nvPr>
            <p:ph idx="1"/>
          </p:nvPr>
        </p:nvPicPr>
        <p:blipFill>
          <a:blip r:embed="rId2"/>
          <a:stretch>
            <a:fillRect/>
          </a:stretch>
        </p:blipFill>
        <p:spPr>
          <a:xfrm>
            <a:off x="1150742" y="2139484"/>
            <a:ext cx="4065788" cy="4096512"/>
          </a:xfrm>
          <a:prstGeom prst="rect">
            <a:avLst/>
          </a:prstGeom>
        </p:spPr>
      </p:pic>
      <p:pic>
        <p:nvPicPr>
          <p:cNvPr id="5" name="Imagen 4" descr="Gráfico, Gráfico de dispersión&#10;&#10;Descripción generada automáticamente">
            <a:extLst>
              <a:ext uri="{FF2B5EF4-FFF2-40B4-BE49-F238E27FC236}">
                <a16:creationId xmlns:a16="http://schemas.microsoft.com/office/drawing/2014/main" id="{1F822510-3826-D166-D4E2-88D7C30F986F}"/>
              </a:ext>
            </a:extLst>
          </p:cNvPr>
          <p:cNvPicPr>
            <a:picLocks noChangeAspect="1"/>
          </p:cNvPicPr>
          <p:nvPr/>
        </p:nvPicPr>
        <p:blipFill>
          <a:blip r:embed="rId3"/>
          <a:stretch>
            <a:fillRect/>
          </a:stretch>
        </p:blipFill>
        <p:spPr>
          <a:xfrm>
            <a:off x="6918309" y="2139484"/>
            <a:ext cx="4180114" cy="4096512"/>
          </a:xfrm>
          <a:prstGeom prst="rect">
            <a:avLst/>
          </a:prstGeom>
        </p:spPr>
      </p:pic>
      <p:sp>
        <p:nvSpPr>
          <p:cNvPr id="7" name="CuadroTexto 6">
            <a:extLst>
              <a:ext uri="{FF2B5EF4-FFF2-40B4-BE49-F238E27FC236}">
                <a16:creationId xmlns:a16="http://schemas.microsoft.com/office/drawing/2014/main" id="{A0823B6B-04CF-6C02-7764-92F6B42A6E14}"/>
              </a:ext>
            </a:extLst>
          </p:cNvPr>
          <p:cNvSpPr txBox="1"/>
          <p:nvPr/>
        </p:nvSpPr>
        <p:spPr>
          <a:xfrm>
            <a:off x="7752347" y="6266995"/>
            <a:ext cx="2168530" cy="369332"/>
          </a:xfrm>
          <a:prstGeom prst="rect">
            <a:avLst/>
          </a:prstGeom>
          <a:noFill/>
        </p:spPr>
        <p:txBody>
          <a:bodyPr wrap="square">
            <a:spAutoFit/>
          </a:bodyPr>
          <a:lstStyle/>
          <a:p>
            <a:r>
              <a:rPr lang="es-CL" dirty="0"/>
              <a:t>datos estandarizados</a:t>
            </a:r>
          </a:p>
        </p:txBody>
      </p:sp>
      <p:sp>
        <p:nvSpPr>
          <p:cNvPr id="9" name="CuadroTexto 8">
            <a:extLst>
              <a:ext uri="{FF2B5EF4-FFF2-40B4-BE49-F238E27FC236}">
                <a16:creationId xmlns:a16="http://schemas.microsoft.com/office/drawing/2014/main" id="{032D99CE-3C75-B994-50ED-C1D31076AA5C}"/>
              </a:ext>
            </a:extLst>
          </p:cNvPr>
          <p:cNvSpPr txBox="1"/>
          <p:nvPr/>
        </p:nvSpPr>
        <p:spPr>
          <a:xfrm>
            <a:off x="1903615" y="6235996"/>
            <a:ext cx="6097002" cy="369332"/>
          </a:xfrm>
          <a:prstGeom prst="rect">
            <a:avLst/>
          </a:prstGeom>
          <a:noFill/>
        </p:spPr>
        <p:txBody>
          <a:bodyPr wrap="square">
            <a:spAutoFit/>
          </a:bodyPr>
          <a:lstStyle/>
          <a:p>
            <a:r>
              <a:rPr lang="es-CL" dirty="0"/>
              <a:t>datos no estandarizados</a:t>
            </a:r>
          </a:p>
        </p:txBody>
      </p:sp>
    </p:spTree>
    <p:extLst>
      <p:ext uri="{BB962C8B-B14F-4D97-AF65-F5344CB8AC3E}">
        <p14:creationId xmlns:p14="http://schemas.microsoft.com/office/powerpoint/2010/main" val="2703358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804CB2E-FB81-9DFD-9D6D-46E9CCACE24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Descomposición de Vectores</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Marcador de contenido 4">
            <a:extLst>
              <a:ext uri="{FF2B5EF4-FFF2-40B4-BE49-F238E27FC236}">
                <a16:creationId xmlns:a16="http://schemas.microsoft.com/office/drawing/2014/main" id="{BFDDB9CD-967B-DFC0-1845-DFC3E428550B}"/>
              </a:ext>
            </a:extLst>
          </p:cNvPr>
          <p:cNvPicPr>
            <a:picLocks noGrp="1" noChangeAspect="1"/>
          </p:cNvPicPr>
          <p:nvPr>
            <p:ph idx="1"/>
          </p:nvPr>
        </p:nvPicPr>
        <p:blipFill>
          <a:blip r:embed="rId2"/>
          <a:stretch>
            <a:fillRect/>
          </a:stretch>
        </p:blipFill>
        <p:spPr>
          <a:xfrm>
            <a:off x="385572" y="2350573"/>
            <a:ext cx="11420856" cy="3674333"/>
          </a:xfrm>
          <a:prstGeom prst="rect">
            <a:avLst/>
          </a:prstGeom>
        </p:spPr>
      </p:pic>
    </p:spTree>
    <p:extLst>
      <p:ext uri="{BB962C8B-B14F-4D97-AF65-F5344CB8AC3E}">
        <p14:creationId xmlns:p14="http://schemas.microsoft.com/office/powerpoint/2010/main" val="67206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80EEB-1D3D-DE6F-8362-D02A1CFCF80B}"/>
              </a:ext>
            </a:extLst>
          </p:cNvPr>
          <p:cNvSpPr>
            <a:spLocks noGrp="1"/>
          </p:cNvSpPr>
          <p:nvPr>
            <p:ph type="title"/>
          </p:nvPr>
        </p:nvSpPr>
        <p:spPr>
          <a:xfrm>
            <a:off x="732314" y="753422"/>
            <a:ext cx="4597747" cy="1616203"/>
          </a:xfrm>
        </p:spPr>
        <p:txBody>
          <a:bodyPr anchor="b">
            <a:normAutofit/>
          </a:bodyPr>
          <a:lstStyle/>
          <a:p>
            <a:r>
              <a:rPr lang="es-CL" sz="3200" dirty="0"/>
              <a:t>Descripción del </a:t>
            </a:r>
            <a:r>
              <a:rPr lang="es-CL" sz="3200" dirty="0" err="1"/>
              <a:t>Dataset</a:t>
            </a:r>
            <a:endParaRPr lang="es-CL" sz="3200" dirty="0"/>
          </a:p>
        </p:txBody>
      </p:sp>
      <p:sp>
        <p:nvSpPr>
          <p:cNvPr id="3" name="Marcador de contenido 2">
            <a:extLst>
              <a:ext uri="{FF2B5EF4-FFF2-40B4-BE49-F238E27FC236}">
                <a16:creationId xmlns:a16="http://schemas.microsoft.com/office/drawing/2014/main" id="{C69EBF48-0392-6D83-54BD-5537EE516F65}"/>
              </a:ext>
            </a:extLst>
          </p:cNvPr>
          <p:cNvSpPr>
            <a:spLocks noGrp="1"/>
          </p:cNvSpPr>
          <p:nvPr>
            <p:ph idx="1"/>
          </p:nvPr>
        </p:nvSpPr>
        <p:spPr>
          <a:xfrm>
            <a:off x="508946" y="2468022"/>
            <a:ext cx="5451918" cy="3447832"/>
          </a:xfrm>
        </p:spPr>
        <p:txBody>
          <a:bodyPr anchor="t">
            <a:normAutofit/>
          </a:bodyPr>
          <a:lstStyle/>
          <a:p>
            <a:r>
              <a:rPr lang="es-CL" sz="1400" b="0" dirty="0">
                <a:effectLst/>
              </a:rPr>
              <a:t>Contexto Comercial:</a:t>
            </a:r>
          </a:p>
          <a:p>
            <a:pPr lvl="1"/>
            <a:r>
              <a:rPr lang="es-MX" sz="1400" dirty="0"/>
              <a:t>El Informe revisa el progreso realizado cada año en los Objetivos de Desarrollo Sostenible desde su adopción por los 193 Estados miembros de las Naciones Unidas en 2015. </a:t>
            </a:r>
          </a:p>
          <a:p>
            <a:pPr lvl="1"/>
            <a:r>
              <a:rPr lang="es-MX" sz="1400" dirty="0"/>
              <a:t>A mitad del camino hacia 2030, el Informe sobre Desarrollo Sostenible 2023 hace un balance de los avances realizados y analiza las prioridades para restaurar y acelerar el progreso de los ODS. </a:t>
            </a:r>
          </a:p>
          <a:p>
            <a:pPr lvl="1"/>
            <a:r>
              <a:rPr lang="es-MX" sz="1400" dirty="0"/>
              <a:t>Publicada en vísperas de la Cumbre de París de 2023 para un Nuevo Pacto Financiero Global, la edición de este año se centra específicamente en la necesidad de aumentar la financiación para el desarrollo y reformar la arquitectura financiera global para apoyar los ODS.</a:t>
            </a:r>
            <a:endParaRPr lang="es-CL" sz="1400" dirty="0"/>
          </a:p>
        </p:txBody>
      </p:sp>
      <p:pic>
        <p:nvPicPr>
          <p:cNvPr id="7" name="Graphic 6" descr="Informar sobre anuncio">
            <a:extLst>
              <a:ext uri="{FF2B5EF4-FFF2-40B4-BE49-F238E27FC236}">
                <a16:creationId xmlns:a16="http://schemas.microsoft.com/office/drawing/2014/main" id="{4859F3A4-13D1-B73D-3ECD-D91A059332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1137" y="867064"/>
            <a:ext cx="5048790" cy="5048790"/>
          </a:xfrm>
          <a:prstGeom prst="rect">
            <a:avLst/>
          </a:prstGeom>
        </p:spPr>
      </p:pic>
      <p:grpSp>
        <p:nvGrpSpPr>
          <p:cNvPr id="5"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8538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C13032B-6194-7B8B-90DE-45025EC91624}"/>
              </a:ext>
            </a:extLst>
          </p:cNvPr>
          <p:cNvSpPr>
            <a:spLocks noGrp="1"/>
          </p:cNvSpPr>
          <p:nvPr>
            <p:ph type="title"/>
          </p:nvPr>
        </p:nvSpPr>
        <p:spPr>
          <a:xfrm>
            <a:off x="1115568" y="548640"/>
            <a:ext cx="10168128" cy="1179576"/>
          </a:xfrm>
        </p:spPr>
        <p:txBody>
          <a:bodyPr>
            <a:normAutofit/>
          </a:bodyPr>
          <a:lstStyle/>
          <a:p>
            <a:r>
              <a:rPr lang="es-CL" sz="4000" dirty="0"/>
              <a:t>Generamos lista </a:t>
            </a:r>
            <a:r>
              <a:rPr lang="es-CL" sz="4000" dirty="0" err="1"/>
              <a:t>variance_explained</a:t>
            </a:r>
            <a:endParaRPr lang="es-CL"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31AA290C-B90A-00E6-B9AF-2226F638A0DA}"/>
              </a:ext>
            </a:extLst>
          </p:cNvPr>
          <p:cNvSpPr>
            <a:spLocks noGrp="1"/>
          </p:cNvSpPr>
          <p:nvPr>
            <p:ph idx="1"/>
          </p:nvPr>
        </p:nvSpPr>
        <p:spPr>
          <a:xfrm>
            <a:off x="1115568" y="2481943"/>
            <a:ext cx="10168128" cy="3695020"/>
          </a:xfrm>
        </p:spPr>
        <p:txBody>
          <a:bodyPr>
            <a:normAutofit/>
          </a:bodyPr>
          <a:lstStyle/>
          <a:p>
            <a:r>
              <a:rPr lang="es-CL" sz="2200"/>
              <a:t>[52.97449833423128, 8.182999567664567, 6.629851986816088, 5.82847335440623, 5.168324516525832, 4.380819233789, 3.1614572761222064, 2.384348276475267, 2.2098186442631955, 1.9287629865832017, 0.48549727394232023, 0.5454248997192559, 1.5984985420699978, 1.4840792162152414, 0.9036848284470739, 1.05707245174998, 1.076388610979259]</a:t>
            </a:r>
          </a:p>
        </p:txBody>
      </p:sp>
    </p:spTree>
    <p:extLst>
      <p:ext uri="{BB962C8B-B14F-4D97-AF65-F5344CB8AC3E}">
        <p14:creationId xmlns:p14="http://schemas.microsoft.com/office/powerpoint/2010/main" val="168691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9500C42-C660-D5B7-A38D-3FC6AAEEDF5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Entrenamiento y testeo</a:t>
            </a:r>
          </a:p>
        </p:txBody>
      </p:sp>
      <p:sp>
        <p:nvSpPr>
          <p:cNvPr id="14"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Marcador de contenido 4">
            <a:extLst>
              <a:ext uri="{FF2B5EF4-FFF2-40B4-BE49-F238E27FC236}">
                <a16:creationId xmlns:a16="http://schemas.microsoft.com/office/drawing/2014/main" id="{E32EA764-D75B-DBAB-8F1F-D15D3A1F1EEF}"/>
              </a:ext>
            </a:extLst>
          </p:cNvPr>
          <p:cNvPicPr>
            <a:picLocks noGrp="1" noChangeAspect="1"/>
          </p:cNvPicPr>
          <p:nvPr>
            <p:ph idx="1"/>
          </p:nvPr>
        </p:nvPicPr>
        <p:blipFill>
          <a:blip r:embed="rId2"/>
          <a:stretch>
            <a:fillRect/>
          </a:stretch>
        </p:blipFill>
        <p:spPr>
          <a:xfrm>
            <a:off x="385572" y="2848979"/>
            <a:ext cx="11420856" cy="1855887"/>
          </a:xfrm>
          <a:prstGeom prst="rect">
            <a:avLst/>
          </a:prstGeom>
        </p:spPr>
      </p:pic>
    </p:spTree>
    <p:extLst>
      <p:ext uri="{BB962C8B-B14F-4D97-AF65-F5344CB8AC3E}">
        <p14:creationId xmlns:p14="http://schemas.microsoft.com/office/powerpoint/2010/main" val="127242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715D148-4200-5301-8F5E-C99A2C8BBD89}"/>
              </a:ext>
            </a:extLst>
          </p:cNvPr>
          <p:cNvSpPr>
            <a:spLocks noGrp="1"/>
          </p:cNvSpPr>
          <p:nvPr>
            <p:ph type="title"/>
          </p:nvPr>
        </p:nvSpPr>
        <p:spPr>
          <a:xfrm>
            <a:off x="1051560" y="586822"/>
            <a:ext cx="3657600" cy="1645920"/>
          </a:xfrm>
        </p:spPr>
        <p:txBody>
          <a:bodyPr>
            <a:normAutofit/>
          </a:bodyPr>
          <a:lstStyle/>
          <a:p>
            <a:r>
              <a:rPr lang="es-CL" sz="3200"/>
              <a:t>Regresión logística</a:t>
            </a:r>
          </a:p>
        </p:txBody>
      </p:sp>
      <p:sp>
        <p:nvSpPr>
          <p:cNvPr id="23" name="Rectangle 2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FEDCF5D-B5BB-1ED1-60A6-879696D3EF40}"/>
              </a:ext>
            </a:extLst>
          </p:cNvPr>
          <p:cNvSpPr>
            <a:spLocks noGrp="1"/>
          </p:cNvSpPr>
          <p:nvPr>
            <p:ph idx="1"/>
          </p:nvPr>
        </p:nvSpPr>
        <p:spPr>
          <a:xfrm>
            <a:off x="5250106" y="586822"/>
            <a:ext cx="6106742" cy="1645920"/>
          </a:xfrm>
        </p:spPr>
        <p:txBody>
          <a:bodyPr anchor="ctr">
            <a:normAutofit/>
          </a:bodyPr>
          <a:lstStyle/>
          <a:p>
            <a:r>
              <a:rPr lang="es-MX" sz="1800"/>
              <a:t>Error cuadrático medio: 1035.6339695494423</a:t>
            </a:r>
          </a:p>
          <a:p>
            <a:r>
              <a:rPr lang="es-MX" sz="1800"/>
              <a:t>Coeficiente de determinación (R^2): 0.2155259424323107</a:t>
            </a:r>
            <a:endParaRPr lang="es-CL" sz="1800"/>
          </a:p>
        </p:txBody>
      </p:sp>
      <p:pic>
        <p:nvPicPr>
          <p:cNvPr id="5" name="Imagen 4">
            <a:extLst>
              <a:ext uri="{FF2B5EF4-FFF2-40B4-BE49-F238E27FC236}">
                <a16:creationId xmlns:a16="http://schemas.microsoft.com/office/drawing/2014/main" id="{C10B1319-F6BF-DA0B-DA9D-8B7459B202E9}"/>
              </a:ext>
            </a:extLst>
          </p:cNvPr>
          <p:cNvPicPr>
            <a:picLocks noChangeAspect="1"/>
          </p:cNvPicPr>
          <p:nvPr/>
        </p:nvPicPr>
        <p:blipFill>
          <a:blip r:embed="rId2"/>
          <a:stretch>
            <a:fillRect/>
          </a:stretch>
        </p:blipFill>
        <p:spPr>
          <a:xfrm>
            <a:off x="1569670" y="2729397"/>
            <a:ext cx="3457735" cy="3483864"/>
          </a:xfrm>
          <a:prstGeom prst="rect">
            <a:avLst/>
          </a:prstGeom>
        </p:spPr>
      </p:pic>
      <p:pic>
        <p:nvPicPr>
          <p:cNvPr id="4" name="Imagen 3">
            <a:extLst>
              <a:ext uri="{FF2B5EF4-FFF2-40B4-BE49-F238E27FC236}">
                <a16:creationId xmlns:a16="http://schemas.microsoft.com/office/drawing/2014/main" id="{E228E805-8E75-4553-7892-E67C476EA259}"/>
              </a:ext>
            </a:extLst>
          </p:cNvPr>
          <p:cNvPicPr>
            <a:picLocks noChangeAspect="1"/>
          </p:cNvPicPr>
          <p:nvPr/>
        </p:nvPicPr>
        <p:blipFill>
          <a:blip r:embed="rId3"/>
          <a:stretch>
            <a:fillRect/>
          </a:stretch>
        </p:blipFill>
        <p:spPr>
          <a:xfrm>
            <a:off x="7222745" y="2729397"/>
            <a:ext cx="3475153" cy="3483864"/>
          </a:xfrm>
          <a:prstGeom prst="rect">
            <a:avLst/>
          </a:prstGeom>
        </p:spPr>
      </p:pic>
    </p:spTree>
    <p:extLst>
      <p:ext uri="{BB962C8B-B14F-4D97-AF65-F5344CB8AC3E}">
        <p14:creationId xmlns:p14="http://schemas.microsoft.com/office/powerpoint/2010/main" val="3961130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B3FE113-D622-8DDC-C514-BAAC33434216}"/>
              </a:ext>
            </a:extLst>
          </p:cNvPr>
          <p:cNvSpPr>
            <a:spLocks noGrp="1"/>
          </p:cNvSpPr>
          <p:nvPr>
            <p:ph type="title"/>
          </p:nvPr>
        </p:nvSpPr>
        <p:spPr>
          <a:xfrm>
            <a:off x="621792" y="1161288"/>
            <a:ext cx="3602736" cy="4526280"/>
          </a:xfrm>
        </p:spPr>
        <p:txBody>
          <a:bodyPr>
            <a:normAutofit/>
          </a:bodyPr>
          <a:lstStyle/>
          <a:p>
            <a:r>
              <a:rPr lang="es-CL" sz="4000"/>
              <a:t>Árbol de decisión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AB80822-4FEB-39BE-0396-0C6CD7DD2699}"/>
              </a:ext>
            </a:extLst>
          </p:cNvPr>
          <p:cNvSpPr>
            <a:spLocks noGrp="1"/>
          </p:cNvSpPr>
          <p:nvPr>
            <p:ph idx="1"/>
          </p:nvPr>
        </p:nvSpPr>
        <p:spPr>
          <a:xfrm>
            <a:off x="5434149" y="932688"/>
            <a:ext cx="5916603" cy="4992624"/>
          </a:xfrm>
        </p:spPr>
        <p:txBody>
          <a:bodyPr anchor="ctr">
            <a:normAutofit/>
          </a:bodyPr>
          <a:lstStyle/>
          <a:p>
            <a:pPr marL="0" indent="0" algn="ctr">
              <a:buNone/>
            </a:pPr>
            <a:r>
              <a:rPr lang="es-MX" sz="2000" dirty="0"/>
              <a:t>Cálculo de precisión , error cuadrático medio y coeficiente de determinación del árbol de decisión</a:t>
            </a:r>
          </a:p>
          <a:p>
            <a:pPr marL="0" indent="0" algn="ctr">
              <a:buNone/>
            </a:pPr>
            <a:endParaRPr lang="es-MX" sz="2000" dirty="0"/>
          </a:p>
          <a:p>
            <a:pPr lvl="1"/>
            <a:r>
              <a:rPr lang="es-MX" sz="2000" dirty="0"/>
              <a:t>Error cuadrático medio del árbol de decisiones: 992.7725537545233</a:t>
            </a:r>
          </a:p>
          <a:p>
            <a:pPr lvl="1"/>
            <a:r>
              <a:rPr lang="es-MX" sz="2000" dirty="0"/>
              <a:t>Coeficiente de determinación (R^2) del árbol de decisiones: 0.24799269202759877</a:t>
            </a:r>
            <a:endParaRPr lang="es-CL" sz="2000" dirty="0"/>
          </a:p>
        </p:txBody>
      </p:sp>
    </p:spTree>
    <p:extLst>
      <p:ext uri="{BB962C8B-B14F-4D97-AF65-F5344CB8AC3E}">
        <p14:creationId xmlns:p14="http://schemas.microsoft.com/office/powerpoint/2010/main" val="278306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9B742D9-35D9-479F-208F-CD2183FBDDA7}"/>
              </a:ext>
            </a:extLst>
          </p:cNvPr>
          <p:cNvSpPr>
            <a:spLocks noGrp="1"/>
          </p:cNvSpPr>
          <p:nvPr>
            <p:ph type="title"/>
          </p:nvPr>
        </p:nvSpPr>
        <p:spPr>
          <a:xfrm>
            <a:off x="621792" y="1161288"/>
            <a:ext cx="3602736" cy="4526280"/>
          </a:xfrm>
        </p:spPr>
        <p:txBody>
          <a:bodyPr>
            <a:normAutofit/>
          </a:bodyPr>
          <a:lstStyle/>
          <a:p>
            <a:r>
              <a:rPr lang="es-CL" sz="4000"/>
              <a:t>Conclusiones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AE33923C-5A35-37F7-A9F5-7DD0F389BD4A}"/>
              </a:ext>
            </a:extLst>
          </p:cNvPr>
          <p:cNvSpPr>
            <a:spLocks noGrp="1"/>
          </p:cNvSpPr>
          <p:nvPr>
            <p:ph idx="1"/>
          </p:nvPr>
        </p:nvSpPr>
        <p:spPr>
          <a:xfrm>
            <a:off x="5434149" y="932688"/>
            <a:ext cx="5916603" cy="4992624"/>
          </a:xfrm>
        </p:spPr>
        <p:txBody>
          <a:bodyPr anchor="ctr">
            <a:normAutofit/>
          </a:bodyPr>
          <a:lstStyle/>
          <a:p>
            <a:pPr>
              <a:buFont typeface="+mj-lt"/>
              <a:buAutoNum type="arabicPeriod"/>
            </a:pPr>
            <a:r>
              <a:rPr lang="es-MX" sz="1400" b="1" i="0" dirty="0">
                <a:effectLst/>
                <a:latin typeface="Roboto" panose="02000000000000000000" pitchFamily="2" charset="0"/>
              </a:rPr>
              <a:t>Desempeño del Modelo de Árbol de Decisiones:</a:t>
            </a:r>
            <a:endParaRPr lang="es-MX" sz="1400" b="0" i="0" dirty="0">
              <a:effectLst/>
              <a:latin typeface="Roboto" panose="02000000000000000000" pitchFamily="2" charset="0"/>
            </a:endParaRPr>
          </a:p>
          <a:p>
            <a:pPr marL="742950" lvl="1" indent="-285750">
              <a:buFont typeface="+mj-lt"/>
              <a:buAutoNum type="arabicPeriod"/>
            </a:pPr>
            <a:r>
              <a:rPr lang="es-MX" sz="1400" b="0" i="0" dirty="0">
                <a:effectLst/>
                <a:latin typeface="Roboto" panose="02000000000000000000" pitchFamily="2" charset="0"/>
              </a:rPr>
              <a:t>El modelo de árbol de decisiones muestra un Error Cuadrático Medio (MSE) de 992.772553 y un Coeficiente de Determinación (R^2) de 0.24799</a:t>
            </a:r>
            <a:br>
              <a:rPr lang="es-MX" sz="1400" b="0" i="0" dirty="0">
                <a:effectLst/>
                <a:latin typeface="Roboto" panose="02000000000000000000" pitchFamily="2" charset="0"/>
              </a:rPr>
            </a:br>
            <a:r>
              <a:rPr lang="es-MX" sz="1400" b="0" i="0" dirty="0">
                <a:effectLst/>
                <a:latin typeface="Roboto" panose="02000000000000000000" pitchFamily="2" charset="0"/>
              </a:rPr>
              <a:t>Estas métricas indican un rendimiento moderado del modelo.</a:t>
            </a:r>
          </a:p>
          <a:p>
            <a:pPr>
              <a:buFont typeface="+mj-lt"/>
              <a:buAutoNum type="arabicPeriod"/>
            </a:pPr>
            <a:r>
              <a:rPr lang="es-MX" sz="1400" b="1" i="0" dirty="0">
                <a:effectLst/>
                <a:latin typeface="Roboto" panose="02000000000000000000" pitchFamily="2" charset="0"/>
              </a:rPr>
              <a:t>Análisis de Correlación entre Crecimiento Económico y Pobreza:</a:t>
            </a:r>
            <a:endParaRPr lang="es-MX" sz="1400" b="0" i="0" dirty="0">
              <a:effectLst/>
              <a:latin typeface="Roboto" panose="02000000000000000000" pitchFamily="2" charset="0"/>
            </a:endParaRPr>
          </a:p>
          <a:p>
            <a:pPr marL="742950" lvl="1" indent="-285750">
              <a:buFont typeface="+mj-lt"/>
              <a:buAutoNum type="arabicPeriod"/>
            </a:pPr>
            <a:r>
              <a:rPr lang="es-MX" sz="1400" b="0" i="0" dirty="0">
                <a:effectLst/>
                <a:latin typeface="Roboto" panose="02000000000000000000" pitchFamily="2" charset="0"/>
              </a:rPr>
              <a:t>El análisis general sugiere una correlación más clara entre el crecimiento económico (GOAL_8) y la reducción de la pobreza (GOAL_1) a partir del año 2010.</a:t>
            </a:r>
          </a:p>
          <a:p>
            <a:pPr marL="742950" lvl="1" indent="-285750">
              <a:buFont typeface="+mj-lt"/>
              <a:buAutoNum type="arabicPeriod"/>
            </a:pPr>
            <a:r>
              <a:rPr lang="es-MX" sz="1400" b="0" i="0" dirty="0">
                <a:effectLst/>
                <a:latin typeface="Roboto" panose="02000000000000000000" pitchFamily="2" charset="0"/>
              </a:rPr>
              <a:t>Sin embargo, al realizar un análisis específico para el país líder en desarrollo económico (Cuba), se observa que la correlación entre el crecimiento económico y la reducción de la pobreza es más compleja y no se puede generalizar, pero al conocer el </a:t>
            </a:r>
            <a:r>
              <a:rPr lang="es-MX" sz="1400" b="0" i="0" dirty="0" err="1">
                <a:effectLst/>
                <a:latin typeface="Roboto" panose="02000000000000000000" pitchFamily="2" charset="0"/>
              </a:rPr>
              <a:t>contecxto</a:t>
            </a:r>
            <a:r>
              <a:rPr lang="es-MX" sz="1400" b="0" i="0" dirty="0">
                <a:effectLst/>
                <a:latin typeface="Roboto" panose="02000000000000000000" pitchFamily="2" charset="0"/>
              </a:rPr>
              <a:t> </a:t>
            </a:r>
            <a:r>
              <a:rPr lang="es-MX" sz="1400" b="0" i="0" dirty="0" err="1">
                <a:effectLst/>
                <a:latin typeface="Roboto" panose="02000000000000000000" pitchFamily="2" charset="0"/>
              </a:rPr>
              <a:t>economico</a:t>
            </a:r>
            <a:r>
              <a:rPr lang="es-MX" sz="1400" b="0" i="0" dirty="0">
                <a:effectLst/>
                <a:latin typeface="Roboto" panose="02000000000000000000" pitchFamily="2" charset="0"/>
              </a:rPr>
              <a:t> y </a:t>
            </a:r>
            <a:r>
              <a:rPr lang="es-MX" sz="1400" b="0" i="0" dirty="0" err="1">
                <a:effectLst/>
                <a:latin typeface="Roboto" panose="02000000000000000000" pitchFamily="2" charset="0"/>
              </a:rPr>
              <a:t>politico</a:t>
            </a:r>
            <a:r>
              <a:rPr lang="es-MX" sz="1400" b="0" i="0" dirty="0">
                <a:effectLst/>
                <a:latin typeface="Roboto" panose="02000000000000000000" pitchFamily="2" charset="0"/>
              </a:rPr>
              <a:t> del país se podría aislar del modelo.</a:t>
            </a:r>
          </a:p>
          <a:p>
            <a:pPr>
              <a:buFont typeface="+mj-lt"/>
              <a:buAutoNum type="arabicPeriod"/>
            </a:pPr>
            <a:r>
              <a:rPr lang="es-MX" sz="1400" b="1" i="0" dirty="0">
                <a:effectLst/>
                <a:latin typeface="Roboto" panose="02000000000000000000" pitchFamily="2" charset="0"/>
              </a:rPr>
              <a:t>Complejidad de la Relación entre Variables:</a:t>
            </a:r>
            <a:endParaRPr lang="es-MX" sz="1400" b="0" i="0" dirty="0">
              <a:effectLst/>
              <a:latin typeface="Roboto" panose="02000000000000000000" pitchFamily="2" charset="0"/>
            </a:endParaRPr>
          </a:p>
          <a:p>
            <a:pPr marL="742950" lvl="1" indent="-285750">
              <a:buFont typeface="+mj-lt"/>
              <a:buAutoNum type="arabicPeriod"/>
            </a:pPr>
            <a:r>
              <a:rPr lang="es-MX" sz="1400" b="0" i="0" dirty="0">
                <a:effectLst/>
                <a:latin typeface="Roboto" panose="02000000000000000000" pitchFamily="2" charset="0"/>
              </a:rPr>
              <a:t>Los resultados indican que la relación entre el crecimiento económico y la puntuación del GOAL_1 varía según el enfoque del análisis.</a:t>
            </a:r>
          </a:p>
          <a:p>
            <a:pPr marL="742950" lvl="1" indent="-285750">
              <a:buFont typeface="+mj-lt"/>
              <a:buAutoNum type="arabicPeriod"/>
            </a:pPr>
            <a:r>
              <a:rPr lang="es-MX" sz="1400" b="0" i="0" dirty="0">
                <a:effectLst/>
                <a:latin typeface="Roboto" panose="02000000000000000000" pitchFamily="2" charset="0"/>
              </a:rPr>
              <a:t>No se puede asumir una correlación clara entre estas variables, y la relación puede depender de factores específicos de cada país.</a:t>
            </a:r>
          </a:p>
          <a:p>
            <a:pPr marL="0" indent="0">
              <a:buNone/>
            </a:pPr>
            <a:endParaRPr lang="es-CL" sz="800" dirty="0"/>
          </a:p>
        </p:txBody>
      </p:sp>
    </p:spTree>
    <p:extLst>
      <p:ext uri="{BB962C8B-B14F-4D97-AF65-F5344CB8AC3E}">
        <p14:creationId xmlns:p14="http://schemas.microsoft.com/office/powerpoint/2010/main" val="325257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783166-0E1A-B23C-3EF3-100BA4EE696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8C83B9C-B9C9-EDBB-A5E9-F7F15A8B09BA}"/>
              </a:ext>
            </a:extLst>
          </p:cNvPr>
          <p:cNvSpPr>
            <a:spLocks noGrp="1"/>
          </p:cNvSpPr>
          <p:nvPr>
            <p:ph type="title"/>
          </p:nvPr>
        </p:nvSpPr>
        <p:spPr>
          <a:xfrm>
            <a:off x="621792" y="1161288"/>
            <a:ext cx="3602736" cy="4526280"/>
          </a:xfrm>
        </p:spPr>
        <p:txBody>
          <a:bodyPr>
            <a:normAutofit/>
          </a:bodyPr>
          <a:lstStyle/>
          <a:p>
            <a:r>
              <a:rPr lang="es-CL" sz="4000" dirty="0"/>
              <a:t>Conclusiones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664E7A3-C749-2A87-30B2-2250EEFD708C}"/>
              </a:ext>
            </a:extLst>
          </p:cNvPr>
          <p:cNvSpPr>
            <a:spLocks noGrp="1"/>
          </p:cNvSpPr>
          <p:nvPr>
            <p:ph idx="1"/>
          </p:nvPr>
        </p:nvSpPr>
        <p:spPr>
          <a:xfrm>
            <a:off x="5434149" y="932688"/>
            <a:ext cx="5916603" cy="4992624"/>
          </a:xfrm>
        </p:spPr>
        <p:txBody>
          <a:bodyPr anchor="ctr">
            <a:normAutofit/>
          </a:bodyPr>
          <a:lstStyle/>
          <a:p>
            <a:pPr marL="0" indent="0">
              <a:buNone/>
            </a:pPr>
            <a:r>
              <a:rPr lang="es-MX" sz="1600" b="1" i="0" dirty="0">
                <a:effectLst/>
                <a:latin typeface="Roboto" panose="02000000000000000000" pitchFamily="2" charset="0"/>
              </a:rPr>
              <a:t>4.     Necesidad de Probar Nuevos Modelos:</a:t>
            </a:r>
            <a:endParaRPr lang="es-MX" sz="1600" b="0" i="0" dirty="0">
              <a:effectLst/>
              <a:latin typeface="Roboto" panose="02000000000000000000" pitchFamily="2" charset="0"/>
            </a:endParaRPr>
          </a:p>
          <a:p>
            <a:pPr marL="742950" lvl="1" indent="-285750">
              <a:buFont typeface="+mj-lt"/>
              <a:buAutoNum type="arabicPeriod"/>
            </a:pPr>
            <a:r>
              <a:rPr lang="es-MX" sz="1600" b="0" i="0" dirty="0">
                <a:effectLst/>
                <a:latin typeface="Roboto" panose="02000000000000000000" pitchFamily="2" charset="0"/>
              </a:rPr>
              <a:t>Aunque el modelo de árbol de decisiones proporciona información útil, se sugiere explorar otros modelos para mejorar la precisión y comprensión del problema.</a:t>
            </a:r>
          </a:p>
          <a:p>
            <a:pPr>
              <a:buFont typeface="+mj-lt"/>
              <a:buAutoNum type="arabicPeriod" startAt="5"/>
            </a:pPr>
            <a:r>
              <a:rPr lang="es-MX" sz="1600" b="1" i="0" dirty="0">
                <a:effectLst/>
                <a:latin typeface="Roboto" panose="02000000000000000000" pitchFamily="2" charset="0"/>
              </a:rPr>
              <a:t>Consideraciones Adicionales:</a:t>
            </a:r>
            <a:endParaRPr lang="es-MX" sz="1600" b="0" i="0" dirty="0">
              <a:effectLst/>
              <a:latin typeface="Roboto" panose="02000000000000000000" pitchFamily="2" charset="0"/>
            </a:endParaRPr>
          </a:p>
          <a:p>
            <a:pPr marL="457200" lvl="1" indent="0">
              <a:buNone/>
            </a:pPr>
            <a:r>
              <a:rPr lang="es-MX" sz="1600" dirty="0">
                <a:latin typeface="Roboto" panose="02000000000000000000" pitchFamily="2" charset="0"/>
              </a:rPr>
              <a:t>1. </a:t>
            </a:r>
            <a:r>
              <a:rPr lang="es-MX" sz="1600" b="0" i="0" dirty="0">
                <a:effectLst/>
                <a:latin typeface="Roboto" panose="02000000000000000000" pitchFamily="2" charset="0"/>
              </a:rPr>
              <a:t>La relación entre variables puede ser no lineal, y la aplicación de técnicas más avanzadas podría capturar relaciones más sutiles.</a:t>
            </a:r>
          </a:p>
          <a:p>
            <a:pPr marL="457200" lvl="1" indent="0">
              <a:buNone/>
            </a:pPr>
            <a:r>
              <a:rPr lang="es-MX" sz="1600" b="0" i="0" dirty="0">
                <a:effectLst/>
                <a:latin typeface="Roboto" panose="02000000000000000000" pitchFamily="2" charset="0"/>
              </a:rPr>
              <a:t>2. La inclusión de más características relevantes o la ingeniería de características podría mejorar la capacidad del modelo para explicar la variabilidad en los datos.</a:t>
            </a:r>
          </a:p>
          <a:p>
            <a:r>
              <a:rPr lang="es-MX" sz="1600" b="0" i="0" dirty="0">
                <a:effectLst/>
                <a:latin typeface="Roboto" panose="02000000000000000000" pitchFamily="2" charset="0"/>
              </a:rPr>
              <a:t>En resumen, aunque el modelo actual ofrece información valiosa, se recomienda explorar y probar otros modelos más complejos para obtener una comprensión más completa y precisa de la relación entre el crecimiento económico y la reducción de la pobreza. Además, considerar la inclusión de más variables y técnicas avanzadas podría enriquecer el análisis.</a:t>
            </a:r>
          </a:p>
          <a:p>
            <a:endParaRPr lang="es-CL" sz="1600" dirty="0"/>
          </a:p>
        </p:txBody>
      </p:sp>
    </p:spTree>
    <p:extLst>
      <p:ext uri="{BB962C8B-B14F-4D97-AF65-F5344CB8AC3E}">
        <p14:creationId xmlns:p14="http://schemas.microsoft.com/office/powerpoint/2010/main" val="3295948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55EA2-E4AF-C17B-695F-F836D95AEE9B}"/>
              </a:ext>
            </a:extLst>
          </p:cNvPr>
          <p:cNvSpPr>
            <a:spLocks noGrp="1"/>
          </p:cNvSpPr>
          <p:nvPr>
            <p:ph type="title"/>
          </p:nvPr>
        </p:nvSpPr>
        <p:spPr/>
        <p:txBody>
          <a:bodyPr/>
          <a:lstStyle/>
          <a:p>
            <a:r>
              <a:rPr lang="es-CL" dirty="0"/>
              <a:t>Evaluando modelos ML</a:t>
            </a:r>
          </a:p>
        </p:txBody>
      </p:sp>
      <p:graphicFrame>
        <p:nvGraphicFramePr>
          <p:cNvPr id="11" name="Marcador de contenido 2">
            <a:extLst>
              <a:ext uri="{FF2B5EF4-FFF2-40B4-BE49-F238E27FC236}">
                <a16:creationId xmlns:a16="http://schemas.microsoft.com/office/drawing/2014/main" id="{878261DF-8EDE-C89E-A491-0DEA7CD1F1F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5">
            <a:extLst>
              <a:ext uri="{FF2B5EF4-FFF2-40B4-BE49-F238E27FC236}">
                <a16:creationId xmlns:a16="http://schemas.microsoft.com/office/drawing/2014/main" id="{7D34A335-6816-83B0-7506-5DE6EA2A2698}"/>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L"/>
          </a:p>
        </p:txBody>
      </p:sp>
      <p:sp>
        <p:nvSpPr>
          <p:cNvPr id="9" name="Rectangle 6">
            <a:extLst>
              <a:ext uri="{FF2B5EF4-FFF2-40B4-BE49-F238E27FC236}">
                <a16:creationId xmlns:a16="http://schemas.microsoft.com/office/drawing/2014/main" id="{CCDB27EB-CFB1-973B-F494-19196D69D0AC}"/>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600" b="0" i="0" u="none" strike="noStrike" cap="none" normalizeH="0" baseline="0">
                <a:ln>
                  <a:noFill/>
                </a:ln>
                <a:solidFill>
                  <a:schemeClr val="tx1"/>
                </a:solidFill>
                <a:effectLst/>
              </a:rPr>
            </a:br>
            <a:endParaRPr kumimoji="0" lang="es-CL" altLang="es-C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885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D37AE-DF37-2EC4-802F-568D1BD144D9}"/>
              </a:ext>
            </a:extLst>
          </p:cNvPr>
          <p:cNvSpPr>
            <a:spLocks noGrp="1"/>
          </p:cNvSpPr>
          <p:nvPr>
            <p:ph type="title"/>
          </p:nvPr>
        </p:nvSpPr>
        <p:spPr/>
        <p:txBody>
          <a:bodyPr/>
          <a:lstStyle/>
          <a:p>
            <a:r>
              <a:rPr lang="es-CL" dirty="0"/>
              <a:t>Evaluando modelos ML</a:t>
            </a:r>
          </a:p>
        </p:txBody>
      </p:sp>
      <p:graphicFrame>
        <p:nvGraphicFramePr>
          <p:cNvPr id="12" name="Marcador de contenido 2">
            <a:extLst>
              <a:ext uri="{FF2B5EF4-FFF2-40B4-BE49-F238E27FC236}">
                <a16:creationId xmlns:a16="http://schemas.microsoft.com/office/drawing/2014/main" id="{9633BBB3-EFE6-9D98-CD13-AAC7C3CDBFF6}"/>
              </a:ext>
            </a:extLst>
          </p:cNvPr>
          <p:cNvGraphicFramePr>
            <a:graphicFrameLocks noGrp="1"/>
          </p:cNvGraphicFramePr>
          <p:nvPr>
            <p:ph idx="1"/>
            <p:extLst>
              <p:ext uri="{D42A27DB-BD31-4B8C-83A1-F6EECF244321}">
                <p14:modId xmlns:p14="http://schemas.microsoft.com/office/powerpoint/2010/main" val="33124985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394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C1BA0-1B8A-25CB-84BD-41BC3F895EEE}"/>
              </a:ext>
            </a:extLst>
          </p:cNvPr>
          <p:cNvSpPr>
            <a:spLocks noGrp="1"/>
          </p:cNvSpPr>
          <p:nvPr>
            <p:ph type="title"/>
          </p:nvPr>
        </p:nvSpPr>
        <p:spPr>
          <a:xfrm>
            <a:off x="876692" y="0"/>
            <a:ext cx="4597747" cy="1616203"/>
          </a:xfrm>
        </p:spPr>
        <p:txBody>
          <a:bodyPr anchor="b">
            <a:normAutofit/>
          </a:bodyPr>
          <a:lstStyle/>
          <a:p>
            <a:r>
              <a:rPr lang="es-CL" sz="3200" dirty="0"/>
              <a:t>Resumen del informe:</a:t>
            </a:r>
          </a:p>
        </p:txBody>
      </p:sp>
      <p:sp>
        <p:nvSpPr>
          <p:cNvPr id="3" name="Marcador de contenido 2">
            <a:extLst>
              <a:ext uri="{FF2B5EF4-FFF2-40B4-BE49-F238E27FC236}">
                <a16:creationId xmlns:a16="http://schemas.microsoft.com/office/drawing/2014/main" id="{BD555CA0-FC44-23A3-9F45-516B81065EA3}"/>
              </a:ext>
            </a:extLst>
          </p:cNvPr>
          <p:cNvSpPr>
            <a:spLocks noGrp="1"/>
          </p:cNvSpPr>
          <p:nvPr>
            <p:ph idx="1"/>
          </p:nvPr>
        </p:nvSpPr>
        <p:spPr>
          <a:xfrm>
            <a:off x="876692" y="1758223"/>
            <a:ext cx="5219308" cy="3447832"/>
          </a:xfrm>
        </p:spPr>
        <p:txBody>
          <a:bodyPr anchor="t">
            <a:normAutofit/>
          </a:bodyPr>
          <a:lstStyle/>
          <a:p>
            <a:r>
              <a:rPr lang="es-MX" sz="1600" dirty="0"/>
              <a:t>El conjunto de datos del Informe sobre Desarrollo Sostenible 2023 comprende datos completos relacionados con la sostenibilidad y el progreso hacia los Objetivos de Desarrollo Sostenible (ODS) para numerosos países. </a:t>
            </a:r>
          </a:p>
          <a:p>
            <a:r>
              <a:rPr lang="es-MX" sz="1600" dirty="0"/>
              <a:t>Cada entrada en el conjunto de datos presenta información sobre los puntajes de sostenibilidad, la clasificación regional y el desempeño de un país en los ODS individuales. </a:t>
            </a:r>
          </a:p>
          <a:p>
            <a:r>
              <a:rPr lang="es-MX" sz="1600" dirty="0"/>
              <a:t>Este conjunto de datos proporciona información valiosa sobre los esfuerzos globales de sostenibilidad y permite una evaluación matizada del progreso de los países en el logro del desarrollo sostenible.</a:t>
            </a:r>
            <a:endParaRPr lang="es-CL" sz="1600" dirty="0"/>
          </a:p>
        </p:txBody>
      </p:sp>
      <p:pic>
        <p:nvPicPr>
          <p:cNvPr id="7" name="Graphic 6" descr="Business Growth">
            <a:extLst>
              <a:ext uri="{FF2B5EF4-FFF2-40B4-BE49-F238E27FC236}">
                <a16:creationId xmlns:a16="http://schemas.microsoft.com/office/drawing/2014/main" id="{29921953-4831-8EF4-8CCB-F5D181A482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1137" y="867064"/>
            <a:ext cx="5048790" cy="5048790"/>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587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4975758-C093-3F84-BCA3-2AB16E44778E}"/>
              </a:ext>
            </a:extLst>
          </p:cNvPr>
          <p:cNvSpPr/>
          <p:nvPr/>
        </p:nvSpPr>
        <p:spPr>
          <a:xfrm>
            <a:off x="0" y="0"/>
            <a:ext cx="12331148" cy="6858000"/>
          </a:xfrm>
          <a:prstGeom prst="rect">
            <a:avLst/>
          </a:prstGeom>
          <a:solidFill>
            <a:srgbClr val="4545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DBA07E7-7A00-7D4D-C23D-14E5653D9C5D}"/>
              </a:ext>
            </a:extLst>
          </p:cNvPr>
          <p:cNvSpPr>
            <a:spLocks noGrp="1"/>
          </p:cNvSpPr>
          <p:nvPr>
            <p:ph type="title"/>
          </p:nvPr>
        </p:nvSpPr>
        <p:spPr>
          <a:xfrm>
            <a:off x="838201" y="2528737"/>
            <a:ext cx="3888526" cy="1800526"/>
          </a:xfrm>
        </p:spPr>
        <p:txBody>
          <a:bodyPr>
            <a:normAutofit/>
          </a:bodyPr>
          <a:lstStyle/>
          <a:p>
            <a:r>
              <a:rPr lang="es-CL" dirty="0">
                <a:solidFill>
                  <a:schemeClr val="bg1"/>
                </a:solidFill>
              </a:rPr>
              <a:t>Descripción de Columnas</a:t>
            </a:r>
          </a:p>
        </p:txBody>
      </p:sp>
      <p:pic>
        <p:nvPicPr>
          <p:cNvPr id="5" name="Marcador de contenido 4">
            <a:extLst>
              <a:ext uri="{FF2B5EF4-FFF2-40B4-BE49-F238E27FC236}">
                <a16:creationId xmlns:a16="http://schemas.microsoft.com/office/drawing/2014/main" id="{5F46DA51-7E13-0732-83EA-CD7D3DF93C1C}"/>
              </a:ext>
            </a:extLst>
          </p:cNvPr>
          <p:cNvPicPr>
            <a:picLocks noChangeAspect="1"/>
          </p:cNvPicPr>
          <p:nvPr/>
        </p:nvPicPr>
        <p:blipFill>
          <a:blip r:embed="rId2"/>
          <a:stretch>
            <a:fillRect/>
          </a:stretch>
        </p:blipFill>
        <p:spPr>
          <a:xfrm>
            <a:off x="6357038" y="983716"/>
            <a:ext cx="5329910" cy="4890567"/>
          </a:xfrm>
          <a:prstGeom prst="rect">
            <a:avLst/>
          </a:prstGeom>
        </p:spPr>
      </p:pic>
    </p:spTree>
    <p:extLst>
      <p:ext uri="{BB962C8B-B14F-4D97-AF65-F5344CB8AC3E}">
        <p14:creationId xmlns:p14="http://schemas.microsoft.com/office/powerpoint/2010/main" val="299238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1AC08-77BF-DF83-CFC8-91A47F1590CC}"/>
              </a:ext>
            </a:extLst>
          </p:cNvPr>
          <p:cNvSpPr>
            <a:spLocks noGrp="1"/>
          </p:cNvSpPr>
          <p:nvPr>
            <p:ph type="title"/>
          </p:nvPr>
        </p:nvSpPr>
        <p:spPr>
          <a:xfrm>
            <a:off x="302866" y="626928"/>
            <a:ext cx="4785969" cy="1039788"/>
          </a:xfrm>
        </p:spPr>
        <p:txBody>
          <a:bodyPr anchor="t">
            <a:normAutofit/>
          </a:bodyPr>
          <a:lstStyle/>
          <a:p>
            <a:r>
              <a:rPr lang="es-MX" sz="3600" dirty="0"/>
              <a:t>Descripción de Variables</a:t>
            </a:r>
            <a:endParaRPr lang="es-CL" sz="3600" dirty="0"/>
          </a:p>
        </p:txBody>
      </p:sp>
      <p:sp>
        <p:nvSpPr>
          <p:cNvPr id="3" name="Marcador de contenido 2">
            <a:extLst>
              <a:ext uri="{FF2B5EF4-FFF2-40B4-BE49-F238E27FC236}">
                <a16:creationId xmlns:a16="http://schemas.microsoft.com/office/drawing/2014/main" id="{0CC45DF1-406F-28DD-61A9-9C72A839715A}"/>
              </a:ext>
            </a:extLst>
          </p:cNvPr>
          <p:cNvSpPr>
            <a:spLocks noGrp="1"/>
          </p:cNvSpPr>
          <p:nvPr>
            <p:ph idx="1"/>
          </p:nvPr>
        </p:nvSpPr>
        <p:spPr>
          <a:xfrm>
            <a:off x="302866" y="1666716"/>
            <a:ext cx="5269673" cy="4945857"/>
          </a:xfrm>
        </p:spPr>
        <p:txBody>
          <a:bodyPr>
            <a:normAutofit/>
          </a:bodyPr>
          <a:lstStyle/>
          <a:p>
            <a:endParaRPr lang="es-MX" sz="1800" dirty="0"/>
          </a:p>
          <a:p>
            <a:r>
              <a:rPr lang="es-MX" sz="1800" dirty="0"/>
              <a:t>Durante el análisis a realizar en este </a:t>
            </a:r>
            <a:r>
              <a:rPr lang="es-MX" sz="1800" dirty="0" err="1"/>
              <a:t>dataset</a:t>
            </a:r>
            <a:r>
              <a:rPr lang="es-MX" sz="1800" dirty="0"/>
              <a:t> se considerarán las siguientes variables a calcular para cada uno de los puntajes informados en cada columna enfocados únicamente en a resultados a nivel general de los países que conforman los Estados miembros de las Naciones Unidas, por lo cual no se segmentará por </a:t>
            </a:r>
            <a:r>
              <a:rPr lang="es-MX" sz="1800" dirty="0" err="1"/>
              <a:t>pais</a:t>
            </a:r>
            <a:r>
              <a:rPr lang="es-MX" sz="1800" dirty="0"/>
              <a:t>, si no que cada una de estas variables se agruparan en resultados anuales para el análisis de resultados cada año.</a:t>
            </a:r>
          </a:p>
          <a:p>
            <a:r>
              <a:rPr lang="es-MX" sz="1800" dirty="0"/>
              <a:t>Además, a futuro se espera realizar una evaluaciones por medio de series de tiempo, del desarrollo de los puntajes en base a los años y países evaluados</a:t>
            </a:r>
            <a:endParaRPr lang="es-CL" sz="1800" dirty="0"/>
          </a:p>
        </p:txBody>
      </p:sp>
      <p:grpSp>
        <p:nvGrpSpPr>
          <p:cNvPr id="8" name="Group 7">
            <a:extLst>
              <a:ext uri="{FF2B5EF4-FFF2-40B4-BE49-F238E27FC236}">
                <a16:creationId xmlns:a16="http://schemas.microsoft.com/office/drawing/2014/main" id="{D8C13078-6EA8-39DE-7A9D-C7FC6EA43A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C6A7D858-0391-A392-F7AF-D231D2CC2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CC3D8A-59FD-79F4-16CD-B325F2929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a:extLst>
              <a:ext uri="{FF2B5EF4-FFF2-40B4-BE49-F238E27FC236}">
                <a16:creationId xmlns:a16="http://schemas.microsoft.com/office/drawing/2014/main" id="{8FA1F60A-192C-1612-37F7-8F5DBE3D5131}"/>
              </a:ext>
            </a:extLst>
          </p:cNvPr>
          <p:cNvPicPr>
            <a:picLocks noChangeAspect="1"/>
          </p:cNvPicPr>
          <p:nvPr/>
        </p:nvPicPr>
        <p:blipFill>
          <a:blip r:embed="rId2"/>
          <a:stretch>
            <a:fillRect/>
          </a:stretch>
        </p:blipFill>
        <p:spPr>
          <a:xfrm>
            <a:off x="6096000" y="1945956"/>
            <a:ext cx="5737569" cy="3163194"/>
          </a:xfrm>
          <a:prstGeom prst="rect">
            <a:avLst/>
          </a:prstGeom>
        </p:spPr>
      </p:pic>
    </p:spTree>
    <p:extLst>
      <p:ext uri="{BB962C8B-B14F-4D97-AF65-F5344CB8AC3E}">
        <p14:creationId xmlns:p14="http://schemas.microsoft.com/office/powerpoint/2010/main" val="19664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5F0D52-5AA2-955F-2A11-6E9B64DA3C7F}"/>
              </a:ext>
            </a:extLst>
          </p:cNvPr>
          <p:cNvSpPr>
            <a:spLocks noGrp="1"/>
          </p:cNvSpPr>
          <p:nvPr>
            <p:ph type="title"/>
          </p:nvPr>
        </p:nvSpPr>
        <p:spPr>
          <a:xfrm>
            <a:off x="838201" y="365125"/>
            <a:ext cx="5251316" cy="1807305"/>
          </a:xfrm>
        </p:spPr>
        <p:txBody>
          <a:bodyPr>
            <a:normAutofit/>
          </a:bodyPr>
          <a:lstStyle/>
          <a:p>
            <a:r>
              <a:rPr lang="es-CL" dirty="0"/>
              <a:t>Presentación de Hipótesis</a:t>
            </a:r>
          </a:p>
        </p:txBody>
      </p:sp>
      <p:sp>
        <p:nvSpPr>
          <p:cNvPr id="3" name="Marcador de contenido 2">
            <a:extLst>
              <a:ext uri="{FF2B5EF4-FFF2-40B4-BE49-F238E27FC236}">
                <a16:creationId xmlns:a16="http://schemas.microsoft.com/office/drawing/2014/main" id="{7CB25043-0466-C26F-2D74-DD6AF48725EA}"/>
              </a:ext>
            </a:extLst>
          </p:cNvPr>
          <p:cNvSpPr>
            <a:spLocks noGrp="1"/>
          </p:cNvSpPr>
          <p:nvPr>
            <p:ph idx="1"/>
          </p:nvPr>
        </p:nvSpPr>
        <p:spPr>
          <a:xfrm>
            <a:off x="838200" y="2333297"/>
            <a:ext cx="4619621" cy="3843666"/>
          </a:xfrm>
        </p:spPr>
        <p:txBody>
          <a:bodyPr>
            <a:normAutofit/>
          </a:bodyPr>
          <a:lstStyle/>
          <a:p>
            <a:r>
              <a:rPr lang="es-MX" sz="2000"/>
              <a:t>Hipótesis 1 - Desarrollo económico y trabajo decente:</a:t>
            </a:r>
          </a:p>
          <a:p>
            <a:pPr lvl="1"/>
            <a:r>
              <a:rPr lang="es-MX" sz="2000"/>
              <a:t>¿Existe una correlación entre el crecimiento económico (GOAL_8) y la puntuación del GOAL_1 (Sin pobreza)?</a:t>
            </a:r>
          </a:p>
          <a:p>
            <a:pPr marL="457200" lvl="1" indent="0">
              <a:buNone/>
            </a:pPr>
            <a:endParaRPr lang="es-MX" sz="2000"/>
          </a:p>
          <a:p>
            <a:pPr lvl="1"/>
            <a:r>
              <a:rPr lang="es-MX" sz="2000"/>
              <a:t>¿Los países con un crecimiento económico más sólido también han reducido significativamente la pobreza?</a:t>
            </a:r>
            <a:endParaRPr lang="es-CL" sz="2000"/>
          </a:p>
        </p:txBody>
      </p:sp>
      <p:pic>
        <p:nvPicPr>
          <p:cNvPr id="5" name="Picture 4" descr="Escritorio con elementos de productividad">
            <a:extLst>
              <a:ext uri="{FF2B5EF4-FFF2-40B4-BE49-F238E27FC236}">
                <a16:creationId xmlns:a16="http://schemas.microsoft.com/office/drawing/2014/main" id="{B99ED120-ED70-7742-8B48-F84F50DFCB5E}"/>
              </a:ext>
            </a:extLst>
          </p:cNvPr>
          <p:cNvPicPr>
            <a:picLocks noChangeAspect="1"/>
          </p:cNvPicPr>
          <p:nvPr/>
        </p:nvPicPr>
        <p:blipFill rotWithShape="1">
          <a:blip r:embed="rId2"/>
          <a:srcRect l="28606" r="1335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4990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7ECFF6-271F-026A-E869-ECFC720229A8}"/>
              </a:ext>
            </a:extLst>
          </p:cNvPr>
          <p:cNvSpPr>
            <a:spLocks noGrp="1"/>
          </p:cNvSpPr>
          <p:nvPr>
            <p:ph type="title"/>
          </p:nvPr>
        </p:nvSpPr>
        <p:spPr>
          <a:xfrm>
            <a:off x="5297762" y="329184"/>
            <a:ext cx="6251110" cy="1783080"/>
          </a:xfrm>
        </p:spPr>
        <p:txBody>
          <a:bodyPr anchor="b">
            <a:normAutofit/>
          </a:bodyPr>
          <a:lstStyle/>
          <a:p>
            <a:r>
              <a:rPr lang="es-CL" sz="5400"/>
              <a:t>Control de duplicados</a:t>
            </a:r>
          </a:p>
        </p:txBody>
      </p:sp>
      <p:pic>
        <p:nvPicPr>
          <p:cNvPr id="5" name="Picture 4" descr="Piezas metálicas de tres en raya">
            <a:extLst>
              <a:ext uri="{FF2B5EF4-FFF2-40B4-BE49-F238E27FC236}">
                <a16:creationId xmlns:a16="http://schemas.microsoft.com/office/drawing/2014/main" id="{15EBC0E8-55D6-B4BD-CFA4-883866D5D2B7}"/>
              </a:ext>
            </a:extLst>
          </p:cNvPr>
          <p:cNvPicPr>
            <a:picLocks noChangeAspect="1"/>
          </p:cNvPicPr>
          <p:nvPr/>
        </p:nvPicPr>
        <p:blipFill rotWithShape="1">
          <a:blip r:embed="rId2"/>
          <a:srcRect l="17765" r="3130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AE9F686-BEC7-7F0C-9A15-7CE1B5C8225E}"/>
              </a:ext>
            </a:extLst>
          </p:cNvPr>
          <p:cNvSpPr>
            <a:spLocks noGrp="1"/>
          </p:cNvSpPr>
          <p:nvPr>
            <p:ph idx="1"/>
          </p:nvPr>
        </p:nvSpPr>
        <p:spPr>
          <a:xfrm>
            <a:off x="5297762" y="2706624"/>
            <a:ext cx="6251110" cy="3483864"/>
          </a:xfrm>
        </p:spPr>
        <p:txBody>
          <a:bodyPr>
            <a:normAutofit/>
          </a:bodyPr>
          <a:lstStyle/>
          <a:p>
            <a:r>
              <a:rPr lang="es-CL" sz="2200" dirty="0"/>
              <a:t>Total de valores duplicados en el </a:t>
            </a:r>
            <a:r>
              <a:rPr lang="es-CL" sz="2200" dirty="0" err="1"/>
              <a:t>DataFrame</a:t>
            </a:r>
            <a:r>
              <a:rPr lang="es-CL" sz="2200" dirty="0"/>
              <a:t>: 785</a:t>
            </a:r>
          </a:p>
          <a:p>
            <a:pPr lvl="1"/>
            <a:r>
              <a:rPr lang="es-CL" sz="1800" dirty="0"/>
              <a:t>Valores nulos por columna: country    0</a:t>
            </a:r>
          </a:p>
          <a:p>
            <a:pPr lvl="1"/>
            <a:r>
              <a:rPr lang="es-CL" sz="1800" dirty="0"/>
              <a:t>GOAL_1:    0</a:t>
            </a:r>
          </a:p>
          <a:p>
            <a:pPr lvl="1"/>
            <a:r>
              <a:rPr lang="es-CL" sz="1800" dirty="0"/>
              <a:t>GOAL_8:     0</a:t>
            </a:r>
          </a:p>
          <a:p>
            <a:pPr lvl="1"/>
            <a:r>
              <a:rPr lang="es-CL" sz="1800" dirty="0" err="1"/>
              <a:t>dtype</a:t>
            </a:r>
            <a:r>
              <a:rPr lang="es-CL" sz="1800" dirty="0"/>
              <a:t>: int64</a:t>
            </a:r>
          </a:p>
          <a:p>
            <a:r>
              <a:rPr lang="es-CL" sz="2200" dirty="0"/>
              <a:t>Filas duplicadas:</a:t>
            </a:r>
          </a:p>
          <a:p>
            <a:pPr lvl="1"/>
            <a:r>
              <a:rPr lang="es-MX" sz="1800" dirty="0"/>
              <a:t>En este caso dado a que los datos duplicados son relevantes para </a:t>
            </a:r>
            <a:r>
              <a:rPr lang="es-MX" sz="1800" dirty="0" err="1"/>
              <a:t>nuestor</a:t>
            </a:r>
            <a:r>
              <a:rPr lang="es-MX" sz="1800" dirty="0"/>
              <a:t> modelo, no eliminarán, en el caso de que los </a:t>
            </a:r>
            <a:r>
              <a:rPr lang="es-MX" sz="1800" dirty="0" err="1"/>
              <a:t>duplcados</a:t>
            </a:r>
            <a:r>
              <a:rPr lang="es-MX" sz="1800" dirty="0"/>
              <a:t> estuvieran presentes en el mismo año (mismo </a:t>
            </a:r>
            <a:r>
              <a:rPr lang="es-MX" sz="1800" dirty="0" err="1"/>
              <a:t>pais</a:t>
            </a:r>
            <a:r>
              <a:rPr lang="es-MX" sz="1800" dirty="0"/>
              <a:t>) si se hubiera trabajado con los duplicados.</a:t>
            </a:r>
            <a:endParaRPr lang="es-CL" sz="1800" dirty="0"/>
          </a:p>
          <a:p>
            <a:endParaRPr lang="es-CL" sz="2200" dirty="0"/>
          </a:p>
        </p:txBody>
      </p:sp>
    </p:spTree>
    <p:extLst>
      <p:ext uri="{BB962C8B-B14F-4D97-AF65-F5344CB8AC3E}">
        <p14:creationId xmlns:p14="http://schemas.microsoft.com/office/powerpoint/2010/main" val="187125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1CC288-52C9-9BEC-10A1-9477D265F8E0}"/>
              </a:ext>
            </a:extLst>
          </p:cNvPr>
          <p:cNvSpPr>
            <a:spLocks noGrp="1"/>
          </p:cNvSpPr>
          <p:nvPr>
            <p:ph type="title"/>
          </p:nvPr>
        </p:nvSpPr>
        <p:spPr>
          <a:xfrm>
            <a:off x="630936" y="639520"/>
            <a:ext cx="3941064" cy="1719072"/>
          </a:xfrm>
        </p:spPr>
        <p:txBody>
          <a:bodyPr vert="horz" lIns="91440" tIns="45720" rIns="91440" bIns="45720" rtlCol="0" anchor="b">
            <a:normAutofit/>
          </a:bodyPr>
          <a:lstStyle/>
          <a:p>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Análisis</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exploratorio</a:t>
            </a:r>
            <a:r>
              <a:rPr lang="en-US" sz="3800" kern="1200" dirty="0">
                <a:solidFill>
                  <a:schemeClr val="tx1"/>
                </a:solidFill>
                <a:latin typeface="+mj-lt"/>
                <a:ea typeface="+mj-ea"/>
                <a:cs typeface="+mj-cs"/>
              </a:rPr>
              <a:t> de </a:t>
            </a:r>
            <a:r>
              <a:rPr lang="en-US" sz="3800" kern="1200" dirty="0" err="1">
                <a:solidFill>
                  <a:schemeClr val="tx1"/>
                </a:solidFill>
                <a:latin typeface="+mj-lt"/>
                <a:ea typeface="+mj-ea"/>
                <a:cs typeface="+mj-cs"/>
              </a:rPr>
              <a:t>datos</a:t>
            </a:r>
            <a:r>
              <a:rPr lang="en-US" sz="3800" kern="1200" dirty="0">
                <a:solidFill>
                  <a:schemeClr val="tx1"/>
                </a:solidFill>
                <a:latin typeface="+mj-lt"/>
                <a:ea typeface="+mj-ea"/>
                <a:cs typeface="+mj-cs"/>
              </a:rPr>
              <a:t> (EDA)</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059BAE41-4785-6EDE-69DD-D92A98E7D3A5}"/>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200" dirty="0"/>
              <a:t>¿</a:t>
            </a:r>
            <a:r>
              <a:rPr lang="en-US" sz="1200" dirty="0" err="1"/>
              <a:t>Existe</a:t>
            </a:r>
            <a:r>
              <a:rPr lang="en-US" sz="1200" dirty="0"/>
              <a:t> </a:t>
            </a:r>
            <a:r>
              <a:rPr lang="en-US" sz="1200" dirty="0" err="1"/>
              <a:t>una</a:t>
            </a:r>
            <a:r>
              <a:rPr lang="en-US" sz="1200" dirty="0"/>
              <a:t> </a:t>
            </a:r>
            <a:r>
              <a:rPr lang="en-US" sz="1200" dirty="0" err="1"/>
              <a:t>correlación</a:t>
            </a:r>
            <a:r>
              <a:rPr lang="en-US" sz="1200" dirty="0"/>
              <a:t> entre </a:t>
            </a:r>
            <a:r>
              <a:rPr lang="en-US" sz="1200" dirty="0" err="1"/>
              <a:t>el</a:t>
            </a:r>
            <a:r>
              <a:rPr lang="en-US" sz="1200" dirty="0"/>
              <a:t> </a:t>
            </a:r>
            <a:r>
              <a:rPr lang="en-US" sz="1200" dirty="0" err="1"/>
              <a:t>crecimiento</a:t>
            </a:r>
            <a:r>
              <a:rPr lang="en-US" sz="1200" dirty="0"/>
              <a:t> </a:t>
            </a:r>
            <a:r>
              <a:rPr lang="en-US" sz="1200" dirty="0" err="1"/>
              <a:t>económico</a:t>
            </a:r>
            <a:r>
              <a:rPr lang="en-US" sz="1200" dirty="0"/>
              <a:t> (GOAL_8) y la </a:t>
            </a:r>
            <a:r>
              <a:rPr lang="en-US" sz="1200" dirty="0" err="1"/>
              <a:t>puntuación</a:t>
            </a:r>
            <a:r>
              <a:rPr lang="en-US" sz="1200" dirty="0"/>
              <a:t> del GOAL_1 (Sin </a:t>
            </a:r>
            <a:r>
              <a:rPr lang="en-US" sz="1200" dirty="0" err="1"/>
              <a:t>pobreza</a:t>
            </a:r>
            <a:r>
              <a:rPr lang="en-US" sz="1200" dirty="0"/>
              <a:t>)?</a:t>
            </a:r>
          </a:p>
          <a:p>
            <a:pPr>
              <a:lnSpc>
                <a:spcPct val="90000"/>
              </a:lnSpc>
              <a:spcAft>
                <a:spcPts val="600"/>
              </a:spcAft>
            </a:pPr>
            <a:r>
              <a:rPr lang="en-US" sz="1200" dirty="0"/>
              <a:t>¿Los </a:t>
            </a:r>
            <a:r>
              <a:rPr lang="en-US" sz="1200" dirty="0" err="1"/>
              <a:t>países</a:t>
            </a:r>
            <a:r>
              <a:rPr lang="en-US" sz="1200" dirty="0"/>
              <a:t> con un </a:t>
            </a:r>
            <a:r>
              <a:rPr lang="en-US" sz="1200" dirty="0" err="1"/>
              <a:t>crecimiento</a:t>
            </a:r>
            <a:r>
              <a:rPr lang="en-US" sz="1200" dirty="0"/>
              <a:t> </a:t>
            </a:r>
            <a:r>
              <a:rPr lang="en-US" sz="1200" dirty="0" err="1"/>
              <a:t>económico</a:t>
            </a:r>
            <a:r>
              <a:rPr lang="en-US" sz="1200" dirty="0"/>
              <a:t> </a:t>
            </a:r>
            <a:r>
              <a:rPr lang="en-US" sz="1200" dirty="0" err="1"/>
              <a:t>más</a:t>
            </a:r>
            <a:r>
              <a:rPr lang="en-US" sz="1200" dirty="0"/>
              <a:t> </a:t>
            </a:r>
            <a:r>
              <a:rPr lang="en-US" sz="1200" dirty="0" err="1"/>
              <a:t>sólido</a:t>
            </a:r>
            <a:r>
              <a:rPr lang="en-US" sz="1200" dirty="0"/>
              <a:t> </a:t>
            </a:r>
            <a:r>
              <a:rPr lang="en-US" sz="1200" dirty="0" err="1"/>
              <a:t>también</a:t>
            </a:r>
            <a:r>
              <a:rPr lang="en-US" sz="1200" dirty="0"/>
              <a:t> </a:t>
            </a:r>
            <a:r>
              <a:rPr lang="en-US" sz="1200" dirty="0" err="1"/>
              <a:t>han</a:t>
            </a:r>
            <a:r>
              <a:rPr lang="en-US" sz="1200" dirty="0"/>
              <a:t> </a:t>
            </a:r>
            <a:r>
              <a:rPr lang="en-US" sz="1200" dirty="0" err="1"/>
              <a:t>reducido</a:t>
            </a:r>
            <a:r>
              <a:rPr lang="en-US" sz="1200" dirty="0"/>
              <a:t> </a:t>
            </a:r>
            <a:r>
              <a:rPr lang="en-US" sz="1200" dirty="0" err="1"/>
              <a:t>significativamente</a:t>
            </a:r>
            <a:r>
              <a:rPr lang="en-US" sz="1200" dirty="0"/>
              <a:t> la </a:t>
            </a:r>
            <a:r>
              <a:rPr lang="en-US" sz="1200" dirty="0" err="1"/>
              <a:t>pobreza</a:t>
            </a:r>
            <a:r>
              <a:rPr lang="en-US" sz="1200" dirty="0"/>
              <a:t>?</a:t>
            </a:r>
          </a:p>
          <a:p>
            <a:pPr>
              <a:lnSpc>
                <a:spcPct val="90000"/>
              </a:lnSpc>
              <a:spcAft>
                <a:spcPts val="600"/>
              </a:spcAft>
            </a:pPr>
            <a:endParaRPr lang="en-US" sz="1200" dirty="0"/>
          </a:p>
          <a:p>
            <a:pPr indent="-228600">
              <a:lnSpc>
                <a:spcPct val="90000"/>
              </a:lnSpc>
              <a:spcAft>
                <a:spcPts val="600"/>
              </a:spcAft>
              <a:buFont typeface="Arial" panose="020B0604020202020204" pitchFamily="34" charset="0"/>
              <a:buChar char="•"/>
            </a:pPr>
            <a:r>
              <a:rPr lang="en-US" sz="1200" dirty="0" err="1"/>
              <a:t>Evaluando</a:t>
            </a:r>
            <a:r>
              <a:rPr lang="en-US" sz="1200" dirty="0"/>
              <a:t> </a:t>
            </a:r>
            <a:r>
              <a:rPr lang="en-US" sz="1200" dirty="0" err="1"/>
              <a:t>este</a:t>
            </a:r>
            <a:r>
              <a:rPr lang="en-US" sz="1200" dirty="0"/>
              <a:t> primer </a:t>
            </a:r>
            <a:r>
              <a:rPr lang="en-US" sz="1200" dirty="0" err="1"/>
              <a:t>análisis</a:t>
            </a:r>
            <a:r>
              <a:rPr lang="en-US" sz="1200" dirty="0"/>
              <a:t>, </a:t>
            </a:r>
            <a:r>
              <a:rPr lang="en-US" sz="1200" dirty="0" err="1"/>
              <a:t>tomando</a:t>
            </a:r>
            <a:r>
              <a:rPr lang="en-US" sz="1200" dirty="0"/>
              <a:t> los </a:t>
            </a:r>
            <a:r>
              <a:rPr lang="en-US" sz="1200" dirty="0" err="1"/>
              <a:t>datos</a:t>
            </a:r>
            <a:r>
              <a:rPr lang="en-US" sz="1200" dirty="0"/>
              <a:t> de </a:t>
            </a:r>
            <a:r>
              <a:rPr lang="en-US" sz="1200" dirty="0" err="1"/>
              <a:t>manera</a:t>
            </a:r>
            <a:r>
              <a:rPr lang="en-US" sz="1200" dirty="0"/>
              <a:t> general, </a:t>
            </a:r>
            <a:r>
              <a:rPr lang="en-US" sz="1200" dirty="0" err="1"/>
              <a:t>durante</a:t>
            </a:r>
            <a:r>
              <a:rPr lang="en-US" sz="1200" dirty="0"/>
              <a:t> los </a:t>
            </a:r>
            <a:r>
              <a:rPr lang="en-US" sz="1200" dirty="0" err="1"/>
              <a:t>primeros</a:t>
            </a:r>
            <a:r>
              <a:rPr lang="en-US" sz="1200" dirty="0"/>
              <a:t> 10 </a:t>
            </a:r>
            <a:r>
              <a:rPr lang="en-US" sz="1200" dirty="0" err="1"/>
              <a:t>años</a:t>
            </a:r>
            <a:r>
              <a:rPr lang="en-US" sz="1200" dirty="0"/>
              <a:t> no se </a:t>
            </a:r>
            <a:r>
              <a:rPr lang="en-US" sz="1200" dirty="0" err="1"/>
              <a:t>logra</a:t>
            </a:r>
            <a:r>
              <a:rPr lang="en-US" sz="1200" dirty="0"/>
              <a:t> </a:t>
            </a:r>
            <a:r>
              <a:rPr lang="en-US" sz="1200" dirty="0" err="1"/>
              <a:t>percibir</a:t>
            </a:r>
            <a:r>
              <a:rPr lang="en-US" sz="1200" dirty="0"/>
              <a:t> </a:t>
            </a:r>
            <a:r>
              <a:rPr lang="en-US" sz="1200" dirty="0" err="1"/>
              <a:t>alguna</a:t>
            </a:r>
            <a:r>
              <a:rPr lang="en-US" sz="1200" dirty="0"/>
              <a:t> </a:t>
            </a:r>
            <a:r>
              <a:rPr lang="en-US" sz="1200" dirty="0" err="1"/>
              <a:t>correlación</a:t>
            </a:r>
            <a:r>
              <a:rPr lang="en-US" sz="1200" dirty="0"/>
              <a:t>, </a:t>
            </a:r>
            <a:r>
              <a:rPr lang="en-US" sz="1200" dirty="0" err="1"/>
              <a:t>pero</a:t>
            </a:r>
            <a:r>
              <a:rPr lang="en-US" sz="1200" dirty="0"/>
              <a:t> </a:t>
            </a:r>
            <a:r>
              <a:rPr lang="en-US" sz="1200" dirty="0" err="1"/>
              <a:t>ya</a:t>
            </a:r>
            <a:r>
              <a:rPr lang="en-US" sz="1200" dirty="0"/>
              <a:t> </a:t>
            </a:r>
            <a:r>
              <a:rPr lang="en-US" sz="1200" dirty="0" err="1"/>
              <a:t>despues</a:t>
            </a:r>
            <a:r>
              <a:rPr lang="en-US" sz="1200" dirty="0"/>
              <a:t> de del </a:t>
            </a:r>
            <a:r>
              <a:rPr lang="en-US" sz="1200" dirty="0" err="1"/>
              <a:t>año</a:t>
            </a:r>
            <a:r>
              <a:rPr lang="en-US" sz="1200" dirty="0"/>
              <a:t> 2010 se </a:t>
            </a:r>
            <a:r>
              <a:rPr lang="en-US" sz="1200" dirty="0" err="1"/>
              <a:t>lograría</a:t>
            </a:r>
            <a:r>
              <a:rPr lang="en-US" sz="1200" dirty="0"/>
              <a:t> </a:t>
            </a:r>
            <a:r>
              <a:rPr lang="en-US" sz="1200" dirty="0" err="1"/>
              <a:t>observar</a:t>
            </a:r>
            <a:r>
              <a:rPr lang="en-US" sz="1200" dirty="0"/>
              <a:t> que la </a:t>
            </a:r>
            <a:r>
              <a:rPr lang="en-US" sz="1200" dirty="0" err="1"/>
              <a:t>correlación</a:t>
            </a:r>
            <a:r>
              <a:rPr lang="en-US" sz="1200" dirty="0"/>
              <a:t> entre ambas variables </a:t>
            </a:r>
            <a:r>
              <a:rPr lang="en-US" sz="1200" dirty="0" err="1"/>
              <a:t>comienza</a:t>
            </a:r>
            <a:r>
              <a:rPr lang="en-US" sz="1200" dirty="0"/>
              <a:t> ser </a:t>
            </a:r>
            <a:r>
              <a:rPr lang="en-US" sz="1200" dirty="0" err="1"/>
              <a:t>más</a:t>
            </a:r>
            <a:r>
              <a:rPr lang="en-US" sz="1200" dirty="0"/>
              <a:t> </a:t>
            </a:r>
            <a:r>
              <a:rPr lang="en-US" sz="1200" dirty="0" err="1"/>
              <a:t>significativa</a:t>
            </a:r>
            <a:r>
              <a:rPr lang="en-US" sz="1200" dirty="0"/>
              <a:t>. Por </a:t>
            </a:r>
            <a:r>
              <a:rPr lang="en-US" sz="1200" dirty="0" err="1"/>
              <a:t>ende</a:t>
            </a:r>
            <a:r>
              <a:rPr lang="en-US" sz="1200" dirty="0"/>
              <a:t> la </a:t>
            </a:r>
            <a:r>
              <a:rPr lang="en-US" sz="1200" dirty="0" err="1"/>
              <a:t>hipotesis</a:t>
            </a:r>
            <a:r>
              <a:rPr lang="en-US" sz="1200" dirty="0"/>
              <a:t> </a:t>
            </a:r>
            <a:r>
              <a:rPr lang="en-US" sz="1200" dirty="0" err="1"/>
              <a:t>tiende</a:t>
            </a:r>
            <a:r>
              <a:rPr lang="en-US" sz="1200" dirty="0"/>
              <a:t> a </a:t>
            </a:r>
            <a:r>
              <a:rPr lang="en-US" sz="1200" dirty="0" err="1"/>
              <a:t>cumplirse</a:t>
            </a:r>
            <a:r>
              <a:rPr lang="en-US" sz="1200" dirty="0"/>
              <a:t> </a:t>
            </a:r>
            <a:r>
              <a:rPr lang="en-US" sz="1200" dirty="0" err="1"/>
              <a:t>desde</a:t>
            </a:r>
            <a:r>
              <a:rPr lang="en-US" sz="1200" dirty="0"/>
              <a:t> </a:t>
            </a:r>
            <a:r>
              <a:rPr lang="en-US" sz="1200" dirty="0" err="1"/>
              <a:t>esas</a:t>
            </a:r>
            <a:r>
              <a:rPr lang="en-US" sz="1200" dirty="0"/>
              <a:t> </a:t>
            </a:r>
            <a:r>
              <a:rPr lang="en-US" sz="1200" dirty="0" err="1"/>
              <a:t>fechas</a:t>
            </a:r>
            <a:endParaRPr lang="en-US" sz="1200" dirty="0"/>
          </a:p>
        </p:txBody>
      </p:sp>
      <p:pic>
        <p:nvPicPr>
          <p:cNvPr id="4" name="Marcador de contenido 3">
            <a:extLst>
              <a:ext uri="{FF2B5EF4-FFF2-40B4-BE49-F238E27FC236}">
                <a16:creationId xmlns:a16="http://schemas.microsoft.com/office/drawing/2014/main" id="{472B0916-F985-FF93-A86E-0B105410B1A5}"/>
              </a:ext>
            </a:extLst>
          </p:cNvPr>
          <p:cNvPicPr>
            <a:picLocks noGrp="1" noChangeAspect="1"/>
          </p:cNvPicPr>
          <p:nvPr>
            <p:ph idx="1"/>
          </p:nvPr>
        </p:nvPicPr>
        <p:blipFill>
          <a:blip r:embed="rId2"/>
          <a:stretch>
            <a:fillRect/>
          </a:stretch>
        </p:blipFill>
        <p:spPr>
          <a:xfrm>
            <a:off x="4654296" y="1556367"/>
            <a:ext cx="6903720" cy="3745266"/>
          </a:xfrm>
          <a:prstGeom prst="rect">
            <a:avLst/>
          </a:prstGeom>
        </p:spPr>
      </p:pic>
    </p:spTree>
    <p:extLst>
      <p:ext uri="{BB962C8B-B14F-4D97-AF65-F5344CB8AC3E}">
        <p14:creationId xmlns:p14="http://schemas.microsoft.com/office/powerpoint/2010/main" val="207774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9B43C-0DDF-A49C-8694-0EBE13D0DFC1}"/>
              </a:ext>
            </a:extLst>
          </p:cNvPr>
          <p:cNvSpPr>
            <a:spLocks noGrp="1"/>
          </p:cNvSpPr>
          <p:nvPr>
            <p:ph type="title"/>
          </p:nvPr>
        </p:nvSpPr>
        <p:spPr/>
        <p:txBody>
          <a:bodyPr/>
          <a:lstStyle/>
          <a:p>
            <a:r>
              <a:rPr lang="es-MX"/>
              <a:t>Correlación entre GOAL_8 y GOAL_1 desde 2010 en adelante:</a:t>
            </a:r>
            <a:endParaRPr lang="es-CL" dirty="0"/>
          </a:p>
        </p:txBody>
      </p:sp>
      <p:graphicFrame>
        <p:nvGraphicFramePr>
          <p:cNvPr id="7" name="Marcador de contenido 2">
            <a:extLst>
              <a:ext uri="{FF2B5EF4-FFF2-40B4-BE49-F238E27FC236}">
                <a16:creationId xmlns:a16="http://schemas.microsoft.com/office/drawing/2014/main" id="{81FB342E-0836-DB37-F3AF-4E3B34FF69E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03037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1695</Words>
  <Application>Microsoft Office PowerPoint</Application>
  <PresentationFormat>Panorámica</PresentationFormat>
  <Paragraphs>106</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Avenir Next LT Pro</vt:lpstr>
      <vt:lpstr>Calibri</vt:lpstr>
      <vt:lpstr>Calibri Light</vt:lpstr>
      <vt:lpstr>Roboto</vt:lpstr>
      <vt:lpstr>Tema de Office</vt:lpstr>
      <vt:lpstr>Informe desarrollo sostenible 2023 </vt:lpstr>
      <vt:lpstr>Descripción del Dataset</vt:lpstr>
      <vt:lpstr>Resumen del informe:</vt:lpstr>
      <vt:lpstr>Descripción de Columnas</vt:lpstr>
      <vt:lpstr>Descripción de Variables</vt:lpstr>
      <vt:lpstr>Presentación de Hipótesis</vt:lpstr>
      <vt:lpstr>Control de duplicados</vt:lpstr>
      <vt:lpstr> Análisis exploratorio de datos (EDA)</vt:lpstr>
      <vt:lpstr>Correlación entre GOAL_8 y GOAL_1 desde 2010 en adelante:</vt:lpstr>
      <vt:lpstr>Se Filtra el DataFrame para obtener solo los datos de Cuba, ya que es el top en todos los años en el puntaje de desarrollo ecónomico</vt:lpstr>
      <vt:lpstr>¿Existe una correlación entre el crecimiento económico (GOAL_8) y la puntuación del GOAL_1 (Sin pobreza)?  ¿Los países con un crecimiento económico más sólido también han reducido significativamente la pobreza?</vt:lpstr>
      <vt:lpstr>A continuación, se procede a demostrar a través de box plots, cuanta segmentación se logra visualizar por causa de Cuba</vt:lpstr>
      <vt:lpstr>Dado a que el resultado este demasiado sesgado a favor de cuba en relacion al puntaje obtenido por desarrollo económico vs disminución de la disminución de la pobreza, entonces se procederá a segmentar por los demás países</vt:lpstr>
      <vt:lpstr>Observaremos ambas situaciones con el fin de dimencionar el estado de nuestros datos sin eliminar los nulos y outliers provocados por cuba y como se podrá observar el data set limpio.</vt:lpstr>
      <vt:lpstr>Correlación de la disminución de la pobreza y el desarrollo economico</vt:lpstr>
      <vt:lpstr>Presentación de PowerPoint</vt:lpstr>
      <vt:lpstr>Ingeniería de Atributos</vt:lpstr>
      <vt:lpstr>Analisis de Correlación</vt:lpstr>
      <vt:lpstr>Descomposición de Vectores</vt:lpstr>
      <vt:lpstr>Generamos lista variance_explained</vt:lpstr>
      <vt:lpstr>Entrenamiento y testeo</vt:lpstr>
      <vt:lpstr>Regresión logística</vt:lpstr>
      <vt:lpstr>Árbol de decisión</vt:lpstr>
      <vt:lpstr>Conclusiones</vt:lpstr>
      <vt:lpstr>Conclusiones</vt:lpstr>
      <vt:lpstr>Evaluando modelos ML</vt:lpstr>
      <vt:lpstr>Evaluando modelos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desarrollo sostenible 2023 </dc:title>
  <dc:creator>Javier Palma</dc:creator>
  <cp:lastModifiedBy>Javier Palma</cp:lastModifiedBy>
  <cp:revision>1</cp:revision>
  <dcterms:created xsi:type="dcterms:W3CDTF">2024-02-14T23:28:07Z</dcterms:created>
  <dcterms:modified xsi:type="dcterms:W3CDTF">2024-02-15T00:07:21Z</dcterms:modified>
</cp:coreProperties>
</file>