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5E9A2C-881D-4BF5-9E54-6C61D6830690}">
  <a:tblStyle styleId="{465E9A2C-881D-4BF5-9E54-6C61D683069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ec0b6fdd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ec0b6fdd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ec0b6fddc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ec0b6fdd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ec0b6fdd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ec0b6fdd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f0ec1af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f0ec1af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2ec0b6fdd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2ec0b6fdd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ec0b6fdd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ec0b6fdd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ec0b6fdd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ec0b6fdd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2ee730431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2ee730431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f0ec1af85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f0ec1af85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6d14c2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6d14c2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ec0b6fd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ec0b6fd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f0ec1af8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f0ec1af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f6d14c29e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2f6d14c29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ec0b6fdd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2ec0b6fdd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2ec0b6fddc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2ec0b6fddc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2ec0b6fddc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2ec0b6fdd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2ec0b6fddc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2ec0b6fdd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2ec0b6fddc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2ec0b6fddc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2ec0b6fdd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2ec0b6fdd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ec0b6fdd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ec0b6fdd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ec0b6fddc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2ec0b6fdd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2ec0b6fddc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2ec0b6fdd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2ec0b6fddc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2ec0b6fddc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ec0b6fddc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2ec0b6fddc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2ec0b6fdd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2ec0b6fddc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04655c1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04655c1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ec0b6fd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ec0b6fd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2ec0b6fdd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2ec0b6fdd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ec0b6fdd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ec0b6fdd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ec0b6fdd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ec0b6fdd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ec0b6fdd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ec0b6fdd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ec0b6fdd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ec0b6fdd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alphaModFix amt="20000"/>
            <a:lum/>
          </a:blip>
          <a:srcRect/>
          <a:stretch>
            <a:fillRect t="-11000" b="-11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05975" y="1464400"/>
            <a:ext cx="8520600" cy="973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dirty="0"/>
              <a:t>Phase Locked Loop (PLL)</a:t>
            </a:r>
            <a:endParaRPr dirty="0"/>
          </a:p>
        </p:txBody>
      </p:sp>
      <p:sp>
        <p:nvSpPr>
          <p:cNvPr id="55" name="Google Shape;55;p13"/>
          <p:cNvSpPr txBox="1">
            <a:spLocks noGrp="1"/>
          </p:cNvSpPr>
          <p:nvPr>
            <p:ph type="subTitle" idx="1"/>
          </p:nvPr>
        </p:nvSpPr>
        <p:spPr>
          <a:xfrm>
            <a:off x="311700" y="2967075"/>
            <a:ext cx="8520600" cy="1181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Franciso Javier Román Cortés</a:t>
            </a:r>
            <a:endParaRPr/>
          </a:p>
          <a:p>
            <a:pPr marL="0" lvl="0" indent="0" algn="ctr" rtl="0">
              <a:spcBef>
                <a:spcPts val="0"/>
              </a:spcBef>
              <a:spcAft>
                <a:spcPts val="0"/>
              </a:spcAft>
              <a:buNone/>
            </a:pPr>
            <a:r>
              <a:rPr lang="es"/>
              <a:t>Juan de Dios Herrera Hurtado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1102350" y="59475"/>
            <a:ext cx="6939300" cy="486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Charge Pump (CP): simulación</a:t>
            </a:r>
            <a:endParaRPr/>
          </a:p>
        </p:txBody>
      </p:sp>
      <p:pic>
        <p:nvPicPr>
          <p:cNvPr id="119" name="Google Shape;119;p22"/>
          <p:cNvPicPr preferRelativeResize="0"/>
          <p:nvPr/>
        </p:nvPicPr>
        <p:blipFill>
          <a:blip r:embed="rId3">
            <a:alphaModFix/>
          </a:blip>
          <a:stretch>
            <a:fillRect/>
          </a:stretch>
        </p:blipFill>
        <p:spPr>
          <a:xfrm>
            <a:off x="330250" y="545475"/>
            <a:ext cx="8483500" cy="3907825"/>
          </a:xfrm>
          <a:prstGeom prst="rect">
            <a:avLst/>
          </a:prstGeom>
          <a:noFill/>
          <a:ln>
            <a:noFill/>
          </a:ln>
        </p:spPr>
      </p:pic>
      <p:sp>
        <p:nvSpPr>
          <p:cNvPr id="120" name="Google Shape;120;p22"/>
          <p:cNvSpPr txBox="1"/>
          <p:nvPr/>
        </p:nvSpPr>
        <p:spPr>
          <a:xfrm>
            <a:off x="330250" y="4396900"/>
            <a:ext cx="88002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t>Los intervalos de tiempo en los que UP está activa, Vcont vemos que aumenta (se aprecia bien en el intervalo 300ms - 420ms). Por contra, los tramos donde DOWN está activa Vcont baja. Si ambas señales están desactivadas, Vcont se mantiene constante.</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1102350" y="59475"/>
            <a:ext cx="6939300" cy="486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Low Pass Filter (LPF)</a:t>
            </a:r>
            <a:endParaRPr/>
          </a:p>
        </p:txBody>
      </p:sp>
      <p:pic>
        <p:nvPicPr>
          <p:cNvPr id="126" name="Google Shape;126;p23"/>
          <p:cNvPicPr preferRelativeResize="0"/>
          <p:nvPr/>
        </p:nvPicPr>
        <p:blipFill>
          <a:blip r:embed="rId3">
            <a:alphaModFix/>
          </a:blip>
          <a:stretch>
            <a:fillRect/>
          </a:stretch>
        </p:blipFill>
        <p:spPr>
          <a:xfrm>
            <a:off x="152400" y="1198325"/>
            <a:ext cx="8839198" cy="2656252"/>
          </a:xfrm>
          <a:prstGeom prst="rect">
            <a:avLst/>
          </a:prstGeom>
          <a:noFill/>
          <a:ln>
            <a:noFill/>
          </a:ln>
        </p:spPr>
      </p:pic>
      <p:sp>
        <p:nvSpPr>
          <p:cNvPr id="127" name="Google Shape;127;p23"/>
          <p:cNvSpPr/>
          <p:nvPr/>
        </p:nvSpPr>
        <p:spPr>
          <a:xfrm>
            <a:off x="3786188" y="2071688"/>
            <a:ext cx="962487" cy="1426287"/>
          </a:xfrm>
          <a:prstGeom prst="rect">
            <a:avLst/>
          </a:prstGeom>
          <a:solidFill>
            <a:schemeClr val="accent4">
              <a:lumMod val="75000"/>
              <a:alpha val="25000"/>
            </a:scheme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1102350" y="59475"/>
            <a:ext cx="6939300" cy="486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Low Pass Filter (LPF): funcionamiento</a:t>
            </a:r>
            <a:endParaRPr/>
          </a:p>
        </p:txBody>
      </p:sp>
      <p:pic>
        <p:nvPicPr>
          <p:cNvPr id="133" name="Google Shape;133;p24"/>
          <p:cNvPicPr preferRelativeResize="0"/>
          <p:nvPr/>
        </p:nvPicPr>
        <p:blipFill>
          <a:blip r:embed="rId3">
            <a:alphaModFix/>
          </a:blip>
          <a:stretch>
            <a:fillRect/>
          </a:stretch>
        </p:blipFill>
        <p:spPr>
          <a:xfrm>
            <a:off x="876400" y="871630"/>
            <a:ext cx="2330050" cy="3400225"/>
          </a:xfrm>
          <a:prstGeom prst="rect">
            <a:avLst/>
          </a:prstGeom>
          <a:noFill/>
          <a:ln>
            <a:noFill/>
          </a:ln>
        </p:spPr>
      </p:pic>
      <p:sp>
        <p:nvSpPr>
          <p:cNvPr id="134" name="Google Shape;134;p24"/>
          <p:cNvSpPr txBox="1"/>
          <p:nvPr/>
        </p:nvSpPr>
        <p:spPr>
          <a:xfrm>
            <a:off x="3917675" y="678450"/>
            <a:ext cx="3921000" cy="3786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s"/>
              <a:t>Se introduce la resistencia Rp en serie a Cp para aportar estabilidad al sistema formando en conjunto un filtro paso bajo.</a:t>
            </a:r>
            <a:endParaRPr/>
          </a:p>
          <a:p>
            <a:pPr marL="457200" lvl="0" indent="0" algn="l" rtl="0">
              <a:spcBef>
                <a:spcPts val="0"/>
              </a:spcBef>
              <a:spcAft>
                <a:spcPts val="0"/>
              </a:spcAft>
              <a:buNone/>
            </a:pPr>
            <a:endParaRPr sz="500"/>
          </a:p>
          <a:p>
            <a:pPr marL="457200" lvl="0" indent="-317500" algn="l" rtl="0">
              <a:spcBef>
                <a:spcPts val="0"/>
              </a:spcBef>
              <a:spcAft>
                <a:spcPts val="0"/>
              </a:spcAft>
              <a:buSzPts val="1400"/>
              <a:buChar char="●"/>
            </a:pPr>
            <a:r>
              <a:rPr lang="es"/>
              <a:t>Por otro lado, introducir esta resistencia Rp hace que cada vez que se inyecta corriente debido a que M2 conduce, la tensión Vcont aumenta bruscamente. Por ello, para reducir el rizado de Vcont se coloca además la capacidad C2.</a:t>
            </a:r>
            <a:endParaRPr/>
          </a:p>
          <a:p>
            <a:pPr marL="457200" lvl="0" indent="0" algn="l" rtl="0">
              <a:spcBef>
                <a:spcPts val="0"/>
              </a:spcBef>
              <a:spcAft>
                <a:spcPts val="0"/>
              </a:spcAft>
              <a:buNone/>
            </a:pPr>
            <a:endParaRPr sz="500"/>
          </a:p>
          <a:p>
            <a:pPr marL="457200" lvl="0" indent="-317500" algn="l" rtl="0">
              <a:spcBef>
                <a:spcPts val="0"/>
              </a:spcBef>
              <a:spcAft>
                <a:spcPts val="0"/>
              </a:spcAft>
              <a:buSzPts val="1400"/>
              <a:buChar char="●"/>
            </a:pPr>
            <a:r>
              <a:rPr lang="es"/>
              <a:t>Este acondicionamiento de señal es necesario ya que conviene tener una señal de tensión (Vcont) lo más suave posible, debido a que este aspecto afecta en gran medida a un buen funcionamiento del subsistema que le sigue, el CSCVO.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1102350" y="59475"/>
            <a:ext cx="6939300" cy="486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Low Pass Filter (LPF): simulación</a:t>
            </a:r>
            <a:endParaRPr/>
          </a:p>
        </p:txBody>
      </p:sp>
      <p:sp>
        <p:nvSpPr>
          <p:cNvPr id="140" name="Google Shape;140;p25"/>
          <p:cNvSpPr txBox="1"/>
          <p:nvPr/>
        </p:nvSpPr>
        <p:spPr>
          <a:xfrm>
            <a:off x="262925" y="1406075"/>
            <a:ext cx="176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Simulación sin C2:</a:t>
            </a:r>
            <a:endParaRPr/>
          </a:p>
        </p:txBody>
      </p:sp>
      <p:sp>
        <p:nvSpPr>
          <p:cNvPr id="141" name="Google Shape;141;p25"/>
          <p:cNvSpPr txBox="1"/>
          <p:nvPr/>
        </p:nvSpPr>
        <p:spPr>
          <a:xfrm>
            <a:off x="262925" y="3374750"/>
            <a:ext cx="176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Simulación con C2:</a:t>
            </a:r>
            <a:endParaRPr/>
          </a:p>
        </p:txBody>
      </p:sp>
      <p:sp>
        <p:nvSpPr>
          <p:cNvPr id="142" name="Google Shape;142;p25"/>
          <p:cNvSpPr txBox="1"/>
          <p:nvPr/>
        </p:nvSpPr>
        <p:spPr>
          <a:xfrm>
            <a:off x="152400" y="4558500"/>
            <a:ext cx="88392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300"/>
              <a:t>Vemos claramente como la adición de C2 mejora notablemente el comportamiento de Vcont haciéndolo más suave, lo cual influye en gran medida en el buen funcionamiento del CSCVO que se explica a continuación.</a:t>
            </a:r>
            <a:endParaRPr sz="1300"/>
          </a:p>
        </p:txBody>
      </p:sp>
      <p:pic>
        <p:nvPicPr>
          <p:cNvPr id="143" name="Google Shape;143;p25"/>
          <p:cNvPicPr preferRelativeResize="0"/>
          <p:nvPr/>
        </p:nvPicPr>
        <p:blipFill>
          <a:blip r:embed="rId3">
            <a:alphaModFix/>
          </a:blip>
          <a:stretch>
            <a:fillRect/>
          </a:stretch>
        </p:blipFill>
        <p:spPr>
          <a:xfrm>
            <a:off x="2370025" y="2624384"/>
            <a:ext cx="6144874" cy="1826541"/>
          </a:xfrm>
          <a:prstGeom prst="rect">
            <a:avLst/>
          </a:prstGeom>
          <a:noFill/>
          <a:ln>
            <a:noFill/>
          </a:ln>
        </p:spPr>
      </p:pic>
      <p:pic>
        <p:nvPicPr>
          <p:cNvPr id="144" name="Google Shape;144;p25"/>
          <p:cNvPicPr preferRelativeResize="0"/>
          <p:nvPr/>
        </p:nvPicPr>
        <p:blipFill>
          <a:blip r:embed="rId4">
            <a:alphaModFix/>
          </a:blip>
          <a:stretch>
            <a:fillRect/>
          </a:stretch>
        </p:blipFill>
        <p:spPr>
          <a:xfrm>
            <a:off x="2370025" y="695550"/>
            <a:ext cx="6144877" cy="182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112825" y="59475"/>
            <a:ext cx="8913900" cy="486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Current Starved Voltage Controlled Oscillator (CSVCO)</a:t>
            </a:r>
            <a:endParaRPr/>
          </a:p>
        </p:txBody>
      </p:sp>
      <p:pic>
        <p:nvPicPr>
          <p:cNvPr id="150" name="Google Shape;150;p26"/>
          <p:cNvPicPr preferRelativeResize="0"/>
          <p:nvPr/>
        </p:nvPicPr>
        <p:blipFill>
          <a:blip r:embed="rId3">
            <a:alphaModFix/>
          </a:blip>
          <a:stretch>
            <a:fillRect/>
          </a:stretch>
        </p:blipFill>
        <p:spPr>
          <a:xfrm>
            <a:off x="152400" y="1198325"/>
            <a:ext cx="8839198" cy="2656252"/>
          </a:xfrm>
          <a:prstGeom prst="rect">
            <a:avLst/>
          </a:prstGeom>
          <a:noFill/>
          <a:ln>
            <a:noFill/>
          </a:ln>
        </p:spPr>
      </p:pic>
      <p:sp>
        <p:nvSpPr>
          <p:cNvPr id="151" name="Google Shape;151;p26"/>
          <p:cNvSpPr/>
          <p:nvPr/>
        </p:nvSpPr>
        <p:spPr>
          <a:xfrm>
            <a:off x="4750594" y="1654950"/>
            <a:ext cx="1364456" cy="1424006"/>
          </a:xfrm>
          <a:prstGeom prst="rect">
            <a:avLst/>
          </a:prstGeom>
          <a:solidFill>
            <a:schemeClr val="accent4">
              <a:lumMod val="75000"/>
              <a:alpha val="25000"/>
            </a:scheme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112825" y="59475"/>
            <a:ext cx="8913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Current Starved Voltage Controlled Oscillator (CSVCO): funcionamiento </a:t>
            </a:r>
            <a:endParaRPr sz="2120"/>
          </a:p>
        </p:txBody>
      </p:sp>
      <p:pic>
        <p:nvPicPr>
          <p:cNvPr id="157" name="Google Shape;157;p27"/>
          <p:cNvPicPr preferRelativeResize="0"/>
          <p:nvPr/>
        </p:nvPicPr>
        <p:blipFill>
          <a:blip r:embed="rId3">
            <a:alphaModFix/>
          </a:blip>
          <a:stretch>
            <a:fillRect/>
          </a:stretch>
        </p:blipFill>
        <p:spPr>
          <a:xfrm>
            <a:off x="443275" y="737250"/>
            <a:ext cx="1685591" cy="1720125"/>
          </a:xfrm>
          <a:prstGeom prst="rect">
            <a:avLst/>
          </a:prstGeom>
          <a:noFill/>
          <a:ln>
            <a:noFill/>
          </a:ln>
        </p:spPr>
      </p:pic>
      <p:pic>
        <p:nvPicPr>
          <p:cNvPr id="158" name="Google Shape;158;p27"/>
          <p:cNvPicPr preferRelativeResize="0"/>
          <p:nvPr/>
        </p:nvPicPr>
        <p:blipFill>
          <a:blip r:embed="rId4">
            <a:alphaModFix/>
          </a:blip>
          <a:stretch>
            <a:fillRect/>
          </a:stretch>
        </p:blipFill>
        <p:spPr>
          <a:xfrm>
            <a:off x="3990975" y="737250"/>
            <a:ext cx="5035751" cy="1720125"/>
          </a:xfrm>
          <a:prstGeom prst="rect">
            <a:avLst/>
          </a:prstGeom>
          <a:noFill/>
          <a:ln>
            <a:noFill/>
          </a:ln>
        </p:spPr>
      </p:pic>
      <p:pic>
        <p:nvPicPr>
          <p:cNvPr id="159" name="Google Shape;159;p27"/>
          <p:cNvPicPr preferRelativeResize="0"/>
          <p:nvPr/>
        </p:nvPicPr>
        <p:blipFill>
          <a:blip r:embed="rId5">
            <a:alphaModFix/>
          </a:blip>
          <a:stretch>
            <a:fillRect/>
          </a:stretch>
        </p:blipFill>
        <p:spPr>
          <a:xfrm>
            <a:off x="443275" y="2715163"/>
            <a:ext cx="3471655" cy="2371724"/>
          </a:xfrm>
          <a:prstGeom prst="rect">
            <a:avLst/>
          </a:prstGeom>
          <a:noFill/>
          <a:ln>
            <a:noFill/>
          </a:ln>
        </p:spPr>
      </p:pic>
      <p:sp>
        <p:nvSpPr>
          <p:cNvPr id="160" name="Google Shape;160;p27"/>
          <p:cNvSpPr/>
          <p:nvPr/>
        </p:nvSpPr>
        <p:spPr>
          <a:xfrm>
            <a:off x="2378925" y="1330600"/>
            <a:ext cx="1362000" cy="533400"/>
          </a:xfrm>
          <a:prstGeom prst="rightArrow">
            <a:avLst>
              <a:gd name="adj1" fmla="val 50000"/>
              <a:gd name="adj2" fmla="val 50000"/>
            </a:avLst>
          </a:prstGeom>
          <a:solidFill>
            <a:schemeClr val="accent4">
              <a:lumMod val="75000"/>
              <a:alpha val="25000"/>
            </a:scheme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5225143" y="981075"/>
            <a:ext cx="442232" cy="942068"/>
          </a:xfrm>
          <a:prstGeom prst="ellipse">
            <a:avLst/>
          </a:prstGeom>
          <a:solidFill>
            <a:schemeClr val="accent4">
              <a:lumMod val="75000"/>
              <a:alpha val="25000"/>
            </a:scheme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 name="Google Shape;162;p27"/>
          <p:cNvCxnSpPr>
            <a:cxnSpLocks/>
            <a:stCxn id="161" idx="3"/>
          </p:cNvCxnSpPr>
          <p:nvPr/>
        </p:nvCxnSpPr>
        <p:spPr>
          <a:xfrm flipH="1">
            <a:off x="3639071" y="1785180"/>
            <a:ext cx="1650835" cy="885170"/>
          </a:xfrm>
          <a:prstGeom prst="straightConnector1">
            <a:avLst/>
          </a:prstGeom>
          <a:noFill/>
          <a:ln w="19050" cap="flat" cmpd="sng">
            <a:solidFill>
              <a:srgbClr val="FF0000"/>
            </a:solidFill>
            <a:prstDash val="solid"/>
            <a:round/>
            <a:headEnd type="none" w="med" len="med"/>
            <a:tailEnd type="triangle" w="med" len="med"/>
          </a:ln>
        </p:spPr>
      </p:cxnSp>
      <p:sp>
        <p:nvSpPr>
          <p:cNvPr id="163" name="Google Shape;163;p27"/>
          <p:cNvSpPr txBox="1"/>
          <p:nvPr/>
        </p:nvSpPr>
        <p:spPr>
          <a:xfrm>
            <a:off x="4317800" y="3131225"/>
            <a:ext cx="4382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Dada una tensión de entrada perteneciente al rango de alimentación del circuito (de 0 a 1.8V en nuestro caso), se obtiene como salida una señal que toma valor 0 o 1.8V de frecuencia mayor mientras mayor sea la tensión de entrada del CSVCO.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Current Starved Voltage Controlled Oscillator (CSVCO): simulación</a:t>
            </a:r>
            <a:endParaRPr sz="2120"/>
          </a:p>
        </p:txBody>
      </p:sp>
      <p:pic>
        <p:nvPicPr>
          <p:cNvPr id="169" name="Google Shape;169;p28"/>
          <p:cNvPicPr preferRelativeResize="0"/>
          <p:nvPr/>
        </p:nvPicPr>
        <p:blipFill>
          <a:blip r:embed="rId3">
            <a:alphaModFix/>
          </a:blip>
          <a:stretch>
            <a:fillRect/>
          </a:stretch>
        </p:blipFill>
        <p:spPr>
          <a:xfrm>
            <a:off x="152400" y="707300"/>
            <a:ext cx="4775299" cy="4021301"/>
          </a:xfrm>
          <a:prstGeom prst="rect">
            <a:avLst/>
          </a:prstGeom>
          <a:noFill/>
          <a:ln>
            <a:noFill/>
          </a:ln>
        </p:spPr>
      </p:pic>
      <p:pic>
        <p:nvPicPr>
          <p:cNvPr id="170" name="Google Shape;170;p28"/>
          <p:cNvPicPr preferRelativeResize="0"/>
          <p:nvPr/>
        </p:nvPicPr>
        <p:blipFill>
          <a:blip r:embed="rId4">
            <a:alphaModFix/>
          </a:blip>
          <a:stretch>
            <a:fillRect/>
          </a:stretch>
        </p:blipFill>
        <p:spPr>
          <a:xfrm>
            <a:off x="5002100" y="707300"/>
            <a:ext cx="4016952" cy="2435800"/>
          </a:xfrm>
          <a:prstGeom prst="rect">
            <a:avLst/>
          </a:prstGeom>
          <a:noFill/>
          <a:ln>
            <a:noFill/>
          </a:ln>
        </p:spPr>
      </p:pic>
      <p:sp>
        <p:nvSpPr>
          <p:cNvPr id="171" name="Google Shape;171;p28"/>
          <p:cNvSpPr txBox="1"/>
          <p:nvPr/>
        </p:nvSpPr>
        <p:spPr>
          <a:xfrm>
            <a:off x="5020975" y="3242275"/>
            <a:ext cx="39792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t>En esta figura se ejemplifica la salida del CSCVO para una tensión constante de entrada de 0.9V, provocando una señal de salida de frecuencia 477.97KHz. Repitiendo esta simulación para el rango de tensiones de funcionamiento del CSCVO [0,1.8V], obtenemos el Rango de Captura del PLL, mostrado en la siguiente diapositiva.</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Análisis de linealidad del CSCVO (Rango de Captura del PLL)</a:t>
            </a:r>
            <a:endParaRPr sz="2120"/>
          </a:p>
        </p:txBody>
      </p:sp>
      <p:pic>
        <p:nvPicPr>
          <p:cNvPr id="177" name="Google Shape;177;p29"/>
          <p:cNvPicPr preferRelativeResize="0"/>
          <p:nvPr/>
        </p:nvPicPr>
        <p:blipFill>
          <a:blip r:embed="rId3">
            <a:alphaModFix/>
          </a:blip>
          <a:stretch>
            <a:fillRect/>
          </a:stretch>
        </p:blipFill>
        <p:spPr>
          <a:xfrm>
            <a:off x="137987" y="489075"/>
            <a:ext cx="5417825" cy="4542450"/>
          </a:xfrm>
          <a:prstGeom prst="rect">
            <a:avLst/>
          </a:prstGeom>
          <a:noFill/>
          <a:ln>
            <a:noFill/>
          </a:ln>
        </p:spPr>
      </p:pic>
      <p:sp>
        <p:nvSpPr>
          <p:cNvPr id="178" name="Google Shape;178;p29"/>
          <p:cNvSpPr txBox="1"/>
          <p:nvPr/>
        </p:nvSpPr>
        <p:spPr>
          <a:xfrm>
            <a:off x="5555812" y="620700"/>
            <a:ext cx="3410100" cy="4279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s" dirty="0"/>
              <a:t>Se observa en esta figura el rango de captura del PLL diseñado, limitado por el rango de funcionamiento del CSCVO.</a:t>
            </a:r>
            <a:endParaRPr dirty="0"/>
          </a:p>
          <a:p>
            <a:pPr marL="457200" lvl="0" indent="-317500" algn="l" rtl="0">
              <a:spcBef>
                <a:spcPts val="0"/>
              </a:spcBef>
              <a:spcAft>
                <a:spcPts val="0"/>
              </a:spcAft>
              <a:buSzPts val="1400"/>
              <a:buChar char="●"/>
            </a:pPr>
            <a:r>
              <a:rPr lang="es" dirty="0"/>
              <a:t>Se observa un tramo bastante lineal para el rango de tensiones de entrada del CSCVO desde 0.5 a 1.1 V</a:t>
            </a:r>
            <a:endParaRPr dirty="0"/>
          </a:p>
          <a:p>
            <a:pPr marL="457200" lvl="0" indent="-317500" algn="l" rtl="0">
              <a:spcBef>
                <a:spcPts val="0"/>
              </a:spcBef>
              <a:spcAft>
                <a:spcPts val="0"/>
              </a:spcAft>
              <a:buSzPts val="1400"/>
              <a:buChar char="●"/>
            </a:pPr>
            <a:r>
              <a:rPr lang="es" dirty="0"/>
              <a:t>El rango de captura conseguido para el PLL diseñado es de 0 a unos 350 kHz, ya que la salida del CSCVO es una señal del doble de frecuencia que la de entrada, por tanto, al ser 700 kHz aproximadamente el límite de la señal de salida del CSCVO, sería capaz de “hacer lock” de señales de entrada de esos 350 kHz mencionados.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25" y="0"/>
            <a:ext cx="2808600" cy="190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1920"/>
              <a:t>Dependencia del Rango de Captura con el número de etapas de Ring Oscillator del CSCVO (I)</a:t>
            </a:r>
            <a:endParaRPr sz="1920"/>
          </a:p>
        </p:txBody>
      </p:sp>
      <p:sp>
        <p:nvSpPr>
          <p:cNvPr id="184" name="Google Shape;184;p30"/>
          <p:cNvSpPr txBox="1"/>
          <p:nvPr/>
        </p:nvSpPr>
        <p:spPr>
          <a:xfrm>
            <a:off x="85700" y="2666125"/>
            <a:ext cx="32193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t>Siendo </a:t>
            </a:r>
            <a:r>
              <a:rPr lang="es" b="1" dirty="0"/>
              <a:t>N</a:t>
            </a:r>
            <a:r>
              <a:rPr lang="es" dirty="0"/>
              <a:t> el número de etapas de Ring Oscillator presentes en el CSCVO  (debe ser </a:t>
            </a:r>
            <a:r>
              <a:rPr lang="es" sz="1300" dirty="0">
                <a:solidFill>
                  <a:schemeClr val="dk1"/>
                </a:solidFill>
              </a:rPr>
              <a:t>≥ 3 e impar</a:t>
            </a:r>
            <a:r>
              <a:rPr lang="es" dirty="0"/>
              <a:t>), </a:t>
            </a:r>
            <a:r>
              <a:rPr lang="es" b="1" dirty="0"/>
              <a:t>t1</a:t>
            </a:r>
            <a:r>
              <a:rPr lang="es" dirty="0"/>
              <a:t> el tiempo de carga desde 0 a Vsp (punto de conmutación del inversor) y </a:t>
            </a:r>
            <a:r>
              <a:rPr lang="es" b="1" dirty="0"/>
              <a:t>t2</a:t>
            </a:r>
            <a:r>
              <a:rPr lang="es" dirty="0"/>
              <a:t> el tiempo de descarga desde Vdd a Vsp.</a:t>
            </a:r>
            <a:endParaRPr dirty="0"/>
          </a:p>
          <a:p>
            <a:pPr marL="0" lvl="0" indent="0" algn="l" rtl="0">
              <a:spcBef>
                <a:spcPts val="0"/>
              </a:spcBef>
              <a:spcAft>
                <a:spcPts val="0"/>
              </a:spcAft>
              <a:buNone/>
            </a:pPr>
            <a:r>
              <a:rPr lang="es" dirty="0"/>
              <a:t>Para demostrar el efecto de modificar </a:t>
            </a:r>
            <a:r>
              <a:rPr lang="es" b="1" dirty="0"/>
              <a:t>N</a:t>
            </a:r>
            <a:r>
              <a:rPr lang="es" dirty="0"/>
              <a:t>, se repite el análisis de la diapositiva anterior pasando de N = 9 etapas a N = 11 etapas, se espera que el rango de captura se reduzca.</a:t>
            </a:r>
            <a:endParaRPr dirty="0"/>
          </a:p>
        </p:txBody>
      </p:sp>
      <p:pic>
        <p:nvPicPr>
          <p:cNvPr id="185" name="Google Shape;185;p30"/>
          <p:cNvPicPr preferRelativeResize="0"/>
          <p:nvPr/>
        </p:nvPicPr>
        <p:blipFill>
          <a:blip r:embed="rId3">
            <a:alphaModFix/>
          </a:blip>
          <a:stretch>
            <a:fillRect/>
          </a:stretch>
        </p:blipFill>
        <p:spPr>
          <a:xfrm>
            <a:off x="428000" y="1904400"/>
            <a:ext cx="1952625" cy="828675"/>
          </a:xfrm>
          <a:prstGeom prst="rect">
            <a:avLst/>
          </a:prstGeom>
          <a:noFill/>
          <a:ln>
            <a:noFill/>
          </a:ln>
        </p:spPr>
      </p:pic>
      <p:pic>
        <p:nvPicPr>
          <p:cNvPr id="186" name="Google Shape;186;p30"/>
          <p:cNvPicPr preferRelativeResize="0"/>
          <p:nvPr/>
        </p:nvPicPr>
        <p:blipFill>
          <a:blip r:embed="rId4">
            <a:alphaModFix/>
          </a:blip>
          <a:stretch>
            <a:fillRect/>
          </a:stretch>
        </p:blipFill>
        <p:spPr>
          <a:xfrm>
            <a:off x="2980625" y="225737"/>
            <a:ext cx="6014523" cy="1215525"/>
          </a:xfrm>
          <a:prstGeom prst="rect">
            <a:avLst/>
          </a:prstGeom>
          <a:noFill/>
          <a:ln>
            <a:noFill/>
          </a:ln>
        </p:spPr>
      </p:pic>
      <p:pic>
        <p:nvPicPr>
          <p:cNvPr id="187" name="Google Shape;187;p30"/>
          <p:cNvPicPr preferRelativeResize="0"/>
          <p:nvPr/>
        </p:nvPicPr>
        <p:blipFill>
          <a:blip r:embed="rId5">
            <a:alphaModFix/>
          </a:blip>
          <a:stretch>
            <a:fillRect/>
          </a:stretch>
        </p:blipFill>
        <p:spPr>
          <a:xfrm>
            <a:off x="3220788" y="1441262"/>
            <a:ext cx="5534201" cy="2992744"/>
          </a:xfrm>
          <a:prstGeom prst="rect">
            <a:avLst/>
          </a:prstGeom>
          <a:noFill/>
          <a:ln>
            <a:noFill/>
          </a:ln>
        </p:spPr>
      </p:pic>
      <p:sp>
        <p:nvSpPr>
          <p:cNvPr id="188" name="Google Shape;188;p30"/>
          <p:cNvSpPr txBox="1"/>
          <p:nvPr/>
        </p:nvSpPr>
        <p:spPr>
          <a:xfrm>
            <a:off x="3519089" y="4389925"/>
            <a:ext cx="5235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dirty="0"/>
              <a:t>Se tiene en este caso un rango de captura de unos 0 a 300kHz, que cómo se esperaba se reduce al añadir más etapas (con 9 etapas era de 0 a 350kHz).</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p:nvPr/>
        </p:nvSpPr>
        <p:spPr>
          <a:xfrm>
            <a:off x="0" y="0"/>
            <a:ext cx="3000000" cy="1662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920">
                <a:solidFill>
                  <a:schemeClr val="dk1"/>
                </a:solidFill>
              </a:rPr>
              <a:t>Dependencia del Rango de Captura con el número de etapas de Ring Oscillator del CSCVO (II)</a:t>
            </a:r>
            <a:endParaRPr/>
          </a:p>
        </p:txBody>
      </p:sp>
      <p:pic>
        <p:nvPicPr>
          <p:cNvPr id="194" name="Google Shape;194;p31"/>
          <p:cNvPicPr preferRelativeResize="0"/>
          <p:nvPr/>
        </p:nvPicPr>
        <p:blipFill>
          <a:blip r:embed="rId3">
            <a:alphaModFix/>
          </a:blip>
          <a:stretch>
            <a:fillRect/>
          </a:stretch>
        </p:blipFill>
        <p:spPr>
          <a:xfrm>
            <a:off x="523688" y="2077425"/>
            <a:ext cx="1952625" cy="828675"/>
          </a:xfrm>
          <a:prstGeom prst="rect">
            <a:avLst/>
          </a:prstGeom>
          <a:noFill/>
          <a:ln>
            <a:noFill/>
          </a:ln>
        </p:spPr>
      </p:pic>
      <p:sp>
        <p:nvSpPr>
          <p:cNvPr id="195" name="Google Shape;195;p31"/>
          <p:cNvSpPr txBox="1"/>
          <p:nvPr/>
        </p:nvSpPr>
        <p:spPr>
          <a:xfrm>
            <a:off x="85700" y="2906100"/>
            <a:ext cx="3219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Se reduce ahora el número de etapas respecto del diseño estándar (diapositiva 17, con 9 etapas) a un diseño del CSCVO con 5 etapas.</a:t>
            </a:r>
            <a:endParaRPr/>
          </a:p>
        </p:txBody>
      </p:sp>
      <p:pic>
        <p:nvPicPr>
          <p:cNvPr id="196" name="Google Shape;196;p31"/>
          <p:cNvPicPr preferRelativeResize="0"/>
          <p:nvPr/>
        </p:nvPicPr>
        <p:blipFill>
          <a:blip r:embed="rId4">
            <a:alphaModFix/>
          </a:blip>
          <a:stretch>
            <a:fillRect/>
          </a:stretch>
        </p:blipFill>
        <p:spPr>
          <a:xfrm>
            <a:off x="3559650" y="84225"/>
            <a:ext cx="4973051" cy="1430375"/>
          </a:xfrm>
          <a:prstGeom prst="rect">
            <a:avLst/>
          </a:prstGeom>
          <a:noFill/>
          <a:ln>
            <a:noFill/>
          </a:ln>
        </p:spPr>
      </p:pic>
      <p:pic>
        <p:nvPicPr>
          <p:cNvPr id="197" name="Google Shape;197;p31"/>
          <p:cNvPicPr preferRelativeResize="0"/>
          <p:nvPr/>
        </p:nvPicPr>
        <p:blipFill>
          <a:blip r:embed="rId5">
            <a:alphaModFix/>
          </a:blip>
          <a:stretch>
            <a:fillRect/>
          </a:stretch>
        </p:blipFill>
        <p:spPr>
          <a:xfrm>
            <a:off x="3360312" y="1569350"/>
            <a:ext cx="5371749" cy="3046096"/>
          </a:xfrm>
          <a:prstGeom prst="rect">
            <a:avLst/>
          </a:prstGeom>
          <a:noFill/>
          <a:ln>
            <a:noFill/>
          </a:ln>
        </p:spPr>
      </p:pic>
      <p:sp>
        <p:nvSpPr>
          <p:cNvPr id="198" name="Google Shape;198;p31"/>
          <p:cNvSpPr txBox="1"/>
          <p:nvPr/>
        </p:nvSpPr>
        <p:spPr>
          <a:xfrm>
            <a:off x="2281950" y="4527900"/>
            <a:ext cx="6862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a:t>Se tiene en este caso un rango de captura de unos 0 a 640kHz, que cómo se esperaba aumenta al reducir el número de etapas (con 9 etapas era de 0 a 350kHz).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idx="4294967295"/>
          </p:nvPr>
        </p:nvSpPr>
        <p:spPr>
          <a:xfrm>
            <a:off x="533250" y="113300"/>
            <a:ext cx="8077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Conceptos clave acerca del Phase Locked Loop (PLL) </a:t>
            </a:r>
            <a:endParaRPr/>
          </a:p>
        </p:txBody>
      </p:sp>
      <p:sp>
        <p:nvSpPr>
          <p:cNvPr id="61" name="Google Shape;61;p14"/>
          <p:cNvSpPr txBox="1"/>
          <p:nvPr/>
        </p:nvSpPr>
        <p:spPr>
          <a:xfrm>
            <a:off x="348600" y="586875"/>
            <a:ext cx="8446800" cy="25860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Char char="●"/>
            </a:pPr>
            <a:r>
              <a:rPr lang="es" sz="1300" dirty="0">
                <a:solidFill>
                  <a:srgbClr val="2C2F34"/>
                </a:solidFill>
              </a:rPr>
              <a:t>Un Phase-Locked Loop se usa para hacer un seguimiento de la fase y la frecuencia de la señal de entrada. Es un dispositivo muy útil para las comunicaciones síncronas. El PLL adquiere la frecuencia en </a:t>
            </a:r>
            <a:r>
              <a:rPr lang="es" sz="1300" b="1" i="1" dirty="0">
                <a:solidFill>
                  <a:srgbClr val="2C2F34"/>
                </a:solidFill>
              </a:rPr>
              <a:t>suppressed carrier mode</a:t>
            </a:r>
            <a:r>
              <a:rPr lang="es" sz="1300" dirty="0">
                <a:solidFill>
                  <a:srgbClr val="2C2F34"/>
                </a:solidFill>
              </a:rPr>
              <a:t> (transmisión AM donde el nivel de señal de la portadora se reduce para evitar el consumo de potencia eléctrica) y produce una señal portadora coherente en el receptor para su demodulación.</a:t>
            </a:r>
            <a:endParaRPr sz="1300" dirty="0">
              <a:solidFill>
                <a:srgbClr val="2C2F34"/>
              </a:solidFill>
            </a:endParaRPr>
          </a:p>
          <a:p>
            <a:pPr marL="457200" lvl="0" indent="-311150" algn="l" rtl="0">
              <a:spcBef>
                <a:spcPts val="0"/>
              </a:spcBef>
              <a:spcAft>
                <a:spcPts val="0"/>
              </a:spcAft>
              <a:buSzPts val="1300"/>
              <a:buChar char="●"/>
            </a:pPr>
            <a:r>
              <a:rPr lang="es" sz="1300" dirty="0"/>
              <a:t>Los Phase-Locked Loops son diseñados para un cierto rango de frecuencias. Dicho rango de frecuencias se denomina </a:t>
            </a:r>
            <a:r>
              <a:rPr lang="es" sz="1300" b="1" i="1" dirty="0"/>
              <a:t>capture range</a:t>
            </a:r>
            <a:r>
              <a:rPr lang="es" sz="1300" dirty="0"/>
              <a:t> de un PLL, es decir, un PLL puede estimar/reconstruir una señal si su frecuencia está comprendida en el rango de captura.</a:t>
            </a:r>
            <a:endParaRPr sz="1300" dirty="0"/>
          </a:p>
          <a:p>
            <a:pPr marL="457200" lvl="0" indent="-311150" algn="l" rtl="0">
              <a:spcBef>
                <a:spcPts val="0"/>
              </a:spcBef>
              <a:spcAft>
                <a:spcPts val="0"/>
              </a:spcAft>
              <a:buSzPts val="1300"/>
              <a:buChar char="●"/>
            </a:pPr>
            <a:r>
              <a:rPr lang="es" sz="1300" dirty="0"/>
              <a:t>Un PLL opera como un típico </a:t>
            </a:r>
            <a:r>
              <a:rPr lang="es" sz="1300" b="1" dirty="0"/>
              <a:t>sistema realimentado.</a:t>
            </a:r>
            <a:r>
              <a:rPr lang="es" sz="1300" dirty="0"/>
              <a:t> Actualiza la frecuencia de salida del VCO (Voltage Controlled Oscillator) hasta que hace coincidir dicha frecuencia con la frecuencia de la señal de entrada, o un </a:t>
            </a:r>
            <a:r>
              <a:rPr lang="es" sz="1300" b="1" dirty="0"/>
              <a:t>múltiplo entero de la misma (siendo en este caso necesario un divisor de frecuencia para la señal realimentada hacia el PFD)</a:t>
            </a:r>
            <a:r>
              <a:rPr lang="es" sz="1300" dirty="0"/>
              <a:t>, es decir, sincroniza ambas señales.</a:t>
            </a:r>
            <a:endParaRPr sz="1300" dirty="0"/>
          </a:p>
        </p:txBody>
      </p:sp>
      <p:pic>
        <p:nvPicPr>
          <p:cNvPr id="62" name="Google Shape;62;p14"/>
          <p:cNvPicPr preferRelativeResize="0"/>
          <p:nvPr/>
        </p:nvPicPr>
        <p:blipFill>
          <a:blip r:embed="rId3">
            <a:alphaModFix/>
          </a:blip>
          <a:stretch>
            <a:fillRect/>
          </a:stretch>
        </p:blipFill>
        <p:spPr>
          <a:xfrm>
            <a:off x="2190750" y="3172875"/>
            <a:ext cx="4762500" cy="1849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Dependencia del Rango de Captura con la tensión Vdd (I)</a:t>
            </a:r>
            <a:endParaRPr sz="2120"/>
          </a:p>
        </p:txBody>
      </p:sp>
      <p:sp>
        <p:nvSpPr>
          <p:cNvPr id="204" name="Google Shape;204;p32"/>
          <p:cNvSpPr txBox="1"/>
          <p:nvPr/>
        </p:nvSpPr>
        <p:spPr>
          <a:xfrm>
            <a:off x="444000" y="554900"/>
            <a:ext cx="82560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s"/>
              <a:t>Aumentando la tensión Vdd de 1.8V a 5.0V tenemos el siguiente rango de Captura para el PLL:</a:t>
            </a:r>
            <a:endParaRPr/>
          </a:p>
          <a:p>
            <a:pPr marL="914400" lvl="1" indent="-317500" algn="l" rtl="0">
              <a:spcBef>
                <a:spcPts val="0"/>
              </a:spcBef>
              <a:spcAft>
                <a:spcPts val="0"/>
              </a:spcAft>
              <a:buSzPts val="1400"/>
              <a:buChar char="○"/>
            </a:pPr>
            <a:r>
              <a:rPr lang="es"/>
              <a:t>Rango de Captura para Vdd = 5.0V → [0, 750kHz] (aproximadamente)	</a:t>
            </a:r>
            <a:endParaRPr/>
          </a:p>
        </p:txBody>
      </p:sp>
      <p:pic>
        <p:nvPicPr>
          <p:cNvPr id="205" name="Google Shape;205;p32"/>
          <p:cNvPicPr preferRelativeResize="0"/>
          <p:nvPr/>
        </p:nvPicPr>
        <p:blipFill>
          <a:blip r:embed="rId3">
            <a:alphaModFix/>
          </a:blip>
          <a:stretch>
            <a:fillRect/>
          </a:stretch>
        </p:blipFill>
        <p:spPr>
          <a:xfrm>
            <a:off x="111806" y="1443656"/>
            <a:ext cx="6522244" cy="3426688"/>
          </a:xfrm>
          <a:prstGeom prst="rect">
            <a:avLst/>
          </a:prstGeom>
          <a:noFill/>
          <a:ln>
            <a:noFill/>
          </a:ln>
        </p:spPr>
      </p:pic>
      <p:sp>
        <p:nvSpPr>
          <p:cNvPr id="206" name="Google Shape;206;p32"/>
          <p:cNvSpPr txBox="1"/>
          <p:nvPr/>
        </p:nvSpPr>
        <p:spPr>
          <a:xfrm>
            <a:off x="6634050" y="2310400"/>
            <a:ext cx="24279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Aumentando la tensión Vdd, se extiende a frecuencias mayores el rango de captura de señales que el CSCVO (por tanto el PLL) podría reconstruir, o estimar su frecuencia.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Dependencia del Rango de Captura con la tensión Vdd (II)</a:t>
            </a:r>
            <a:endParaRPr sz="2120"/>
          </a:p>
        </p:txBody>
      </p:sp>
      <p:sp>
        <p:nvSpPr>
          <p:cNvPr id="212" name="Google Shape;212;p33"/>
          <p:cNvSpPr txBox="1"/>
          <p:nvPr/>
        </p:nvSpPr>
        <p:spPr>
          <a:xfrm>
            <a:off x="444000" y="554900"/>
            <a:ext cx="82560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s"/>
              <a:t>Reduciendo la tensión Vdd de 1.8V a 0.9V tenemos el siguiente rango de Captura para el PLL:</a:t>
            </a:r>
            <a:endParaRPr/>
          </a:p>
          <a:p>
            <a:pPr marL="914400" lvl="1" indent="-317500" algn="l" rtl="0">
              <a:spcBef>
                <a:spcPts val="0"/>
              </a:spcBef>
              <a:spcAft>
                <a:spcPts val="0"/>
              </a:spcAft>
              <a:buSzPts val="1400"/>
              <a:buChar char="○"/>
            </a:pPr>
            <a:r>
              <a:rPr lang="es"/>
              <a:t>Rango de Captura para Vdd = 0.9V → [0, 125kHz] (aproximadamente)	</a:t>
            </a:r>
            <a:endParaRPr/>
          </a:p>
        </p:txBody>
      </p:sp>
      <p:sp>
        <p:nvSpPr>
          <p:cNvPr id="213" name="Google Shape;213;p33"/>
          <p:cNvSpPr txBox="1"/>
          <p:nvPr/>
        </p:nvSpPr>
        <p:spPr>
          <a:xfrm>
            <a:off x="6897900" y="2176100"/>
            <a:ext cx="22461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dk1"/>
                </a:solidFill>
              </a:rPr>
              <a:t>Disminuyendo la tensión Vdd, se reduce considerablemente el rango de captura de señales que el CSCVO (por tanto el PLL) podría reconstruir, o estimar su frecuencia respecto de la Vdd original de 1.8V.</a:t>
            </a:r>
            <a:endParaRPr/>
          </a:p>
        </p:txBody>
      </p:sp>
      <p:pic>
        <p:nvPicPr>
          <p:cNvPr id="214" name="Google Shape;214;p33"/>
          <p:cNvPicPr preferRelativeResize="0"/>
          <p:nvPr/>
        </p:nvPicPr>
        <p:blipFill>
          <a:blip r:embed="rId3">
            <a:alphaModFix/>
          </a:blip>
          <a:stretch>
            <a:fillRect/>
          </a:stretch>
        </p:blipFill>
        <p:spPr>
          <a:xfrm>
            <a:off x="152400" y="1241361"/>
            <a:ext cx="6745499" cy="36090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Frequency Divider by 2</a:t>
            </a:r>
            <a:endParaRPr sz="2120"/>
          </a:p>
        </p:txBody>
      </p:sp>
      <p:pic>
        <p:nvPicPr>
          <p:cNvPr id="220" name="Google Shape;220;p34"/>
          <p:cNvPicPr preferRelativeResize="0"/>
          <p:nvPr/>
        </p:nvPicPr>
        <p:blipFill>
          <a:blip r:embed="rId3">
            <a:alphaModFix/>
          </a:blip>
          <a:stretch>
            <a:fillRect/>
          </a:stretch>
        </p:blipFill>
        <p:spPr>
          <a:xfrm>
            <a:off x="152400" y="1198325"/>
            <a:ext cx="8839198" cy="2656252"/>
          </a:xfrm>
          <a:prstGeom prst="rect">
            <a:avLst/>
          </a:prstGeom>
          <a:noFill/>
          <a:ln>
            <a:noFill/>
          </a:ln>
        </p:spPr>
      </p:pic>
      <p:sp>
        <p:nvSpPr>
          <p:cNvPr id="221" name="Google Shape;221;p34"/>
          <p:cNvSpPr/>
          <p:nvPr/>
        </p:nvSpPr>
        <p:spPr>
          <a:xfrm>
            <a:off x="6103257" y="2053771"/>
            <a:ext cx="2235200" cy="1021204"/>
          </a:xfrm>
          <a:prstGeom prst="rect">
            <a:avLst/>
          </a:prstGeom>
          <a:solidFill>
            <a:schemeClr val="accent4">
              <a:lumMod val="75000"/>
              <a:alpha val="25000"/>
            </a:scheme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Frequency Divider by 2: Funcionamiento</a:t>
            </a:r>
            <a:endParaRPr sz="2120"/>
          </a:p>
        </p:txBody>
      </p:sp>
      <p:pic>
        <p:nvPicPr>
          <p:cNvPr id="227" name="Google Shape;227;p35"/>
          <p:cNvPicPr preferRelativeResize="0"/>
          <p:nvPr/>
        </p:nvPicPr>
        <p:blipFill>
          <a:blip r:embed="rId3">
            <a:alphaModFix/>
          </a:blip>
          <a:stretch>
            <a:fillRect/>
          </a:stretch>
        </p:blipFill>
        <p:spPr>
          <a:xfrm>
            <a:off x="255825" y="1671638"/>
            <a:ext cx="4733925" cy="1800225"/>
          </a:xfrm>
          <a:prstGeom prst="rect">
            <a:avLst/>
          </a:prstGeom>
          <a:noFill/>
          <a:ln>
            <a:noFill/>
          </a:ln>
        </p:spPr>
      </p:pic>
      <p:sp>
        <p:nvSpPr>
          <p:cNvPr id="228" name="Google Shape;228;p35"/>
          <p:cNvSpPr txBox="1"/>
          <p:nvPr/>
        </p:nvSpPr>
        <p:spPr>
          <a:xfrm>
            <a:off x="5171700" y="1509750"/>
            <a:ext cx="37611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s"/>
              <a:t>La salida del CSVCO (Vo) da una señal de salida del doble de frecuencia que la señal de entrada</a:t>
            </a:r>
            <a:endParaRPr/>
          </a:p>
          <a:p>
            <a:pPr marL="457200" lvl="0" indent="-317500" algn="l" rtl="0">
              <a:spcBef>
                <a:spcPts val="0"/>
              </a:spcBef>
              <a:spcAft>
                <a:spcPts val="0"/>
              </a:spcAft>
              <a:buSzPts val="1400"/>
              <a:buChar char="●"/>
            </a:pPr>
            <a:r>
              <a:rPr lang="es"/>
              <a:t>Por ello, se usa un divisor de frecuencia por 2 para poder realimentar de manera correcta al PFD, de lo contrario, estaríamos comparando la señal de referencia y una con el doble de frecuencia, lo cual no provocaría una respuesta adecuada del PFD respecto del resto del sistema.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Simulación del sistema completo: f(Vref) = 100 Hz (I)</a:t>
            </a:r>
            <a:endParaRPr sz="2120"/>
          </a:p>
        </p:txBody>
      </p:sp>
      <p:pic>
        <p:nvPicPr>
          <p:cNvPr id="234" name="Google Shape;234;p36"/>
          <p:cNvPicPr preferRelativeResize="0"/>
          <p:nvPr/>
        </p:nvPicPr>
        <p:blipFill>
          <a:blip r:embed="rId3">
            <a:alphaModFix/>
          </a:blip>
          <a:stretch>
            <a:fillRect/>
          </a:stretch>
        </p:blipFill>
        <p:spPr>
          <a:xfrm>
            <a:off x="152400" y="707300"/>
            <a:ext cx="8839201" cy="39154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Simulación del sistema completo: f(Vref) = 100 Hz (II)</a:t>
            </a:r>
            <a:endParaRPr sz="2120"/>
          </a:p>
        </p:txBody>
      </p:sp>
      <p:pic>
        <p:nvPicPr>
          <p:cNvPr id="240" name="Google Shape;240;p37"/>
          <p:cNvPicPr preferRelativeResize="0"/>
          <p:nvPr/>
        </p:nvPicPr>
        <p:blipFill>
          <a:blip r:embed="rId3">
            <a:alphaModFix/>
          </a:blip>
          <a:stretch>
            <a:fillRect/>
          </a:stretch>
        </p:blipFill>
        <p:spPr>
          <a:xfrm>
            <a:off x="152400" y="511675"/>
            <a:ext cx="8839200" cy="3892158"/>
          </a:xfrm>
          <a:prstGeom prst="rect">
            <a:avLst/>
          </a:prstGeom>
          <a:noFill/>
          <a:ln>
            <a:noFill/>
          </a:ln>
        </p:spPr>
      </p:pic>
      <p:sp>
        <p:nvSpPr>
          <p:cNvPr id="241" name="Google Shape;241;p37"/>
          <p:cNvSpPr txBox="1"/>
          <p:nvPr/>
        </p:nvSpPr>
        <p:spPr>
          <a:xfrm>
            <a:off x="159000" y="4358400"/>
            <a:ext cx="88260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t>Esta imagen se corresponde con un detalle (zoom) de una tramo del régimen permanente de la simulación anterior. Comprobamos que la señal de salida de nuestro PLL (Vfeedback), tiene una frecuencia aproximadamente el doble (200 Hz) de la frecuencia de nuestra señal de entrada (Vref) </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Simulación del sistema completo: f(Vref) = 100 Hz (III)</a:t>
            </a:r>
            <a:endParaRPr sz="2120"/>
          </a:p>
        </p:txBody>
      </p:sp>
      <p:pic>
        <p:nvPicPr>
          <p:cNvPr id="247" name="Google Shape;247;p38"/>
          <p:cNvPicPr preferRelativeResize="0"/>
          <p:nvPr/>
        </p:nvPicPr>
        <p:blipFill>
          <a:blip r:embed="rId3">
            <a:alphaModFix/>
          </a:blip>
          <a:stretch>
            <a:fillRect/>
          </a:stretch>
        </p:blipFill>
        <p:spPr>
          <a:xfrm>
            <a:off x="152400" y="707300"/>
            <a:ext cx="8839199" cy="41340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Simulación del sistema completo: f(Vref) = 20 kHz (I)</a:t>
            </a:r>
            <a:endParaRPr sz="2120"/>
          </a:p>
        </p:txBody>
      </p:sp>
      <p:pic>
        <p:nvPicPr>
          <p:cNvPr id="253" name="Google Shape;253;p39"/>
          <p:cNvPicPr preferRelativeResize="0"/>
          <p:nvPr/>
        </p:nvPicPr>
        <p:blipFill>
          <a:blip r:embed="rId3">
            <a:alphaModFix/>
          </a:blip>
          <a:stretch>
            <a:fillRect/>
          </a:stretch>
        </p:blipFill>
        <p:spPr>
          <a:xfrm>
            <a:off x="152400" y="707300"/>
            <a:ext cx="8839198" cy="390866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Simulación del sistema completo: f(Vref) = 20 kHz (II)</a:t>
            </a:r>
            <a:endParaRPr sz="2120"/>
          </a:p>
        </p:txBody>
      </p:sp>
      <p:pic>
        <p:nvPicPr>
          <p:cNvPr id="259" name="Google Shape;259;p40"/>
          <p:cNvPicPr preferRelativeResize="0"/>
          <p:nvPr/>
        </p:nvPicPr>
        <p:blipFill>
          <a:blip r:embed="rId3">
            <a:alphaModFix/>
          </a:blip>
          <a:stretch>
            <a:fillRect/>
          </a:stretch>
        </p:blipFill>
        <p:spPr>
          <a:xfrm>
            <a:off x="152400" y="499825"/>
            <a:ext cx="8839200" cy="3894251"/>
          </a:xfrm>
          <a:prstGeom prst="rect">
            <a:avLst/>
          </a:prstGeom>
          <a:noFill/>
          <a:ln>
            <a:noFill/>
          </a:ln>
        </p:spPr>
      </p:pic>
      <p:sp>
        <p:nvSpPr>
          <p:cNvPr id="260" name="Google Shape;260;p40"/>
          <p:cNvSpPr txBox="1"/>
          <p:nvPr/>
        </p:nvSpPr>
        <p:spPr>
          <a:xfrm>
            <a:off x="159000" y="4358400"/>
            <a:ext cx="88260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t>Esta imagen se corresponde con un detalle (zoom) de una tramo del régimen permanente de la simulación anterior. Comprobamos que la señal de salida de nuestro PLL (Vfeedback), tiene una frecuencia aproximadamente el doble (40 kHz) de la frecuencia de nuestra señal de entrada (Vref) </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Simulación del sistema completo: f(Vref) = 20 kHz (III)</a:t>
            </a:r>
            <a:endParaRPr sz="2120"/>
          </a:p>
        </p:txBody>
      </p:sp>
      <p:pic>
        <p:nvPicPr>
          <p:cNvPr id="266" name="Google Shape;266;p41"/>
          <p:cNvPicPr preferRelativeResize="0"/>
          <p:nvPr/>
        </p:nvPicPr>
        <p:blipFill>
          <a:blip r:embed="rId3">
            <a:alphaModFix/>
          </a:blip>
          <a:stretch>
            <a:fillRect/>
          </a:stretch>
        </p:blipFill>
        <p:spPr>
          <a:xfrm>
            <a:off x="152400" y="707300"/>
            <a:ext cx="8839202" cy="412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idx="4294967295"/>
          </p:nvPr>
        </p:nvSpPr>
        <p:spPr>
          <a:xfrm>
            <a:off x="1990650" y="113300"/>
            <a:ext cx="5162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Aplicaciones típicas de un PLL </a:t>
            </a:r>
            <a:endParaRPr/>
          </a:p>
        </p:txBody>
      </p:sp>
      <p:sp>
        <p:nvSpPr>
          <p:cNvPr id="68" name="Google Shape;68;p15"/>
          <p:cNvSpPr txBox="1"/>
          <p:nvPr/>
        </p:nvSpPr>
        <p:spPr>
          <a:xfrm>
            <a:off x="348600" y="586875"/>
            <a:ext cx="8446800" cy="238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dirty="0">
                <a:solidFill>
                  <a:srgbClr val="2C2F34"/>
                </a:solidFill>
              </a:rPr>
              <a:t>Es de los circuitos más usados en los circuitos modernos de comunicaciones.</a:t>
            </a:r>
            <a:endParaRPr sz="1300" dirty="0">
              <a:solidFill>
                <a:srgbClr val="2C2F34"/>
              </a:solidFill>
            </a:endParaRPr>
          </a:p>
          <a:p>
            <a:pPr marL="457200" lvl="0" indent="-311150" algn="l" rtl="0">
              <a:spcBef>
                <a:spcPts val="0"/>
              </a:spcBef>
              <a:spcAft>
                <a:spcPts val="0"/>
              </a:spcAft>
              <a:buSzPts val="1300"/>
              <a:buChar char="●"/>
            </a:pPr>
            <a:r>
              <a:rPr lang="es" sz="1300" dirty="0">
                <a:solidFill>
                  <a:srgbClr val="2C2F34"/>
                </a:solidFill>
              </a:rPr>
              <a:t>Se usa en demodulación AM (Amplitude Modulated) con “suppressed carrier signal”.</a:t>
            </a:r>
            <a:endParaRPr sz="1300" dirty="0">
              <a:solidFill>
                <a:srgbClr val="2C2F34"/>
              </a:solidFill>
            </a:endParaRPr>
          </a:p>
          <a:p>
            <a:pPr marL="457200" lvl="0" indent="-311150" algn="l" rtl="0">
              <a:spcBef>
                <a:spcPts val="0"/>
              </a:spcBef>
              <a:spcAft>
                <a:spcPts val="0"/>
              </a:spcAft>
              <a:buClr>
                <a:srgbClr val="2C2F34"/>
              </a:buClr>
              <a:buSzPts val="1300"/>
              <a:buChar char="●"/>
            </a:pPr>
            <a:r>
              <a:rPr lang="es" sz="1300" dirty="0">
                <a:solidFill>
                  <a:srgbClr val="2C2F34"/>
                </a:solidFill>
              </a:rPr>
              <a:t>También es usado en demodulación de señales FM (Frequency Modulated) y PM (Phase Modulated).</a:t>
            </a:r>
            <a:endParaRPr sz="1300" dirty="0">
              <a:solidFill>
                <a:srgbClr val="2C2F34"/>
              </a:solidFill>
            </a:endParaRPr>
          </a:p>
          <a:p>
            <a:pPr marL="457200" lvl="0" indent="-311150" algn="l" rtl="0">
              <a:spcBef>
                <a:spcPts val="0"/>
              </a:spcBef>
              <a:spcAft>
                <a:spcPts val="0"/>
              </a:spcAft>
              <a:buSzPts val="1300"/>
              <a:buChar char="●"/>
            </a:pPr>
            <a:r>
              <a:rPr lang="es" sz="1300" dirty="0"/>
              <a:t>Para recuperar/reconstruir una señal de reloj.</a:t>
            </a:r>
            <a:endParaRPr sz="1300" dirty="0"/>
          </a:p>
          <a:p>
            <a:pPr marL="457200" lvl="0" indent="-311150" algn="l" rtl="0">
              <a:spcBef>
                <a:spcPts val="0"/>
              </a:spcBef>
              <a:spcAft>
                <a:spcPts val="0"/>
              </a:spcAft>
              <a:buSzPts val="1300"/>
              <a:buChar char="●"/>
            </a:pPr>
            <a:r>
              <a:rPr lang="es" sz="1300" dirty="0"/>
              <a:t>Debido a su naturaleza estable, se usa como sintetizador de frecuencias en casi cualquier dispositivo digital.</a:t>
            </a:r>
            <a:endParaRPr sz="1300" dirty="0"/>
          </a:p>
          <a:p>
            <a:pPr marL="457200" lvl="0" indent="-311150" algn="l" rtl="0">
              <a:spcBef>
                <a:spcPts val="0"/>
              </a:spcBef>
              <a:spcAft>
                <a:spcPts val="0"/>
              </a:spcAft>
              <a:buSzPts val="1300"/>
              <a:buChar char="●"/>
            </a:pPr>
            <a:r>
              <a:rPr lang="es" sz="1300" dirty="0"/>
              <a:t>Un oscilador de cristal puede generar una frecuencia estable hasta 300MHz, mientras que un PLL puede superar ese rango de frecuencias.</a:t>
            </a:r>
            <a:endParaRPr sz="1300" dirty="0"/>
          </a:p>
          <a:p>
            <a:pPr marL="457200" lvl="0" indent="-311150" algn="l" rtl="0">
              <a:spcBef>
                <a:spcPts val="0"/>
              </a:spcBef>
              <a:spcAft>
                <a:spcPts val="0"/>
              </a:spcAft>
              <a:buSzPts val="1300"/>
              <a:buChar char="●"/>
            </a:pPr>
            <a:r>
              <a:rPr lang="es" sz="1300" dirty="0"/>
              <a:t>Se usa en diferentes dispositivos como analizadores de señal, generador de señales, radar, teléfonos, radio, etc.</a:t>
            </a:r>
            <a:endParaRPr sz="1300" dirty="0"/>
          </a:p>
          <a:p>
            <a:pPr marL="457200" lvl="0" indent="-311150" algn="l" rtl="0">
              <a:spcBef>
                <a:spcPts val="0"/>
              </a:spcBef>
              <a:spcAft>
                <a:spcPts val="0"/>
              </a:spcAft>
              <a:buSzPts val="1300"/>
              <a:buChar char="●"/>
            </a:pPr>
            <a:r>
              <a:rPr lang="es" sz="1300" dirty="0"/>
              <a:t>Para reconstrucción de señales débiles, como por ejemplo, procedentes de transmisiones espaciales.</a:t>
            </a:r>
            <a:endParaRPr sz="1300" dirty="0"/>
          </a:p>
        </p:txBody>
      </p:sp>
      <p:pic>
        <p:nvPicPr>
          <p:cNvPr id="69" name="Google Shape;69;p15"/>
          <p:cNvPicPr preferRelativeResize="0"/>
          <p:nvPr/>
        </p:nvPicPr>
        <p:blipFill>
          <a:blip r:embed="rId3">
            <a:alphaModFix/>
          </a:blip>
          <a:stretch>
            <a:fillRect/>
          </a:stretch>
        </p:blipFill>
        <p:spPr>
          <a:xfrm>
            <a:off x="5702024" y="2972763"/>
            <a:ext cx="1999301" cy="1995399"/>
          </a:xfrm>
          <a:prstGeom prst="rect">
            <a:avLst/>
          </a:prstGeom>
          <a:noFill/>
          <a:ln>
            <a:noFill/>
          </a:ln>
        </p:spPr>
      </p:pic>
      <p:pic>
        <p:nvPicPr>
          <p:cNvPr id="70" name="Google Shape;70;p15"/>
          <p:cNvPicPr preferRelativeResize="0"/>
          <p:nvPr/>
        </p:nvPicPr>
        <p:blipFill>
          <a:blip r:embed="rId4">
            <a:alphaModFix/>
          </a:blip>
          <a:stretch>
            <a:fillRect/>
          </a:stretch>
        </p:blipFill>
        <p:spPr>
          <a:xfrm>
            <a:off x="1048950" y="2972775"/>
            <a:ext cx="4276075" cy="1995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Simulación del sistema completo: f(Vref) = 100 kHz (I)</a:t>
            </a:r>
            <a:endParaRPr sz="2120"/>
          </a:p>
        </p:txBody>
      </p:sp>
      <p:pic>
        <p:nvPicPr>
          <p:cNvPr id="272" name="Google Shape;272;p42"/>
          <p:cNvPicPr preferRelativeResize="0"/>
          <p:nvPr/>
        </p:nvPicPr>
        <p:blipFill>
          <a:blip r:embed="rId3">
            <a:alphaModFix/>
          </a:blip>
          <a:stretch>
            <a:fillRect/>
          </a:stretch>
        </p:blipFill>
        <p:spPr>
          <a:xfrm>
            <a:off x="152400" y="707300"/>
            <a:ext cx="8839201" cy="390161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Simulación del sistema completo: f(Vref) = 100 kHz (II)</a:t>
            </a:r>
            <a:endParaRPr sz="2120"/>
          </a:p>
        </p:txBody>
      </p:sp>
      <p:pic>
        <p:nvPicPr>
          <p:cNvPr id="278" name="Google Shape;278;p43"/>
          <p:cNvPicPr preferRelativeResize="0"/>
          <p:nvPr/>
        </p:nvPicPr>
        <p:blipFill>
          <a:blip r:embed="rId3">
            <a:alphaModFix/>
          </a:blip>
          <a:stretch>
            <a:fillRect/>
          </a:stretch>
        </p:blipFill>
        <p:spPr>
          <a:xfrm>
            <a:off x="152400" y="508475"/>
            <a:ext cx="8839200" cy="3944284"/>
          </a:xfrm>
          <a:prstGeom prst="rect">
            <a:avLst/>
          </a:prstGeom>
          <a:noFill/>
          <a:ln>
            <a:noFill/>
          </a:ln>
        </p:spPr>
      </p:pic>
      <p:sp>
        <p:nvSpPr>
          <p:cNvPr id="279" name="Google Shape;279;p43"/>
          <p:cNvSpPr txBox="1"/>
          <p:nvPr/>
        </p:nvSpPr>
        <p:spPr>
          <a:xfrm>
            <a:off x="159000" y="4358400"/>
            <a:ext cx="88260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t>Esta imagen se corresponde con un detalle (zoom) de una tramo del régimen permanente de la simulación anterior. Comprobamos que la señal de salida de nuestro PLL (Vfeedback), tiene una frecuencia aproximadamente el doble (200 kHz) de la frecuencia de nuestra señal de entrada (Vref)</a:t>
            </a:r>
            <a:endParaRPr sz="13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Simulación del sistema completo: f(Vref) = 100 kHz (III)</a:t>
            </a:r>
            <a:endParaRPr sz="2120"/>
          </a:p>
        </p:txBody>
      </p:sp>
      <p:pic>
        <p:nvPicPr>
          <p:cNvPr id="285" name="Google Shape;285;p44"/>
          <p:cNvPicPr preferRelativeResize="0"/>
          <p:nvPr/>
        </p:nvPicPr>
        <p:blipFill>
          <a:blip r:embed="rId3">
            <a:alphaModFix/>
          </a:blip>
          <a:stretch>
            <a:fillRect/>
          </a:stretch>
        </p:blipFill>
        <p:spPr>
          <a:xfrm>
            <a:off x="152400" y="707300"/>
            <a:ext cx="8839202" cy="42071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5"/>
          <p:cNvSpPr txBox="1">
            <a:spLocks noGrp="1"/>
          </p:cNvSpPr>
          <p:nvPr>
            <p:ph type="title"/>
          </p:nvPr>
        </p:nvSpPr>
        <p:spPr>
          <a:xfrm>
            <a:off x="82050" y="68900"/>
            <a:ext cx="8979900" cy="4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2120"/>
              <a:t>Conclusiones</a:t>
            </a:r>
            <a:endParaRPr sz="2120"/>
          </a:p>
        </p:txBody>
      </p:sp>
      <p:sp>
        <p:nvSpPr>
          <p:cNvPr id="291" name="Google Shape;291;p45"/>
          <p:cNvSpPr txBox="1"/>
          <p:nvPr/>
        </p:nvSpPr>
        <p:spPr>
          <a:xfrm>
            <a:off x="699300" y="554900"/>
            <a:ext cx="73329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s"/>
              <a:t>Reconstrucción/Estimación con éxito de la frecuencia de señales testeadas en un tiempo aproximado de 0.4s a 1.5s con una gran precisión.</a:t>
            </a:r>
            <a:endParaRPr/>
          </a:p>
          <a:p>
            <a:pPr marL="457200" lvl="0" indent="-317500" algn="l" rtl="0">
              <a:spcBef>
                <a:spcPts val="0"/>
              </a:spcBef>
              <a:spcAft>
                <a:spcPts val="0"/>
              </a:spcAft>
              <a:buSzPts val="1400"/>
              <a:buChar char="●"/>
            </a:pPr>
            <a:r>
              <a:rPr lang="es"/>
              <a:t>Simulación “compleja”, es decir, al proporcionarle señales de referencia de mayor frecuencia, el tiempo de simulación se alarga enormemente. Por ejemplo, para la señal de 100kHz analizada, su simulación necesitó de un día entero y el tamaño del archivo que exportaba los datos era de unos 7GB, luego es bastante pesado simular proporcionando señales de referencia con frecuencia superior a 20-30kHz.</a:t>
            </a:r>
            <a:endParaRPr/>
          </a:p>
          <a:p>
            <a:pPr marL="457200" lvl="0" indent="-317500" algn="l" rtl="0">
              <a:spcBef>
                <a:spcPts val="0"/>
              </a:spcBef>
              <a:spcAft>
                <a:spcPts val="0"/>
              </a:spcAft>
              <a:buSzPts val="1400"/>
              <a:buChar char="●"/>
            </a:pPr>
            <a:r>
              <a:rPr lang="es"/>
              <a:t>Para el caso original, N = 9 etapas y Vdd = 1.8V, idealmente se pueden reconstruir señales de hasta unos 350 kHz. </a:t>
            </a:r>
            <a:endParaRPr/>
          </a:p>
          <a:p>
            <a:pPr marL="457200" lvl="0" indent="-317500" algn="l" rtl="0">
              <a:spcBef>
                <a:spcPts val="0"/>
              </a:spcBef>
              <a:spcAft>
                <a:spcPts val="0"/>
              </a:spcAft>
              <a:buSzPts val="1400"/>
              <a:buChar char="●"/>
            </a:pPr>
            <a:r>
              <a:rPr lang="es"/>
              <a:t>Se ha logrado exitosamente diseñar un PLL funcional con tecnología de transistores de 180nm, aunque es posible que modificando ciertos parámetros del modelo de los transistores (180nm, nivel 49) se pueda mejorar la extensión del Rango de Captura del PLL lograda. </a:t>
            </a:r>
            <a:r>
              <a:rPr lang="es">
                <a:solidFill>
                  <a:schemeClr val="dk1"/>
                </a:solidFill>
              </a:rPr>
              <a:t>Pero faltan conocimientos sobre qué modela cada uno de ellos.</a:t>
            </a:r>
            <a:endParaRPr/>
          </a:p>
        </p:txBody>
      </p:sp>
      <p:sp>
        <p:nvSpPr>
          <p:cNvPr id="292" name="Google Shape;292;p45"/>
          <p:cNvSpPr txBox="1"/>
          <p:nvPr/>
        </p:nvSpPr>
        <p:spPr>
          <a:xfrm>
            <a:off x="2230950" y="4527900"/>
            <a:ext cx="4682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Instrumentación y Acondicionamiento de señal 4ºGIERM: 	Diseño de un PLL. Junio de 2022</a:t>
            </a:r>
            <a:endParaRPr b="1"/>
          </a:p>
        </p:txBody>
      </p:sp>
      <p:pic>
        <p:nvPicPr>
          <p:cNvPr id="293" name="Google Shape;293;p45"/>
          <p:cNvPicPr preferRelativeResize="0"/>
          <p:nvPr/>
        </p:nvPicPr>
        <p:blipFill>
          <a:blip r:embed="rId3">
            <a:alphaModFix/>
          </a:blip>
          <a:stretch>
            <a:fillRect/>
          </a:stretch>
        </p:blipFill>
        <p:spPr>
          <a:xfrm>
            <a:off x="4168500" y="3541100"/>
            <a:ext cx="807000" cy="9863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04275" y="651175"/>
            <a:ext cx="2914800" cy="110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Diseño completo en LTSpice</a:t>
            </a:r>
            <a:endParaRPr/>
          </a:p>
        </p:txBody>
      </p:sp>
      <p:pic>
        <p:nvPicPr>
          <p:cNvPr id="76" name="Google Shape;76;p16"/>
          <p:cNvPicPr preferRelativeResize="0"/>
          <p:nvPr/>
        </p:nvPicPr>
        <p:blipFill>
          <a:blip r:embed="rId3">
            <a:alphaModFix/>
          </a:blip>
          <a:stretch>
            <a:fillRect/>
          </a:stretch>
        </p:blipFill>
        <p:spPr>
          <a:xfrm>
            <a:off x="152400" y="2379425"/>
            <a:ext cx="8839198" cy="2656252"/>
          </a:xfrm>
          <a:prstGeom prst="rect">
            <a:avLst/>
          </a:prstGeom>
          <a:noFill/>
          <a:ln>
            <a:noFill/>
          </a:ln>
        </p:spPr>
      </p:pic>
      <p:pic>
        <p:nvPicPr>
          <p:cNvPr id="77" name="Google Shape;77;p16"/>
          <p:cNvPicPr preferRelativeResize="0"/>
          <p:nvPr/>
        </p:nvPicPr>
        <p:blipFill>
          <a:blip r:embed="rId4">
            <a:alphaModFix/>
          </a:blip>
          <a:stretch>
            <a:fillRect/>
          </a:stretch>
        </p:blipFill>
        <p:spPr>
          <a:xfrm>
            <a:off x="3317225" y="165125"/>
            <a:ext cx="5259455" cy="2074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050200" y="78300"/>
            <a:ext cx="5043600" cy="48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Phase Frequency Detector (PFD)</a:t>
            </a:r>
            <a:endParaRPr dirty="0"/>
          </a:p>
        </p:txBody>
      </p:sp>
      <p:pic>
        <p:nvPicPr>
          <p:cNvPr id="83" name="Google Shape;83;p17"/>
          <p:cNvPicPr preferRelativeResize="0"/>
          <p:nvPr/>
        </p:nvPicPr>
        <p:blipFill>
          <a:blip r:embed="rId3">
            <a:alphaModFix/>
          </a:blip>
          <a:stretch>
            <a:fillRect/>
          </a:stretch>
        </p:blipFill>
        <p:spPr>
          <a:xfrm>
            <a:off x="152400" y="1198325"/>
            <a:ext cx="8839198" cy="2656252"/>
          </a:xfrm>
          <a:prstGeom prst="rect">
            <a:avLst/>
          </a:prstGeom>
          <a:noFill/>
          <a:ln>
            <a:noFill/>
          </a:ln>
        </p:spPr>
      </p:pic>
      <p:sp>
        <p:nvSpPr>
          <p:cNvPr id="84" name="Google Shape;84;p17"/>
          <p:cNvSpPr/>
          <p:nvPr/>
        </p:nvSpPr>
        <p:spPr>
          <a:xfrm>
            <a:off x="592931" y="1864519"/>
            <a:ext cx="2124569" cy="1812006"/>
          </a:xfrm>
          <a:prstGeom prst="rect">
            <a:avLst/>
          </a:prstGeom>
          <a:solidFill>
            <a:schemeClr val="accent4">
              <a:lumMod val="75000"/>
              <a:alpha val="25000"/>
            </a:scheme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876450" y="84625"/>
            <a:ext cx="7391100" cy="414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Phase Frequency Detector (PFD): funcionamiento</a:t>
            </a:r>
            <a:endParaRPr/>
          </a:p>
        </p:txBody>
      </p:sp>
      <p:pic>
        <p:nvPicPr>
          <p:cNvPr id="90" name="Google Shape;90;p18"/>
          <p:cNvPicPr preferRelativeResize="0"/>
          <p:nvPr/>
        </p:nvPicPr>
        <p:blipFill>
          <a:blip r:embed="rId3">
            <a:alphaModFix/>
          </a:blip>
          <a:stretch>
            <a:fillRect/>
          </a:stretch>
        </p:blipFill>
        <p:spPr>
          <a:xfrm>
            <a:off x="312250" y="1053150"/>
            <a:ext cx="3977726" cy="3186675"/>
          </a:xfrm>
          <a:prstGeom prst="rect">
            <a:avLst/>
          </a:prstGeom>
          <a:noFill/>
          <a:ln>
            <a:noFill/>
          </a:ln>
        </p:spPr>
      </p:pic>
      <p:sp>
        <p:nvSpPr>
          <p:cNvPr id="91" name="Google Shape;91;p18"/>
          <p:cNvSpPr txBox="1"/>
          <p:nvPr/>
        </p:nvSpPr>
        <p:spPr>
          <a:xfrm>
            <a:off x="4572000" y="1320125"/>
            <a:ext cx="3930600" cy="29985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rgbClr val="222222"/>
              </a:buClr>
              <a:buSzPts val="1400"/>
              <a:buChar char="●"/>
            </a:pPr>
            <a:r>
              <a:rPr lang="es">
                <a:solidFill>
                  <a:srgbClr val="222222"/>
                </a:solidFill>
              </a:rPr>
              <a:t>Si la señal de referencia (Vref) se pone a nivel alto, la señal UP también lo hace.</a:t>
            </a:r>
            <a:endParaRPr>
              <a:solidFill>
                <a:srgbClr val="222222"/>
              </a:solidFill>
            </a:endParaRPr>
          </a:p>
          <a:p>
            <a:pPr marL="457200" lvl="0" indent="-330200" algn="l" rtl="0">
              <a:lnSpc>
                <a:spcPct val="115000"/>
              </a:lnSpc>
              <a:spcBef>
                <a:spcPts val="0"/>
              </a:spcBef>
              <a:spcAft>
                <a:spcPts val="0"/>
              </a:spcAft>
              <a:buSzPts val="1600"/>
              <a:buChar char="●"/>
            </a:pPr>
            <a:r>
              <a:rPr lang="es">
                <a:solidFill>
                  <a:srgbClr val="222222"/>
                </a:solidFill>
              </a:rPr>
              <a:t>Análogamente, si la señal feedback se pone a nivel alto, la señal DOWN también lo hace.</a:t>
            </a:r>
            <a:endParaRPr>
              <a:solidFill>
                <a:srgbClr val="222222"/>
              </a:solidFill>
            </a:endParaRPr>
          </a:p>
          <a:p>
            <a:pPr marL="457200" lvl="0" indent="-330200" algn="l" rtl="0">
              <a:spcBef>
                <a:spcPts val="0"/>
              </a:spcBef>
              <a:spcAft>
                <a:spcPts val="0"/>
              </a:spcAft>
              <a:buSzPts val="1600"/>
              <a:buChar char="●"/>
            </a:pPr>
            <a:r>
              <a:rPr lang="es">
                <a:solidFill>
                  <a:srgbClr val="222222"/>
                </a:solidFill>
              </a:rPr>
              <a:t>Notar que cuando tanto UP como DOWN están activadas, los flip flops se resetearán mediante la activación de sus respectivas entradas RESET a través de la activación lógica por medio de la puerta NAND y la NOT</a:t>
            </a:r>
            <a:endParaRPr sz="1600"/>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1102350" y="59475"/>
            <a:ext cx="6939300" cy="48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Phase Frequency Detector (PFD): simulación</a:t>
            </a:r>
            <a:endParaRPr/>
          </a:p>
        </p:txBody>
      </p:sp>
      <p:pic>
        <p:nvPicPr>
          <p:cNvPr id="97" name="Google Shape;97;p19"/>
          <p:cNvPicPr preferRelativeResize="0"/>
          <p:nvPr/>
        </p:nvPicPr>
        <p:blipFill>
          <a:blip r:embed="rId3">
            <a:alphaModFix/>
          </a:blip>
          <a:stretch>
            <a:fillRect/>
          </a:stretch>
        </p:blipFill>
        <p:spPr>
          <a:xfrm>
            <a:off x="382125" y="545475"/>
            <a:ext cx="8379752" cy="3849450"/>
          </a:xfrm>
          <a:prstGeom prst="rect">
            <a:avLst/>
          </a:prstGeom>
          <a:noFill/>
          <a:ln>
            <a:noFill/>
          </a:ln>
        </p:spPr>
      </p:pic>
      <p:sp>
        <p:nvSpPr>
          <p:cNvPr id="98" name="Google Shape;98;p19"/>
          <p:cNvSpPr txBox="1"/>
          <p:nvPr/>
        </p:nvSpPr>
        <p:spPr>
          <a:xfrm>
            <a:off x="382125" y="4451175"/>
            <a:ext cx="8730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En la primera mitad temporal de la simulación, Vref es la señal que se activa primero mientras que en la segunda parte de la simulación, es Vfeedback la señal que se activa primero.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1102350" y="59475"/>
            <a:ext cx="6939300" cy="486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Charge Pump (CP)</a:t>
            </a:r>
            <a:endParaRPr/>
          </a:p>
        </p:txBody>
      </p:sp>
      <p:pic>
        <p:nvPicPr>
          <p:cNvPr id="104" name="Google Shape;104;p20"/>
          <p:cNvPicPr preferRelativeResize="0"/>
          <p:nvPr/>
        </p:nvPicPr>
        <p:blipFill>
          <a:blip r:embed="rId3">
            <a:alphaModFix/>
          </a:blip>
          <a:stretch>
            <a:fillRect/>
          </a:stretch>
        </p:blipFill>
        <p:spPr>
          <a:xfrm>
            <a:off x="152400" y="1198325"/>
            <a:ext cx="8839198" cy="2656252"/>
          </a:xfrm>
          <a:prstGeom prst="rect">
            <a:avLst/>
          </a:prstGeom>
          <a:noFill/>
          <a:ln>
            <a:noFill/>
          </a:ln>
        </p:spPr>
      </p:pic>
      <p:sp>
        <p:nvSpPr>
          <p:cNvPr id="105" name="Google Shape;105;p20"/>
          <p:cNvSpPr/>
          <p:nvPr/>
        </p:nvSpPr>
        <p:spPr>
          <a:xfrm>
            <a:off x="2707481" y="1344650"/>
            <a:ext cx="1407319" cy="2331900"/>
          </a:xfrm>
          <a:prstGeom prst="rect">
            <a:avLst/>
          </a:prstGeom>
          <a:solidFill>
            <a:schemeClr val="accent4">
              <a:lumMod val="75000"/>
              <a:alpha val="25000"/>
            </a:schemeClr>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1102350" y="59475"/>
            <a:ext cx="6939300" cy="486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Charge Pump (CP): funcionamiento</a:t>
            </a:r>
            <a:endParaRPr/>
          </a:p>
        </p:txBody>
      </p:sp>
      <p:graphicFrame>
        <p:nvGraphicFramePr>
          <p:cNvPr id="111" name="Google Shape;111;p21"/>
          <p:cNvGraphicFramePr/>
          <p:nvPr/>
        </p:nvGraphicFramePr>
        <p:xfrm>
          <a:off x="3325975" y="1159513"/>
          <a:ext cx="5489550" cy="3607975"/>
        </p:xfrm>
        <a:graphic>
          <a:graphicData uri="http://schemas.openxmlformats.org/drawingml/2006/table">
            <a:tbl>
              <a:tblPr>
                <a:noFill/>
                <a:tableStyleId>{465E9A2C-881D-4BF5-9E54-6C61D6830690}</a:tableStyleId>
              </a:tblPr>
              <a:tblGrid>
                <a:gridCol w="1786825">
                  <a:extLst>
                    <a:ext uri="{9D8B030D-6E8A-4147-A177-3AD203B41FA5}">
                      <a16:colId xmlns:a16="http://schemas.microsoft.com/office/drawing/2014/main" val="20000"/>
                    </a:ext>
                  </a:extLst>
                </a:gridCol>
                <a:gridCol w="1816625">
                  <a:extLst>
                    <a:ext uri="{9D8B030D-6E8A-4147-A177-3AD203B41FA5}">
                      <a16:colId xmlns:a16="http://schemas.microsoft.com/office/drawing/2014/main" val="20001"/>
                    </a:ext>
                  </a:extLst>
                </a:gridCol>
                <a:gridCol w="1886100">
                  <a:extLst>
                    <a:ext uri="{9D8B030D-6E8A-4147-A177-3AD203B41FA5}">
                      <a16:colId xmlns:a16="http://schemas.microsoft.com/office/drawing/2014/main" val="20002"/>
                    </a:ext>
                  </a:extLst>
                </a:gridCol>
              </a:tblGrid>
              <a:tr h="591500">
                <a:tc>
                  <a:txBody>
                    <a:bodyPr/>
                    <a:lstStyle/>
                    <a:p>
                      <a:pPr marL="0" lvl="0" indent="0" algn="ctr" rtl="0">
                        <a:lnSpc>
                          <a:spcPct val="115000"/>
                        </a:lnSpc>
                        <a:spcBef>
                          <a:spcPts val="1200"/>
                        </a:spcBef>
                        <a:spcAft>
                          <a:spcPts val="1200"/>
                        </a:spcAft>
                        <a:buNone/>
                      </a:pPr>
                      <a:r>
                        <a:rPr lang="es" sz="1200">
                          <a:solidFill>
                            <a:srgbClr val="222222"/>
                          </a:solidFill>
                        </a:rPr>
                        <a:t>UP</a:t>
                      </a:r>
                      <a:endParaRPr sz="1200">
                        <a:solidFill>
                          <a:srgbClr val="222222"/>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s" sz="1200">
                          <a:solidFill>
                            <a:srgbClr val="222222"/>
                          </a:solidFill>
                        </a:rPr>
                        <a:t>DOWN</a:t>
                      </a:r>
                      <a:endParaRPr sz="1200">
                        <a:solidFill>
                          <a:srgbClr val="222222"/>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s" sz="1200">
                          <a:solidFill>
                            <a:srgbClr val="222222"/>
                          </a:solidFill>
                        </a:rPr>
                        <a:t>Funcionamiento</a:t>
                      </a:r>
                      <a:endParaRPr sz="1200">
                        <a:solidFill>
                          <a:srgbClr val="222222"/>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78050">
                <a:tc>
                  <a:txBody>
                    <a:bodyPr/>
                    <a:lstStyle/>
                    <a:p>
                      <a:pPr marL="0" lvl="0" indent="0" algn="ctr" rtl="0">
                        <a:lnSpc>
                          <a:spcPct val="115000"/>
                        </a:lnSpc>
                        <a:spcBef>
                          <a:spcPts val="1200"/>
                        </a:spcBef>
                        <a:spcAft>
                          <a:spcPts val="0"/>
                        </a:spcAft>
                        <a:buNone/>
                      </a:pPr>
                      <a:r>
                        <a:rPr lang="es" sz="1200">
                          <a:solidFill>
                            <a:srgbClr val="222222"/>
                          </a:solidFill>
                        </a:rPr>
                        <a:t> </a:t>
                      </a:r>
                      <a:endParaRPr sz="1200">
                        <a:solidFill>
                          <a:srgbClr val="222222"/>
                        </a:solidFill>
                      </a:endParaRPr>
                    </a:p>
                    <a:p>
                      <a:pPr marL="0" lvl="0" indent="0" algn="ctr" rtl="0">
                        <a:lnSpc>
                          <a:spcPct val="115000"/>
                        </a:lnSpc>
                        <a:spcBef>
                          <a:spcPts val="1200"/>
                        </a:spcBef>
                        <a:spcAft>
                          <a:spcPts val="1200"/>
                        </a:spcAft>
                        <a:buNone/>
                      </a:pPr>
                      <a:r>
                        <a:rPr lang="es" sz="1200">
                          <a:solidFill>
                            <a:srgbClr val="222222"/>
                          </a:solidFill>
                        </a:rPr>
                        <a:t>1</a:t>
                      </a:r>
                      <a:endParaRPr sz="1200">
                        <a:solidFill>
                          <a:srgbClr val="222222"/>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s" sz="1200">
                          <a:solidFill>
                            <a:srgbClr val="222222"/>
                          </a:solidFill>
                        </a:rPr>
                        <a:t> </a:t>
                      </a:r>
                      <a:endParaRPr sz="1200">
                        <a:solidFill>
                          <a:srgbClr val="222222"/>
                        </a:solidFill>
                      </a:endParaRPr>
                    </a:p>
                    <a:p>
                      <a:pPr marL="0" lvl="0" indent="0" algn="ctr" rtl="0">
                        <a:lnSpc>
                          <a:spcPct val="115000"/>
                        </a:lnSpc>
                        <a:spcBef>
                          <a:spcPts val="1200"/>
                        </a:spcBef>
                        <a:spcAft>
                          <a:spcPts val="1200"/>
                        </a:spcAft>
                        <a:buNone/>
                      </a:pPr>
                      <a:r>
                        <a:rPr lang="es" sz="1200">
                          <a:solidFill>
                            <a:srgbClr val="222222"/>
                          </a:solidFill>
                        </a:rPr>
                        <a:t>0</a:t>
                      </a:r>
                      <a:endParaRPr sz="1200">
                        <a:solidFill>
                          <a:srgbClr val="222222"/>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s" sz="1200">
                          <a:solidFill>
                            <a:srgbClr val="222222"/>
                          </a:solidFill>
                        </a:rPr>
                        <a:t>M1 inyecta corriente (M2 cerrado - M3 abierto) en Cp aumentando Vcont</a:t>
                      </a:r>
                      <a:endParaRPr sz="1200">
                        <a:solidFill>
                          <a:srgbClr val="222222"/>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78050">
                <a:tc>
                  <a:txBody>
                    <a:bodyPr/>
                    <a:lstStyle/>
                    <a:p>
                      <a:pPr marL="0" lvl="0" indent="0" algn="ctr" rtl="0">
                        <a:lnSpc>
                          <a:spcPct val="115000"/>
                        </a:lnSpc>
                        <a:spcBef>
                          <a:spcPts val="1200"/>
                        </a:spcBef>
                        <a:spcAft>
                          <a:spcPts val="0"/>
                        </a:spcAft>
                        <a:buNone/>
                      </a:pPr>
                      <a:r>
                        <a:rPr lang="es" sz="1200">
                          <a:solidFill>
                            <a:srgbClr val="222222"/>
                          </a:solidFill>
                        </a:rPr>
                        <a:t> </a:t>
                      </a:r>
                      <a:endParaRPr sz="1200">
                        <a:solidFill>
                          <a:srgbClr val="222222"/>
                        </a:solidFill>
                      </a:endParaRPr>
                    </a:p>
                    <a:p>
                      <a:pPr marL="0" lvl="0" indent="0" algn="ctr" rtl="0">
                        <a:lnSpc>
                          <a:spcPct val="115000"/>
                        </a:lnSpc>
                        <a:spcBef>
                          <a:spcPts val="1200"/>
                        </a:spcBef>
                        <a:spcAft>
                          <a:spcPts val="1200"/>
                        </a:spcAft>
                        <a:buNone/>
                      </a:pPr>
                      <a:r>
                        <a:rPr lang="es" sz="1200">
                          <a:solidFill>
                            <a:srgbClr val="222222"/>
                          </a:solidFill>
                        </a:rPr>
                        <a:t>0</a:t>
                      </a:r>
                      <a:endParaRPr sz="1200">
                        <a:solidFill>
                          <a:srgbClr val="222222"/>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s" sz="1200">
                          <a:solidFill>
                            <a:srgbClr val="222222"/>
                          </a:solidFill>
                        </a:rPr>
                        <a:t> </a:t>
                      </a:r>
                      <a:endParaRPr sz="1200">
                        <a:solidFill>
                          <a:srgbClr val="222222"/>
                        </a:solidFill>
                      </a:endParaRPr>
                    </a:p>
                    <a:p>
                      <a:pPr marL="0" lvl="0" indent="0" algn="ctr" rtl="0">
                        <a:lnSpc>
                          <a:spcPct val="115000"/>
                        </a:lnSpc>
                        <a:spcBef>
                          <a:spcPts val="1200"/>
                        </a:spcBef>
                        <a:spcAft>
                          <a:spcPts val="1200"/>
                        </a:spcAft>
                        <a:buNone/>
                      </a:pPr>
                      <a:r>
                        <a:rPr lang="es" sz="1200">
                          <a:solidFill>
                            <a:srgbClr val="222222"/>
                          </a:solidFill>
                        </a:rPr>
                        <a:t>1</a:t>
                      </a:r>
                      <a:endParaRPr sz="1200">
                        <a:solidFill>
                          <a:srgbClr val="222222"/>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s" sz="1200">
                          <a:solidFill>
                            <a:srgbClr val="222222"/>
                          </a:solidFill>
                        </a:rPr>
                        <a:t>M4 extrae corriente (M2 abierto - M3 cerrado) de Cp reduciendo Vcont</a:t>
                      </a:r>
                      <a:endParaRPr sz="1200">
                        <a:solidFill>
                          <a:srgbClr val="222222"/>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60375">
                <a:tc>
                  <a:txBody>
                    <a:bodyPr/>
                    <a:lstStyle/>
                    <a:p>
                      <a:pPr marL="0" lvl="0" indent="0" algn="ctr" rtl="0">
                        <a:lnSpc>
                          <a:spcPct val="115000"/>
                        </a:lnSpc>
                        <a:spcBef>
                          <a:spcPts val="1200"/>
                        </a:spcBef>
                        <a:spcAft>
                          <a:spcPts val="0"/>
                        </a:spcAft>
                        <a:buNone/>
                      </a:pPr>
                      <a:r>
                        <a:rPr lang="es" sz="1200">
                          <a:solidFill>
                            <a:srgbClr val="222222"/>
                          </a:solidFill>
                        </a:rPr>
                        <a:t> </a:t>
                      </a:r>
                      <a:endParaRPr sz="1200">
                        <a:solidFill>
                          <a:srgbClr val="222222"/>
                        </a:solidFill>
                      </a:endParaRPr>
                    </a:p>
                    <a:p>
                      <a:pPr marL="0" lvl="0" indent="0" algn="ctr" rtl="0">
                        <a:lnSpc>
                          <a:spcPct val="115000"/>
                        </a:lnSpc>
                        <a:spcBef>
                          <a:spcPts val="1200"/>
                        </a:spcBef>
                        <a:spcAft>
                          <a:spcPts val="1200"/>
                        </a:spcAft>
                        <a:buNone/>
                      </a:pPr>
                      <a:r>
                        <a:rPr lang="es" sz="1200">
                          <a:solidFill>
                            <a:srgbClr val="222222"/>
                          </a:solidFill>
                        </a:rPr>
                        <a:t>0</a:t>
                      </a:r>
                      <a:endParaRPr sz="1200">
                        <a:solidFill>
                          <a:srgbClr val="222222"/>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es" sz="1200">
                          <a:solidFill>
                            <a:srgbClr val="222222"/>
                          </a:solidFill>
                        </a:rPr>
                        <a:t> </a:t>
                      </a:r>
                      <a:endParaRPr sz="1200">
                        <a:solidFill>
                          <a:srgbClr val="222222"/>
                        </a:solidFill>
                      </a:endParaRPr>
                    </a:p>
                    <a:p>
                      <a:pPr marL="0" lvl="0" indent="0" algn="ctr" rtl="0">
                        <a:lnSpc>
                          <a:spcPct val="115000"/>
                        </a:lnSpc>
                        <a:spcBef>
                          <a:spcPts val="1200"/>
                        </a:spcBef>
                        <a:spcAft>
                          <a:spcPts val="1200"/>
                        </a:spcAft>
                        <a:buNone/>
                      </a:pPr>
                      <a:r>
                        <a:rPr lang="es" sz="1200">
                          <a:solidFill>
                            <a:srgbClr val="222222"/>
                          </a:solidFill>
                        </a:rPr>
                        <a:t>0</a:t>
                      </a:r>
                      <a:endParaRPr sz="1200">
                        <a:solidFill>
                          <a:srgbClr val="222222"/>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s" sz="1200">
                          <a:solidFill>
                            <a:srgbClr val="222222"/>
                          </a:solidFill>
                        </a:rPr>
                        <a:t>M1 y M4 no interactúan (M2 abierto - M3 abierto) con Cp, Vcont no varía</a:t>
                      </a:r>
                      <a:endParaRPr sz="1200">
                        <a:solidFill>
                          <a:srgbClr val="222222"/>
                        </a:solidFill>
                      </a:endParaRPr>
                    </a:p>
                  </a:txBody>
                  <a:tcPr marL="63500" marR="63500" marT="63500" marB="63500">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112" name="Google Shape;112;p21"/>
          <p:cNvPicPr preferRelativeResize="0"/>
          <p:nvPr/>
        </p:nvPicPr>
        <p:blipFill>
          <a:blip r:embed="rId3">
            <a:alphaModFix/>
          </a:blip>
          <a:stretch>
            <a:fillRect/>
          </a:stretch>
        </p:blipFill>
        <p:spPr>
          <a:xfrm>
            <a:off x="152400" y="697875"/>
            <a:ext cx="3011775" cy="4284356"/>
          </a:xfrm>
          <a:prstGeom prst="rect">
            <a:avLst/>
          </a:prstGeom>
          <a:noFill/>
          <a:ln>
            <a:noFill/>
          </a:ln>
        </p:spPr>
      </p:pic>
      <p:sp>
        <p:nvSpPr>
          <p:cNvPr id="113" name="Google Shape;113;p21"/>
          <p:cNvSpPr txBox="1"/>
          <p:nvPr/>
        </p:nvSpPr>
        <p:spPr>
          <a:xfrm>
            <a:off x="3326050" y="545475"/>
            <a:ext cx="5489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M1 y M4 actúan como fuentes de corriente mientras que M2 y M3 actúan como interruptores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2017</Words>
  <Application>Microsoft Office PowerPoint</Application>
  <PresentationFormat>Presentación en pantalla (16:9)</PresentationFormat>
  <Paragraphs>104</Paragraphs>
  <Slides>33</Slides>
  <Notes>33</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33</vt:i4>
      </vt:variant>
    </vt:vector>
  </HeadingPairs>
  <TitlesOfParts>
    <vt:vector size="35" baseType="lpstr">
      <vt:lpstr>Arial</vt:lpstr>
      <vt:lpstr>Simple Light</vt:lpstr>
      <vt:lpstr>Phase Locked Loop (PLL)</vt:lpstr>
      <vt:lpstr>Conceptos clave acerca del Phase Locked Loop (PLL) </vt:lpstr>
      <vt:lpstr>Aplicaciones típicas de un PLL </vt:lpstr>
      <vt:lpstr>Diseño completo en LTSpice</vt:lpstr>
      <vt:lpstr>Phase Frequency Detector (PFD)</vt:lpstr>
      <vt:lpstr>Phase Frequency Detector (PFD): funcionamiento</vt:lpstr>
      <vt:lpstr>Phase Frequency Detector (PFD): simulación</vt:lpstr>
      <vt:lpstr>Charge Pump (CP)</vt:lpstr>
      <vt:lpstr>Charge Pump (CP): funcionamiento</vt:lpstr>
      <vt:lpstr>Charge Pump (CP): simulación</vt:lpstr>
      <vt:lpstr>Low Pass Filter (LPF)</vt:lpstr>
      <vt:lpstr>Low Pass Filter (LPF): funcionamiento</vt:lpstr>
      <vt:lpstr>Low Pass Filter (LPF): simulación</vt:lpstr>
      <vt:lpstr>Current Starved Voltage Controlled Oscillator (CSVCO)</vt:lpstr>
      <vt:lpstr>Current Starved Voltage Controlled Oscillator (CSVCO): funcionamiento </vt:lpstr>
      <vt:lpstr>Current Starved Voltage Controlled Oscillator (CSVCO): simulación</vt:lpstr>
      <vt:lpstr>Análisis de linealidad del CSCVO (Rango de Captura del PLL)</vt:lpstr>
      <vt:lpstr>Dependencia del Rango de Captura con el número de etapas de Ring Oscillator del CSCVO (I)</vt:lpstr>
      <vt:lpstr>Presentación de PowerPoint</vt:lpstr>
      <vt:lpstr>Dependencia del Rango de Captura con la tensión Vdd (I)</vt:lpstr>
      <vt:lpstr>Dependencia del Rango de Captura con la tensión Vdd (II)</vt:lpstr>
      <vt:lpstr>Frequency Divider by 2</vt:lpstr>
      <vt:lpstr>Frequency Divider by 2: Funcionamiento</vt:lpstr>
      <vt:lpstr>Simulación del sistema completo: f(Vref) = 100 Hz (I)</vt:lpstr>
      <vt:lpstr>Simulación del sistema completo: f(Vref) = 100 Hz (II)</vt:lpstr>
      <vt:lpstr>Simulación del sistema completo: f(Vref) = 100 Hz (III)</vt:lpstr>
      <vt:lpstr>Simulación del sistema completo: f(Vref) = 20 kHz (I)</vt:lpstr>
      <vt:lpstr>Simulación del sistema completo: f(Vref) = 20 kHz (II)</vt:lpstr>
      <vt:lpstr>Simulación del sistema completo: f(Vref) = 20 kHz (III)</vt:lpstr>
      <vt:lpstr>Simulación del sistema completo: f(Vref) = 100 kHz (I)</vt:lpstr>
      <vt:lpstr>Simulación del sistema completo: f(Vref) = 100 kHz (II)</vt:lpstr>
      <vt:lpstr>Simulación del sistema completo: f(Vref) = 100 kHz (III)</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Locked Loop (PLL) meter el fondo de la foto de la antena</dc:title>
  <cp:lastModifiedBy>fraromcor3@alum.us.es</cp:lastModifiedBy>
  <cp:revision>5</cp:revision>
  <dcterms:modified xsi:type="dcterms:W3CDTF">2022-06-02T10:21:02Z</dcterms:modified>
</cp:coreProperties>
</file>