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74" r:id="rId6"/>
    <p:sldId id="261" r:id="rId7"/>
    <p:sldId id="266" r:id="rId8"/>
    <p:sldId id="287" r:id="rId9"/>
    <p:sldId id="276" r:id="rId10"/>
    <p:sldId id="278" r:id="rId11"/>
    <p:sldId id="288" r:id="rId12"/>
    <p:sldId id="292" r:id="rId13"/>
    <p:sldId id="289" r:id="rId14"/>
    <p:sldId id="294" r:id="rId15"/>
    <p:sldId id="290" r:id="rId16"/>
    <p:sldId id="293" r:id="rId17"/>
    <p:sldId id="291" r:id="rId18"/>
    <p:sldId id="286" r:id="rId19"/>
    <p:sldId id="283" r:id="rId20"/>
    <p:sldId id="284" r:id="rId21"/>
    <p:sldId id="295" r:id="rId22"/>
    <p:sldId id="275" r:id="rId23"/>
    <p:sldId id="273" r:id="rId24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vier sanchez castro" initials="Js" lastIdx="1" clrIdx="0">
    <p:extLst>
      <p:ext uri="{19B8F6BF-5375-455C-9EA6-DF929625EA0E}">
        <p15:presenceInfo xmlns:p15="http://schemas.microsoft.com/office/powerpoint/2012/main" userId="67692c1dbcb924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28"/>
  </p:normalViewPr>
  <p:slideViewPr>
    <p:cSldViewPr snapToGrid="0" snapToObjects="1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30T11:30:17.784" idx="1">
    <p:pos x="2845" y="24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 sz="1600" noProof="0" dirty="0"/>
            <a:t>WE ARE AN EXTERNAL </a:t>
          </a:r>
          <a:r>
            <a:rPr lang="en-GB" sz="1600" b="1" noProof="0" dirty="0"/>
            <a:t>HR &amp; WELLBEING CONSULTING </a:t>
          </a:r>
          <a:r>
            <a:rPr lang="en-GB" sz="1600" noProof="0" dirty="0"/>
            <a:t>COMPANY</a:t>
          </a: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4D7D34C7-9466-4514-BF51-7396C17436B5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 sz="1600" noProof="0" dirty="0"/>
            <a:t> WE are </a:t>
          </a:r>
          <a:r>
            <a:rPr lang="en-GB" sz="1600" b="1" noProof="0" dirty="0"/>
            <a:t>SUPPORTING +1600 REMOTE employees </a:t>
          </a:r>
          <a:r>
            <a:rPr lang="en-GB" sz="1600" noProof="0" dirty="0"/>
            <a:t>across 7 SUBSIDIARIES  AND 5 COUNTRIES – GROUP PART AS A JOINT VENTURE 7 years AGO</a:t>
          </a:r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8E185869-F0D4-43E2-B08A-2F3E83EE98F3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 sz="1600" b="1" noProof="0" dirty="0"/>
            <a:t>WORKING ON THE PROFESIONALIZATION</a:t>
          </a:r>
          <a:r>
            <a:rPr lang="en-GB" sz="1600" noProof="0" dirty="0"/>
            <a:t> OF THE </a:t>
          </a:r>
          <a:r>
            <a:rPr lang="en-GB" sz="1600" b="1" noProof="0" dirty="0"/>
            <a:t>HR DEPARMENT</a:t>
          </a: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DC13276E-A6EE-4F1F-8058-BC35079FF369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FC0020A3-4A09-44BC-9422-BF96460099FD}" type="pres">
      <dgm:prSet presAssocID="{41CDB9B8-E81E-41E7-AE89-8F6EDFC88D92}" presName="compNode" presStyleCnt="0"/>
      <dgm:spPr/>
    </dgm:pt>
    <dgm:pt modelId="{E82669A6-D7CD-4E20-A39A-832FC11B6B9B}" type="pres">
      <dgm:prSet presAssocID="{41CDB9B8-E81E-41E7-AE89-8F6EDFC88D92}" presName="iconBgRect" presStyleLbl="bgShp" presStyleIdx="0" presStyleCnt="3"/>
      <dgm:spPr/>
    </dgm:pt>
    <dgm:pt modelId="{DBE80AD5-B037-463C-90F4-1727C06AEF45}" type="pres">
      <dgm:prSet presAssocID="{41CDB9B8-E81E-41E7-AE89-8F6EDFC88D92}" presName="iconRect" presStyleLbl="node1" presStyleIdx="0" presStyleCnt="3"/>
      <dgm:spPr>
        <a:solidFill>
          <a:schemeClr val="tx2"/>
        </a:solidFill>
      </dgm:spPr>
    </dgm:pt>
    <dgm:pt modelId="{8F63C1E9-D4EC-4936-93E1-8553F5C25439}" type="pres">
      <dgm:prSet presAssocID="{41CDB9B8-E81E-41E7-AE89-8F6EDFC88D92}" presName="spaceRect" presStyleCnt="0"/>
      <dgm:spPr/>
    </dgm:pt>
    <dgm:pt modelId="{F9233C29-A837-45C9-97F9-BAE8ED657BAE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23DA43FB-D1BE-4705-9AEE-107E81D7BB69}" type="pres">
      <dgm:prSet presAssocID="{BA791450-8D1E-4A6F-B71D-2984D9E245C4}" presName="sibTrans" presStyleCnt="0"/>
      <dgm:spPr/>
    </dgm:pt>
    <dgm:pt modelId="{DE721FBE-03FB-4D3D-BDD7-CAE300D7CB34}" type="pres">
      <dgm:prSet presAssocID="{4D7D34C7-9466-4514-BF51-7396C17436B5}" presName="compNode" presStyleCnt="0"/>
      <dgm:spPr/>
    </dgm:pt>
    <dgm:pt modelId="{3CB79098-E121-45C4-B6BC-DFC46C69E116}" type="pres">
      <dgm:prSet presAssocID="{4D7D34C7-9466-4514-BF51-7396C17436B5}" presName="iconBgRect" presStyleLbl="bgShp" presStyleIdx="1" presStyleCnt="3"/>
      <dgm:spPr/>
    </dgm:pt>
    <dgm:pt modelId="{69E203E4-52D5-4F02-A43A-C8BB1F9AC5C8}" type="pres">
      <dgm:prSet presAssocID="{4D7D34C7-9466-4514-BF51-7396C17436B5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5A27C874-CAEB-4A66-8D99-0F3AC943E5AB}" type="pres">
      <dgm:prSet presAssocID="{4D7D34C7-9466-4514-BF51-7396C17436B5}" presName="spaceRect" presStyleCnt="0"/>
      <dgm:spPr/>
    </dgm:pt>
    <dgm:pt modelId="{A7DB1614-C206-4950-80C1-49D2C414AC91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62346287-0F0E-456F-B705-F79E37BC86EE}" type="pres">
      <dgm:prSet presAssocID="{483498F9-A0C2-4668-85AB-D8E6E254F73B}" presName="sibTrans" presStyleCnt="0"/>
      <dgm:spPr/>
    </dgm:pt>
    <dgm:pt modelId="{2656C800-25CF-4188-B876-F7D1654F1042}" type="pres">
      <dgm:prSet presAssocID="{8E185869-F0D4-43E2-B08A-2F3E83EE98F3}" presName="compNode" presStyleCnt="0"/>
      <dgm:spPr/>
    </dgm:pt>
    <dgm:pt modelId="{7206D892-B3F1-496D-BF53-15FEB0766F4F}" type="pres">
      <dgm:prSet presAssocID="{8E185869-F0D4-43E2-B08A-2F3E83EE98F3}" presName="iconBgRect" presStyleLbl="bgShp" presStyleIdx="2" presStyleCnt="3"/>
      <dgm:spPr/>
    </dgm:pt>
    <dgm:pt modelId="{ACF04E8D-4BF8-4251-912E-BABC479158FC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55BFFC9-B3F4-418D-9116-04D7B34A92B6}" type="pres">
      <dgm:prSet presAssocID="{8E185869-F0D4-43E2-B08A-2F3E83EE98F3}" presName="spaceRect" presStyleCnt="0"/>
      <dgm:spPr/>
    </dgm:pt>
    <dgm:pt modelId="{BF1ECDC9-5335-4D4E-B27E-87B829208F37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84AA06-E460-486B-B9E1-F830D93461BC}" type="presOf" srcId="{8E185869-F0D4-43E2-B08A-2F3E83EE98F3}" destId="{BF1ECDC9-5335-4D4E-B27E-87B829208F37}" srcOrd="0" destOrd="0" presId="urn:microsoft.com/office/officeart/2018/5/layout/IconCircleLabelList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BA5EEB3F-3502-4D49-B5FA-3FD4A795BA4A}" type="presOf" srcId="{4D7D34C7-9466-4514-BF51-7396C17436B5}" destId="{A7DB1614-C206-4950-80C1-49D2C414AC91}" srcOrd="0" destOrd="0" presId="urn:microsoft.com/office/officeart/2018/5/layout/IconCircleLabel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1D420EA8-FBEB-417A-A26A-3FF668FE26BC}" type="presOf" srcId="{41CDB9B8-E81E-41E7-AE89-8F6EDFC88D92}" destId="{F9233C29-A837-45C9-97F9-BAE8ED657BAE}" srcOrd="0" destOrd="0" presId="urn:microsoft.com/office/officeart/2018/5/layout/IconCircleLabelList"/>
    <dgm:cxn modelId="{A8B04ABE-C4C8-4242-BB1D-E6C6110D8B05}" type="presOf" srcId="{7B62DEA7-9DCD-4B2E-9DC5-BE121C266AFD}" destId="{DC13276E-A6EE-4F1F-8058-BC35079FF369}" srcOrd="0" destOrd="0" presId="urn:microsoft.com/office/officeart/2018/5/layout/IconCircleLabelList"/>
    <dgm:cxn modelId="{88C4AD61-9B66-4A5D-B87E-BBB1F47151C8}" type="presParOf" srcId="{DC13276E-A6EE-4F1F-8058-BC35079FF369}" destId="{FC0020A3-4A09-44BC-9422-BF96460099FD}" srcOrd="0" destOrd="0" presId="urn:microsoft.com/office/officeart/2018/5/layout/IconCircleLabelList"/>
    <dgm:cxn modelId="{567A02C1-3118-4807-B359-983ABFC9757C}" type="presParOf" srcId="{FC0020A3-4A09-44BC-9422-BF96460099FD}" destId="{E82669A6-D7CD-4E20-A39A-832FC11B6B9B}" srcOrd="0" destOrd="0" presId="urn:microsoft.com/office/officeart/2018/5/layout/IconCircleLabelList"/>
    <dgm:cxn modelId="{5509B6BD-BDAF-4DF1-9454-7AF8F2C39569}" type="presParOf" srcId="{FC0020A3-4A09-44BC-9422-BF96460099FD}" destId="{DBE80AD5-B037-463C-90F4-1727C06AEF45}" srcOrd="1" destOrd="0" presId="urn:microsoft.com/office/officeart/2018/5/layout/IconCircleLabelList"/>
    <dgm:cxn modelId="{6E8F8002-AA4A-4700-93DF-1E78F9B01264}" type="presParOf" srcId="{FC0020A3-4A09-44BC-9422-BF96460099FD}" destId="{8F63C1E9-D4EC-4936-93E1-8553F5C25439}" srcOrd="2" destOrd="0" presId="urn:microsoft.com/office/officeart/2018/5/layout/IconCircleLabelList"/>
    <dgm:cxn modelId="{61773F85-770D-4670-8CD7-469BA1E3C500}" type="presParOf" srcId="{FC0020A3-4A09-44BC-9422-BF96460099FD}" destId="{F9233C29-A837-45C9-97F9-BAE8ED657BAE}" srcOrd="3" destOrd="0" presId="urn:microsoft.com/office/officeart/2018/5/layout/IconCircleLabelList"/>
    <dgm:cxn modelId="{B493DD12-D1A3-48DF-84E9-82EB93A382C0}" type="presParOf" srcId="{DC13276E-A6EE-4F1F-8058-BC35079FF369}" destId="{23DA43FB-D1BE-4705-9AEE-107E81D7BB69}" srcOrd="1" destOrd="0" presId="urn:microsoft.com/office/officeart/2018/5/layout/IconCircleLabelList"/>
    <dgm:cxn modelId="{5836806D-855F-46EA-800A-981019A75AFD}" type="presParOf" srcId="{DC13276E-A6EE-4F1F-8058-BC35079FF369}" destId="{DE721FBE-03FB-4D3D-BDD7-CAE300D7CB34}" srcOrd="2" destOrd="0" presId="urn:microsoft.com/office/officeart/2018/5/layout/IconCircleLabelList"/>
    <dgm:cxn modelId="{1D3C850D-1065-4845-A1D7-763EE7FBB0AC}" type="presParOf" srcId="{DE721FBE-03FB-4D3D-BDD7-CAE300D7CB34}" destId="{3CB79098-E121-45C4-B6BC-DFC46C69E116}" srcOrd="0" destOrd="0" presId="urn:microsoft.com/office/officeart/2018/5/layout/IconCircleLabelList"/>
    <dgm:cxn modelId="{8273A823-FE07-427E-8BD7-495434A23D0A}" type="presParOf" srcId="{DE721FBE-03FB-4D3D-BDD7-CAE300D7CB34}" destId="{69E203E4-52D5-4F02-A43A-C8BB1F9AC5C8}" srcOrd="1" destOrd="0" presId="urn:microsoft.com/office/officeart/2018/5/layout/IconCircleLabelList"/>
    <dgm:cxn modelId="{3B56CEF0-DAA9-48AE-9177-48C81025611E}" type="presParOf" srcId="{DE721FBE-03FB-4D3D-BDD7-CAE300D7CB34}" destId="{5A27C874-CAEB-4A66-8D99-0F3AC943E5AB}" srcOrd="2" destOrd="0" presId="urn:microsoft.com/office/officeart/2018/5/layout/IconCircleLabelList"/>
    <dgm:cxn modelId="{D7B88B38-EA91-4170-BD6C-E590CCF44D99}" type="presParOf" srcId="{DE721FBE-03FB-4D3D-BDD7-CAE300D7CB34}" destId="{A7DB1614-C206-4950-80C1-49D2C414AC91}" srcOrd="3" destOrd="0" presId="urn:microsoft.com/office/officeart/2018/5/layout/IconCircleLabelList"/>
    <dgm:cxn modelId="{4858B3C1-B7E7-4A61-9713-29742E160E4C}" type="presParOf" srcId="{DC13276E-A6EE-4F1F-8058-BC35079FF369}" destId="{62346287-0F0E-456F-B705-F79E37BC86EE}" srcOrd="3" destOrd="0" presId="urn:microsoft.com/office/officeart/2018/5/layout/IconCircleLabelList"/>
    <dgm:cxn modelId="{DD91A43F-8F61-4B99-8BAF-CBDAA0291890}" type="presParOf" srcId="{DC13276E-A6EE-4F1F-8058-BC35079FF369}" destId="{2656C800-25CF-4188-B876-F7D1654F1042}" srcOrd="4" destOrd="0" presId="urn:microsoft.com/office/officeart/2018/5/layout/IconCircleLabelList"/>
    <dgm:cxn modelId="{EFDFD6C6-84D4-479D-9CB0-56827924AE92}" type="presParOf" srcId="{2656C800-25CF-4188-B876-F7D1654F1042}" destId="{7206D892-B3F1-496D-BF53-15FEB0766F4F}" srcOrd="0" destOrd="0" presId="urn:microsoft.com/office/officeart/2018/5/layout/IconCircleLabelList"/>
    <dgm:cxn modelId="{EA5403B0-CF82-425A-96F9-6CA04B585876}" type="presParOf" srcId="{2656C800-25CF-4188-B876-F7D1654F1042}" destId="{ACF04E8D-4BF8-4251-912E-BABC479158FC}" srcOrd="1" destOrd="0" presId="urn:microsoft.com/office/officeart/2018/5/layout/IconCircleLabelList"/>
    <dgm:cxn modelId="{3E2E1864-E149-48EA-9DEF-85A421D3FC93}" type="presParOf" srcId="{2656C800-25CF-4188-B876-F7D1654F1042}" destId="{755BFFC9-B3F4-418D-9116-04D7B34A92B6}" srcOrd="2" destOrd="0" presId="urn:microsoft.com/office/officeart/2018/5/layout/IconCircleLabelList"/>
    <dgm:cxn modelId="{6B500E66-F178-46D3-B1D2-4DB633234794}" type="presParOf" srcId="{2656C800-25CF-4188-B876-F7D1654F1042}" destId="{BF1ECDC9-5335-4D4E-B27E-87B829208F3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 sz="1600" noProof="0" dirty="0"/>
            <a:t>No PROPER EMPLOYEE DATABASE OR FULL VISIBILITY OVER the WHOLE COMPANY STRUCTURE AT A GLANCE AND </a:t>
          </a:r>
          <a:r>
            <a:rPr lang="en-GB" sz="1600" b="1" noProof="0" dirty="0"/>
            <a:t>NO HISTORICAL DATA</a:t>
          </a: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4D7D34C7-9466-4514-BF51-7396C17436B5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 sz="1600" noProof="0" dirty="0"/>
            <a:t>NO VISIBILITY OVER COST OR The Implications OF ABSENTEISM </a:t>
          </a:r>
        </a:p>
      </dgm:t>
    </dgm:pt>
    <dgm:pt modelId="{37DD6CE0-C2AA-4EB6-9E7D-14AED2127C40}" type="parTrans" cxnId="{7EEBEB1B-497E-4365-84F9-FBB75D7759E5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483498F9-A0C2-4668-85AB-D8E6E254F73B}" type="sibTrans" cxnId="{7EEBEB1B-497E-4365-84F9-FBB75D7759E5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8E185869-F0D4-43E2-B08A-2F3E83EE98F3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GB" sz="1600" noProof="0" dirty="0"/>
            <a:t>HR KPI’s NOT ALIGNED ACROSS THE ORGANISATION AND ONLY SOME OF THEM MONITORED  (ON GOOGLE SHEETS)</a:t>
          </a:r>
        </a:p>
      </dgm:t>
    </dgm:pt>
    <dgm:pt modelId="{7EE27099-92EA-4EDF-B176-0E355876D272}" type="parTrans" cxnId="{7F970F62-30E3-4F5B-A242-825013BF84A8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77D0876E-2BA2-4E28-ADB5-9885FCB7156A}" type="sibTrans" cxnId="{7F970F62-30E3-4F5B-A242-825013BF84A8}">
      <dgm:prSet/>
      <dgm:spPr/>
      <dgm:t>
        <a:bodyPr rtlCol="0"/>
        <a:lstStyle/>
        <a:p>
          <a:pPr rtl="0"/>
          <a:endParaRPr lang="en-GB" sz="1600" noProof="0" dirty="0"/>
        </a:p>
      </dgm:t>
    </dgm:pt>
    <dgm:pt modelId="{DC13276E-A6EE-4F1F-8058-BC35079FF369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FC0020A3-4A09-44BC-9422-BF96460099FD}" type="pres">
      <dgm:prSet presAssocID="{41CDB9B8-E81E-41E7-AE89-8F6EDFC88D92}" presName="compNode" presStyleCnt="0"/>
      <dgm:spPr/>
    </dgm:pt>
    <dgm:pt modelId="{E82669A6-D7CD-4E20-A39A-832FC11B6B9B}" type="pres">
      <dgm:prSet presAssocID="{41CDB9B8-E81E-41E7-AE89-8F6EDFC88D92}" presName="iconBgRect" presStyleLbl="bgShp" presStyleIdx="0" presStyleCnt="3"/>
      <dgm:spPr/>
    </dgm:pt>
    <dgm:pt modelId="{DBE80AD5-B037-463C-90F4-1727C06AEF45}" type="pres">
      <dgm:prSet presAssocID="{41CDB9B8-E81E-41E7-AE89-8F6EDFC88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8F63C1E9-D4EC-4936-93E1-8553F5C25439}" type="pres">
      <dgm:prSet presAssocID="{41CDB9B8-E81E-41E7-AE89-8F6EDFC88D92}" presName="spaceRect" presStyleCnt="0"/>
      <dgm:spPr/>
    </dgm:pt>
    <dgm:pt modelId="{F9233C29-A837-45C9-97F9-BAE8ED657BAE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23DA43FB-D1BE-4705-9AEE-107E81D7BB69}" type="pres">
      <dgm:prSet presAssocID="{BA791450-8D1E-4A6F-B71D-2984D9E245C4}" presName="sibTrans" presStyleCnt="0"/>
      <dgm:spPr/>
    </dgm:pt>
    <dgm:pt modelId="{DE721FBE-03FB-4D3D-BDD7-CAE300D7CB34}" type="pres">
      <dgm:prSet presAssocID="{4D7D34C7-9466-4514-BF51-7396C17436B5}" presName="compNode" presStyleCnt="0"/>
      <dgm:spPr/>
    </dgm:pt>
    <dgm:pt modelId="{3CB79098-E121-45C4-B6BC-DFC46C69E116}" type="pres">
      <dgm:prSet presAssocID="{4D7D34C7-9466-4514-BF51-7396C17436B5}" presName="iconBgRect" presStyleLbl="bgShp" presStyleIdx="1" presStyleCnt="3"/>
      <dgm:spPr/>
    </dgm:pt>
    <dgm:pt modelId="{69E203E4-52D5-4F02-A43A-C8BB1F9AC5C8}" type="pres">
      <dgm:prSet presAssocID="{4D7D34C7-9466-4514-BF51-7396C17436B5}" presName="iconRect" presStyleLbl="node1" presStyleIdx="1" presStyleCnt="3"/>
      <dgm:spPr>
        <a:solidFill>
          <a:schemeClr val="tx2"/>
        </a:solidFill>
      </dgm:spPr>
    </dgm:pt>
    <dgm:pt modelId="{5A27C874-CAEB-4A66-8D99-0F3AC943E5AB}" type="pres">
      <dgm:prSet presAssocID="{4D7D34C7-9466-4514-BF51-7396C17436B5}" presName="spaceRect" presStyleCnt="0"/>
      <dgm:spPr/>
    </dgm:pt>
    <dgm:pt modelId="{A7DB1614-C206-4950-80C1-49D2C414AC91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62346287-0F0E-456F-B705-F79E37BC86EE}" type="pres">
      <dgm:prSet presAssocID="{483498F9-A0C2-4668-85AB-D8E6E254F73B}" presName="sibTrans" presStyleCnt="0"/>
      <dgm:spPr/>
    </dgm:pt>
    <dgm:pt modelId="{2656C800-25CF-4188-B876-F7D1654F1042}" type="pres">
      <dgm:prSet presAssocID="{8E185869-F0D4-43E2-B08A-2F3E83EE98F3}" presName="compNode" presStyleCnt="0"/>
      <dgm:spPr/>
    </dgm:pt>
    <dgm:pt modelId="{7206D892-B3F1-496D-BF53-15FEB0766F4F}" type="pres">
      <dgm:prSet presAssocID="{8E185869-F0D4-43E2-B08A-2F3E83EE98F3}" presName="iconBgRect" presStyleLbl="bgShp" presStyleIdx="2" presStyleCnt="3"/>
      <dgm:spPr/>
    </dgm:pt>
    <dgm:pt modelId="{ACF04E8D-4BF8-4251-912E-BABC479158FC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55BFFC9-B3F4-418D-9116-04D7B34A92B6}" type="pres">
      <dgm:prSet presAssocID="{8E185869-F0D4-43E2-B08A-2F3E83EE98F3}" presName="spaceRect" presStyleCnt="0"/>
      <dgm:spPr/>
    </dgm:pt>
    <dgm:pt modelId="{BF1ECDC9-5335-4D4E-B27E-87B829208F37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84AA06-E460-486B-B9E1-F830D93461BC}" type="presOf" srcId="{8E185869-F0D4-43E2-B08A-2F3E83EE98F3}" destId="{BF1ECDC9-5335-4D4E-B27E-87B829208F37}" srcOrd="0" destOrd="0" presId="urn:microsoft.com/office/officeart/2018/5/layout/IconCircleLabelList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BA5EEB3F-3502-4D49-B5FA-3FD4A795BA4A}" type="presOf" srcId="{4D7D34C7-9466-4514-BF51-7396C17436B5}" destId="{A7DB1614-C206-4950-80C1-49D2C414AC91}" srcOrd="0" destOrd="0" presId="urn:microsoft.com/office/officeart/2018/5/layout/IconCircleLabel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1D420EA8-FBEB-417A-A26A-3FF668FE26BC}" type="presOf" srcId="{41CDB9B8-E81E-41E7-AE89-8F6EDFC88D92}" destId="{F9233C29-A837-45C9-97F9-BAE8ED657BAE}" srcOrd="0" destOrd="0" presId="urn:microsoft.com/office/officeart/2018/5/layout/IconCircleLabelList"/>
    <dgm:cxn modelId="{A8B04ABE-C4C8-4242-BB1D-E6C6110D8B05}" type="presOf" srcId="{7B62DEA7-9DCD-4B2E-9DC5-BE121C266AFD}" destId="{DC13276E-A6EE-4F1F-8058-BC35079FF369}" srcOrd="0" destOrd="0" presId="urn:microsoft.com/office/officeart/2018/5/layout/IconCircleLabelList"/>
    <dgm:cxn modelId="{88C4AD61-9B66-4A5D-B87E-BBB1F47151C8}" type="presParOf" srcId="{DC13276E-A6EE-4F1F-8058-BC35079FF369}" destId="{FC0020A3-4A09-44BC-9422-BF96460099FD}" srcOrd="0" destOrd="0" presId="urn:microsoft.com/office/officeart/2018/5/layout/IconCircleLabelList"/>
    <dgm:cxn modelId="{567A02C1-3118-4807-B359-983ABFC9757C}" type="presParOf" srcId="{FC0020A3-4A09-44BC-9422-BF96460099FD}" destId="{E82669A6-D7CD-4E20-A39A-832FC11B6B9B}" srcOrd="0" destOrd="0" presId="urn:microsoft.com/office/officeart/2018/5/layout/IconCircleLabelList"/>
    <dgm:cxn modelId="{5509B6BD-BDAF-4DF1-9454-7AF8F2C39569}" type="presParOf" srcId="{FC0020A3-4A09-44BC-9422-BF96460099FD}" destId="{DBE80AD5-B037-463C-90F4-1727C06AEF45}" srcOrd="1" destOrd="0" presId="urn:microsoft.com/office/officeart/2018/5/layout/IconCircleLabelList"/>
    <dgm:cxn modelId="{6E8F8002-AA4A-4700-93DF-1E78F9B01264}" type="presParOf" srcId="{FC0020A3-4A09-44BC-9422-BF96460099FD}" destId="{8F63C1E9-D4EC-4936-93E1-8553F5C25439}" srcOrd="2" destOrd="0" presId="urn:microsoft.com/office/officeart/2018/5/layout/IconCircleLabelList"/>
    <dgm:cxn modelId="{61773F85-770D-4670-8CD7-469BA1E3C500}" type="presParOf" srcId="{FC0020A3-4A09-44BC-9422-BF96460099FD}" destId="{F9233C29-A837-45C9-97F9-BAE8ED657BAE}" srcOrd="3" destOrd="0" presId="urn:microsoft.com/office/officeart/2018/5/layout/IconCircleLabelList"/>
    <dgm:cxn modelId="{B493DD12-D1A3-48DF-84E9-82EB93A382C0}" type="presParOf" srcId="{DC13276E-A6EE-4F1F-8058-BC35079FF369}" destId="{23DA43FB-D1BE-4705-9AEE-107E81D7BB69}" srcOrd="1" destOrd="0" presId="urn:microsoft.com/office/officeart/2018/5/layout/IconCircleLabelList"/>
    <dgm:cxn modelId="{5836806D-855F-46EA-800A-981019A75AFD}" type="presParOf" srcId="{DC13276E-A6EE-4F1F-8058-BC35079FF369}" destId="{DE721FBE-03FB-4D3D-BDD7-CAE300D7CB34}" srcOrd="2" destOrd="0" presId="urn:microsoft.com/office/officeart/2018/5/layout/IconCircleLabelList"/>
    <dgm:cxn modelId="{1D3C850D-1065-4845-A1D7-763EE7FBB0AC}" type="presParOf" srcId="{DE721FBE-03FB-4D3D-BDD7-CAE300D7CB34}" destId="{3CB79098-E121-45C4-B6BC-DFC46C69E116}" srcOrd="0" destOrd="0" presId="urn:microsoft.com/office/officeart/2018/5/layout/IconCircleLabelList"/>
    <dgm:cxn modelId="{8273A823-FE07-427E-8BD7-495434A23D0A}" type="presParOf" srcId="{DE721FBE-03FB-4D3D-BDD7-CAE300D7CB34}" destId="{69E203E4-52D5-4F02-A43A-C8BB1F9AC5C8}" srcOrd="1" destOrd="0" presId="urn:microsoft.com/office/officeart/2018/5/layout/IconCircleLabelList"/>
    <dgm:cxn modelId="{3B56CEF0-DAA9-48AE-9177-48C81025611E}" type="presParOf" srcId="{DE721FBE-03FB-4D3D-BDD7-CAE300D7CB34}" destId="{5A27C874-CAEB-4A66-8D99-0F3AC943E5AB}" srcOrd="2" destOrd="0" presId="urn:microsoft.com/office/officeart/2018/5/layout/IconCircleLabelList"/>
    <dgm:cxn modelId="{D7B88B38-EA91-4170-BD6C-E590CCF44D99}" type="presParOf" srcId="{DE721FBE-03FB-4D3D-BDD7-CAE300D7CB34}" destId="{A7DB1614-C206-4950-80C1-49D2C414AC91}" srcOrd="3" destOrd="0" presId="urn:microsoft.com/office/officeart/2018/5/layout/IconCircleLabelList"/>
    <dgm:cxn modelId="{4858B3C1-B7E7-4A61-9713-29742E160E4C}" type="presParOf" srcId="{DC13276E-A6EE-4F1F-8058-BC35079FF369}" destId="{62346287-0F0E-456F-B705-F79E37BC86EE}" srcOrd="3" destOrd="0" presId="urn:microsoft.com/office/officeart/2018/5/layout/IconCircleLabelList"/>
    <dgm:cxn modelId="{DD91A43F-8F61-4B99-8BAF-CBDAA0291890}" type="presParOf" srcId="{DC13276E-A6EE-4F1F-8058-BC35079FF369}" destId="{2656C800-25CF-4188-B876-F7D1654F1042}" srcOrd="4" destOrd="0" presId="urn:microsoft.com/office/officeart/2018/5/layout/IconCircleLabelList"/>
    <dgm:cxn modelId="{EFDFD6C6-84D4-479D-9CB0-56827924AE92}" type="presParOf" srcId="{2656C800-25CF-4188-B876-F7D1654F1042}" destId="{7206D892-B3F1-496D-BF53-15FEB0766F4F}" srcOrd="0" destOrd="0" presId="urn:microsoft.com/office/officeart/2018/5/layout/IconCircleLabelList"/>
    <dgm:cxn modelId="{EA5403B0-CF82-425A-96F9-6CA04B585876}" type="presParOf" srcId="{2656C800-25CF-4188-B876-F7D1654F1042}" destId="{ACF04E8D-4BF8-4251-912E-BABC479158FC}" srcOrd="1" destOrd="0" presId="urn:microsoft.com/office/officeart/2018/5/layout/IconCircleLabelList"/>
    <dgm:cxn modelId="{3E2E1864-E149-48EA-9DEF-85A421D3FC93}" type="presParOf" srcId="{2656C800-25CF-4188-B876-F7D1654F1042}" destId="{755BFFC9-B3F4-418D-9116-04D7B34A92B6}" srcOrd="2" destOrd="0" presId="urn:microsoft.com/office/officeart/2018/5/layout/IconCircleLabelList"/>
    <dgm:cxn modelId="{6B500E66-F178-46D3-B1D2-4DB633234794}" type="presParOf" srcId="{2656C800-25CF-4188-B876-F7D1654F1042}" destId="{BF1ECDC9-5335-4D4E-B27E-87B829208F3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en-GB" sz="1400" noProof="0" dirty="0"/>
            <a:t>TO </a:t>
          </a:r>
          <a:r>
            <a:rPr lang="en-GB" sz="1400" b="1" noProof="0" dirty="0"/>
            <a:t>CREATE AN EMPLOYEE </a:t>
          </a:r>
          <a:r>
            <a:rPr lang="en-GB" sz="1400" b="1" baseline="0" noProof="0" dirty="0"/>
            <a:t>DATABASE </a:t>
          </a:r>
          <a:r>
            <a:rPr lang="en-GB" sz="1400" baseline="0" noProof="0" dirty="0"/>
            <a:t>USING MYSQL, WHICH WILL BE </a:t>
          </a:r>
          <a:r>
            <a:rPr lang="en-GB" sz="1400" b="1" baseline="0" noProof="0" dirty="0"/>
            <a:t>USED AS BASELINE FOR FUTURE DATA COLLECTION  </a:t>
          </a:r>
          <a:endParaRPr lang="en-GB" sz="1400" b="1" noProof="0" dirty="0"/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en-GB" sz="4000" noProof="0" dirty="0"/>
        </a:p>
      </dgm:t>
    </dgm:pt>
    <dgm:pt modelId="{808B76D0-8EC7-469A-93AC-7A6017188A9D}" type="sibTrans" cxnId="{C5E94186-9CB6-4C42-92B3-C546CC53A7B9}">
      <dgm:prSet phldrT="1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n-GB" noProof="0">
              <a:solidFill>
                <a:schemeClr val="bg2"/>
              </a:solidFill>
            </a:rPr>
            <a:t>1</a:t>
          </a:r>
          <a:endParaRPr lang="en-GB" noProof="0" dirty="0">
            <a:solidFill>
              <a:schemeClr val="bg2"/>
            </a:solidFill>
          </a:endParaRPr>
        </a:p>
      </dgm:t>
    </dgm:pt>
    <dgm:pt modelId="{93A6A030-ABAB-4EFA-B539-0FDB3E07C1E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en-GB" sz="1400" b="1" noProof="0" dirty="0"/>
            <a:t>DATA ANALYSIS </a:t>
          </a:r>
          <a:r>
            <a:rPr lang="en-GB" sz="1400" noProof="0" dirty="0"/>
            <a:t>&amp; </a:t>
          </a:r>
          <a:r>
            <a:rPr lang="en-GB" sz="1400" b="1" noProof="0" dirty="0"/>
            <a:t>EMPLOYEE CLUSTER </a:t>
          </a:r>
          <a:r>
            <a:rPr lang="en-GB" sz="1400" noProof="0" dirty="0"/>
            <a:t>IDENTIFICATION</a:t>
          </a:r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en-GB" sz="4000" noProof="0" dirty="0"/>
        </a:p>
      </dgm:t>
    </dgm:pt>
    <dgm:pt modelId="{BFE0749E-E343-4A6F-BD09-2810EE6B4BD7}" type="sibTrans" cxnId="{4B40C8DC-6B57-4F5B-8440-7241C649700B}">
      <dgm:prSet phldrT="3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n-GB" noProof="0">
              <a:solidFill>
                <a:schemeClr val="bg2"/>
              </a:solidFill>
            </a:rPr>
            <a:t>3</a:t>
          </a:r>
          <a:endParaRPr lang="en-GB" noProof="0" dirty="0">
            <a:solidFill>
              <a:schemeClr val="bg2"/>
            </a:solidFill>
          </a:endParaRPr>
        </a:p>
      </dgm:t>
    </dgm:pt>
    <dgm:pt modelId="{4481531A-5DE7-4FAA-86F3-85F89521BEF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en-GB" sz="1400" noProof="0" dirty="0"/>
            <a:t>TO </a:t>
          </a:r>
          <a:r>
            <a:rPr lang="en-GB" sz="1400" b="1" noProof="0" dirty="0"/>
            <a:t>PROPOSE WELLBEING INITIATIVES </a:t>
          </a:r>
          <a:r>
            <a:rPr lang="en-GB" sz="1400" noProof="0" dirty="0"/>
            <a:t>BASED ON DATA TO REDUCE ABSENTEEISM</a:t>
          </a:r>
        </a:p>
      </dgm:t>
    </dgm:pt>
    <dgm:pt modelId="{2AEE0062-3288-4FDB-A5FA-AE5406859BCD}" type="parTrans" cxnId="{4B8DC10F-1808-4075-84D4-C5A188EE6DDD}">
      <dgm:prSet/>
      <dgm:spPr/>
      <dgm:t>
        <a:bodyPr/>
        <a:lstStyle/>
        <a:p>
          <a:endParaRPr lang="en-GB"/>
        </a:p>
      </dgm:t>
    </dgm:pt>
    <dgm:pt modelId="{CC7E6E54-1CAB-451D-9C29-26F9E0284860}" type="sibTrans" cxnId="{4B8DC10F-1808-4075-84D4-C5A188EE6DDD}">
      <dgm:prSet phldrT="4" phldr="0"/>
      <dgm:spPr/>
      <dgm:t>
        <a:bodyPr/>
        <a:lstStyle/>
        <a:p>
          <a:r>
            <a:rPr lang="en-GB"/>
            <a:t>4</a:t>
          </a:r>
        </a:p>
      </dgm:t>
    </dgm:pt>
    <dgm:pt modelId="{508973DF-2255-42CB-92C4-A6FF5D1D7AAD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en-GB" sz="1400" noProof="0" dirty="0"/>
            <a:t>TO </a:t>
          </a:r>
          <a:r>
            <a:rPr lang="en-GB" sz="1400" b="1" noProof="0" dirty="0"/>
            <a:t>DEFINE AND CREATE HR KPIs</a:t>
          </a:r>
          <a:r>
            <a:rPr lang="en-GB" sz="1400" noProof="0" dirty="0"/>
            <a:t> AND  </a:t>
          </a:r>
          <a:r>
            <a:rPr lang="en-GB" sz="1400" b="1" noProof="0" dirty="0"/>
            <a:t>DASHBOARDS</a:t>
          </a:r>
          <a:r>
            <a:rPr lang="en-GB" sz="1400" noProof="0" dirty="0"/>
            <a:t> TO UNDERSTAND WERE WE ARE – FOCUS ON ABSENTEEISM</a:t>
          </a:r>
        </a:p>
      </dgm:t>
    </dgm:pt>
    <dgm:pt modelId="{9298C0C9-A078-4878-A89B-C827FBA245BD}" type="parTrans" cxnId="{E4BC83FB-AA4B-403A-913F-9F03FD2E1E36}">
      <dgm:prSet/>
      <dgm:spPr/>
      <dgm:t>
        <a:bodyPr/>
        <a:lstStyle/>
        <a:p>
          <a:endParaRPr lang="en-GB"/>
        </a:p>
      </dgm:t>
    </dgm:pt>
    <dgm:pt modelId="{B35AB7E8-0FA7-4989-A589-A350E67D4D52}" type="sibTrans" cxnId="{E4BC83FB-AA4B-403A-913F-9F03FD2E1E36}">
      <dgm:prSet phldrT="2" phldr="0"/>
      <dgm:spPr/>
      <dgm:t>
        <a:bodyPr/>
        <a:lstStyle/>
        <a:p>
          <a:r>
            <a:rPr lang="en-GB"/>
            <a:t>2</a:t>
          </a:r>
        </a:p>
      </dgm:t>
    </dgm:pt>
    <dgm:pt modelId="{3C40F323-2A26-1146-9131-B2D8B599E05D}" type="pres">
      <dgm:prSet presAssocID="{D4503D04-C97E-4622-AE07-D0307CB3B4CA}" presName="linearFlow" presStyleCnt="0">
        <dgm:presLayoutVars>
          <dgm:dir/>
          <dgm:animLvl val="lvl"/>
          <dgm:resizeHandles val="exact"/>
        </dgm:presLayoutVars>
      </dgm:prSet>
      <dgm:spPr/>
    </dgm:pt>
    <dgm:pt modelId="{296CA727-22E4-1143-B024-CE111CF4A770}" type="pres">
      <dgm:prSet presAssocID="{AAC263CB-8256-4B03-92FE-1622698FB3E9}" presName="compositeNode" presStyleCnt="0"/>
      <dgm:spPr/>
    </dgm:pt>
    <dgm:pt modelId="{321FD1E3-6BBE-294B-B4C0-6DC5A435E948}" type="pres">
      <dgm:prSet presAssocID="{AAC263CB-8256-4B03-92FE-1622698FB3E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0577C9B-C730-EA49-B58D-C5D075366A14}" type="pres">
      <dgm:prSet presAssocID="{AAC263CB-8256-4B03-92FE-1622698FB3E9}" presName="parSh" presStyleCnt="0"/>
      <dgm:spPr/>
    </dgm:pt>
    <dgm:pt modelId="{8B390F72-5471-DD42-9CE3-6F37BDA74B87}" type="pres">
      <dgm:prSet presAssocID="{AAC263CB-8256-4B03-92FE-1622698FB3E9}" presName="lineNode" presStyleLbl="alignAccFollowNode1" presStyleIdx="0" presStyleCnt="12"/>
      <dgm:spPr/>
    </dgm:pt>
    <dgm:pt modelId="{B510E1DB-3720-2045-A15B-D53248B697B7}" type="pres">
      <dgm:prSet presAssocID="{AAC263CB-8256-4B03-92FE-1622698FB3E9}" presName="lineArrowNode" presStyleLbl="alignAccFollowNode1" presStyleIdx="1" presStyleCnt="12"/>
      <dgm:spPr/>
    </dgm:pt>
    <dgm:pt modelId="{CE8B700A-AC6F-0E47-AEFA-DA760C3E6A6D}" type="pres">
      <dgm:prSet presAssocID="{808B76D0-8EC7-469A-93AC-7A6017188A9D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FCC40D6F-EEB6-3446-88E1-B053AA67D0BA}" type="pres">
      <dgm:prSet presAssocID="{808B76D0-8EC7-469A-93AC-7A6017188A9D}" presName="spacerBetweenCircleAndCallout" presStyleCnt="0">
        <dgm:presLayoutVars/>
      </dgm:prSet>
      <dgm:spPr/>
    </dgm:pt>
    <dgm:pt modelId="{12DC819D-BB19-CE49-AFEB-155922B01406}" type="pres">
      <dgm:prSet presAssocID="{AAC263CB-8256-4B03-92FE-1622698FB3E9}" presName="nodeText" presStyleLbl="alignAccFollowNode1" presStyleIdx="2" presStyleCnt="12" custLinFactNeighborX="-1303" custLinFactNeighborY="-905">
        <dgm:presLayoutVars>
          <dgm:bulletEnabled val="1"/>
        </dgm:presLayoutVars>
      </dgm:prSet>
      <dgm:spPr/>
    </dgm:pt>
    <dgm:pt modelId="{C23696F0-ABD6-D744-AF78-0E1E04C15B58}" type="pres">
      <dgm:prSet presAssocID="{808B76D0-8EC7-469A-93AC-7A6017188A9D}" presName="sibTransComposite" presStyleCnt="0"/>
      <dgm:spPr/>
    </dgm:pt>
    <dgm:pt modelId="{2428B3DE-D4B6-4006-A3C1-1E03E267BB68}" type="pres">
      <dgm:prSet presAssocID="{508973DF-2255-42CB-92C4-A6FF5D1D7AAD}" presName="compositeNode" presStyleCnt="0"/>
      <dgm:spPr/>
    </dgm:pt>
    <dgm:pt modelId="{F460FDFB-DF5F-4B5D-B54E-4C1F52B7B4D7}" type="pres">
      <dgm:prSet presAssocID="{508973DF-2255-42CB-92C4-A6FF5D1D7AA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82F001B-2263-4644-8559-4E38FF7382E4}" type="pres">
      <dgm:prSet presAssocID="{508973DF-2255-42CB-92C4-A6FF5D1D7AAD}" presName="parSh" presStyleCnt="0"/>
      <dgm:spPr/>
    </dgm:pt>
    <dgm:pt modelId="{456964AF-3485-4782-A7D3-34AC71300628}" type="pres">
      <dgm:prSet presAssocID="{508973DF-2255-42CB-92C4-A6FF5D1D7AAD}" presName="lineNode" presStyleLbl="alignAccFollowNode1" presStyleIdx="3" presStyleCnt="12"/>
      <dgm:spPr/>
    </dgm:pt>
    <dgm:pt modelId="{78479611-8141-48BD-957F-C22C269C0A3F}" type="pres">
      <dgm:prSet presAssocID="{508973DF-2255-42CB-92C4-A6FF5D1D7AAD}" presName="lineArrowNode" presStyleLbl="alignAccFollowNode1" presStyleIdx="4" presStyleCnt="12"/>
      <dgm:spPr/>
    </dgm:pt>
    <dgm:pt modelId="{94E15AAD-FA50-43B5-B07E-0EAC47FE572B}" type="pres">
      <dgm:prSet presAssocID="{B35AB7E8-0FA7-4989-A589-A350E67D4D52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051B4BBF-A49D-4E66-9999-E91CCDB9B3EE}" type="pres">
      <dgm:prSet presAssocID="{B35AB7E8-0FA7-4989-A589-A350E67D4D52}" presName="spacerBetweenCircleAndCallout" presStyleCnt="0">
        <dgm:presLayoutVars/>
      </dgm:prSet>
      <dgm:spPr/>
    </dgm:pt>
    <dgm:pt modelId="{7D558247-0AEE-4759-A775-B259A9F4DF4E}" type="pres">
      <dgm:prSet presAssocID="{508973DF-2255-42CB-92C4-A6FF5D1D7AAD}" presName="nodeText" presStyleLbl="alignAccFollowNode1" presStyleIdx="5" presStyleCnt="12">
        <dgm:presLayoutVars>
          <dgm:bulletEnabled val="1"/>
        </dgm:presLayoutVars>
      </dgm:prSet>
      <dgm:spPr/>
    </dgm:pt>
    <dgm:pt modelId="{788D0A10-3B01-47FF-BD0D-1E753B5324D8}" type="pres">
      <dgm:prSet presAssocID="{B35AB7E8-0FA7-4989-A589-A350E67D4D52}" presName="sibTransComposite" presStyleCnt="0"/>
      <dgm:spPr/>
    </dgm:pt>
    <dgm:pt modelId="{B400E8F3-1394-C54D-A864-8B6685A025A9}" type="pres">
      <dgm:prSet presAssocID="{93A6A030-ABAB-4EFA-B539-0FDB3E07C1EF}" presName="compositeNode" presStyleCnt="0"/>
      <dgm:spPr/>
    </dgm:pt>
    <dgm:pt modelId="{0257A0F1-83E2-5242-BBAF-4082D66272A5}" type="pres">
      <dgm:prSet presAssocID="{93A6A030-ABAB-4EFA-B539-0FDB3E07C1E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F89A7B0-A25A-A34E-9E43-6769278A1274}" type="pres">
      <dgm:prSet presAssocID="{93A6A030-ABAB-4EFA-B539-0FDB3E07C1EF}" presName="parSh" presStyleCnt="0"/>
      <dgm:spPr/>
    </dgm:pt>
    <dgm:pt modelId="{EBC17C66-42F5-8741-9366-67B899EB8470}" type="pres">
      <dgm:prSet presAssocID="{93A6A030-ABAB-4EFA-B539-0FDB3E07C1EF}" presName="lineNode" presStyleLbl="alignAccFollowNode1" presStyleIdx="6" presStyleCnt="12"/>
      <dgm:spPr/>
    </dgm:pt>
    <dgm:pt modelId="{35A0AD7D-4761-5A4E-8421-A0D0A060E3A2}" type="pres">
      <dgm:prSet presAssocID="{93A6A030-ABAB-4EFA-B539-0FDB3E07C1EF}" presName="lineArrowNode" presStyleLbl="alignAccFollowNode1" presStyleIdx="7" presStyleCnt="12"/>
      <dgm:spPr/>
    </dgm:pt>
    <dgm:pt modelId="{2E09C126-5366-AA41-9BAD-31AD467B40A9}" type="pres">
      <dgm:prSet presAssocID="{BFE0749E-E343-4A6F-BD09-2810EE6B4BD7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7D99A2E4-B1CC-5046-9048-90027FA547BE}" type="pres">
      <dgm:prSet presAssocID="{BFE0749E-E343-4A6F-BD09-2810EE6B4BD7}" presName="spacerBetweenCircleAndCallout" presStyleCnt="0">
        <dgm:presLayoutVars/>
      </dgm:prSet>
      <dgm:spPr/>
    </dgm:pt>
    <dgm:pt modelId="{2CCAA94D-0D9E-CB40-97A3-00A05F4F0DC2}" type="pres">
      <dgm:prSet presAssocID="{93A6A030-ABAB-4EFA-B539-0FDB3E07C1EF}" presName="nodeText" presStyleLbl="alignAccFollowNode1" presStyleIdx="8" presStyleCnt="12" custLinFactNeighborX="-458" custLinFactNeighborY="-574">
        <dgm:presLayoutVars>
          <dgm:bulletEnabled val="1"/>
        </dgm:presLayoutVars>
      </dgm:prSet>
      <dgm:spPr/>
    </dgm:pt>
    <dgm:pt modelId="{A127F2D4-A955-47D4-B624-ECCBD445EE9C}" type="pres">
      <dgm:prSet presAssocID="{BFE0749E-E343-4A6F-BD09-2810EE6B4BD7}" presName="sibTransComposite" presStyleCnt="0"/>
      <dgm:spPr/>
    </dgm:pt>
    <dgm:pt modelId="{8385BBBA-EC33-46D2-BF88-D00AF676C4FF}" type="pres">
      <dgm:prSet presAssocID="{4481531A-5DE7-4FAA-86F3-85F89521BEFF}" presName="compositeNode" presStyleCnt="0"/>
      <dgm:spPr/>
    </dgm:pt>
    <dgm:pt modelId="{31552DBE-F5EE-4681-8733-67087876A612}" type="pres">
      <dgm:prSet presAssocID="{4481531A-5DE7-4FAA-86F3-85F89521BEF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A76CF5B-A9F1-48E2-90A2-E48E3411E595}" type="pres">
      <dgm:prSet presAssocID="{4481531A-5DE7-4FAA-86F3-85F89521BEFF}" presName="parSh" presStyleCnt="0"/>
      <dgm:spPr/>
    </dgm:pt>
    <dgm:pt modelId="{B376DE69-A020-4027-B5EE-C7125D168922}" type="pres">
      <dgm:prSet presAssocID="{4481531A-5DE7-4FAA-86F3-85F89521BEFF}" presName="lineNode" presStyleLbl="alignAccFollowNode1" presStyleIdx="9" presStyleCnt="12"/>
      <dgm:spPr/>
    </dgm:pt>
    <dgm:pt modelId="{C4632C24-2D3B-4CEA-9ACC-748B3B5B80BD}" type="pres">
      <dgm:prSet presAssocID="{4481531A-5DE7-4FAA-86F3-85F89521BEFF}" presName="lineArrowNode" presStyleLbl="alignAccFollowNode1" presStyleIdx="10" presStyleCnt="12"/>
      <dgm:spPr/>
    </dgm:pt>
    <dgm:pt modelId="{69873F0B-859B-4479-9E60-9F33FB97F939}" type="pres">
      <dgm:prSet presAssocID="{CC7E6E54-1CAB-451D-9C29-26F9E0284860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DD623A11-4647-4409-B498-B058B978F586}" type="pres">
      <dgm:prSet presAssocID="{CC7E6E54-1CAB-451D-9C29-26F9E0284860}" presName="spacerBetweenCircleAndCallout" presStyleCnt="0">
        <dgm:presLayoutVars/>
      </dgm:prSet>
      <dgm:spPr/>
    </dgm:pt>
    <dgm:pt modelId="{BE9BCD20-42FA-4A79-8E2A-05CD5FF8C3D7}" type="pres">
      <dgm:prSet presAssocID="{4481531A-5DE7-4FAA-86F3-85F89521BEFF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4B8DC10F-1808-4075-84D4-C5A188EE6DDD}" srcId="{D4503D04-C97E-4622-AE07-D0307CB3B4CA}" destId="{4481531A-5DE7-4FAA-86F3-85F89521BEFF}" srcOrd="3" destOrd="0" parTransId="{2AEE0062-3288-4FDB-A5FA-AE5406859BCD}" sibTransId="{CC7E6E54-1CAB-451D-9C29-26F9E0284860}"/>
    <dgm:cxn modelId="{62985F13-79FA-BC4A-8783-3DAA0F1FAA2F}" type="presOf" srcId="{93A6A030-ABAB-4EFA-B539-0FDB3E07C1EF}" destId="{2CCAA94D-0D9E-CB40-97A3-00A05F4F0DC2}" srcOrd="0" destOrd="0" presId="urn:microsoft.com/office/officeart/2016/7/layout/LinearArrowProcessNumbered"/>
    <dgm:cxn modelId="{8F32D41C-8C4F-40E0-87C8-64F7182BCBE0}" type="presOf" srcId="{CC7E6E54-1CAB-451D-9C29-26F9E0284860}" destId="{69873F0B-859B-4479-9E60-9F33FB97F939}" srcOrd="0" destOrd="0" presId="urn:microsoft.com/office/officeart/2016/7/layout/LinearArrowProcessNumbered"/>
    <dgm:cxn modelId="{99426D2B-C3FB-C846-9D4D-6EE116D49815}" type="presOf" srcId="{BFE0749E-E343-4A6F-BD09-2810EE6B4BD7}" destId="{2E09C126-5366-AA41-9BAD-31AD467B40A9}" srcOrd="0" destOrd="0" presId="urn:microsoft.com/office/officeart/2016/7/layout/LinearArrowProcessNumbered"/>
    <dgm:cxn modelId="{BFFB0563-D226-48D6-A174-F0C3C8EFDC23}" type="presOf" srcId="{4481531A-5DE7-4FAA-86F3-85F89521BEFF}" destId="{BE9BCD20-42FA-4A79-8E2A-05CD5FF8C3D7}" srcOrd="0" destOrd="0" presId="urn:microsoft.com/office/officeart/2016/7/layout/LinearArrowProcessNumbered"/>
    <dgm:cxn modelId="{9640184F-42CF-0441-8D18-50F45B342AD6}" type="presOf" srcId="{808B76D0-8EC7-469A-93AC-7A6017188A9D}" destId="{CE8B700A-AC6F-0E47-AEFA-DA760C3E6A6D}" srcOrd="0" destOrd="0" presId="urn:microsoft.com/office/officeart/2016/7/layout/LinearArrowProcessNumbered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1DBFCA9C-22A6-CF4B-A1DC-84F892D316C2}" type="presOf" srcId="{AAC263CB-8256-4B03-92FE-1622698FB3E9}" destId="{12DC819D-BB19-CE49-AFEB-155922B01406}" srcOrd="0" destOrd="0" presId="urn:microsoft.com/office/officeart/2016/7/layout/LinearArrowProcessNumbered"/>
    <dgm:cxn modelId="{429BBAB5-E6F3-574F-AC79-1CB7EF13C8D7}" type="presOf" srcId="{D4503D04-C97E-4622-AE07-D0307CB3B4CA}" destId="{3C40F323-2A26-1146-9131-B2D8B599E05D}" srcOrd="0" destOrd="0" presId="urn:microsoft.com/office/officeart/2016/7/layout/LinearArrowProcessNumbered"/>
    <dgm:cxn modelId="{C116B1CF-C2DE-43C1-9190-B2982AD8F484}" type="presOf" srcId="{B35AB7E8-0FA7-4989-A589-A350E67D4D52}" destId="{94E15AAD-FA50-43B5-B07E-0EAC47FE572B}" srcOrd="0" destOrd="0" presId="urn:microsoft.com/office/officeart/2016/7/layout/LinearArrowProcessNumbered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21731DF4-5307-4EED-9904-4F4B54626301}" type="presOf" srcId="{508973DF-2255-42CB-92C4-A6FF5D1D7AAD}" destId="{7D558247-0AEE-4759-A775-B259A9F4DF4E}" srcOrd="0" destOrd="0" presId="urn:microsoft.com/office/officeart/2016/7/layout/LinearArrowProcessNumbered"/>
    <dgm:cxn modelId="{E4BC83FB-AA4B-403A-913F-9F03FD2E1E36}" srcId="{D4503D04-C97E-4622-AE07-D0307CB3B4CA}" destId="{508973DF-2255-42CB-92C4-A6FF5D1D7AAD}" srcOrd="1" destOrd="0" parTransId="{9298C0C9-A078-4878-A89B-C827FBA245BD}" sibTransId="{B35AB7E8-0FA7-4989-A589-A350E67D4D52}"/>
    <dgm:cxn modelId="{AF33346B-FE09-2E43-B098-7822C74FDC14}" type="presParOf" srcId="{3C40F323-2A26-1146-9131-B2D8B599E05D}" destId="{296CA727-22E4-1143-B024-CE111CF4A770}" srcOrd="0" destOrd="0" presId="urn:microsoft.com/office/officeart/2016/7/layout/LinearArrowProcessNumbered"/>
    <dgm:cxn modelId="{06A584FA-9EF5-5348-A462-AB4A83E01DCB}" type="presParOf" srcId="{296CA727-22E4-1143-B024-CE111CF4A770}" destId="{321FD1E3-6BBE-294B-B4C0-6DC5A435E948}" srcOrd="0" destOrd="0" presId="urn:microsoft.com/office/officeart/2016/7/layout/LinearArrowProcessNumbered"/>
    <dgm:cxn modelId="{3DCC91DD-666F-FD47-97D0-0373CDD777BB}" type="presParOf" srcId="{296CA727-22E4-1143-B024-CE111CF4A770}" destId="{70577C9B-C730-EA49-B58D-C5D075366A14}" srcOrd="1" destOrd="0" presId="urn:microsoft.com/office/officeart/2016/7/layout/LinearArrowProcessNumbered"/>
    <dgm:cxn modelId="{4F7E7384-CB47-7A4B-A7DC-54496DEF3BF2}" type="presParOf" srcId="{70577C9B-C730-EA49-B58D-C5D075366A14}" destId="{8B390F72-5471-DD42-9CE3-6F37BDA74B87}" srcOrd="0" destOrd="0" presId="urn:microsoft.com/office/officeart/2016/7/layout/LinearArrowProcessNumbered"/>
    <dgm:cxn modelId="{EA7A12D7-4D88-1B45-AA6B-10A5D6721337}" type="presParOf" srcId="{70577C9B-C730-EA49-B58D-C5D075366A14}" destId="{B510E1DB-3720-2045-A15B-D53248B697B7}" srcOrd="1" destOrd="0" presId="urn:microsoft.com/office/officeart/2016/7/layout/LinearArrowProcessNumbered"/>
    <dgm:cxn modelId="{AB2F9F3E-06CC-A242-A5D9-205452070D3C}" type="presParOf" srcId="{70577C9B-C730-EA49-B58D-C5D075366A14}" destId="{CE8B700A-AC6F-0E47-AEFA-DA760C3E6A6D}" srcOrd="2" destOrd="0" presId="urn:microsoft.com/office/officeart/2016/7/layout/LinearArrowProcessNumbered"/>
    <dgm:cxn modelId="{5972EA4C-C3BE-4C46-B56F-882865FC2AAB}" type="presParOf" srcId="{70577C9B-C730-EA49-B58D-C5D075366A14}" destId="{FCC40D6F-EEB6-3446-88E1-B053AA67D0BA}" srcOrd="3" destOrd="0" presId="urn:microsoft.com/office/officeart/2016/7/layout/LinearArrowProcessNumbered"/>
    <dgm:cxn modelId="{AB1C3499-BBA5-2244-94C6-0DC933F2D4D2}" type="presParOf" srcId="{296CA727-22E4-1143-B024-CE111CF4A770}" destId="{12DC819D-BB19-CE49-AFEB-155922B01406}" srcOrd="2" destOrd="0" presId="urn:microsoft.com/office/officeart/2016/7/layout/LinearArrowProcessNumbered"/>
    <dgm:cxn modelId="{08F0ADDE-2970-8B4F-941B-7A991543CDC5}" type="presParOf" srcId="{3C40F323-2A26-1146-9131-B2D8B599E05D}" destId="{C23696F0-ABD6-D744-AF78-0E1E04C15B58}" srcOrd="1" destOrd="0" presId="urn:microsoft.com/office/officeart/2016/7/layout/LinearArrowProcessNumbered"/>
    <dgm:cxn modelId="{2270423F-C53B-4C37-BBB5-C8B8767586B6}" type="presParOf" srcId="{3C40F323-2A26-1146-9131-B2D8B599E05D}" destId="{2428B3DE-D4B6-4006-A3C1-1E03E267BB68}" srcOrd="2" destOrd="0" presId="urn:microsoft.com/office/officeart/2016/7/layout/LinearArrowProcessNumbered"/>
    <dgm:cxn modelId="{7313E349-C6CC-445A-BCF6-738811576914}" type="presParOf" srcId="{2428B3DE-D4B6-4006-A3C1-1E03E267BB68}" destId="{F460FDFB-DF5F-4B5D-B54E-4C1F52B7B4D7}" srcOrd="0" destOrd="0" presId="urn:microsoft.com/office/officeart/2016/7/layout/LinearArrowProcessNumbered"/>
    <dgm:cxn modelId="{126D76B0-78A6-4452-AABA-2B12C80523D3}" type="presParOf" srcId="{2428B3DE-D4B6-4006-A3C1-1E03E267BB68}" destId="{982F001B-2263-4644-8559-4E38FF7382E4}" srcOrd="1" destOrd="0" presId="urn:microsoft.com/office/officeart/2016/7/layout/LinearArrowProcessNumbered"/>
    <dgm:cxn modelId="{B5417019-3F1B-4A84-856B-86BFC338B659}" type="presParOf" srcId="{982F001B-2263-4644-8559-4E38FF7382E4}" destId="{456964AF-3485-4782-A7D3-34AC71300628}" srcOrd="0" destOrd="0" presId="urn:microsoft.com/office/officeart/2016/7/layout/LinearArrowProcessNumbered"/>
    <dgm:cxn modelId="{36DF409D-46C6-45D1-AE0B-27B38C1B4FC1}" type="presParOf" srcId="{982F001B-2263-4644-8559-4E38FF7382E4}" destId="{78479611-8141-48BD-957F-C22C269C0A3F}" srcOrd="1" destOrd="0" presId="urn:microsoft.com/office/officeart/2016/7/layout/LinearArrowProcessNumbered"/>
    <dgm:cxn modelId="{9A9E9822-C60A-42C9-A3C3-BF7F70DB6D8F}" type="presParOf" srcId="{982F001B-2263-4644-8559-4E38FF7382E4}" destId="{94E15AAD-FA50-43B5-B07E-0EAC47FE572B}" srcOrd="2" destOrd="0" presId="urn:microsoft.com/office/officeart/2016/7/layout/LinearArrowProcessNumbered"/>
    <dgm:cxn modelId="{4FEFCAF0-0328-441C-918C-43BD1D850595}" type="presParOf" srcId="{982F001B-2263-4644-8559-4E38FF7382E4}" destId="{051B4BBF-A49D-4E66-9999-E91CCDB9B3EE}" srcOrd="3" destOrd="0" presId="urn:microsoft.com/office/officeart/2016/7/layout/LinearArrowProcessNumbered"/>
    <dgm:cxn modelId="{96BC4229-AC1D-4046-B5CA-14F7C1FB8179}" type="presParOf" srcId="{2428B3DE-D4B6-4006-A3C1-1E03E267BB68}" destId="{7D558247-0AEE-4759-A775-B259A9F4DF4E}" srcOrd="2" destOrd="0" presId="urn:microsoft.com/office/officeart/2016/7/layout/LinearArrowProcessNumbered"/>
    <dgm:cxn modelId="{656F90C4-32EF-4767-8DFD-6E06D5153CBA}" type="presParOf" srcId="{3C40F323-2A26-1146-9131-B2D8B599E05D}" destId="{788D0A10-3B01-47FF-BD0D-1E753B5324D8}" srcOrd="3" destOrd="0" presId="urn:microsoft.com/office/officeart/2016/7/layout/LinearArrowProcessNumbered"/>
    <dgm:cxn modelId="{1CA31CC6-FF26-8C48-A4FC-D711E0756948}" type="presParOf" srcId="{3C40F323-2A26-1146-9131-B2D8B599E05D}" destId="{B400E8F3-1394-C54D-A864-8B6685A025A9}" srcOrd="4" destOrd="0" presId="urn:microsoft.com/office/officeart/2016/7/layout/LinearArrowProcessNumbered"/>
    <dgm:cxn modelId="{74717302-7DE9-224F-B1CD-76F865FDA5FE}" type="presParOf" srcId="{B400E8F3-1394-C54D-A864-8B6685A025A9}" destId="{0257A0F1-83E2-5242-BBAF-4082D66272A5}" srcOrd="0" destOrd="0" presId="urn:microsoft.com/office/officeart/2016/7/layout/LinearArrowProcessNumbered"/>
    <dgm:cxn modelId="{C5DD2B2A-FC1A-454B-B757-355679C5FDD8}" type="presParOf" srcId="{B400E8F3-1394-C54D-A864-8B6685A025A9}" destId="{7F89A7B0-A25A-A34E-9E43-6769278A1274}" srcOrd="1" destOrd="0" presId="urn:microsoft.com/office/officeart/2016/7/layout/LinearArrowProcessNumbered"/>
    <dgm:cxn modelId="{88930CF3-84F7-9843-BDE5-D5840E07F50F}" type="presParOf" srcId="{7F89A7B0-A25A-A34E-9E43-6769278A1274}" destId="{EBC17C66-42F5-8741-9366-67B899EB8470}" srcOrd="0" destOrd="0" presId="urn:microsoft.com/office/officeart/2016/7/layout/LinearArrowProcessNumbered"/>
    <dgm:cxn modelId="{3FCD1D2F-BBCE-A846-A46E-E40F1DC2FDC3}" type="presParOf" srcId="{7F89A7B0-A25A-A34E-9E43-6769278A1274}" destId="{35A0AD7D-4761-5A4E-8421-A0D0A060E3A2}" srcOrd="1" destOrd="0" presId="urn:microsoft.com/office/officeart/2016/7/layout/LinearArrowProcessNumbered"/>
    <dgm:cxn modelId="{8A7389E2-D319-C247-9F95-E95454110E5E}" type="presParOf" srcId="{7F89A7B0-A25A-A34E-9E43-6769278A1274}" destId="{2E09C126-5366-AA41-9BAD-31AD467B40A9}" srcOrd="2" destOrd="0" presId="urn:microsoft.com/office/officeart/2016/7/layout/LinearArrowProcessNumbered"/>
    <dgm:cxn modelId="{7937D3DA-C6FF-0645-9968-6895E17334D2}" type="presParOf" srcId="{7F89A7B0-A25A-A34E-9E43-6769278A1274}" destId="{7D99A2E4-B1CC-5046-9048-90027FA547BE}" srcOrd="3" destOrd="0" presId="urn:microsoft.com/office/officeart/2016/7/layout/LinearArrowProcessNumbered"/>
    <dgm:cxn modelId="{25E39B2A-D0CD-1C4C-BF9E-1BC8BDC7AAAC}" type="presParOf" srcId="{B400E8F3-1394-C54D-A864-8B6685A025A9}" destId="{2CCAA94D-0D9E-CB40-97A3-00A05F4F0DC2}" srcOrd="2" destOrd="0" presId="urn:microsoft.com/office/officeart/2016/7/layout/LinearArrowProcessNumbered"/>
    <dgm:cxn modelId="{971735D0-BD91-46CB-B001-FB881A139896}" type="presParOf" srcId="{3C40F323-2A26-1146-9131-B2D8B599E05D}" destId="{A127F2D4-A955-47D4-B624-ECCBD445EE9C}" srcOrd="5" destOrd="0" presId="urn:microsoft.com/office/officeart/2016/7/layout/LinearArrowProcessNumbered"/>
    <dgm:cxn modelId="{E8C611CF-606B-437C-ADE1-E8823F642D03}" type="presParOf" srcId="{3C40F323-2A26-1146-9131-B2D8B599E05D}" destId="{8385BBBA-EC33-46D2-BF88-D00AF676C4FF}" srcOrd="6" destOrd="0" presId="urn:microsoft.com/office/officeart/2016/7/layout/LinearArrowProcessNumbered"/>
    <dgm:cxn modelId="{7B3325A3-054E-4DDC-BDBF-F0CB530D6CBE}" type="presParOf" srcId="{8385BBBA-EC33-46D2-BF88-D00AF676C4FF}" destId="{31552DBE-F5EE-4681-8733-67087876A612}" srcOrd="0" destOrd="0" presId="urn:microsoft.com/office/officeart/2016/7/layout/LinearArrowProcessNumbered"/>
    <dgm:cxn modelId="{2D479E3E-D4E7-4A82-BE97-57D3FDF5189D}" type="presParOf" srcId="{8385BBBA-EC33-46D2-BF88-D00AF676C4FF}" destId="{7A76CF5B-A9F1-48E2-90A2-E48E3411E595}" srcOrd="1" destOrd="0" presId="urn:microsoft.com/office/officeart/2016/7/layout/LinearArrowProcessNumbered"/>
    <dgm:cxn modelId="{F2969790-F555-4A31-9590-81D873C2BDFE}" type="presParOf" srcId="{7A76CF5B-A9F1-48E2-90A2-E48E3411E595}" destId="{B376DE69-A020-4027-B5EE-C7125D168922}" srcOrd="0" destOrd="0" presId="urn:microsoft.com/office/officeart/2016/7/layout/LinearArrowProcessNumbered"/>
    <dgm:cxn modelId="{B74F016B-19FC-4DDD-8E83-0E32C7C93F9E}" type="presParOf" srcId="{7A76CF5B-A9F1-48E2-90A2-E48E3411E595}" destId="{C4632C24-2D3B-4CEA-9ACC-748B3B5B80BD}" srcOrd="1" destOrd="0" presId="urn:microsoft.com/office/officeart/2016/7/layout/LinearArrowProcessNumbered"/>
    <dgm:cxn modelId="{B887E609-02DA-4BDC-85B4-0B44DD41383E}" type="presParOf" srcId="{7A76CF5B-A9F1-48E2-90A2-E48E3411E595}" destId="{69873F0B-859B-4479-9E60-9F33FB97F939}" srcOrd="2" destOrd="0" presId="urn:microsoft.com/office/officeart/2016/7/layout/LinearArrowProcessNumbered"/>
    <dgm:cxn modelId="{3720B72D-79EC-44D6-815F-36D654A85312}" type="presParOf" srcId="{7A76CF5B-A9F1-48E2-90A2-E48E3411E595}" destId="{DD623A11-4647-4409-B498-B058B978F586}" srcOrd="3" destOrd="0" presId="urn:microsoft.com/office/officeart/2016/7/layout/LinearArrowProcessNumbered"/>
    <dgm:cxn modelId="{9094CABF-2E3C-4D87-93B8-A0C253E7498C}" type="presParOf" srcId="{8385BBBA-EC33-46D2-BF88-D00AF676C4FF}" destId="{BE9BCD20-42FA-4A79-8E2A-05CD5FF8C3D7}" srcOrd="2" destOrd="0" presId="urn:microsoft.com/office/officeart/2016/7/layout/LinearArrow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en-GB" sz="1400" dirty="0"/>
            <a:t>INTEGRATE RECRUITMENT &amp; TALENT DASHBOARD AND KPI’S</a:t>
          </a:r>
          <a:endParaRPr lang="en-GB" sz="1400" noProof="0" dirty="0"/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en-GB" sz="4000" noProof="0" dirty="0"/>
        </a:p>
      </dgm:t>
    </dgm:pt>
    <dgm:pt modelId="{808B76D0-8EC7-469A-93AC-7A6017188A9D}" type="sibTrans" cxnId="{C5E94186-9CB6-4C42-92B3-C546CC53A7B9}">
      <dgm:prSet phldrT="1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n-GB" noProof="0">
              <a:solidFill>
                <a:schemeClr val="bg2"/>
              </a:solidFill>
            </a:rPr>
            <a:t>1</a:t>
          </a:r>
          <a:endParaRPr lang="en-GB" noProof="0" dirty="0">
            <a:solidFill>
              <a:schemeClr val="bg2"/>
            </a:solidFill>
          </a:endParaRPr>
        </a:p>
      </dgm:t>
    </dgm:pt>
    <dgm:pt modelId="{4E8D2E69-0173-4BD3-B96A-7A9C5DD12B47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en-GB" sz="1400" noProof="0" dirty="0"/>
            <a:t>MONITORING OF KPI’S AND REVIEW ACCORDING TO BUSINESS NEEDS</a:t>
          </a:r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en-GB" sz="4000" noProof="0" dirty="0"/>
        </a:p>
      </dgm:t>
    </dgm:pt>
    <dgm:pt modelId="{FEF1E80E-8A9E-4B0A-817C-2A4CFDCF3FB2}" type="sibTrans" cxnId="{0F866C41-EB5F-47BD-A2CD-A58671F15B67}">
      <dgm:prSet phldrT="3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n-GB" noProof="0">
              <a:solidFill>
                <a:schemeClr val="bg2"/>
              </a:solidFill>
            </a:rPr>
            <a:t>3</a:t>
          </a:r>
          <a:endParaRPr lang="en-GB" noProof="0" dirty="0">
            <a:solidFill>
              <a:schemeClr val="bg2"/>
            </a:solidFill>
          </a:endParaRPr>
        </a:p>
      </dgm:t>
    </dgm:pt>
    <dgm:pt modelId="{93A6A030-ABAB-4EFA-B539-0FDB3E07C1E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en-GB" sz="1400" noProof="0" dirty="0"/>
            <a:t>IMPLEMENTATION OF THE PROPOSED WELLBEING INITIATIVES</a:t>
          </a:r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en-GB" sz="4000" noProof="0" dirty="0"/>
        </a:p>
      </dgm:t>
    </dgm:pt>
    <dgm:pt modelId="{BFE0749E-E343-4A6F-BD09-2810EE6B4BD7}" type="sibTrans" cxnId="{4B40C8DC-6B57-4F5B-8440-7241C649700B}">
      <dgm:prSet phldrT="4" phldr="0"/>
      <dgm:spPr>
        <a:solidFill>
          <a:schemeClr val="accent2"/>
        </a:solidFill>
        <a:ln>
          <a:noFill/>
        </a:ln>
      </dgm:spPr>
      <dgm:t>
        <a:bodyPr rtlCol="0"/>
        <a:lstStyle/>
        <a:p>
          <a:pPr rtl="0"/>
          <a:r>
            <a:rPr lang="en-GB" noProof="0">
              <a:solidFill>
                <a:schemeClr val="bg2"/>
              </a:solidFill>
            </a:rPr>
            <a:t>4</a:t>
          </a:r>
          <a:endParaRPr lang="en-GB" noProof="0" dirty="0">
            <a:solidFill>
              <a:schemeClr val="bg2"/>
            </a:solidFill>
          </a:endParaRPr>
        </a:p>
      </dgm:t>
    </dgm:pt>
    <dgm:pt modelId="{06AFF037-132D-4391-82F4-A67414B36F20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 rtlCol="0" anchor="ctr"/>
        <a:lstStyle/>
        <a:p>
          <a:pPr algn="ctr" rtl="0"/>
          <a:r>
            <a:rPr lang="en-GB" sz="1400" noProof="0" dirty="0"/>
            <a:t>IMPLEMENT DATA INPUT TO ALLOW REAL-TIME KPI MONITORING </a:t>
          </a:r>
        </a:p>
      </dgm:t>
    </dgm:pt>
    <dgm:pt modelId="{F38D9635-68D5-4CFB-ADF8-557608DB27AC}" type="parTrans" cxnId="{50525771-22D8-46AE-A951-AD3FBC17EC1F}">
      <dgm:prSet/>
      <dgm:spPr/>
      <dgm:t>
        <a:bodyPr/>
        <a:lstStyle/>
        <a:p>
          <a:endParaRPr lang="en-GB"/>
        </a:p>
      </dgm:t>
    </dgm:pt>
    <dgm:pt modelId="{EBABAEE0-6585-4A2F-8AC0-3D5816C65425}" type="sibTrans" cxnId="{50525771-22D8-46AE-A951-AD3FBC17EC1F}">
      <dgm:prSet phldrT="2" phldr="0"/>
      <dgm:spPr/>
      <dgm:t>
        <a:bodyPr/>
        <a:lstStyle/>
        <a:p>
          <a:r>
            <a:rPr lang="en-GB"/>
            <a:t>2</a:t>
          </a:r>
        </a:p>
      </dgm:t>
    </dgm:pt>
    <dgm:pt modelId="{3C40F323-2A26-1146-9131-B2D8B599E05D}" type="pres">
      <dgm:prSet presAssocID="{D4503D04-C97E-4622-AE07-D0307CB3B4CA}" presName="linearFlow" presStyleCnt="0">
        <dgm:presLayoutVars>
          <dgm:dir/>
          <dgm:animLvl val="lvl"/>
          <dgm:resizeHandles val="exact"/>
        </dgm:presLayoutVars>
      </dgm:prSet>
      <dgm:spPr/>
    </dgm:pt>
    <dgm:pt modelId="{296CA727-22E4-1143-B024-CE111CF4A770}" type="pres">
      <dgm:prSet presAssocID="{AAC263CB-8256-4B03-92FE-1622698FB3E9}" presName="compositeNode" presStyleCnt="0"/>
      <dgm:spPr/>
    </dgm:pt>
    <dgm:pt modelId="{321FD1E3-6BBE-294B-B4C0-6DC5A435E948}" type="pres">
      <dgm:prSet presAssocID="{AAC263CB-8256-4B03-92FE-1622698FB3E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0577C9B-C730-EA49-B58D-C5D075366A14}" type="pres">
      <dgm:prSet presAssocID="{AAC263CB-8256-4B03-92FE-1622698FB3E9}" presName="parSh" presStyleCnt="0"/>
      <dgm:spPr/>
    </dgm:pt>
    <dgm:pt modelId="{8B390F72-5471-DD42-9CE3-6F37BDA74B87}" type="pres">
      <dgm:prSet presAssocID="{AAC263CB-8256-4B03-92FE-1622698FB3E9}" presName="lineNode" presStyleLbl="alignAccFollowNode1" presStyleIdx="0" presStyleCnt="12"/>
      <dgm:spPr/>
    </dgm:pt>
    <dgm:pt modelId="{B510E1DB-3720-2045-A15B-D53248B697B7}" type="pres">
      <dgm:prSet presAssocID="{AAC263CB-8256-4B03-92FE-1622698FB3E9}" presName="lineArrowNode" presStyleLbl="alignAccFollowNode1" presStyleIdx="1" presStyleCnt="12"/>
      <dgm:spPr/>
    </dgm:pt>
    <dgm:pt modelId="{CE8B700A-AC6F-0E47-AEFA-DA760C3E6A6D}" type="pres">
      <dgm:prSet presAssocID="{808B76D0-8EC7-469A-93AC-7A6017188A9D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FCC40D6F-EEB6-3446-88E1-B053AA67D0BA}" type="pres">
      <dgm:prSet presAssocID="{808B76D0-8EC7-469A-93AC-7A6017188A9D}" presName="spacerBetweenCircleAndCallout" presStyleCnt="0">
        <dgm:presLayoutVars/>
      </dgm:prSet>
      <dgm:spPr/>
    </dgm:pt>
    <dgm:pt modelId="{12DC819D-BB19-CE49-AFEB-155922B01406}" type="pres">
      <dgm:prSet presAssocID="{AAC263CB-8256-4B03-92FE-1622698FB3E9}" presName="nodeText" presStyleLbl="alignAccFollowNode1" presStyleIdx="2" presStyleCnt="12" custLinFactNeighborX="-1303" custLinFactNeighborY="-905">
        <dgm:presLayoutVars>
          <dgm:bulletEnabled val="1"/>
        </dgm:presLayoutVars>
      </dgm:prSet>
      <dgm:spPr/>
    </dgm:pt>
    <dgm:pt modelId="{C23696F0-ABD6-D744-AF78-0E1E04C15B58}" type="pres">
      <dgm:prSet presAssocID="{808B76D0-8EC7-469A-93AC-7A6017188A9D}" presName="sibTransComposite" presStyleCnt="0"/>
      <dgm:spPr/>
    </dgm:pt>
    <dgm:pt modelId="{00AEED62-0581-4BBB-A84E-D4BB8CF3C8D3}" type="pres">
      <dgm:prSet presAssocID="{06AFF037-132D-4391-82F4-A67414B36F20}" presName="compositeNode" presStyleCnt="0"/>
      <dgm:spPr/>
    </dgm:pt>
    <dgm:pt modelId="{BA2DC990-E70A-49A2-9C77-11EA48AAE804}" type="pres">
      <dgm:prSet presAssocID="{06AFF037-132D-4391-82F4-A67414B36F2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58A5DE6-6BC7-4610-A508-7E2FEA2BF1B4}" type="pres">
      <dgm:prSet presAssocID="{06AFF037-132D-4391-82F4-A67414B36F20}" presName="parSh" presStyleCnt="0"/>
      <dgm:spPr/>
    </dgm:pt>
    <dgm:pt modelId="{15D33183-B5EB-4C79-9868-ABEBB92D3512}" type="pres">
      <dgm:prSet presAssocID="{06AFF037-132D-4391-82F4-A67414B36F20}" presName="lineNode" presStyleLbl="alignAccFollowNode1" presStyleIdx="3" presStyleCnt="12"/>
      <dgm:spPr/>
    </dgm:pt>
    <dgm:pt modelId="{D369AA3C-50D9-42B4-A636-F38B3A359E13}" type="pres">
      <dgm:prSet presAssocID="{06AFF037-132D-4391-82F4-A67414B36F20}" presName="lineArrowNode" presStyleLbl="alignAccFollowNode1" presStyleIdx="4" presStyleCnt="12"/>
      <dgm:spPr/>
    </dgm:pt>
    <dgm:pt modelId="{936E64AF-D1B9-4763-9036-CB701383ACB4}" type="pres">
      <dgm:prSet presAssocID="{EBABAEE0-6585-4A2F-8AC0-3D5816C65425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BA5E786F-DCC1-43BB-B0C4-17B96CD9CFA9}" type="pres">
      <dgm:prSet presAssocID="{EBABAEE0-6585-4A2F-8AC0-3D5816C65425}" presName="spacerBetweenCircleAndCallout" presStyleCnt="0">
        <dgm:presLayoutVars/>
      </dgm:prSet>
      <dgm:spPr/>
    </dgm:pt>
    <dgm:pt modelId="{0B33289D-4191-4987-8D75-07C073D19137}" type="pres">
      <dgm:prSet presAssocID="{06AFF037-132D-4391-82F4-A67414B36F20}" presName="nodeText" presStyleLbl="alignAccFollowNode1" presStyleIdx="5" presStyleCnt="12">
        <dgm:presLayoutVars>
          <dgm:bulletEnabled val="1"/>
        </dgm:presLayoutVars>
      </dgm:prSet>
      <dgm:spPr/>
    </dgm:pt>
    <dgm:pt modelId="{13CB8346-8B30-429E-A928-879B96C79E50}" type="pres">
      <dgm:prSet presAssocID="{EBABAEE0-6585-4A2F-8AC0-3D5816C65425}" presName="sibTransComposite" presStyleCnt="0"/>
      <dgm:spPr/>
    </dgm:pt>
    <dgm:pt modelId="{EC700B7C-22AD-A448-932D-B2D74EB83739}" type="pres">
      <dgm:prSet presAssocID="{4E8D2E69-0173-4BD3-B96A-7A9C5DD12B47}" presName="compositeNode" presStyleCnt="0"/>
      <dgm:spPr/>
    </dgm:pt>
    <dgm:pt modelId="{DA09631C-A7BE-7B4B-B67A-731744F53514}" type="pres">
      <dgm:prSet presAssocID="{4E8D2E69-0173-4BD3-B96A-7A9C5DD12B4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25962D1-06AA-2647-AF55-6B9872C540C1}" type="pres">
      <dgm:prSet presAssocID="{4E8D2E69-0173-4BD3-B96A-7A9C5DD12B47}" presName="parSh" presStyleCnt="0"/>
      <dgm:spPr/>
    </dgm:pt>
    <dgm:pt modelId="{4A0B88BF-91DC-214E-A662-99F2E5E1AA6F}" type="pres">
      <dgm:prSet presAssocID="{4E8D2E69-0173-4BD3-B96A-7A9C5DD12B47}" presName="lineNode" presStyleLbl="alignAccFollowNode1" presStyleIdx="6" presStyleCnt="12"/>
      <dgm:spPr/>
    </dgm:pt>
    <dgm:pt modelId="{C1172316-FFE1-2D41-82E9-8EB0F5EACF76}" type="pres">
      <dgm:prSet presAssocID="{4E8D2E69-0173-4BD3-B96A-7A9C5DD12B47}" presName="lineArrowNode" presStyleLbl="alignAccFollowNode1" presStyleIdx="7" presStyleCnt="12"/>
      <dgm:spPr/>
    </dgm:pt>
    <dgm:pt modelId="{D40ADF37-3E5B-2D42-9470-8264667346F7}" type="pres">
      <dgm:prSet presAssocID="{FEF1E80E-8A9E-4B0A-817C-2A4CFDCF3FB2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9A2130FA-E71D-2149-B6B5-729705DA753F}" type="pres">
      <dgm:prSet presAssocID="{FEF1E80E-8A9E-4B0A-817C-2A4CFDCF3FB2}" presName="spacerBetweenCircleAndCallout" presStyleCnt="0">
        <dgm:presLayoutVars/>
      </dgm:prSet>
      <dgm:spPr/>
    </dgm:pt>
    <dgm:pt modelId="{EA4D4141-C1BF-E74E-8ECF-933FF6EE68D4}" type="pres">
      <dgm:prSet presAssocID="{4E8D2E69-0173-4BD3-B96A-7A9C5DD12B47}" presName="nodeText" presStyleLbl="alignAccFollowNode1" presStyleIdx="8" presStyleCnt="12">
        <dgm:presLayoutVars>
          <dgm:bulletEnabled val="1"/>
        </dgm:presLayoutVars>
      </dgm:prSet>
      <dgm:spPr/>
    </dgm:pt>
    <dgm:pt modelId="{80422F12-2F31-1041-9626-1A4A27C2D252}" type="pres">
      <dgm:prSet presAssocID="{FEF1E80E-8A9E-4B0A-817C-2A4CFDCF3FB2}" presName="sibTransComposite" presStyleCnt="0"/>
      <dgm:spPr/>
    </dgm:pt>
    <dgm:pt modelId="{B400E8F3-1394-C54D-A864-8B6685A025A9}" type="pres">
      <dgm:prSet presAssocID="{93A6A030-ABAB-4EFA-B539-0FDB3E07C1EF}" presName="compositeNode" presStyleCnt="0"/>
      <dgm:spPr/>
    </dgm:pt>
    <dgm:pt modelId="{0257A0F1-83E2-5242-BBAF-4082D66272A5}" type="pres">
      <dgm:prSet presAssocID="{93A6A030-ABAB-4EFA-B539-0FDB3E07C1E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F89A7B0-A25A-A34E-9E43-6769278A1274}" type="pres">
      <dgm:prSet presAssocID="{93A6A030-ABAB-4EFA-B539-0FDB3E07C1EF}" presName="parSh" presStyleCnt="0"/>
      <dgm:spPr/>
    </dgm:pt>
    <dgm:pt modelId="{EBC17C66-42F5-8741-9366-67B899EB8470}" type="pres">
      <dgm:prSet presAssocID="{93A6A030-ABAB-4EFA-B539-0FDB3E07C1EF}" presName="lineNode" presStyleLbl="alignAccFollowNode1" presStyleIdx="9" presStyleCnt="12"/>
      <dgm:spPr/>
    </dgm:pt>
    <dgm:pt modelId="{35A0AD7D-4761-5A4E-8421-A0D0A060E3A2}" type="pres">
      <dgm:prSet presAssocID="{93A6A030-ABAB-4EFA-B539-0FDB3E07C1EF}" presName="lineArrowNode" presStyleLbl="alignAccFollowNode1" presStyleIdx="10" presStyleCnt="12"/>
      <dgm:spPr/>
    </dgm:pt>
    <dgm:pt modelId="{2E09C126-5366-AA41-9BAD-31AD467B40A9}" type="pres">
      <dgm:prSet presAssocID="{BFE0749E-E343-4A6F-BD09-2810EE6B4BD7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7D99A2E4-B1CC-5046-9048-90027FA547BE}" type="pres">
      <dgm:prSet presAssocID="{BFE0749E-E343-4A6F-BD09-2810EE6B4BD7}" presName="spacerBetweenCircleAndCallout" presStyleCnt="0">
        <dgm:presLayoutVars/>
      </dgm:prSet>
      <dgm:spPr/>
    </dgm:pt>
    <dgm:pt modelId="{2CCAA94D-0D9E-CB40-97A3-00A05F4F0DC2}" type="pres">
      <dgm:prSet presAssocID="{93A6A030-ABAB-4EFA-B539-0FDB3E07C1EF}" presName="nodeText" presStyleLbl="alignAccFollowNode1" presStyleIdx="11" presStyleCnt="12" custLinFactNeighborX="-458" custLinFactNeighborY="-574">
        <dgm:presLayoutVars>
          <dgm:bulletEnabled val="1"/>
        </dgm:presLayoutVars>
      </dgm:prSet>
      <dgm:spPr/>
    </dgm:pt>
  </dgm:ptLst>
  <dgm:cxnLst>
    <dgm:cxn modelId="{62985F13-79FA-BC4A-8783-3DAA0F1FAA2F}" type="presOf" srcId="{93A6A030-ABAB-4EFA-B539-0FDB3E07C1EF}" destId="{2CCAA94D-0D9E-CB40-97A3-00A05F4F0DC2}" srcOrd="0" destOrd="0" presId="urn:microsoft.com/office/officeart/2016/7/layout/LinearArrowProcessNumbered"/>
    <dgm:cxn modelId="{99426D2B-C3FB-C846-9D4D-6EE116D49815}" type="presOf" srcId="{BFE0749E-E343-4A6F-BD09-2810EE6B4BD7}" destId="{2E09C126-5366-AA41-9BAD-31AD467B40A9}" srcOrd="0" destOrd="0" presId="urn:microsoft.com/office/officeart/2016/7/layout/LinearArrowProcessNumbered"/>
    <dgm:cxn modelId="{D9F8793A-7523-F649-AD1E-5DFCA97DCCFA}" type="presOf" srcId="{FEF1E80E-8A9E-4B0A-817C-2A4CFDCF3FB2}" destId="{D40ADF37-3E5B-2D42-9470-8264667346F7}" srcOrd="0" destOrd="0" presId="urn:microsoft.com/office/officeart/2016/7/layout/LinearArrowProcessNumbered"/>
    <dgm:cxn modelId="{0F866C41-EB5F-47BD-A2CD-A58671F15B67}" srcId="{D4503D04-C97E-4622-AE07-D0307CB3B4CA}" destId="{4E8D2E69-0173-4BD3-B96A-7A9C5DD12B47}" srcOrd="2" destOrd="0" parTransId="{B954BF22-E3B3-4A1C-802E-590228BE2D9C}" sibTransId="{FEF1E80E-8A9E-4B0A-817C-2A4CFDCF3FB2}"/>
    <dgm:cxn modelId="{9640184F-42CF-0441-8D18-50F45B342AD6}" type="presOf" srcId="{808B76D0-8EC7-469A-93AC-7A6017188A9D}" destId="{CE8B700A-AC6F-0E47-AEFA-DA760C3E6A6D}" srcOrd="0" destOrd="0" presId="urn:microsoft.com/office/officeart/2016/7/layout/LinearArrowProcessNumbered"/>
    <dgm:cxn modelId="{50525771-22D8-46AE-A951-AD3FBC17EC1F}" srcId="{D4503D04-C97E-4622-AE07-D0307CB3B4CA}" destId="{06AFF037-132D-4391-82F4-A67414B36F20}" srcOrd="1" destOrd="0" parTransId="{F38D9635-68D5-4CFB-ADF8-557608DB27AC}" sibTransId="{EBABAEE0-6585-4A2F-8AC0-3D5816C65425}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42720694-3F25-164D-8BA7-13098CD1C309}" type="presOf" srcId="{4E8D2E69-0173-4BD3-B96A-7A9C5DD12B47}" destId="{EA4D4141-C1BF-E74E-8ECF-933FF6EE68D4}" srcOrd="0" destOrd="0" presId="urn:microsoft.com/office/officeart/2016/7/layout/LinearArrowProcessNumbered"/>
    <dgm:cxn modelId="{1DBFCA9C-22A6-CF4B-A1DC-84F892D316C2}" type="presOf" srcId="{AAC263CB-8256-4B03-92FE-1622698FB3E9}" destId="{12DC819D-BB19-CE49-AFEB-155922B01406}" srcOrd="0" destOrd="0" presId="urn:microsoft.com/office/officeart/2016/7/layout/LinearArrowProcessNumbered"/>
    <dgm:cxn modelId="{68BEF6A2-5F93-4004-B0A5-56C825B7CF83}" type="presOf" srcId="{06AFF037-132D-4391-82F4-A67414B36F20}" destId="{0B33289D-4191-4987-8D75-07C073D19137}" srcOrd="0" destOrd="0" presId="urn:microsoft.com/office/officeart/2016/7/layout/LinearArrowProcessNumbered"/>
    <dgm:cxn modelId="{429BBAB5-E6F3-574F-AC79-1CB7EF13C8D7}" type="presOf" srcId="{D4503D04-C97E-4622-AE07-D0307CB3B4CA}" destId="{3C40F323-2A26-1146-9131-B2D8B599E05D}" srcOrd="0" destOrd="0" presId="urn:microsoft.com/office/officeart/2016/7/layout/LinearArrowProcessNumbered"/>
    <dgm:cxn modelId="{A1693DBA-A28E-4EC2-854A-93AF83BF5D83}" type="presOf" srcId="{EBABAEE0-6585-4A2F-8AC0-3D5816C65425}" destId="{936E64AF-D1B9-4763-9036-CB701383ACB4}" srcOrd="0" destOrd="0" presId="urn:microsoft.com/office/officeart/2016/7/layout/LinearArrowProcessNumbered"/>
    <dgm:cxn modelId="{4B40C8DC-6B57-4F5B-8440-7241C649700B}" srcId="{D4503D04-C97E-4622-AE07-D0307CB3B4CA}" destId="{93A6A030-ABAB-4EFA-B539-0FDB3E07C1EF}" srcOrd="3" destOrd="0" parTransId="{3D674B97-6DC6-4A12-85BA-0976D3064237}" sibTransId="{BFE0749E-E343-4A6F-BD09-2810EE6B4BD7}"/>
    <dgm:cxn modelId="{AF33346B-FE09-2E43-B098-7822C74FDC14}" type="presParOf" srcId="{3C40F323-2A26-1146-9131-B2D8B599E05D}" destId="{296CA727-22E4-1143-B024-CE111CF4A770}" srcOrd="0" destOrd="0" presId="urn:microsoft.com/office/officeart/2016/7/layout/LinearArrowProcessNumbered"/>
    <dgm:cxn modelId="{06A584FA-9EF5-5348-A462-AB4A83E01DCB}" type="presParOf" srcId="{296CA727-22E4-1143-B024-CE111CF4A770}" destId="{321FD1E3-6BBE-294B-B4C0-6DC5A435E948}" srcOrd="0" destOrd="0" presId="urn:microsoft.com/office/officeart/2016/7/layout/LinearArrowProcessNumbered"/>
    <dgm:cxn modelId="{3DCC91DD-666F-FD47-97D0-0373CDD777BB}" type="presParOf" srcId="{296CA727-22E4-1143-B024-CE111CF4A770}" destId="{70577C9B-C730-EA49-B58D-C5D075366A14}" srcOrd="1" destOrd="0" presId="urn:microsoft.com/office/officeart/2016/7/layout/LinearArrowProcessNumbered"/>
    <dgm:cxn modelId="{4F7E7384-CB47-7A4B-A7DC-54496DEF3BF2}" type="presParOf" srcId="{70577C9B-C730-EA49-B58D-C5D075366A14}" destId="{8B390F72-5471-DD42-9CE3-6F37BDA74B87}" srcOrd="0" destOrd="0" presId="urn:microsoft.com/office/officeart/2016/7/layout/LinearArrowProcessNumbered"/>
    <dgm:cxn modelId="{EA7A12D7-4D88-1B45-AA6B-10A5D6721337}" type="presParOf" srcId="{70577C9B-C730-EA49-B58D-C5D075366A14}" destId="{B510E1DB-3720-2045-A15B-D53248B697B7}" srcOrd="1" destOrd="0" presId="urn:microsoft.com/office/officeart/2016/7/layout/LinearArrowProcessNumbered"/>
    <dgm:cxn modelId="{AB2F9F3E-06CC-A242-A5D9-205452070D3C}" type="presParOf" srcId="{70577C9B-C730-EA49-B58D-C5D075366A14}" destId="{CE8B700A-AC6F-0E47-AEFA-DA760C3E6A6D}" srcOrd="2" destOrd="0" presId="urn:microsoft.com/office/officeart/2016/7/layout/LinearArrowProcessNumbered"/>
    <dgm:cxn modelId="{5972EA4C-C3BE-4C46-B56F-882865FC2AAB}" type="presParOf" srcId="{70577C9B-C730-EA49-B58D-C5D075366A14}" destId="{FCC40D6F-EEB6-3446-88E1-B053AA67D0BA}" srcOrd="3" destOrd="0" presId="urn:microsoft.com/office/officeart/2016/7/layout/LinearArrowProcessNumbered"/>
    <dgm:cxn modelId="{AB1C3499-BBA5-2244-94C6-0DC933F2D4D2}" type="presParOf" srcId="{296CA727-22E4-1143-B024-CE111CF4A770}" destId="{12DC819D-BB19-CE49-AFEB-155922B01406}" srcOrd="2" destOrd="0" presId="urn:microsoft.com/office/officeart/2016/7/layout/LinearArrowProcessNumbered"/>
    <dgm:cxn modelId="{08F0ADDE-2970-8B4F-941B-7A991543CDC5}" type="presParOf" srcId="{3C40F323-2A26-1146-9131-B2D8B599E05D}" destId="{C23696F0-ABD6-D744-AF78-0E1E04C15B58}" srcOrd="1" destOrd="0" presId="urn:microsoft.com/office/officeart/2016/7/layout/LinearArrowProcessNumbered"/>
    <dgm:cxn modelId="{1106BB45-44E9-4AAD-9570-E8C8F3A1A6A6}" type="presParOf" srcId="{3C40F323-2A26-1146-9131-B2D8B599E05D}" destId="{00AEED62-0581-4BBB-A84E-D4BB8CF3C8D3}" srcOrd="2" destOrd="0" presId="urn:microsoft.com/office/officeart/2016/7/layout/LinearArrowProcessNumbered"/>
    <dgm:cxn modelId="{9E0B1DA1-410A-4568-93FF-DAF232A1D9CF}" type="presParOf" srcId="{00AEED62-0581-4BBB-A84E-D4BB8CF3C8D3}" destId="{BA2DC990-E70A-49A2-9C77-11EA48AAE804}" srcOrd="0" destOrd="0" presId="urn:microsoft.com/office/officeart/2016/7/layout/LinearArrowProcessNumbered"/>
    <dgm:cxn modelId="{876C03E5-9D9E-464C-9EA0-CA443C3591A4}" type="presParOf" srcId="{00AEED62-0581-4BBB-A84E-D4BB8CF3C8D3}" destId="{558A5DE6-6BC7-4610-A508-7E2FEA2BF1B4}" srcOrd="1" destOrd="0" presId="urn:microsoft.com/office/officeart/2016/7/layout/LinearArrowProcessNumbered"/>
    <dgm:cxn modelId="{F535C975-44CC-49A8-88B5-7E5AC5ABE8AA}" type="presParOf" srcId="{558A5DE6-6BC7-4610-A508-7E2FEA2BF1B4}" destId="{15D33183-B5EB-4C79-9868-ABEBB92D3512}" srcOrd="0" destOrd="0" presId="urn:microsoft.com/office/officeart/2016/7/layout/LinearArrowProcessNumbered"/>
    <dgm:cxn modelId="{406D5134-6230-4C36-B8EB-5AB406B11242}" type="presParOf" srcId="{558A5DE6-6BC7-4610-A508-7E2FEA2BF1B4}" destId="{D369AA3C-50D9-42B4-A636-F38B3A359E13}" srcOrd="1" destOrd="0" presId="urn:microsoft.com/office/officeart/2016/7/layout/LinearArrowProcessNumbered"/>
    <dgm:cxn modelId="{D3030A65-F81E-4F12-8D4B-817D068EDE61}" type="presParOf" srcId="{558A5DE6-6BC7-4610-A508-7E2FEA2BF1B4}" destId="{936E64AF-D1B9-4763-9036-CB701383ACB4}" srcOrd="2" destOrd="0" presId="urn:microsoft.com/office/officeart/2016/7/layout/LinearArrowProcessNumbered"/>
    <dgm:cxn modelId="{F58473F7-26C1-4608-9854-DCA7D3997AAE}" type="presParOf" srcId="{558A5DE6-6BC7-4610-A508-7E2FEA2BF1B4}" destId="{BA5E786F-DCC1-43BB-B0C4-17B96CD9CFA9}" srcOrd="3" destOrd="0" presId="urn:microsoft.com/office/officeart/2016/7/layout/LinearArrowProcessNumbered"/>
    <dgm:cxn modelId="{95E88F28-B391-4921-BBA0-6539380BF379}" type="presParOf" srcId="{00AEED62-0581-4BBB-A84E-D4BB8CF3C8D3}" destId="{0B33289D-4191-4987-8D75-07C073D19137}" srcOrd="2" destOrd="0" presId="urn:microsoft.com/office/officeart/2016/7/layout/LinearArrowProcessNumbered"/>
    <dgm:cxn modelId="{D3B44567-A660-4E7B-BDCB-61CD7941BDB4}" type="presParOf" srcId="{3C40F323-2A26-1146-9131-B2D8B599E05D}" destId="{13CB8346-8B30-429E-A928-879B96C79E50}" srcOrd="3" destOrd="0" presId="urn:microsoft.com/office/officeart/2016/7/layout/LinearArrowProcessNumbered"/>
    <dgm:cxn modelId="{CAF410FE-C712-5841-935C-7618E7C200C3}" type="presParOf" srcId="{3C40F323-2A26-1146-9131-B2D8B599E05D}" destId="{EC700B7C-22AD-A448-932D-B2D74EB83739}" srcOrd="4" destOrd="0" presId="urn:microsoft.com/office/officeart/2016/7/layout/LinearArrowProcessNumbered"/>
    <dgm:cxn modelId="{F0045999-1782-9846-A60D-3738A61DEE2D}" type="presParOf" srcId="{EC700B7C-22AD-A448-932D-B2D74EB83739}" destId="{DA09631C-A7BE-7B4B-B67A-731744F53514}" srcOrd="0" destOrd="0" presId="urn:microsoft.com/office/officeart/2016/7/layout/LinearArrowProcessNumbered"/>
    <dgm:cxn modelId="{37EB15ED-5F22-C849-B69C-A92D19754292}" type="presParOf" srcId="{EC700B7C-22AD-A448-932D-B2D74EB83739}" destId="{325962D1-06AA-2647-AF55-6B9872C540C1}" srcOrd="1" destOrd="0" presId="urn:microsoft.com/office/officeart/2016/7/layout/LinearArrowProcessNumbered"/>
    <dgm:cxn modelId="{EA52BA3B-55B6-F04E-B877-AAFA290DD2A0}" type="presParOf" srcId="{325962D1-06AA-2647-AF55-6B9872C540C1}" destId="{4A0B88BF-91DC-214E-A662-99F2E5E1AA6F}" srcOrd="0" destOrd="0" presId="urn:microsoft.com/office/officeart/2016/7/layout/LinearArrowProcessNumbered"/>
    <dgm:cxn modelId="{BADAD535-4998-854F-95AB-8065F883495C}" type="presParOf" srcId="{325962D1-06AA-2647-AF55-6B9872C540C1}" destId="{C1172316-FFE1-2D41-82E9-8EB0F5EACF76}" srcOrd="1" destOrd="0" presId="urn:microsoft.com/office/officeart/2016/7/layout/LinearArrowProcessNumbered"/>
    <dgm:cxn modelId="{A31EA0B2-1FEC-E647-8CC7-E93E1A3BBEE4}" type="presParOf" srcId="{325962D1-06AA-2647-AF55-6B9872C540C1}" destId="{D40ADF37-3E5B-2D42-9470-8264667346F7}" srcOrd="2" destOrd="0" presId="urn:microsoft.com/office/officeart/2016/7/layout/LinearArrowProcessNumbered"/>
    <dgm:cxn modelId="{7C7AF049-07F5-3D48-B524-40B594521C0E}" type="presParOf" srcId="{325962D1-06AA-2647-AF55-6B9872C540C1}" destId="{9A2130FA-E71D-2149-B6B5-729705DA753F}" srcOrd="3" destOrd="0" presId="urn:microsoft.com/office/officeart/2016/7/layout/LinearArrowProcessNumbered"/>
    <dgm:cxn modelId="{2B704C1F-FB45-6846-8ACF-7DFD906A03FD}" type="presParOf" srcId="{EC700B7C-22AD-A448-932D-B2D74EB83739}" destId="{EA4D4141-C1BF-E74E-8ECF-933FF6EE68D4}" srcOrd="2" destOrd="0" presId="urn:microsoft.com/office/officeart/2016/7/layout/LinearArrowProcessNumbered"/>
    <dgm:cxn modelId="{1CBF126D-59DC-A749-87E9-89529DAC5CF9}" type="presParOf" srcId="{3C40F323-2A26-1146-9131-B2D8B599E05D}" destId="{80422F12-2F31-1041-9626-1A4A27C2D252}" srcOrd="5" destOrd="0" presId="urn:microsoft.com/office/officeart/2016/7/layout/LinearArrowProcessNumbered"/>
    <dgm:cxn modelId="{1CA31CC6-FF26-8C48-A4FC-D711E0756948}" type="presParOf" srcId="{3C40F323-2A26-1146-9131-B2D8B599E05D}" destId="{B400E8F3-1394-C54D-A864-8B6685A025A9}" srcOrd="6" destOrd="0" presId="urn:microsoft.com/office/officeart/2016/7/layout/LinearArrowProcessNumbered"/>
    <dgm:cxn modelId="{74717302-7DE9-224F-B1CD-76F865FDA5FE}" type="presParOf" srcId="{B400E8F3-1394-C54D-A864-8B6685A025A9}" destId="{0257A0F1-83E2-5242-BBAF-4082D66272A5}" srcOrd="0" destOrd="0" presId="urn:microsoft.com/office/officeart/2016/7/layout/LinearArrowProcessNumbered"/>
    <dgm:cxn modelId="{C5DD2B2A-FC1A-454B-B757-355679C5FDD8}" type="presParOf" srcId="{B400E8F3-1394-C54D-A864-8B6685A025A9}" destId="{7F89A7B0-A25A-A34E-9E43-6769278A1274}" srcOrd="1" destOrd="0" presId="urn:microsoft.com/office/officeart/2016/7/layout/LinearArrowProcessNumbered"/>
    <dgm:cxn modelId="{88930CF3-84F7-9843-BDE5-D5840E07F50F}" type="presParOf" srcId="{7F89A7B0-A25A-A34E-9E43-6769278A1274}" destId="{EBC17C66-42F5-8741-9366-67B899EB8470}" srcOrd="0" destOrd="0" presId="urn:microsoft.com/office/officeart/2016/7/layout/LinearArrowProcessNumbered"/>
    <dgm:cxn modelId="{3FCD1D2F-BBCE-A846-A46E-E40F1DC2FDC3}" type="presParOf" srcId="{7F89A7B0-A25A-A34E-9E43-6769278A1274}" destId="{35A0AD7D-4761-5A4E-8421-A0D0A060E3A2}" srcOrd="1" destOrd="0" presId="urn:microsoft.com/office/officeart/2016/7/layout/LinearArrowProcessNumbered"/>
    <dgm:cxn modelId="{8A7389E2-D319-C247-9F95-E95454110E5E}" type="presParOf" srcId="{7F89A7B0-A25A-A34E-9E43-6769278A1274}" destId="{2E09C126-5366-AA41-9BAD-31AD467B40A9}" srcOrd="2" destOrd="0" presId="urn:microsoft.com/office/officeart/2016/7/layout/LinearArrowProcessNumbered"/>
    <dgm:cxn modelId="{7937D3DA-C6FF-0645-9968-6895E17334D2}" type="presParOf" srcId="{7F89A7B0-A25A-A34E-9E43-6769278A1274}" destId="{7D99A2E4-B1CC-5046-9048-90027FA547BE}" srcOrd="3" destOrd="0" presId="urn:microsoft.com/office/officeart/2016/7/layout/LinearArrowProcessNumbered"/>
    <dgm:cxn modelId="{25E39B2A-D0CD-1C4C-BF9E-1BC8BDC7AAAC}" type="presParOf" srcId="{B400E8F3-1394-C54D-A864-8B6685A025A9}" destId="{2CCAA94D-0D9E-CB40-97A3-00A05F4F0DC2}" srcOrd="2" destOrd="0" presId="urn:microsoft.com/office/officeart/2016/7/layout/LinearArrowProcessNumbered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669A6-D7CD-4E20-A39A-832FC11B6B9B}">
      <dsp:nvSpPr>
        <dsp:cNvPr id="0" name=""/>
        <dsp:cNvSpPr/>
      </dsp:nvSpPr>
      <dsp:spPr>
        <a:xfrm>
          <a:off x="638099" y="179715"/>
          <a:ext cx="1715625" cy="1715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80AD5-B037-463C-90F4-1727C06AEF45}">
      <dsp:nvSpPr>
        <dsp:cNvPr id="0" name=""/>
        <dsp:cNvSpPr/>
      </dsp:nvSpPr>
      <dsp:spPr>
        <a:xfrm>
          <a:off x="1003724" y="545340"/>
          <a:ext cx="984375" cy="984375"/>
        </a:xfrm>
        <a:prstGeom prst="rect">
          <a:avLst/>
        </a:prstGeom>
        <a:solidFill>
          <a:schemeClr val="tx2"/>
        </a:solidFill>
        <a:ln w="34925" cap="flat" cmpd="sng" algn="in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33C29-A837-45C9-97F9-BAE8ED657BAE}">
      <dsp:nvSpPr>
        <dsp:cNvPr id="0" name=""/>
        <dsp:cNvSpPr/>
      </dsp:nvSpPr>
      <dsp:spPr>
        <a:xfrm>
          <a:off x="89662" y="2429715"/>
          <a:ext cx="2812500" cy="115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noProof="0" dirty="0"/>
            <a:t>WE ARE AN EXTERNAL </a:t>
          </a:r>
          <a:r>
            <a:rPr lang="en-GB" sz="1600" b="1" kern="1200" noProof="0" dirty="0"/>
            <a:t>HR &amp; WELLBEING CONSULTING </a:t>
          </a:r>
          <a:r>
            <a:rPr lang="en-GB" sz="1600" kern="1200" noProof="0" dirty="0"/>
            <a:t>COMPANY</a:t>
          </a:r>
        </a:p>
      </dsp:txBody>
      <dsp:txXfrm>
        <a:off x="89662" y="2429715"/>
        <a:ext cx="2812500" cy="1153125"/>
      </dsp:txXfrm>
    </dsp:sp>
    <dsp:sp modelId="{3CB79098-E121-45C4-B6BC-DFC46C69E116}">
      <dsp:nvSpPr>
        <dsp:cNvPr id="0" name=""/>
        <dsp:cNvSpPr/>
      </dsp:nvSpPr>
      <dsp:spPr>
        <a:xfrm>
          <a:off x="3942787" y="179715"/>
          <a:ext cx="1715625" cy="1715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203E4-52D5-4F02-A43A-C8BB1F9AC5C8}">
      <dsp:nvSpPr>
        <dsp:cNvPr id="0" name=""/>
        <dsp:cNvSpPr/>
      </dsp:nvSpPr>
      <dsp:spPr>
        <a:xfrm>
          <a:off x="4308412" y="545340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B1614-C206-4950-80C1-49D2C414AC91}">
      <dsp:nvSpPr>
        <dsp:cNvPr id="0" name=""/>
        <dsp:cNvSpPr/>
      </dsp:nvSpPr>
      <dsp:spPr>
        <a:xfrm>
          <a:off x="3394350" y="2429715"/>
          <a:ext cx="2812500" cy="115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noProof="0" dirty="0"/>
            <a:t> WE are </a:t>
          </a:r>
          <a:r>
            <a:rPr lang="en-GB" sz="1600" b="1" kern="1200" noProof="0" dirty="0"/>
            <a:t>SUPPORTING +1600 REMOTE employees </a:t>
          </a:r>
          <a:r>
            <a:rPr lang="en-GB" sz="1600" kern="1200" noProof="0" dirty="0"/>
            <a:t>across 7 SUBSIDIARIES  AND 5 COUNTRIES – GROUP PART AS A JOINT VENTURE 7 years AGO</a:t>
          </a:r>
        </a:p>
      </dsp:txBody>
      <dsp:txXfrm>
        <a:off x="3394350" y="2429715"/>
        <a:ext cx="2812500" cy="1153125"/>
      </dsp:txXfrm>
    </dsp:sp>
    <dsp:sp modelId="{7206D892-B3F1-496D-BF53-15FEB0766F4F}">
      <dsp:nvSpPr>
        <dsp:cNvPr id="0" name=""/>
        <dsp:cNvSpPr/>
      </dsp:nvSpPr>
      <dsp:spPr>
        <a:xfrm>
          <a:off x="7247475" y="179715"/>
          <a:ext cx="1715625" cy="1715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04E8D-4BF8-4251-912E-BABC479158FC}">
      <dsp:nvSpPr>
        <dsp:cNvPr id="0" name=""/>
        <dsp:cNvSpPr/>
      </dsp:nvSpPr>
      <dsp:spPr>
        <a:xfrm>
          <a:off x="7613100" y="545340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ECDC9-5335-4D4E-B27E-87B829208F37}">
      <dsp:nvSpPr>
        <dsp:cNvPr id="0" name=""/>
        <dsp:cNvSpPr/>
      </dsp:nvSpPr>
      <dsp:spPr>
        <a:xfrm>
          <a:off x="6699037" y="2429715"/>
          <a:ext cx="2812500" cy="115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1" kern="1200" noProof="0" dirty="0"/>
            <a:t>WORKING ON THE PROFESIONALIZATION</a:t>
          </a:r>
          <a:r>
            <a:rPr lang="en-GB" sz="1600" kern="1200" noProof="0" dirty="0"/>
            <a:t> OF THE </a:t>
          </a:r>
          <a:r>
            <a:rPr lang="en-GB" sz="1600" b="1" kern="1200" noProof="0" dirty="0"/>
            <a:t>HR DEPARMENT</a:t>
          </a:r>
        </a:p>
      </dsp:txBody>
      <dsp:txXfrm>
        <a:off x="6699037" y="2429715"/>
        <a:ext cx="2812500" cy="1153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669A6-D7CD-4E20-A39A-832FC11B6B9B}">
      <dsp:nvSpPr>
        <dsp:cNvPr id="0" name=""/>
        <dsp:cNvSpPr/>
      </dsp:nvSpPr>
      <dsp:spPr>
        <a:xfrm>
          <a:off x="638099" y="89137"/>
          <a:ext cx="1715625" cy="1715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80AD5-B037-463C-90F4-1727C06AEF45}">
      <dsp:nvSpPr>
        <dsp:cNvPr id="0" name=""/>
        <dsp:cNvSpPr/>
      </dsp:nvSpPr>
      <dsp:spPr>
        <a:xfrm>
          <a:off x="1003724" y="454762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33C29-A837-45C9-97F9-BAE8ED657BAE}">
      <dsp:nvSpPr>
        <dsp:cNvPr id="0" name=""/>
        <dsp:cNvSpPr/>
      </dsp:nvSpPr>
      <dsp:spPr>
        <a:xfrm>
          <a:off x="89662" y="2339137"/>
          <a:ext cx="2812500" cy="115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noProof="0" dirty="0"/>
            <a:t>No PROPER EMPLOYEE DATABASE OR FULL VISIBILITY OVER the WHOLE COMPANY STRUCTURE AT A GLANCE AND </a:t>
          </a:r>
          <a:r>
            <a:rPr lang="en-GB" sz="1600" b="1" kern="1200" noProof="0" dirty="0"/>
            <a:t>NO HISTORICAL DATA</a:t>
          </a:r>
        </a:p>
      </dsp:txBody>
      <dsp:txXfrm>
        <a:off x="89662" y="2339137"/>
        <a:ext cx="2812500" cy="1153125"/>
      </dsp:txXfrm>
    </dsp:sp>
    <dsp:sp modelId="{3CB79098-E121-45C4-B6BC-DFC46C69E116}">
      <dsp:nvSpPr>
        <dsp:cNvPr id="0" name=""/>
        <dsp:cNvSpPr/>
      </dsp:nvSpPr>
      <dsp:spPr>
        <a:xfrm>
          <a:off x="3942787" y="89137"/>
          <a:ext cx="1715625" cy="1715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203E4-52D5-4F02-A43A-C8BB1F9AC5C8}">
      <dsp:nvSpPr>
        <dsp:cNvPr id="0" name=""/>
        <dsp:cNvSpPr/>
      </dsp:nvSpPr>
      <dsp:spPr>
        <a:xfrm>
          <a:off x="4308412" y="454762"/>
          <a:ext cx="984375" cy="984375"/>
        </a:xfrm>
        <a:prstGeom prst="rect">
          <a:avLst/>
        </a:prstGeom>
        <a:solidFill>
          <a:schemeClr val="tx2"/>
        </a:solidFill>
        <a:ln w="34925" cap="flat" cmpd="sng" algn="in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B1614-C206-4950-80C1-49D2C414AC91}">
      <dsp:nvSpPr>
        <dsp:cNvPr id="0" name=""/>
        <dsp:cNvSpPr/>
      </dsp:nvSpPr>
      <dsp:spPr>
        <a:xfrm>
          <a:off x="3394350" y="2339137"/>
          <a:ext cx="2812500" cy="115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noProof="0" dirty="0"/>
            <a:t>NO VISIBILITY OVER COST OR The Implications OF ABSENTEISM </a:t>
          </a:r>
        </a:p>
      </dsp:txBody>
      <dsp:txXfrm>
        <a:off x="3394350" y="2339137"/>
        <a:ext cx="2812500" cy="1153125"/>
      </dsp:txXfrm>
    </dsp:sp>
    <dsp:sp modelId="{7206D892-B3F1-496D-BF53-15FEB0766F4F}">
      <dsp:nvSpPr>
        <dsp:cNvPr id="0" name=""/>
        <dsp:cNvSpPr/>
      </dsp:nvSpPr>
      <dsp:spPr>
        <a:xfrm>
          <a:off x="7247475" y="89137"/>
          <a:ext cx="1715625" cy="1715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04E8D-4BF8-4251-912E-BABC479158FC}">
      <dsp:nvSpPr>
        <dsp:cNvPr id="0" name=""/>
        <dsp:cNvSpPr/>
      </dsp:nvSpPr>
      <dsp:spPr>
        <a:xfrm>
          <a:off x="7613100" y="454762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ECDC9-5335-4D4E-B27E-87B829208F37}">
      <dsp:nvSpPr>
        <dsp:cNvPr id="0" name=""/>
        <dsp:cNvSpPr/>
      </dsp:nvSpPr>
      <dsp:spPr>
        <a:xfrm>
          <a:off x="6699037" y="2339137"/>
          <a:ext cx="2812500" cy="115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 noProof="0" dirty="0"/>
            <a:t>HR KPI’s NOT ALIGNED ACROSS THE ORGANISATION AND ONLY SOME OF THEM MONITORED  (ON GOOGLE SHEETS)</a:t>
          </a:r>
        </a:p>
      </dsp:txBody>
      <dsp:txXfrm>
        <a:off x="6699037" y="2339137"/>
        <a:ext cx="2812500" cy="1153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90F72-5471-DD42-9CE3-6F37BDA74B87}">
      <dsp:nvSpPr>
        <dsp:cNvPr id="0" name=""/>
        <dsp:cNvSpPr/>
      </dsp:nvSpPr>
      <dsp:spPr>
        <a:xfrm>
          <a:off x="1200150" y="725091"/>
          <a:ext cx="960120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0E1DB-3720-2045-A15B-D53248B697B7}">
      <dsp:nvSpPr>
        <dsp:cNvPr id="0" name=""/>
        <dsp:cNvSpPr/>
      </dsp:nvSpPr>
      <dsp:spPr>
        <a:xfrm>
          <a:off x="2217877" y="644473"/>
          <a:ext cx="110413" cy="207318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B700A-AC6F-0E47-AEFA-DA760C3E6A6D}">
      <dsp:nvSpPr>
        <dsp:cNvPr id="0" name=""/>
        <dsp:cNvSpPr/>
      </dsp:nvSpPr>
      <dsp:spPr>
        <a:xfrm>
          <a:off x="586859" y="231851"/>
          <a:ext cx="986551" cy="986551"/>
        </a:xfrm>
        <a:prstGeom prst="ellipse">
          <a:avLst/>
        </a:prstGeom>
        <a:solidFill>
          <a:schemeClr val="accent2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284" tIns="38284" rIns="38284" bIns="38284" numCol="1" spcCol="1270" rtlCol="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noProof="0">
              <a:solidFill>
                <a:schemeClr val="bg2"/>
              </a:solidFill>
            </a:rPr>
            <a:t>1</a:t>
          </a:r>
          <a:endParaRPr lang="en-GB" sz="4700" kern="1200" noProof="0" dirty="0">
            <a:solidFill>
              <a:schemeClr val="bg2"/>
            </a:solidFill>
          </a:endParaRPr>
        </a:p>
      </dsp:txBody>
      <dsp:txXfrm>
        <a:off x="731336" y="376328"/>
        <a:ext cx="697597" cy="697597"/>
      </dsp:txXfrm>
    </dsp:sp>
    <dsp:sp modelId="{12DC819D-BB19-CE49-AFEB-155922B01406}">
      <dsp:nvSpPr>
        <dsp:cNvPr id="0" name=""/>
        <dsp:cNvSpPr/>
      </dsp:nvSpPr>
      <dsp:spPr>
        <a:xfrm>
          <a:off x="0" y="1366210"/>
          <a:ext cx="21602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04" tIns="165100" rIns="170404" bIns="1651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TO </a:t>
          </a:r>
          <a:r>
            <a:rPr lang="en-GB" sz="1400" b="1" kern="1200" noProof="0" dirty="0"/>
            <a:t>CREATE AN EMPLOYEE </a:t>
          </a:r>
          <a:r>
            <a:rPr lang="en-GB" sz="1400" b="1" kern="1200" baseline="0" noProof="0" dirty="0"/>
            <a:t>DATABASE </a:t>
          </a:r>
          <a:r>
            <a:rPr lang="en-GB" sz="1400" kern="1200" baseline="0" noProof="0" dirty="0"/>
            <a:t>USING MYSQL, WHICH WILL BE </a:t>
          </a:r>
          <a:r>
            <a:rPr lang="en-GB" sz="1400" b="1" kern="1200" baseline="0" noProof="0" dirty="0"/>
            <a:t>USED AS BASELINE FOR FUTURE DATA COLLECTION  </a:t>
          </a:r>
          <a:endParaRPr lang="en-GB" sz="1400" b="1" kern="1200" noProof="0" dirty="0"/>
        </a:p>
      </dsp:txBody>
      <dsp:txXfrm>
        <a:off x="0" y="1759330"/>
        <a:ext cx="2160270" cy="1572480"/>
      </dsp:txXfrm>
    </dsp:sp>
    <dsp:sp modelId="{456964AF-3485-4782-A7D3-34AC71300628}">
      <dsp:nvSpPr>
        <dsp:cNvPr id="0" name=""/>
        <dsp:cNvSpPr/>
      </dsp:nvSpPr>
      <dsp:spPr>
        <a:xfrm>
          <a:off x="2400300" y="725040"/>
          <a:ext cx="2160270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79611-8141-48BD-957F-C22C269C0A3F}">
      <dsp:nvSpPr>
        <dsp:cNvPr id="0" name=""/>
        <dsp:cNvSpPr/>
      </dsp:nvSpPr>
      <dsp:spPr>
        <a:xfrm>
          <a:off x="4618177" y="644426"/>
          <a:ext cx="110413" cy="207376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15AAD-FA50-43B5-B07E-0EAC47FE572B}">
      <dsp:nvSpPr>
        <dsp:cNvPr id="0" name=""/>
        <dsp:cNvSpPr/>
      </dsp:nvSpPr>
      <dsp:spPr>
        <a:xfrm>
          <a:off x="2987159" y="231800"/>
          <a:ext cx="986551" cy="9865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284" tIns="38284" rIns="38284" bIns="38284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2</a:t>
          </a:r>
        </a:p>
      </dsp:txBody>
      <dsp:txXfrm>
        <a:off x="3131636" y="376277"/>
        <a:ext cx="697597" cy="697597"/>
      </dsp:txXfrm>
    </dsp:sp>
    <dsp:sp modelId="{7D558247-0AEE-4759-A775-B259A9F4DF4E}">
      <dsp:nvSpPr>
        <dsp:cNvPr id="0" name=""/>
        <dsp:cNvSpPr/>
      </dsp:nvSpPr>
      <dsp:spPr>
        <a:xfrm>
          <a:off x="2400300" y="1383944"/>
          <a:ext cx="21602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04" tIns="165100" rIns="170404" bIns="1651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TO </a:t>
          </a:r>
          <a:r>
            <a:rPr lang="en-GB" sz="1400" b="1" kern="1200" noProof="0" dirty="0"/>
            <a:t>DEFINE AND CREATE HR KPIs</a:t>
          </a:r>
          <a:r>
            <a:rPr lang="en-GB" sz="1400" kern="1200" noProof="0" dirty="0"/>
            <a:t> AND  </a:t>
          </a:r>
          <a:r>
            <a:rPr lang="en-GB" sz="1400" b="1" kern="1200" noProof="0" dirty="0"/>
            <a:t>DASHBOARDS</a:t>
          </a:r>
          <a:r>
            <a:rPr lang="en-GB" sz="1400" kern="1200" noProof="0" dirty="0"/>
            <a:t> TO UNDERSTAND WERE WE ARE – FOCUS ON ABSENTEEISM</a:t>
          </a:r>
        </a:p>
      </dsp:txBody>
      <dsp:txXfrm>
        <a:off x="2400300" y="1777064"/>
        <a:ext cx="2160270" cy="1572480"/>
      </dsp:txXfrm>
    </dsp:sp>
    <dsp:sp modelId="{EBC17C66-42F5-8741-9366-67B899EB8470}">
      <dsp:nvSpPr>
        <dsp:cNvPr id="0" name=""/>
        <dsp:cNvSpPr/>
      </dsp:nvSpPr>
      <dsp:spPr>
        <a:xfrm>
          <a:off x="4800600" y="725063"/>
          <a:ext cx="2160270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0AD7D-4761-5A4E-8421-A0D0A060E3A2}">
      <dsp:nvSpPr>
        <dsp:cNvPr id="0" name=""/>
        <dsp:cNvSpPr/>
      </dsp:nvSpPr>
      <dsp:spPr>
        <a:xfrm>
          <a:off x="7018477" y="644446"/>
          <a:ext cx="110413" cy="207395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9C126-5366-AA41-9BAD-31AD467B40A9}">
      <dsp:nvSpPr>
        <dsp:cNvPr id="0" name=""/>
        <dsp:cNvSpPr/>
      </dsp:nvSpPr>
      <dsp:spPr>
        <a:xfrm>
          <a:off x="5387459" y="231824"/>
          <a:ext cx="986551" cy="986551"/>
        </a:xfrm>
        <a:prstGeom prst="ellipse">
          <a:avLst/>
        </a:prstGeom>
        <a:solidFill>
          <a:schemeClr val="accent2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284" tIns="38284" rIns="38284" bIns="38284" numCol="1" spcCol="1270" rtlCol="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noProof="0">
              <a:solidFill>
                <a:schemeClr val="bg2"/>
              </a:solidFill>
            </a:rPr>
            <a:t>3</a:t>
          </a:r>
          <a:endParaRPr lang="en-GB" sz="4700" kern="1200" noProof="0" dirty="0">
            <a:solidFill>
              <a:schemeClr val="bg2"/>
            </a:solidFill>
          </a:endParaRPr>
        </a:p>
      </dsp:txBody>
      <dsp:txXfrm>
        <a:off x="5531936" y="376301"/>
        <a:ext cx="697597" cy="697597"/>
      </dsp:txXfrm>
    </dsp:sp>
    <dsp:sp modelId="{2CCAA94D-0D9E-CB40-97A3-00A05F4F0DC2}">
      <dsp:nvSpPr>
        <dsp:cNvPr id="0" name=""/>
        <dsp:cNvSpPr/>
      </dsp:nvSpPr>
      <dsp:spPr>
        <a:xfrm>
          <a:off x="4790705" y="1372716"/>
          <a:ext cx="21602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04" tIns="165100" rIns="170404" bIns="1651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noProof="0" dirty="0"/>
            <a:t>DATA ANALYSIS </a:t>
          </a:r>
          <a:r>
            <a:rPr lang="en-GB" sz="1400" kern="1200" noProof="0" dirty="0"/>
            <a:t>&amp; </a:t>
          </a:r>
          <a:r>
            <a:rPr lang="en-GB" sz="1400" b="1" kern="1200" noProof="0" dirty="0"/>
            <a:t>EMPLOYEE CLUSTER </a:t>
          </a:r>
          <a:r>
            <a:rPr lang="en-GB" sz="1400" kern="1200" noProof="0" dirty="0"/>
            <a:t>IDENTIFICATION</a:t>
          </a:r>
        </a:p>
      </dsp:txBody>
      <dsp:txXfrm>
        <a:off x="4790705" y="1765836"/>
        <a:ext cx="2160270" cy="1572480"/>
      </dsp:txXfrm>
    </dsp:sp>
    <dsp:sp modelId="{B376DE69-A020-4027-B5EE-C7125D168922}">
      <dsp:nvSpPr>
        <dsp:cNvPr id="0" name=""/>
        <dsp:cNvSpPr/>
      </dsp:nvSpPr>
      <dsp:spPr>
        <a:xfrm>
          <a:off x="7200899" y="725063"/>
          <a:ext cx="1080135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73F0B-859B-4479-9E60-9F33FB97F939}">
      <dsp:nvSpPr>
        <dsp:cNvPr id="0" name=""/>
        <dsp:cNvSpPr/>
      </dsp:nvSpPr>
      <dsp:spPr>
        <a:xfrm>
          <a:off x="7787759" y="231824"/>
          <a:ext cx="986551" cy="9865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284" tIns="38284" rIns="38284" bIns="38284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4</a:t>
          </a:r>
        </a:p>
      </dsp:txBody>
      <dsp:txXfrm>
        <a:off x="7932236" y="376301"/>
        <a:ext cx="697597" cy="697597"/>
      </dsp:txXfrm>
    </dsp:sp>
    <dsp:sp modelId="{BE9BCD20-42FA-4A79-8E2A-05CD5FF8C3D7}">
      <dsp:nvSpPr>
        <dsp:cNvPr id="0" name=""/>
        <dsp:cNvSpPr/>
      </dsp:nvSpPr>
      <dsp:spPr>
        <a:xfrm>
          <a:off x="7200899" y="1383999"/>
          <a:ext cx="21602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04" tIns="165100" rIns="170404" bIns="1651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TO </a:t>
          </a:r>
          <a:r>
            <a:rPr lang="en-GB" sz="1400" b="1" kern="1200" noProof="0" dirty="0"/>
            <a:t>PROPOSE WELLBEING INITIATIVES </a:t>
          </a:r>
          <a:r>
            <a:rPr lang="en-GB" sz="1400" kern="1200" noProof="0" dirty="0"/>
            <a:t>BASED ON DATA TO REDUCE ABSENTEEISM</a:t>
          </a:r>
        </a:p>
      </dsp:txBody>
      <dsp:txXfrm>
        <a:off x="7200899" y="1777119"/>
        <a:ext cx="2160270" cy="1572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90F72-5471-DD42-9CE3-6F37BDA74B87}">
      <dsp:nvSpPr>
        <dsp:cNvPr id="0" name=""/>
        <dsp:cNvSpPr/>
      </dsp:nvSpPr>
      <dsp:spPr>
        <a:xfrm>
          <a:off x="1200150" y="725091"/>
          <a:ext cx="960120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0E1DB-3720-2045-A15B-D53248B697B7}">
      <dsp:nvSpPr>
        <dsp:cNvPr id="0" name=""/>
        <dsp:cNvSpPr/>
      </dsp:nvSpPr>
      <dsp:spPr>
        <a:xfrm>
          <a:off x="2217877" y="644473"/>
          <a:ext cx="110413" cy="207318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B700A-AC6F-0E47-AEFA-DA760C3E6A6D}">
      <dsp:nvSpPr>
        <dsp:cNvPr id="0" name=""/>
        <dsp:cNvSpPr/>
      </dsp:nvSpPr>
      <dsp:spPr>
        <a:xfrm>
          <a:off x="586859" y="231851"/>
          <a:ext cx="986551" cy="986551"/>
        </a:xfrm>
        <a:prstGeom prst="ellipse">
          <a:avLst/>
        </a:prstGeom>
        <a:solidFill>
          <a:schemeClr val="accent2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284" tIns="38284" rIns="38284" bIns="38284" numCol="1" spcCol="1270" rtlCol="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noProof="0">
              <a:solidFill>
                <a:schemeClr val="bg2"/>
              </a:solidFill>
            </a:rPr>
            <a:t>1</a:t>
          </a:r>
          <a:endParaRPr lang="en-GB" sz="4700" kern="1200" noProof="0" dirty="0">
            <a:solidFill>
              <a:schemeClr val="bg2"/>
            </a:solidFill>
          </a:endParaRPr>
        </a:p>
      </dsp:txBody>
      <dsp:txXfrm>
        <a:off x="731336" y="376328"/>
        <a:ext cx="697597" cy="697597"/>
      </dsp:txXfrm>
    </dsp:sp>
    <dsp:sp modelId="{12DC819D-BB19-CE49-AFEB-155922B01406}">
      <dsp:nvSpPr>
        <dsp:cNvPr id="0" name=""/>
        <dsp:cNvSpPr/>
      </dsp:nvSpPr>
      <dsp:spPr>
        <a:xfrm>
          <a:off x="0" y="1366210"/>
          <a:ext cx="21602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04" tIns="165100" rIns="170404" bIns="1651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INTEGRATE RECRUITMENT &amp; TALENT DASHBOARD AND KPI’S</a:t>
          </a:r>
          <a:endParaRPr lang="en-GB" sz="1400" kern="1200" noProof="0" dirty="0"/>
        </a:p>
      </dsp:txBody>
      <dsp:txXfrm>
        <a:off x="0" y="1759330"/>
        <a:ext cx="2160270" cy="1572480"/>
      </dsp:txXfrm>
    </dsp:sp>
    <dsp:sp modelId="{15D33183-B5EB-4C79-9868-ABEBB92D3512}">
      <dsp:nvSpPr>
        <dsp:cNvPr id="0" name=""/>
        <dsp:cNvSpPr/>
      </dsp:nvSpPr>
      <dsp:spPr>
        <a:xfrm>
          <a:off x="2400300" y="725040"/>
          <a:ext cx="2160270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9AA3C-50D9-42B4-A636-F38B3A359E13}">
      <dsp:nvSpPr>
        <dsp:cNvPr id="0" name=""/>
        <dsp:cNvSpPr/>
      </dsp:nvSpPr>
      <dsp:spPr>
        <a:xfrm>
          <a:off x="4618177" y="644426"/>
          <a:ext cx="110413" cy="207376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E64AF-D1B9-4763-9036-CB701383ACB4}">
      <dsp:nvSpPr>
        <dsp:cNvPr id="0" name=""/>
        <dsp:cNvSpPr/>
      </dsp:nvSpPr>
      <dsp:spPr>
        <a:xfrm>
          <a:off x="2987159" y="231800"/>
          <a:ext cx="986551" cy="9865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284" tIns="38284" rIns="38284" bIns="38284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2</a:t>
          </a:r>
        </a:p>
      </dsp:txBody>
      <dsp:txXfrm>
        <a:off x="3131636" y="376277"/>
        <a:ext cx="697597" cy="697597"/>
      </dsp:txXfrm>
    </dsp:sp>
    <dsp:sp modelId="{0B33289D-4191-4987-8D75-07C073D19137}">
      <dsp:nvSpPr>
        <dsp:cNvPr id="0" name=""/>
        <dsp:cNvSpPr/>
      </dsp:nvSpPr>
      <dsp:spPr>
        <a:xfrm>
          <a:off x="2400300" y="1383944"/>
          <a:ext cx="21602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04" tIns="165100" rIns="170404" bIns="1651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IMPLEMENT DATA INPUT TO ALLOW REAL-TIME KPI MONITORING </a:t>
          </a:r>
        </a:p>
      </dsp:txBody>
      <dsp:txXfrm>
        <a:off x="2400300" y="1777064"/>
        <a:ext cx="2160270" cy="1572480"/>
      </dsp:txXfrm>
    </dsp:sp>
    <dsp:sp modelId="{4A0B88BF-91DC-214E-A662-99F2E5E1AA6F}">
      <dsp:nvSpPr>
        <dsp:cNvPr id="0" name=""/>
        <dsp:cNvSpPr/>
      </dsp:nvSpPr>
      <dsp:spPr>
        <a:xfrm>
          <a:off x="4800600" y="725063"/>
          <a:ext cx="2160270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72316-FFE1-2D41-82E9-8EB0F5EACF76}">
      <dsp:nvSpPr>
        <dsp:cNvPr id="0" name=""/>
        <dsp:cNvSpPr/>
      </dsp:nvSpPr>
      <dsp:spPr>
        <a:xfrm>
          <a:off x="7018477" y="644446"/>
          <a:ext cx="110413" cy="207395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ADF37-3E5B-2D42-9470-8264667346F7}">
      <dsp:nvSpPr>
        <dsp:cNvPr id="0" name=""/>
        <dsp:cNvSpPr/>
      </dsp:nvSpPr>
      <dsp:spPr>
        <a:xfrm>
          <a:off x="5387459" y="231824"/>
          <a:ext cx="986551" cy="986551"/>
        </a:xfrm>
        <a:prstGeom prst="ellipse">
          <a:avLst/>
        </a:prstGeom>
        <a:solidFill>
          <a:schemeClr val="accent2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284" tIns="38284" rIns="38284" bIns="38284" numCol="1" spcCol="1270" rtlCol="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noProof="0">
              <a:solidFill>
                <a:schemeClr val="bg2"/>
              </a:solidFill>
            </a:rPr>
            <a:t>3</a:t>
          </a:r>
          <a:endParaRPr lang="en-GB" sz="4700" kern="1200" noProof="0" dirty="0">
            <a:solidFill>
              <a:schemeClr val="bg2"/>
            </a:solidFill>
          </a:endParaRPr>
        </a:p>
      </dsp:txBody>
      <dsp:txXfrm>
        <a:off x="5531936" y="376301"/>
        <a:ext cx="697597" cy="697597"/>
      </dsp:txXfrm>
    </dsp:sp>
    <dsp:sp modelId="{EA4D4141-C1BF-E74E-8ECF-933FF6EE68D4}">
      <dsp:nvSpPr>
        <dsp:cNvPr id="0" name=""/>
        <dsp:cNvSpPr/>
      </dsp:nvSpPr>
      <dsp:spPr>
        <a:xfrm>
          <a:off x="4800600" y="1383999"/>
          <a:ext cx="21602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04" tIns="165100" rIns="170404" bIns="1651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MONITORING OF KPI’S AND REVIEW ACCORDING TO BUSINESS NEEDS</a:t>
          </a:r>
        </a:p>
      </dsp:txBody>
      <dsp:txXfrm>
        <a:off x="4800600" y="1777119"/>
        <a:ext cx="2160270" cy="1572480"/>
      </dsp:txXfrm>
    </dsp:sp>
    <dsp:sp modelId="{EBC17C66-42F5-8741-9366-67B899EB8470}">
      <dsp:nvSpPr>
        <dsp:cNvPr id="0" name=""/>
        <dsp:cNvSpPr/>
      </dsp:nvSpPr>
      <dsp:spPr>
        <a:xfrm>
          <a:off x="7200899" y="725063"/>
          <a:ext cx="1080135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9C126-5366-AA41-9BAD-31AD467B40A9}">
      <dsp:nvSpPr>
        <dsp:cNvPr id="0" name=""/>
        <dsp:cNvSpPr/>
      </dsp:nvSpPr>
      <dsp:spPr>
        <a:xfrm>
          <a:off x="7787759" y="231824"/>
          <a:ext cx="986551" cy="986551"/>
        </a:xfrm>
        <a:prstGeom prst="ellipse">
          <a:avLst/>
        </a:prstGeom>
        <a:solidFill>
          <a:schemeClr val="accent2"/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284" tIns="38284" rIns="38284" bIns="38284" numCol="1" spcCol="1270" rtlCol="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noProof="0">
              <a:solidFill>
                <a:schemeClr val="bg2"/>
              </a:solidFill>
            </a:rPr>
            <a:t>4</a:t>
          </a:r>
          <a:endParaRPr lang="en-GB" sz="4700" kern="1200" noProof="0" dirty="0">
            <a:solidFill>
              <a:schemeClr val="bg2"/>
            </a:solidFill>
          </a:endParaRPr>
        </a:p>
      </dsp:txBody>
      <dsp:txXfrm>
        <a:off x="7932236" y="376301"/>
        <a:ext cx="697597" cy="697597"/>
      </dsp:txXfrm>
    </dsp:sp>
    <dsp:sp modelId="{2CCAA94D-0D9E-CB40-97A3-00A05F4F0DC2}">
      <dsp:nvSpPr>
        <dsp:cNvPr id="0" name=""/>
        <dsp:cNvSpPr/>
      </dsp:nvSpPr>
      <dsp:spPr>
        <a:xfrm>
          <a:off x="7191005" y="1372716"/>
          <a:ext cx="21602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lumMod val="20000"/>
            <a:lumOff val="80000"/>
            <a:alpha val="90000"/>
          </a:schemeClr>
        </a:solid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04" tIns="165100" rIns="170404" bIns="16510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/>
            <a:t>IMPLEMENTATION OF THE PROPOSED WELLBEING INITIATIVES</a:t>
          </a:r>
        </a:p>
      </dsp:txBody>
      <dsp:txXfrm>
        <a:off x="7191005" y="1765836"/>
        <a:ext cx="2160270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 rtlCol="0"/>
            <a:lstStyle/>
            <a:p>
              <a:pPr rtl="0"/>
              <a:r>
                <a:t>1</a:t>
              </a:r>
            </a:p>
          </dgm:t>
        </dgm:pt>
        <dgm:pt modelId="201" type="sibTrans" cxnId="5">
          <dgm:prSet phldrT="2"/>
          <dgm:t>
            <a:bodyPr rtlCol="0"/>
            <a:lstStyle/>
            <a:p>
              <a:pPr rtl="0"/>
              <a:r>
                <a:t>2</a:t>
              </a:r>
            </a:p>
          </dgm:t>
        </dgm:pt>
        <dgm:pt modelId="301" type="sibTrans" cxnId="6">
          <dgm:prSet phldrT="3"/>
          <dgm:t>
            <a:bodyPr rtlCol="0"/>
            <a:lstStyle/>
            <a:p>
              <a:pPr rtl="0"/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F4F113-431C-45FA-B3CA-05E2E3D1C5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E887B-70DF-4DDA-93C0-36D652A9C9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15B3C-CE7D-42C8-BF05-9016B11A630C}" type="datetime1">
              <a:rPr lang="en-GB" smtClean="0"/>
              <a:t>21/07/2025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832E1-0C3A-413C-9924-A265984D62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97DDF-BA26-4EE3-84C0-E2C759991E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3903C-FBD5-47B6-A23E-328D56F7C50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141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597DB-DDC0-4790-BCB6-673BFC2B245A}" type="datetime1">
              <a:rPr lang="en-GB" noProof="0" smtClean="0"/>
              <a:t>21/07/2025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4024E-F057-4476-AF7B-27C4222B06A8}" type="slidenum">
              <a:rPr lang="en-GB" noProof="0" smtClean="0"/>
              <a:t>‹Nº›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522378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4024E-F057-4476-AF7B-27C4222B06A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67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BE0BD-7610-4FCE-D44C-2487B70E3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4EE0F7-9C7E-3257-5F99-30E1EDAC46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1DB9E5-7BBB-4DEB-2C40-B6E4CB1B5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85282-A170-7BF0-8A18-0AB0F8F9D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4024E-F057-4476-AF7B-27C4222B06A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7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4024E-F057-4476-AF7B-27C4222B06A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90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4024E-F057-4476-AF7B-27C4222B06A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066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69E4E-17CD-3089-6C09-008C7BD72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F3B22-381D-74FE-35C8-77E30062D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9894E-A4B8-D28C-EA65-0412148EB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2BF70-5AB3-03C5-BD83-1413B0C60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4024E-F057-4476-AF7B-27C4222B06A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17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4024E-F057-4476-AF7B-27C4222B06A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79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BC0035D-29D0-42DB-AB45-FD2D58154BDA}" type="datetime1">
              <a:rPr lang="en-GB" noProof="0" smtClean="0"/>
              <a:t>21/07/2025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 rtl="0"/>
              <a:t>‹Nº›</a:t>
            </a:fld>
            <a:endParaRPr lang="en-GB" noProof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49252-6242-46F9-9BAE-93119892303A}" type="datetime1">
              <a:rPr lang="en-GB" noProof="0" smtClean="0"/>
              <a:t>21/07/2025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‹Nº›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04B5D-7E41-4932-9AEE-FDE01D945F59}" type="datetime1">
              <a:rPr lang="en-GB" noProof="0" smtClean="0"/>
              <a:t>21/07/2025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‹Nº›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892E37-9A97-4876-A379-3DB7F40C9E40}" type="datetime1">
              <a:rPr lang="en-GB" noProof="0" smtClean="0"/>
              <a:t>21/07/2025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‹Nº›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F05E4A2-41F1-4FA7-8622-FA97F23066C8}" type="datetime1">
              <a:rPr lang="en-GB" noProof="0" smtClean="0"/>
              <a:t>21/07/2025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 rtl="0"/>
              <a:t>‹Nº›</a:t>
            </a:fld>
            <a:endParaRPr lang="en-GB" noProof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84A1CE-81E1-43F4-B111-1B33F22EB311}" type="datetime1">
              <a:rPr lang="en-GB" noProof="0" smtClean="0"/>
              <a:t>21/07/2025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‹Nº›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D1F809-8CA5-4186-AA08-24F648A2EBB4}" type="datetime1">
              <a:rPr lang="en-GB" noProof="0" smtClean="0"/>
              <a:t>21/07/2025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‹Nº›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B47FD0-752F-4073-A3B5-48E4BC9D267D}" type="datetime1">
              <a:rPr lang="en-GB" noProof="0" smtClean="0"/>
              <a:t>21/07/2025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‹Nº›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9ED15-CF3B-4B6A-93F2-74DFCBDCB1C9}" type="datetime1">
              <a:rPr lang="en-GB" noProof="0" smtClean="0"/>
              <a:t>21/07/2025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‹Nº›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A3C3E9E-348B-439F-A587-1B0EE02BE07E}" type="datetime1">
              <a:rPr lang="en-GB" noProof="0" smtClean="0"/>
              <a:t>21/07/2025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 rtl="0"/>
              <a:t>‹Nº›</a:t>
            </a:fld>
            <a:endParaRPr lang="en-GB" noProof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2F2C51F-BC62-43BB-99EF-F20BB214652E}" type="datetime1">
              <a:rPr lang="en-GB" noProof="0" smtClean="0"/>
              <a:t>21/07/2025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 rtl="0"/>
              <a:t>‹Nº›</a:t>
            </a:fld>
            <a:endParaRPr lang="en-GB" noProof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8B38377A-87B2-4F9D-A93F-958134459151}" type="datetime1">
              <a:rPr lang="en-GB" noProof="0" smtClean="0"/>
              <a:t>21/07/2025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 rtl="0"/>
              <a:t>‹Nº›</a:t>
            </a:fld>
            <a:endParaRPr lang="en-GB" noProof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82C27FE-B111-E34E-1BDE-D27B52233C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5" r="1369"/>
          <a:stretch>
            <a:fillRect/>
          </a:stretch>
        </p:blipFill>
        <p:spPr bwMode="auto">
          <a:xfrm>
            <a:off x="0" y="0"/>
            <a:ext cx="12192000" cy="76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bg2"/>
                </a:solidFill>
              </a:rPr>
              <a:t>HR BUSINESS CASE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661E49-0788-40C2-A5B6-638ADED7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1506" y="4088020"/>
            <a:ext cx="6831673" cy="1086237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bg2"/>
                </a:solidFill>
              </a:rPr>
              <a:t>USING DATA ANALYTICS TO IMPLEMENT IMPACTFUL PEOPLE INITIATIVES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A23B50-2501-501A-DF25-2D23533CA15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1172" y1="40234" x2="51172" y2="40234"/>
                        <a14:foregroundMark x1="69531" y1="42188" x2="69531" y2="42188"/>
                        <a14:foregroundMark x1="16602" y1="65820" x2="16602" y2="65820"/>
                        <a14:foregroundMark x1="31250" y1="66797" x2="31250" y2="66797"/>
                        <a14:foregroundMark x1="38672" y1="65039" x2="38672" y2="65039"/>
                        <a14:foregroundMark x1="42773" y1="64844" x2="42773" y2="64844"/>
                        <a14:foregroundMark x1="46094" y1="66211" x2="46094" y2="66211"/>
                        <a14:foregroundMark x1="55859" y1="66797" x2="55859" y2="66797"/>
                        <a14:foregroundMark x1="63281" y1="67188" x2="63281" y2="67188"/>
                        <a14:foregroundMark x1="67969" y1="67188" x2="67969" y2="67188"/>
                        <a14:foregroundMark x1="77344" y1="66797" x2="77344" y2="66797"/>
                        <a14:foregroundMark x1="64258" y1="63281" x2="64258" y2="63281"/>
                        <a14:backgroundMark x1="47461" y1="41016" x2="47461" y2="41016"/>
                        <a14:backgroundMark x1="33203" y1="67969" x2="33203" y2="67969"/>
                        <a14:backgroundMark x1="58203" y1="67969" x2="58203" y2="679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44339" y="-298581"/>
            <a:ext cx="1647403" cy="164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5C30C-3437-2E6A-75FE-8FEF7CF8F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2DD24-8ECE-739D-1071-B0CB7094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 2:  </a:t>
            </a:r>
            <a:r>
              <a:rPr lang="en-GB" dirty="0"/>
              <a:t>Headcount Dashboard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88C5B01-0828-32D1-6933-0C8614F4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3" y="1428750"/>
            <a:ext cx="9304867" cy="51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36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B776E-A492-2224-4D84-3B896DC5B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6AD3F-36CA-B0D0-91F9-94EF84EF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 2:  </a:t>
            </a:r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94748E2-15FB-6959-EC67-3D4F2A84A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4128"/>
            <a:ext cx="9601200" cy="490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KEY TAKEAWAYS FROM THE HEADCOUNT DASHBOARD</a:t>
            </a:r>
          </a:p>
          <a:p>
            <a:r>
              <a:rPr lang="en-GB" dirty="0"/>
              <a:t>Employee distribution </a:t>
            </a:r>
            <a:r>
              <a:rPr lang="en-GB" b="1" dirty="0"/>
              <a:t>is bottom-heavy</a:t>
            </a:r>
            <a:r>
              <a:rPr lang="en-GB" dirty="0"/>
              <a:t>, with the majority in entry-level positions (Level 7 and 6). Very few are at senior leadership (Level 1), suggesting a wide base and narrow top—</a:t>
            </a:r>
            <a:r>
              <a:rPr lang="en-GB" b="1" dirty="0"/>
              <a:t>typical of a growing or operationally heavy organization</a:t>
            </a:r>
            <a:r>
              <a:rPr lang="en-GB" dirty="0"/>
              <a:t>.</a:t>
            </a:r>
          </a:p>
          <a:p>
            <a:r>
              <a:rPr lang="en-GB" dirty="0"/>
              <a:t>The organization has </a:t>
            </a:r>
            <a:r>
              <a:rPr lang="en-GB" b="1" dirty="0"/>
              <a:t>a young workforce</a:t>
            </a:r>
            <a:r>
              <a:rPr lang="en-GB" dirty="0"/>
              <a:t>, </a:t>
            </a:r>
            <a:r>
              <a:rPr lang="en-GB" b="1" dirty="0"/>
              <a:t>with over 55% under the age of 40</a:t>
            </a:r>
            <a:r>
              <a:rPr lang="en-GB" dirty="0"/>
              <a:t>. This could contribute to energy and innovation but </a:t>
            </a:r>
            <a:r>
              <a:rPr lang="en-GB" b="1" dirty="0"/>
              <a:t>may also require stronger leadership development and mentoring.</a:t>
            </a:r>
          </a:p>
          <a:p>
            <a:r>
              <a:rPr lang="en-GB" dirty="0"/>
              <a:t>There is a significant </a:t>
            </a:r>
            <a:r>
              <a:rPr lang="en-GB" b="1" dirty="0"/>
              <a:t>gender imbalance, with 72% male and 28% female employees</a:t>
            </a:r>
            <a:r>
              <a:rPr lang="en-GB" dirty="0"/>
              <a:t>. This may highlight an opportunity for gender diversity initiatives, especially in recruitment and leadership development.</a:t>
            </a:r>
          </a:p>
          <a:p>
            <a:r>
              <a:rPr lang="en-GB" dirty="0"/>
              <a:t>Median tenure </a:t>
            </a:r>
            <a:r>
              <a:rPr lang="en-GB" b="1" dirty="0"/>
              <a:t>indicates moderate retention</a:t>
            </a:r>
            <a:r>
              <a:rPr lang="en-GB" dirty="0"/>
              <a:t>. While this is healthy, efforts to improve long-term engagement and career pathing could strengthen organizational knowledge and reduce turnover.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45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04C8D-F23C-54FA-251A-56FE4049C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7F851-2B4A-9D23-A8D5-BF15F14D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 2:  </a:t>
            </a:r>
            <a:r>
              <a:rPr lang="en-GB" dirty="0"/>
              <a:t>Absenteeism Dashboard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4EA13B1-3936-E215-4363-C536DEA5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9DEF69-A2E3-602F-5FBE-D2F63AFB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07278"/>
            <a:ext cx="9546230" cy="53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9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E04CE-656F-2196-154E-B886ABF8E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8BE4B-70F4-ABB9-E871-1D2D1991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 2:  </a:t>
            </a:r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E124171-A1EC-4D90-2E43-74E2CBA8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4128"/>
            <a:ext cx="9601200" cy="490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KEY TAKEAWAYS FROM THE ABSENTEEISM DASHBOARD</a:t>
            </a:r>
          </a:p>
          <a:p>
            <a:r>
              <a:rPr lang="en-GB" b="1" dirty="0"/>
              <a:t>2 companies </a:t>
            </a:r>
            <a:r>
              <a:rPr lang="en-GB" dirty="0"/>
              <a:t>account for over </a:t>
            </a:r>
            <a:r>
              <a:rPr lang="en-GB" b="1" dirty="0"/>
              <a:t>60% of total salary expenses</a:t>
            </a:r>
            <a:r>
              <a:rPr lang="en-GB" dirty="0"/>
              <a:t>, making them </a:t>
            </a:r>
            <a:r>
              <a:rPr lang="en-GB" b="1" dirty="0"/>
              <a:t>key financial </a:t>
            </a:r>
            <a:r>
              <a:rPr lang="en-GB" b="1" dirty="0" err="1"/>
              <a:t>centers</a:t>
            </a:r>
            <a:r>
              <a:rPr lang="en-GB" b="1" dirty="0"/>
              <a:t>.</a:t>
            </a:r>
          </a:p>
          <a:p>
            <a:r>
              <a:rPr lang="en-GB" b="1" dirty="0"/>
              <a:t>Nearly 6% of payroll value is </a:t>
            </a:r>
            <a:r>
              <a:rPr lang="en-GB" dirty="0"/>
              <a:t>lost to absence-related downtime (Payroll – absence cost)</a:t>
            </a:r>
          </a:p>
          <a:p>
            <a:r>
              <a:rPr lang="en-GB" b="1" dirty="0"/>
              <a:t>Echo Engineering &amp; Alpha consulting </a:t>
            </a:r>
            <a:r>
              <a:rPr lang="en-GB" dirty="0"/>
              <a:t>might need targeted attention due to hight expected leave —possibly from a workplace wellness, engagement, or operational workflow perspective.</a:t>
            </a:r>
          </a:p>
          <a:p>
            <a:r>
              <a:rPr lang="en-GB" b="1" dirty="0"/>
              <a:t>Small reductions can yield significant savings.</a:t>
            </a:r>
          </a:p>
        </p:txBody>
      </p:sp>
    </p:spTree>
    <p:extLst>
      <p:ext uri="{BB962C8B-B14F-4D97-AF65-F5344CB8AC3E}">
        <p14:creationId xmlns:p14="http://schemas.microsoft.com/office/powerpoint/2010/main" val="407451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3BCEE-724D-E1A3-532E-DAD55DFB4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82D18-D25D-C50E-37AD-8CAA24B8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857874" cy="1485900"/>
          </a:xfrm>
        </p:spPr>
        <p:txBody>
          <a:bodyPr>
            <a:normAutofit/>
          </a:bodyPr>
          <a:lstStyle/>
          <a:p>
            <a:r>
              <a:rPr lang="en-GB" b="1" dirty="0"/>
              <a:t>OBJECTIVE 3:  </a:t>
            </a:r>
            <a:r>
              <a:rPr lang="en-GB" dirty="0"/>
              <a:t>Data analysis &amp; Clustering</a:t>
            </a:r>
            <a:br>
              <a:rPr lang="en-GB" dirty="0"/>
            </a:br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2BBE2F8-34F4-8D86-EE0E-CB22FD69B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63" y="1388533"/>
            <a:ext cx="8705282" cy="519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9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13544-0F76-7BCF-A1C1-20AD0CE42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11E39-2C31-56AC-1EB0-79AF07CC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Employee Cluster definition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BE5F816-D639-1639-C502-A608D9E95FBB}"/>
              </a:ext>
            </a:extLst>
          </p:cNvPr>
          <p:cNvSpPr txBox="1"/>
          <p:nvPr/>
        </p:nvSpPr>
        <p:spPr>
          <a:xfrm>
            <a:off x="836445" y="3556640"/>
            <a:ext cx="28179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/>
              <a:t>CLUSTER 0</a:t>
            </a:r>
            <a:r>
              <a:rPr lang="en-GB" b="1" u="sng" dirty="0"/>
              <a:t>: Main Workforce</a:t>
            </a:r>
            <a:endParaRPr lang="es-ES" b="1" u="sng" dirty="0"/>
          </a:p>
          <a:p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err="1"/>
              <a:t>Biggest</a:t>
            </a:r>
            <a:r>
              <a:rPr lang="es-ES" b="1" dirty="0"/>
              <a:t> </a:t>
            </a:r>
            <a:r>
              <a:rPr lang="es-ES" b="1" dirty="0" err="1"/>
              <a:t>cluster</a:t>
            </a:r>
            <a:r>
              <a:rPr lang="es-ES" b="1" dirty="0"/>
              <a:t> (60%)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err="1"/>
              <a:t>Lowest</a:t>
            </a:r>
            <a:r>
              <a:rPr lang="es-ES" b="1" dirty="0"/>
              <a:t> </a:t>
            </a:r>
            <a:r>
              <a:rPr lang="es-ES" b="1" dirty="0" err="1"/>
              <a:t>salary</a:t>
            </a:r>
            <a:r>
              <a:rPr lang="es-ES" b="1" dirty="0"/>
              <a:t> </a:t>
            </a:r>
            <a:r>
              <a:rPr lang="es-ES" b="1" dirty="0" err="1"/>
              <a:t>cost</a:t>
            </a:r>
            <a:endParaRPr lang="es-E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/>
              <a:t>Absenteeism</a:t>
            </a:r>
            <a:r>
              <a:rPr lang="es-ES" dirty="0"/>
              <a:t> </a:t>
            </a:r>
            <a:r>
              <a:rPr lang="es-ES" dirty="0" err="1"/>
              <a:t>close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healthy</a:t>
            </a:r>
            <a:r>
              <a:rPr lang="es-ES" dirty="0"/>
              <a:t> </a:t>
            </a:r>
            <a:r>
              <a:rPr lang="es-ES" dirty="0" err="1"/>
              <a:t>levels</a:t>
            </a:r>
            <a:r>
              <a:rPr lang="es-ES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/>
              <a:t>Lower</a:t>
            </a:r>
            <a:r>
              <a:rPr lang="es-ES" dirty="0"/>
              <a:t> </a:t>
            </a:r>
            <a:r>
              <a:rPr lang="es-ES" dirty="0" err="1"/>
              <a:t>salary</a:t>
            </a:r>
            <a:r>
              <a:rPr lang="es-ES" dirty="0"/>
              <a:t> </a:t>
            </a:r>
            <a:r>
              <a:rPr lang="es-ES" dirty="0" err="1"/>
              <a:t>limits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economical</a:t>
            </a:r>
            <a:r>
              <a:rPr lang="es-ES" dirty="0"/>
              <a:t> </a:t>
            </a:r>
            <a:r>
              <a:rPr lang="es-ES" dirty="0" err="1"/>
              <a:t>implications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absenteeism</a:t>
            </a:r>
            <a:endParaRPr lang="en-GB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A2F7D96-4D71-B648-B064-B79BDDEA8240}"/>
              </a:ext>
            </a:extLst>
          </p:cNvPr>
          <p:cNvSpPr txBox="1"/>
          <p:nvPr/>
        </p:nvSpPr>
        <p:spPr>
          <a:xfrm>
            <a:off x="3659204" y="3558757"/>
            <a:ext cx="2410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 err="1"/>
              <a:t>Cluster</a:t>
            </a:r>
            <a:r>
              <a:rPr lang="es-ES" b="1" u="sng" dirty="0"/>
              <a:t> 1: C-</a:t>
            </a:r>
            <a:r>
              <a:rPr lang="es-ES" b="1" u="sng" dirty="0" err="1"/>
              <a:t>Level</a:t>
            </a:r>
            <a:endParaRPr lang="es-ES" b="1" u="sng" dirty="0"/>
          </a:p>
          <a:p>
            <a:endParaRPr lang="es-ES" b="1" dirty="0"/>
          </a:p>
          <a:p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4%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workforce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They</a:t>
            </a:r>
            <a:r>
              <a:rPr lang="es-ES" b="1" dirty="0"/>
              <a:t> </a:t>
            </a:r>
            <a:r>
              <a:rPr lang="es-ES" b="1" dirty="0" err="1"/>
              <a:t>represent</a:t>
            </a:r>
            <a:r>
              <a:rPr lang="es-ES" b="1" dirty="0"/>
              <a:t> 18%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abscence</a:t>
            </a:r>
            <a:r>
              <a:rPr lang="es-ES" b="1" dirty="0"/>
              <a:t> </a:t>
            </a:r>
            <a:r>
              <a:rPr lang="es-ES" b="1" dirty="0" err="1"/>
              <a:t>leave</a:t>
            </a:r>
            <a:r>
              <a:rPr lang="es-ES" b="1" dirty="0"/>
              <a:t> </a:t>
            </a:r>
            <a:r>
              <a:rPr lang="es-ES" b="1" dirty="0" err="1"/>
              <a:t>cost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High </a:t>
            </a:r>
            <a:r>
              <a:rPr lang="es-ES" b="1" dirty="0" err="1"/>
              <a:t>impact</a:t>
            </a:r>
            <a:r>
              <a:rPr lang="es-ES" b="1" dirty="0"/>
              <a:t> and </a:t>
            </a:r>
            <a:r>
              <a:rPr lang="es-ES" b="1" dirty="0" err="1"/>
              <a:t>high</a:t>
            </a:r>
            <a:r>
              <a:rPr lang="es-ES" b="1" dirty="0"/>
              <a:t> </a:t>
            </a:r>
            <a:r>
              <a:rPr lang="es-ES" b="1" dirty="0" err="1"/>
              <a:t>financial</a:t>
            </a:r>
            <a:r>
              <a:rPr lang="es-ES" b="1" dirty="0"/>
              <a:t> </a:t>
            </a:r>
            <a:r>
              <a:rPr lang="es-ES" b="1" dirty="0" err="1"/>
              <a:t>risk</a:t>
            </a:r>
            <a:r>
              <a:rPr lang="es-ES" b="1" dirty="0"/>
              <a:t> </a:t>
            </a:r>
            <a:r>
              <a:rPr lang="es-ES" dirty="0"/>
              <a:t>..</a:t>
            </a:r>
            <a:endParaRPr lang="en-GB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E96D49-C96E-D1CF-16F8-A33153014570}"/>
              </a:ext>
            </a:extLst>
          </p:cNvPr>
          <p:cNvSpPr txBox="1"/>
          <p:nvPr/>
        </p:nvSpPr>
        <p:spPr>
          <a:xfrm>
            <a:off x="6257664" y="3586274"/>
            <a:ext cx="281796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/>
              <a:t>CLUSTER 2</a:t>
            </a:r>
            <a:r>
              <a:rPr lang="en-GB" b="1" u="sng" dirty="0"/>
              <a:t>:  </a:t>
            </a:r>
            <a:r>
              <a:rPr lang="es-ES" b="1" u="sng" dirty="0" err="1"/>
              <a:t>Specialists</a:t>
            </a:r>
            <a:r>
              <a:rPr lang="es-ES" b="1" u="sng" dirty="0"/>
              <a:t>  </a:t>
            </a:r>
          </a:p>
          <a:p>
            <a:endParaRPr lang="es-ES" dirty="0"/>
          </a:p>
          <a:p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/>
              <a:t>Middle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and </a:t>
            </a:r>
            <a:r>
              <a:rPr lang="es-ES" dirty="0" err="1"/>
              <a:t>specialists</a:t>
            </a: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/>
              <a:t>Relatively</a:t>
            </a:r>
            <a:r>
              <a:rPr lang="es-ES" dirty="0"/>
              <a:t> </a:t>
            </a:r>
            <a:r>
              <a:rPr lang="es-ES" dirty="0" err="1"/>
              <a:t>efficcient</a:t>
            </a:r>
            <a:r>
              <a:rPr lang="es-ES" dirty="0"/>
              <a:t> (</a:t>
            </a:r>
            <a:r>
              <a:rPr lang="es-ES" dirty="0" err="1"/>
              <a:t>low</a:t>
            </a:r>
            <a:r>
              <a:rPr lang="es-ES" dirty="0"/>
              <a:t> </a:t>
            </a:r>
            <a:r>
              <a:rPr lang="es-ES" dirty="0" err="1"/>
              <a:t>impact</a:t>
            </a: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Between </a:t>
            </a:r>
            <a:r>
              <a:rPr lang="es-ES" dirty="0" err="1"/>
              <a:t>cluster</a:t>
            </a:r>
            <a:r>
              <a:rPr lang="es-ES" dirty="0"/>
              <a:t> 0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/>
            <a:endParaRPr lang="es-ES" dirty="0"/>
          </a:p>
          <a:p>
            <a:pPr algn="just"/>
            <a:endParaRPr lang="en-GB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41B3A1-6D54-BB53-3F2F-612B61B84CB4}"/>
              </a:ext>
            </a:extLst>
          </p:cNvPr>
          <p:cNvSpPr txBox="1"/>
          <p:nvPr/>
        </p:nvSpPr>
        <p:spPr>
          <a:xfrm>
            <a:off x="9075626" y="3569341"/>
            <a:ext cx="28179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u="sng" dirty="0"/>
              <a:t>CLUSTER 3</a:t>
            </a:r>
            <a:r>
              <a:rPr lang="en-GB" b="1" u="sng" dirty="0"/>
              <a:t>:  </a:t>
            </a:r>
            <a:r>
              <a:rPr lang="es-ES" b="1" u="sng" dirty="0"/>
              <a:t>Senior </a:t>
            </a:r>
            <a:r>
              <a:rPr lang="es-ES" b="1" u="sng" dirty="0" err="1"/>
              <a:t>workforce</a:t>
            </a:r>
            <a:endParaRPr lang="es-ES" b="1" u="sng" dirty="0"/>
          </a:p>
          <a:p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Senior </a:t>
            </a:r>
            <a:r>
              <a:rPr lang="es-ES" dirty="0" err="1"/>
              <a:t>employees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low</a:t>
            </a:r>
            <a:r>
              <a:rPr lang="es-ES" dirty="0"/>
              <a:t> </a:t>
            </a:r>
            <a:r>
              <a:rPr lang="es-ES" dirty="0" err="1"/>
              <a:t>hierarchical</a:t>
            </a:r>
            <a:r>
              <a:rPr lang="es-ES" dirty="0"/>
              <a:t> position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/>
              <a:t>Lower</a:t>
            </a:r>
            <a:r>
              <a:rPr lang="es-ES" dirty="0"/>
              <a:t> </a:t>
            </a:r>
            <a:r>
              <a:rPr lang="es-ES" dirty="0" err="1"/>
              <a:t>salary</a:t>
            </a:r>
            <a:r>
              <a:rPr lang="es-ES" dirty="0"/>
              <a:t>, </a:t>
            </a:r>
            <a:r>
              <a:rPr lang="es-ES" dirty="0" err="1"/>
              <a:t>extremely</a:t>
            </a:r>
            <a:r>
              <a:rPr lang="es-ES" dirty="0"/>
              <a:t> </a:t>
            </a:r>
            <a:r>
              <a:rPr lang="es-ES" dirty="0" err="1"/>
              <a:t>high</a:t>
            </a:r>
            <a:r>
              <a:rPr lang="es-ES" dirty="0"/>
              <a:t> </a:t>
            </a:r>
            <a:r>
              <a:rPr lang="es-ES" dirty="0" err="1"/>
              <a:t>absence</a:t>
            </a:r>
            <a:r>
              <a:rPr lang="es-E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High </a:t>
            </a:r>
            <a:r>
              <a:rPr lang="es-ES" dirty="0" err="1"/>
              <a:t>economic</a:t>
            </a:r>
            <a:r>
              <a:rPr lang="es-ES" dirty="0"/>
              <a:t> </a:t>
            </a:r>
            <a:r>
              <a:rPr lang="es-ES" dirty="0" err="1"/>
              <a:t>impact</a:t>
            </a:r>
            <a:endParaRPr lang="es-ES" dirty="0"/>
          </a:p>
          <a:p>
            <a:pPr algn="just"/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67A38-3D97-928A-B615-FCD8EE127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445" y="1757474"/>
            <a:ext cx="9601200" cy="3581400"/>
          </a:xfrm>
        </p:spPr>
        <p:txBody>
          <a:bodyPr>
            <a:normAutofit/>
          </a:bodyPr>
          <a:lstStyle/>
          <a:p>
            <a:r>
              <a:rPr lang="en-GB" dirty="0"/>
              <a:t>We have </a:t>
            </a:r>
            <a:r>
              <a:rPr lang="en-GB" b="1" dirty="0"/>
              <a:t>used Python</a:t>
            </a:r>
            <a:r>
              <a:rPr lang="en-GB" dirty="0"/>
              <a:t> as a tool to do a </a:t>
            </a:r>
            <a:r>
              <a:rPr lang="en-GB" b="1" dirty="0"/>
              <a:t>K-means clustering analysis</a:t>
            </a:r>
            <a:r>
              <a:rPr lang="en-GB" dirty="0"/>
              <a:t>, which is a method aims to partition </a:t>
            </a:r>
            <a:r>
              <a:rPr lang="en-GB" i="1" dirty="0"/>
              <a:t>n</a:t>
            </a:r>
            <a:r>
              <a:rPr lang="en-GB" dirty="0"/>
              <a:t> observations into </a:t>
            </a:r>
            <a:r>
              <a:rPr lang="en-GB" i="1" dirty="0"/>
              <a:t>k</a:t>
            </a:r>
            <a:r>
              <a:rPr lang="en-GB" dirty="0"/>
              <a:t> clusters in which each observation belongs to the cluster with the nearest mean. Frequently used in machine learning (unsupervised).</a:t>
            </a:r>
          </a:p>
        </p:txBody>
      </p:sp>
    </p:spTree>
    <p:extLst>
      <p:ext uri="{BB962C8B-B14F-4D97-AF65-F5344CB8AC3E}">
        <p14:creationId xmlns:p14="http://schemas.microsoft.com/office/powerpoint/2010/main" val="2112710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39B5A-E226-1026-C6E4-DD6D19AA5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4D0FB-4C18-E620-9BB7-1120713E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Employee clusters in numbers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A8AD4FB-9BB6-9CC7-EBAA-2DD1E1DC3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94606"/>
              </p:ext>
            </p:extLst>
          </p:nvPr>
        </p:nvGraphicFramePr>
        <p:xfrm>
          <a:off x="1371600" y="1696169"/>
          <a:ext cx="9778999" cy="4195299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518913">
                  <a:extLst>
                    <a:ext uri="{9D8B030D-6E8A-4147-A177-3AD203B41FA5}">
                      <a16:colId xmlns:a16="http://schemas.microsoft.com/office/drawing/2014/main" val="1622150871"/>
                    </a:ext>
                  </a:extLst>
                </a:gridCol>
                <a:gridCol w="1602411">
                  <a:extLst>
                    <a:ext uri="{9D8B030D-6E8A-4147-A177-3AD203B41FA5}">
                      <a16:colId xmlns:a16="http://schemas.microsoft.com/office/drawing/2014/main" val="3956725258"/>
                    </a:ext>
                  </a:extLst>
                </a:gridCol>
                <a:gridCol w="2020684">
                  <a:extLst>
                    <a:ext uri="{9D8B030D-6E8A-4147-A177-3AD203B41FA5}">
                      <a16:colId xmlns:a16="http://schemas.microsoft.com/office/drawing/2014/main" val="3624173746"/>
                    </a:ext>
                  </a:extLst>
                </a:gridCol>
                <a:gridCol w="2037234">
                  <a:extLst>
                    <a:ext uri="{9D8B030D-6E8A-4147-A177-3AD203B41FA5}">
                      <a16:colId xmlns:a16="http://schemas.microsoft.com/office/drawing/2014/main" val="364270728"/>
                    </a:ext>
                  </a:extLst>
                </a:gridCol>
                <a:gridCol w="1599757">
                  <a:extLst>
                    <a:ext uri="{9D8B030D-6E8A-4147-A177-3AD203B41FA5}">
                      <a16:colId xmlns:a16="http://schemas.microsoft.com/office/drawing/2014/main" val="4260875768"/>
                    </a:ext>
                  </a:extLst>
                </a:gridCol>
              </a:tblGrid>
              <a:tr h="2495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Cluster 0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Cluster 1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Cluster 2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Cluster 3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154035"/>
                  </a:ext>
                </a:extLst>
              </a:tr>
              <a:tr h="4991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400" b="0" u="none" strike="noStrike" dirty="0">
                          <a:effectLst/>
                        </a:rPr>
                        <a:t>Number of employees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967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80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282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275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3788951"/>
                  </a:ext>
                </a:extLst>
              </a:tr>
              <a:tr h="4991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400" b="0" u="none" strike="noStrike" dirty="0">
                          <a:effectLst/>
                        </a:rPr>
                        <a:t>% employee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effectLst/>
                        </a:rPr>
                        <a:t>60.29%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effectLst/>
                        </a:rPr>
                        <a:t>4.99%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effectLst/>
                        </a:rPr>
                        <a:t>17.58%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effectLst/>
                        </a:rPr>
                        <a:t>17.14%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0579856"/>
                  </a:ext>
                </a:extLst>
              </a:tr>
              <a:tr h="24957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Average age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34.1 años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49.6 años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38.7 años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58.1 años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0185422"/>
                  </a:ext>
                </a:extLst>
              </a:tr>
              <a:tr h="4991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Hierarchical Level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6 - 7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1 - 2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4 - 5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 dirty="0">
                          <a:effectLst/>
                        </a:rPr>
                        <a:t>6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5218879"/>
                  </a:ext>
                </a:extLst>
              </a:tr>
              <a:tr h="24957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400" b="0" u="none" strike="noStrike" dirty="0">
                          <a:effectLst/>
                        </a:rPr>
                        <a:t>Salary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EUR 2,384.00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EUR 9,528.00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EUR 4,144.00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EUR 2,626.00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3729100"/>
                  </a:ext>
                </a:extLst>
              </a:tr>
              <a:tr h="4991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400" b="0" u="none" strike="noStrike" dirty="0">
                          <a:effectLst/>
                        </a:rPr>
                        <a:t>Expected leave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10.2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21.2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12.4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31.9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1584383"/>
                  </a:ext>
                </a:extLst>
              </a:tr>
              <a:tr h="4991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Absenteeism rate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3.58%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8,15%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5.34%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13.21%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0104129"/>
                  </a:ext>
                </a:extLst>
              </a:tr>
              <a:tr h="4991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400" b="0" u="none" strike="noStrike" dirty="0">
                          <a:effectLst/>
                        </a:rPr>
                        <a:t>Cost per employee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EUR 1,130.00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EUR 8,791.00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EUR 2,367.00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0" u="none" strike="noStrike">
                          <a:effectLst/>
                        </a:rPr>
                        <a:t>EUR 3,878.00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2475792"/>
                  </a:ext>
                </a:extLst>
              </a:tr>
              <a:tr h="45172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GB" sz="1400" b="1" u="none" strike="noStrike" dirty="0">
                          <a:effectLst/>
                        </a:rPr>
                        <a:t>Total cost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effectLst/>
                        </a:rPr>
                        <a:t>EUR 1,092,710.00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effectLst/>
                        </a:rPr>
                        <a:t>EUR 703,280.00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effectLst/>
                        </a:rPr>
                        <a:t>EUR 667,494.00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effectLst/>
                        </a:rPr>
                        <a:t>EUR 1,066,450.00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8408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78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90EBA-C784-AD59-204E-0334DEBB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663"/>
          </a:xfrm>
        </p:spPr>
        <p:txBody>
          <a:bodyPr/>
          <a:lstStyle/>
          <a:p>
            <a:r>
              <a:rPr lang="en-GB" b="1" dirty="0"/>
              <a:t>OBJECTIVE 4: </a:t>
            </a:r>
            <a:r>
              <a:rPr lang="en-GB" dirty="0"/>
              <a:t>Wellbeing options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55FC59-FEC5-CBA6-ED5D-8088F2D3A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81199"/>
            <a:ext cx="9601200" cy="4291263"/>
          </a:xfrm>
        </p:spPr>
        <p:txBody>
          <a:bodyPr>
            <a:normAutofit/>
          </a:bodyPr>
          <a:lstStyle/>
          <a:p>
            <a:r>
              <a:rPr lang="en-GB" dirty="0"/>
              <a:t>To tackle absenteeism, we will consider 3 different products– </a:t>
            </a:r>
            <a:r>
              <a:rPr lang="en-GB" b="1" dirty="0"/>
              <a:t>A well being app</a:t>
            </a:r>
            <a:r>
              <a:rPr lang="en-GB" dirty="0"/>
              <a:t> (early detection) and supporting employee mental health trough </a:t>
            </a:r>
            <a:r>
              <a:rPr lang="en-GB" b="1" dirty="0"/>
              <a:t>psychology sessions.</a:t>
            </a:r>
          </a:p>
          <a:p>
            <a:pPr lvl="1"/>
            <a:r>
              <a:rPr lang="en-GB" b="1" dirty="0"/>
              <a:t>WELLBEING APP:</a:t>
            </a:r>
            <a:r>
              <a:rPr lang="en-GB" dirty="0"/>
              <a:t> 3 € per user per month and one-off cost of deployment (20K)</a:t>
            </a:r>
          </a:p>
          <a:p>
            <a:pPr lvl="1"/>
            <a:r>
              <a:rPr lang="en-GB" b="1" dirty="0"/>
              <a:t>2 sessions per month</a:t>
            </a:r>
            <a:r>
              <a:rPr lang="en-GB" dirty="0"/>
              <a:t>: 100 euros per user per month</a:t>
            </a:r>
          </a:p>
          <a:p>
            <a:pPr lvl="1"/>
            <a:r>
              <a:rPr lang="en-GB" b="1" dirty="0"/>
              <a:t>4 sessions per month</a:t>
            </a:r>
            <a:r>
              <a:rPr lang="en-GB" dirty="0"/>
              <a:t>: 200 per user per month</a:t>
            </a:r>
          </a:p>
          <a:p>
            <a:r>
              <a:rPr lang="en-GB" dirty="0"/>
              <a:t>According to the medical research conducted on partnership with Oxford University, the use during a year of </a:t>
            </a:r>
            <a:r>
              <a:rPr lang="en-GB" b="1" dirty="0"/>
              <a:t>well being app is expected to reduce by 5% the absenteeism rate </a:t>
            </a:r>
            <a:r>
              <a:rPr lang="en-GB" dirty="0"/>
              <a:t>and the psychology sessions </a:t>
            </a:r>
            <a:r>
              <a:rPr lang="en-GB" u="sng" dirty="0"/>
              <a:t>during a year </a:t>
            </a:r>
            <a:r>
              <a:rPr lang="en-GB" dirty="0"/>
              <a:t>between 20% and 30%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10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FE72C-978D-00CF-A65B-EA46997A4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751D8-9F48-510C-AB27-020AEAED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663"/>
          </a:xfrm>
        </p:spPr>
        <p:txBody>
          <a:bodyPr/>
          <a:lstStyle/>
          <a:p>
            <a:r>
              <a:rPr lang="en-GB" b="1" dirty="0"/>
              <a:t>OBJECTIVE 4: </a:t>
            </a:r>
            <a:r>
              <a:rPr lang="en-GB" dirty="0"/>
              <a:t>Wellbeing proposal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8D37FD-0DC2-4D95-2AF2-C3266722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463"/>
            <a:ext cx="9601200" cy="4291263"/>
          </a:xfrm>
        </p:spPr>
        <p:txBody>
          <a:bodyPr>
            <a:normAutofit/>
          </a:bodyPr>
          <a:lstStyle/>
          <a:p>
            <a:r>
              <a:rPr lang="en-GB" dirty="0"/>
              <a:t>To tackle absenteeism, we are proposing the combination of products applied to different employee clusters.  </a:t>
            </a:r>
          </a:p>
          <a:p>
            <a:r>
              <a:rPr lang="en-GB" b="1" dirty="0"/>
              <a:t>PROPOSAL</a:t>
            </a:r>
          </a:p>
          <a:p>
            <a:pPr lvl="1"/>
            <a:r>
              <a:rPr lang="en-GB" b="1" dirty="0"/>
              <a:t>Wellbeing app targeting</a:t>
            </a:r>
            <a:r>
              <a:rPr lang="en-GB" dirty="0"/>
              <a:t> clusters 0, 2 and 3</a:t>
            </a:r>
          </a:p>
          <a:p>
            <a:pPr lvl="2"/>
            <a:r>
              <a:rPr lang="en-GB" dirty="0"/>
              <a:t>Looking for volume to achieve savings and justify the one - off</a:t>
            </a:r>
          </a:p>
          <a:p>
            <a:pPr lvl="1"/>
            <a:r>
              <a:rPr lang="en-GB" b="1" dirty="0"/>
              <a:t>2 sessions per month</a:t>
            </a:r>
            <a:r>
              <a:rPr lang="en-GB" dirty="0"/>
              <a:t>: 100 euros per user per month</a:t>
            </a:r>
          </a:p>
          <a:p>
            <a:pPr lvl="2"/>
            <a:r>
              <a:rPr lang="en-GB" dirty="0"/>
              <a:t>Critical cluster (Management) with high impact – looking for targeted solutions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750B937-6940-CF60-E502-37EC944BA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84698"/>
              </p:ext>
            </p:extLst>
          </p:nvPr>
        </p:nvGraphicFramePr>
        <p:xfrm>
          <a:off x="1219200" y="4599372"/>
          <a:ext cx="10524067" cy="84201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77452">
                  <a:extLst>
                    <a:ext uri="{9D8B030D-6E8A-4147-A177-3AD203B41FA5}">
                      <a16:colId xmlns:a16="http://schemas.microsoft.com/office/drawing/2014/main" val="42386268"/>
                    </a:ext>
                  </a:extLst>
                </a:gridCol>
                <a:gridCol w="2932663">
                  <a:extLst>
                    <a:ext uri="{9D8B030D-6E8A-4147-A177-3AD203B41FA5}">
                      <a16:colId xmlns:a16="http://schemas.microsoft.com/office/drawing/2014/main" val="1670515732"/>
                    </a:ext>
                  </a:extLst>
                </a:gridCol>
                <a:gridCol w="2982935">
                  <a:extLst>
                    <a:ext uri="{9D8B030D-6E8A-4147-A177-3AD203B41FA5}">
                      <a16:colId xmlns:a16="http://schemas.microsoft.com/office/drawing/2014/main" val="3752095156"/>
                    </a:ext>
                  </a:extLst>
                </a:gridCol>
                <a:gridCol w="2631017">
                  <a:extLst>
                    <a:ext uri="{9D8B030D-6E8A-4147-A177-3AD203B41FA5}">
                      <a16:colId xmlns:a16="http://schemas.microsoft.com/office/drawing/2014/main" val="2078373339"/>
                    </a:ext>
                  </a:extLst>
                </a:gridCol>
              </a:tblGrid>
              <a:tr h="24429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 ABSCENSE COST </a:t>
                      </a:r>
                      <a:endParaRPr lang="en-GB" sz="1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WELLBEING INITIATIVE COST</a:t>
                      </a:r>
                      <a:endParaRPr lang="en-GB" sz="1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YEARLY SAVINGS</a:t>
                      </a:r>
                      <a:endParaRPr lang="en-GB" sz="1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NET SAVINGS 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24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800" u="none" strike="noStrike">
                          <a:effectLst/>
                        </a:rPr>
                        <a:t>                     3,529,433.51 € 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800" u="none" strike="noStrike">
                          <a:effectLst/>
                        </a:rPr>
                        <a:t>                                                  170,864.00 € 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800" u="none" strike="noStrike">
                          <a:effectLst/>
                        </a:rPr>
                        <a:t>                                                   280,646.51 € </a:t>
                      </a:r>
                      <a:endParaRPr lang="en-GB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800" u="none" strike="noStrike" dirty="0">
                          <a:effectLst/>
                        </a:rPr>
                        <a:t>3%*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74413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7DD7F228-29F5-C83E-AFE8-72D3FA896E49}"/>
              </a:ext>
            </a:extLst>
          </p:cNvPr>
          <p:cNvSpPr txBox="1"/>
          <p:nvPr/>
        </p:nvSpPr>
        <p:spPr>
          <a:xfrm>
            <a:off x="1061709" y="5731934"/>
            <a:ext cx="7151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Also impacting on employee loyalty/retention and company reputation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17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B8DC3-2F29-7ABA-B1D2-38E6FD771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374F-5206-0423-E8EF-744E3D88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WHAT IS COMING NEXT?</a:t>
            </a:r>
          </a:p>
        </p:txBody>
      </p:sp>
      <p:graphicFrame>
        <p:nvGraphicFramePr>
          <p:cNvPr id="14" name="Content Placeholder 2" descr="Linear process SmartArt graphic">
            <a:extLst>
              <a:ext uri="{FF2B5EF4-FFF2-40B4-BE49-F238E27FC236}">
                <a16:creationId xmlns:a16="http://schemas.microsoft.com/office/drawing/2014/main" id="{518E66C9-DF66-3B6C-BA1B-705A6C0D4F7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60922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969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EFDC7-2FA6-2790-35E1-0528FD5F4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4F2A-0354-FE9F-FD90-FA89D610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b="1" dirty="0"/>
              <a:t>INTRODUCTION</a:t>
            </a:r>
          </a:p>
        </p:txBody>
      </p:sp>
      <p:graphicFrame>
        <p:nvGraphicFramePr>
          <p:cNvPr id="14" name="Content Placeholder 2" descr="Icon SmartArt graphic">
            <a:extLst>
              <a:ext uri="{FF2B5EF4-FFF2-40B4-BE49-F238E27FC236}">
                <a16:creationId xmlns:a16="http://schemas.microsoft.com/office/drawing/2014/main" id="{F142F709-56A7-E185-1589-A96ED66F0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693768"/>
              </p:ext>
            </p:extLst>
          </p:nvPr>
        </p:nvGraphicFramePr>
        <p:xfrm>
          <a:off x="1371600" y="2104844"/>
          <a:ext cx="9601200" cy="3762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AutoShape 6">
            <a:extLst>
              <a:ext uri="{FF2B5EF4-FFF2-40B4-BE49-F238E27FC236}">
                <a16:creationId xmlns:a16="http://schemas.microsoft.com/office/drawing/2014/main" id="{2BD7CB5E-3F40-A249-9D6F-0B6BDFB5E9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DE4174-9005-8A3A-D451-78A3AB2A9A10}"/>
              </a:ext>
            </a:extLst>
          </p:cNvPr>
          <p:cNvSpPr txBox="1"/>
          <p:nvPr/>
        </p:nvSpPr>
        <p:spPr>
          <a:xfrm>
            <a:off x="2162644" y="2851030"/>
            <a:ext cx="140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WHO ARE WE?</a:t>
            </a:r>
          </a:p>
        </p:txBody>
      </p:sp>
    </p:spTree>
    <p:extLst>
      <p:ext uri="{BB962C8B-B14F-4D97-AF65-F5344CB8AC3E}">
        <p14:creationId xmlns:p14="http://schemas.microsoft.com/office/powerpoint/2010/main" val="3700902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bg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/>
          <a:p>
            <a:pPr rtl="0"/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b="1" dirty="0"/>
              <a:t>WHAT CHALLENGES ARE WE FACING?</a:t>
            </a:r>
          </a:p>
        </p:txBody>
      </p:sp>
      <p:graphicFrame>
        <p:nvGraphicFramePr>
          <p:cNvPr id="14" name="Content Placeholder 2" descr="Icon SmartArt graphic">
            <a:extLst>
              <a:ext uri="{FF2B5EF4-FFF2-40B4-BE49-F238E27FC236}">
                <a16:creationId xmlns:a16="http://schemas.microsoft.com/office/drawing/2014/main" id="{454EA04D-167F-4BB4-9EC9-2DC5D3C60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24752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b="1" dirty="0"/>
              <a:t>WHAT IS THE SCOPE OF THIS PROJECT?</a:t>
            </a:r>
          </a:p>
        </p:txBody>
      </p:sp>
      <p:graphicFrame>
        <p:nvGraphicFramePr>
          <p:cNvPr id="14" name="Content Placeholder 2" descr="Linear process SmartArt graphic">
            <a:extLst>
              <a:ext uri="{FF2B5EF4-FFF2-40B4-BE49-F238E27FC236}">
                <a16:creationId xmlns:a16="http://schemas.microsoft.com/office/drawing/2014/main" id="{DEC8A51B-A7CC-40D9-9DD5-CACF12E987D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38170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412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CF324-9EFC-A201-2C07-358CFDA4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KEY INFORMATION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ADC549-FA4D-E2F3-4C26-4AD456876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9788"/>
            <a:ext cx="9601200" cy="4576844"/>
          </a:xfrm>
        </p:spPr>
        <p:txBody>
          <a:bodyPr>
            <a:noAutofit/>
          </a:bodyPr>
          <a:lstStyle/>
          <a:p>
            <a:r>
              <a:rPr lang="en-GB" sz="2600" b="1" dirty="0"/>
              <a:t>HR DATA AVAILABLE : </a:t>
            </a:r>
            <a:r>
              <a:rPr lang="en-GB" sz="2600" dirty="0"/>
              <a:t>Current employee demographic and employment data, financial costs,  sick leave data based on historical precedents</a:t>
            </a:r>
            <a:endParaRPr lang="en-GB" sz="2600" b="1" dirty="0"/>
          </a:p>
          <a:p>
            <a:r>
              <a:rPr lang="en-GB" sz="2600" b="1" dirty="0"/>
              <a:t>ABSENTEEISM –</a:t>
            </a:r>
            <a:r>
              <a:rPr lang="en-GB" sz="2600" dirty="0"/>
              <a:t> (SICK + UNJUSTIFIED LEAVE) / WORKING DAYS </a:t>
            </a:r>
          </a:p>
          <a:p>
            <a:pPr lvl="1"/>
            <a:r>
              <a:rPr lang="en-GB" sz="2600" b="1" dirty="0"/>
              <a:t>Healthy rate:  </a:t>
            </a:r>
            <a:r>
              <a:rPr lang="en-GB" sz="2600" dirty="0"/>
              <a:t>1,5%  to 2% according to industry standards (CIPD), which is around 8 days per year</a:t>
            </a:r>
          </a:p>
          <a:p>
            <a:pPr lvl="1"/>
            <a:r>
              <a:rPr lang="en-GB" sz="2600" b="1" dirty="0"/>
              <a:t>Median in the EU</a:t>
            </a:r>
            <a:r>
              <a:rPr lang="en-GB" sz="2600" dirty="0"/>
              <a:t>: 3.3%</a:t>
            </a:r>
          </a:p>
          <a:p>
            <a:r>
              <a:rPr lang="en-GB" sz="2600" b="1" dirty="0"/>
              <a:t>EMPLOYEE CLUSTERS : </a:t>
            </a:r>
            <a:r>
              <a:rPr lang="en-GB" sz="2600" dirty="0"/>
              <a:t>Employees who share similar characteristics (demographic, hierarchical…) </a:t>
            </a:r>
          </a:p>
        </p:txBody>
      </p:sp>
    </p:spTree>
    <p:extLst>
      <p:ext uri="{BB962C8B-B14F-4D97-AF65-F5344CB8AC3E}">
        <p14:creationId xmlns:p14="http://schemas.microsoft.com/office/powerpoint/2010/main" val="258505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E47E6-D047-EDDB-3FB0-F0489C42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OBJECTIVE 1: </a:t>
            </a:r>
            <a:r>
              <a:rPr lang="en-GB" dirty="0"/>
              <a:t>Unify and create employee database using MySQL</a:t>
            </a:r>
            <a:r>
              <a:rPr lang="en-GB" b="1" dirty="0"/>
              <a:t> </a:t>
            </a:r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E7AD3D-42E8-F412-E6E2-9F085D12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429934"/>
            <a:ext cx="4936856" cy="31919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960A29F-1EA7-BEE8-926B-22CF23A50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39" y="2429933"/>
            <a:ext cx="5313962" cy="3191929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25C2AB72-B53D-1CFA-5EFB-8BC21EDB3682}"/>
              </a:ext>
            </a:extLst>
          </p:cNvPr>
          <p:cNvCxnSpPr>
            <a:cxnSpLocks/>
          </p:cNvCxnSpPr>
          <p:nvPr/>
        </p:nvCxnSpPr>
        <p:spPr>
          <a:xfrm>
            <a:off x="6231467" y="40259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C18F5F3-5678-C687-B30E-43034AABD6D9}"/>
              </a:ext>
            </a:extLst>
          </p:cNvPr>
          <p:cNvSpPr txBox="1"/>
          <p:nvPr/>
        </p:nvSpPr>
        <p:spPr>
          <a:xfrm>
            <a:off x="858238" y="5690170"/>
            <a:ext cx="537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 different Google sheets files/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F26A01F-B0AF-4B9E-B713-F3296FE54D51}"/>
              </a:ext>
            </a:extLst>
          </p:cNvPr>
          <p:cNvSpPr txBox="1"/>
          <p:nvPr/>
        </p:nvSpPr>
        <p:spPr>
          <a:xfrm>
            <a:off x="6858000" y="5695435"/>
            <a:ext cx="537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Database in </a:t>
            </a:r>
            <a:r>
              <a:rPr lang="en-GB" dirty="0" err="1"/>
              <a:t>MySql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6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3E38C-F217-BE71-0107-210541FB5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99F47-E830-694D-B5A0-20CEFC44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 2:  </a:t>
            </a:r>
            <a:r>
              <a:rPr lang="en-GB" dirty="0"/>
              <a:t>HR KPI’S &amp; Dashboards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DC7215-470D-4565-21B0-A4E11B76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/>
          </a:bodyPr>
          <a:lstStyle/>
          <a:p>
            <a:r>
              <a:rPr lang="en-GB" b="1" dirty="0"/>
              <a:t>GLOBAL HR DASHBOARD</a:t>
            </a:r>
          </a:p>
          <a:p>
            <a:r>
              <a:rPr lang="en-GB" b="1" dirty="0"/>
              <a:t>HR HEADCOUNT &amp; DEMOGRAFICS DASHBOARD</a:t>
            </a:r>
          </a:p>
          <a:p>
            <a:r>
              <a:rPr lang="en-GB" b="1" dirty="0"/>
              <a:t>ABSENTEEISM &amp; FINANCIAL DASHBOARD</a:t>
            </a:r>
          </a:p>
          <a:p>
            <a:r>
              <a:rPr lang="en-GB" b="1" dirty="0"/>
              <a:t>OTHER DASHBOARDS (NOT IN THE SCOPE – TO BE ADDED IN THE FUTURE) </a:t>
            </a:r>
          </a:p>
          <a:p>
            <a:pPr lvl="1"/>
            <a:r>
              <a:rPr lang="en-GB" b="1" dirty="0"/>
              <a:t>PAYROLL DASHBOARD </a:t>
            </a:r>
          </a:p>
          <a:p>
            <a:pPr lvl="1"/>
            <a:r>
              <a:rPr lang="en-GB" b="1" dirty="0"/>
              <a:t>PERFORMANCE &amp; USER DASHBOARD </a:t>
            </a:r>
          </a:p>
          <a:p>
            <a:pPr lvl="1"/>
            <a:r>
              <a:rPr lang="en-GB" b="1" dirty="0"/>
              <a:t>RECRUITMENT &amp; TALENT</a:t>
            </a:r>
          </a:p>
        </p:txBody>
      </p:sp>
    </p:spTree>
    <p:extLst>
      <p:ext uri="{BB962C8B-B14F-4D97-AF65-F5344CB8AC3E}">
        <p14:creationId xmlns:p14="http://schemas.microsoft.com/office/powerpoint/2010/main" val="389790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431C2-2C56-0A94-8081-49EBF87EA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EAEAE-86B6-A631-D0C1-9C1C5B12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 2:  </a:t>
            </a:r>
            <a:r>
              <a:rPr lang="en-GB" dirty="0"/>
              <a:t>Global HR Dashboard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BD34767-D8C8-397D-1803-036F02CC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BDBE52-4903-31CE-6AAC-CDB9E1728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28750"/>
            <a:ext cx="10287000" cy="519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8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3EF6B-5774-C3CC-800A-292C8E130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FD71B-1878-6747-F3A9-F169B98A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 2:  </a:t>
            </a:r>
            <a:endParaRPr lang="en-GB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7EB58C4-D1F4-62FC-E976-08A771C96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4128"/>
            <a:ext cx="9601200" cy="4908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KEY TAKEAWAYS FROM THE HR GLOBAL DASHBOARD</a:t>
            </a:r>
          </a:p>
          <a:p>
            <a:r>
              <a:rPr lang="en-GB" b="1" dirty="0"/>
              <a:t>Germany (DE) is the primary workforce hub</a:t>
            </a:r>
            <a:r>
              <a:rPr lang="en-GB" dirty="0"/>
              <a:t>, with the largest employee population, followed by France (FR) and Spain (ES).</a:t>
            </a:r>
          </a:p>
          <a:p>
            <a:r>
              <a:rPr lang="en-GB" b="1" dirty="0"/>
              <a:t>The 2 Absenteeism KPI´s are higher than the median of the EU. t</a:t>
            </a:r>
            <a:r>
              <a:rPr lang="en-GB" dirty="0"/>
              <a:t>his highlights the financial impact of time off and the need of managing absenteeism proactively.</a:t>
            </a:r>
          </a:p>
        </p:txBody>
      </p:sp>
    </p:spTree>
    <p:extLst>
      <p:ext uri="{BB962C8B-B14F-4D97-AF65-F5344CB8AC3E}">
        <p14:creationId xmlns:p14="http://schemas.microsoft.com/office/powerpoint/2010/main" val="179890628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082C27-02EB-4B4A-A84F-7021AA79D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155078-021E-49AB-8F30-C53CA1A5999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71af3243-3dd4-4a8d-8c0d-dd76da1f02a5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26757D5-6F93-45B0-82A2-39BC87D70F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1078</TotalTime>
  <Words>1127</Words>
  <Application>Microsoft Office PowerPoint</Application>
  <PresentationFormat>Panorámica</PresentationFormat>
  <Paragraphs>171</Paragraphs>
  <Slides>20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Franklin Gothic Book</vt:lpstr>
      <vt:lpstr>Recorte</vt:lpstr>
      <vt:lpstr>HR BUSINESS CASE</vt:lpstr>
      <vt:lpstr>INTRODUCTION</vt:lpstr>
      <vt:lpstr>WHAT CHALLENGES ARE WE FACING?</vt:lpstr>
      <vt:lpstr>WHAT IS THE SCOPE OF THIS PROJECT?</vt:lpstr>
      <vt:lpstr>PROJECT KEY INFORMATION</vt:lpstr>
      <vt:lpstr>OBJECTIVE 1: Unify and create employee database using MySQL </vt:lpstr>
      <vt:lpstr>OBJECTIVE 2:  HR KPI’S &amp; Dashboards</vt:lpstr>
      <vt:lpstr>OBJECTIVE 2:  Global HR Dashboard</vt:lpstr>
      <vt:lpstr>OBJECTIVE 2:  </vt:lpstr>
      <vt:lpstr>OBJECTIVE 2:  Headcount Dashboard</vt:lpstr>
      <vt:lpstr>OBJECTIVE 2:  </vt:lpstr>
      <vt:lpstr>OBJECTIVE 2:  Absenteeism Dashboard</vt:lpstr>
      <vt:lpstr>OBJECTIVE 2:  </vt:lpstr>
      <vt:lpstr>OBJECTIVE 3:  Data analysis &amp; Clustering </vt:lpstr>
      <vt:lpstr>Employee Cluster definition</vt:lpstr>
      <vt:lpstr>Employee clusters in numbers</vt:lpstr>
      <vt:lpstr>OBJECTIVE 4: Wellbeing options</vt:lpstr>
      <vt:lpstr>OBJECTIVE 4: Wellbeing proposal</vt:lpstr>
      <vt:lpstr>WHAT IS COMING NEXT?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sanchez castro</dc:creator>
  <cp:lastModifiedBy>Javier sanchez castro</cp:lastModifiedBy>
  <cp:revision>18</cp:revision>
  <cp:lastPrinted>2025-07-21T22:24:59Z</cp:lastPrinted>
  <dcterms:created xsi:type="dcterms:W3CDTF">2025-06-30T09:14:27Z</dcterms:created>
  <dcterms:modified xsi:type="dcterms:W3CDTF">2025-07-21T22:27:33Z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