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2"/>
  </p:notesMasterIdLst>
  <p:sldIdLst>
    <p:sldId id="256" r:id="rId2"/>
    <p:sldId id="269" r:id="rId3"/>
    <p:sldId id="274" r:id="rId4"/>
    <p:sldId id="273" r:id="rId5"/>
    <p:sldId id="275" r:id="rId6"/>
    <p:sldId id="276" r:id="rId7"/>
    <p:sldId id="277" r:id="rId8"/>
    <p:sldId id="278" r:id="rId9"/>
    <p:sldId id="257" r:id="rId10"/>
    <p:sldId id="271" r:id="rId11"/>
    <p:sldId id="258" r:id="rId12"/>
    <p:sldId id="259" r:id="rId13"/>
    <p:sldId id="267" r:id="rId14"/>
    <p:sldId id="260" r:id="rId15"/>
    <p:sldId id="268" r:id="rId16"/>
    <p:sldId id="261" r:id="rId17"/>
    <p:sldId id="262" r:id="rId18"/>
    <p:sldId id="270" r:id="rId19"/>
    <p:sldId id="266"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5033" autoAdjust="0"/>
  </p:normalViewPr>
  <p:slideViewPr>
    <p:cSldViewPr snapToGrid="0">
      <p:cViewPr varScale="1">
        <p:scale>
          <a:sx n="121" d="100"/>
          <a:sy n="121" d="100"/>
        </p:scale>
        <p:origin x="187"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05AFC-61B1-4A6D-9788-F5DB81F0E6A7}"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01A79ADA-E512-43A5-801A-8932ABF0EDA1}">
      <dgm:prSet/>
      <dgm:spPr/>
      <dgm:t>
        <a:bodyPr/>
        <a:lstStyle/>
        <a:p>
          <a:r>
            <a:rPr lang="en-IN" b="0" i="0"/>
            <a:t>Web Crawling</a:t>
          </a:r>
          <a:endParaRPr lang="en-US"/>
        </a:p>
      </dgm:t>
    </dgm:pt>
    <dgm:pt modelId="{411BFA10-E343-431F-B683-C18C4517E321}" type="parTrans" cxnId="{D4E2256A-62FB-47AA-9486-469A128D5568}">
      <dgm:prSet/>
      <dgm:spPr/>
      <dgm:t>
        <a:bodyPr/>
        <a:lstStyle/>
        <a:p>
          <a:endParaRPr lang="en-US"/>
        </a:p>
      </dgm:t>
    </dgm:pt>
    <dgm:pt modelId="{A69969A8-2A2C-4FF4-A8F9-5F438D56F8A0}" type="sibTrans" cxnId="{D4E2256A-62FB-47AA-9486-469A128D5568}">
      <dgm:prSet/>
      <dgm:spPr/>
      <dgm:t>
        <a:bodyPr/>
        <a:lstStyle/>
        <a:p>
          <a:endParaRPr lang="en-US"/>
        </a:p>
      </dgm:t>
    </dgm:pt>
    <dgm:pt modelId="{48E96D73-9668-4A45-9DEF-DE60C3A39F35}">
      <dgm:prSet/>
      <dgm:spPr/>
      <dgm:t>
        <a:bodyPr/>
        <a:lstStyle/>
        <a:p>
          <a:r>
            <a:rPr lang="en-IN" b="0" i="0"/>
            <a:t>HTML Parser</a:t>
          </a:r>
          <a:endParaRPr lang="en-US"/>
        </a:p>
      </dgm:t>
    </dgm:pt>
    <dgm:pt modelId="{79F8B049-4614-429C-9335-1B6CC6D06B47}" type="parTrans" cxnId="{035B33A3-8E0F-4B9E-BDB2-300810F9B86F}">
      <dgm:prSet/>
      <dgm:spPr/>
      <dgm:t>
        <a:bodyPr/>
        <a:lstStyle/>
        <a:p>
          <a:endParaRPr lang="en-US"/>
        </a:p>
      </dgm:t>
    </dgm:pt>
    <dgm:pt modelId="{1A45AC11-5C6B-4599-A8A5-5489B588BAC6}" type="sibTrans" cxnId="{035B33A3-8E0F-4B9E-BDB2-300810F9B86F}">
      <dgm:prSet/>
      <dgm:spPr/>
      <dgm:t>
        <a:bodyPr/>
        <a:lstStyle/>
        <a:p>
          <a:endParaRPr lang="en-US"/>
        </a:p>
      </dgm:t>
    </dgm:pt>
    <dgm:pt modelId="{5189CDC5-FDB4-4622-8207-C03102E0EA93}">
      <dgm:prSet/>
      <dgm:spPr/>
      <dgm:t>
        <a:bodyPr/>
        <a:lstStyle/>
        <a:p>
          <a:r>
            <a:rPr lang="en-IN" b="0" i="0"/>
            <a:t>Page Ranking</a:t>
          </a:r>
          <a:endParaRPr lang="en-US"/>
        </a:p>
      </dgm:t>
    </dgm:pt>
    <dgm:pt modelId="{4A5B760B-1652-43B6-81E9-CDD282C6812D}" type="parTrans" cxnId="{4BDED54D-2CF2-4FD4-A386-BA417E84F8FA}">
      <dgm:prSet/>
      <dgm:spPr/>
      <dgm:t>
        <a:bodyPr/>
        <a:lstStyle/>
        <a:p>
          <a:endParaRPr lang="en-US"/>
        </a:p>
      </dgm:t>
    </dgm:pt>
    <dgm:pt modelId="{85389C42-E12A-4C1E-9E2F-96D1D655257B}" type="sibTrans" cxnId="{4BDED54D-2CF2-4FD4-A386-BA417E84F8FA}">
      <dgm:prSet/>
      <dgm:spPr/>
      <dgm:t>
        <a:bodyPr/>
        <a:lstStyle/>
        <a:p>
          <a:endParaRPr lang="en-US"/>
        </a:p>
      </dgm:t>
    </dgm:pt>
    <dgm:pt modelId="{EB228172-CA7F-42AA-8E33-456DB389EE70}">
      <dgm:prSet/>
      <dgm:spPr/>
      <dgm:t>
        <a:bodyPr/>
        <a:lstStyle/>
        <a:p>
          <a:r>
            <a:rPr lang="en-IN" b="0" i="0"/>
            <a:t>Word Completion</a:t>
          </a:r>
          <a:endParaRPr lang="en-US"/>
        </a:p>
      </dgm:t>
    </dgm:pt>
    <dgm:pt modelId="{E3D7A8E6-4F18-4CC2-A6FD-467C22EF0CBE}" type="parTrans" cxnId="{DB684FB4-DB7C-44CB-A916-0A410309B8B3}">
      <dgm:prSet/>
      <dgm:spPr/>
      <dgm:t>
        <a:bodyPr/>
        <a:lstStyle/>
        <a:p>
          <a:endParaRPr lang="en-US"/>
        </a:p>
      </dgm:t>
    </dgm:pt>
    <dgm:pt modelId="{2D62359D-DA94-45E9-B311-A13C4716EF92}" type="sibTrans" cxnId="{DB684FB4-DB7C-44CB-A916-0A410309B8B3}">
      <dgm:prSet/>
      <dgm:spPr/>
      <dgm:t>
        <a:bodyPr/>
        <a:lstStyle/>
        <a:p>
          <a:endParaRPr lang="en-US"/>
        </a:p>
      </dgm:t>
    </dgm:pt>
    <dgm:pt modelId="{3AA239DC-5512-4B18-93E5-CFADA58A2EC0}">
      <dgm:prSet/>
      <dgm:spPr/>
      <dgm:t>
        <a:bodyPr/>
        <a:lstStyle/>
        <a:p>
          <a:r>
            <a:rPr lang="en-IN" b="0" i="0" dirty="0"/>
            <a:t>Search Frequency</a:t>
          </a:r>
          <a:endParaRPr lang="en-US" dirty="0"/>
        </a:p>
      </dgm:t>
    </dgm:pt>
    <dgm:pt modelId="{14C7C009-DECF-4B55-BE21-12895BCAFDD1}" type="parTrans" cxnId="{A7EC905C-ACE4-470E-984B-C3FF692A5506}">
      <dgm:prSet/>
      <dgm:spPr/>
      <dgm:t>
        <a:bodyPr/>
        <a:lstStyle/>
        <a:p>
          <a:endParaRPr lang="en-US"/>
        </a:p>
      </dgm:t>
    </dgm:pt>
    <dgm:pt modelId="{831B56BA-DAE4-443B-A116-2A76118D84D8}" type="sibTrans" cxnId="{A7EC905C-ACE4-470E-984B-C3FF692A5506}">
      <dgm:prSet/>
      <dgm:spPr/>
      <dgm:t>
        <a:bodyPr/>
        <a:lstStyle/>
        <a:p>
          <a:endParaRPr lang="en-US"/>
        </a:p>
      </dgm:t>
    </dgm:pt>
    <dgm:pt modelId="{160B3F4D-DAE4-4A20-A158-0025B3C11A57}">
      <dgm:prSet/>
      <dgm:spPr/>
      <dgm:t>
        <a:bodyPr/>
        <a:lstStyle/>
        <a:p>
          <a:r>
            <a:rPr lang="en-IN" b="0" i="0"/>
            <a:t>Data Validation Using Regex</a:t>
          </a:r>
          <a:endParaRPr lang="en-US"/>
        </a:p>
      </dgm:t>
    </dgm:pt>
    <dgm:pt modelId="{5C2C43FB-89CA-4F90-80B4-77CF31B51608}" type="parTrans" cxnId="{BC2D29E8-CDB9-4D0B-9DF5-3E1149C1EDF6}">
      <dgm:prSet/>
      <dgm:spPr/>
      <dgm:t>
        <a:bodyPr/>
        <a:lstStyle/>
        <a:p>
          <a:endParaRPr lang="en-US"/>
        </a:p>
      </dgm:t>
    </dgm:pt>
    <dgm:pt modelId="{1D7C439B-FB97-4E0B-B388-27AE79A6877A}" type="sibTrans" cxnId="{BC2D29E8-CDB9-4D0B-9DF5-3E1149C1EDF6}">
      <dgm:prSet/>
      <dgm:spPr/>
      <dgm:t>
        <a:bodyPr/>
        <a:lstStyle/>
        <a:p>
          <a:endParaRPr lang="en-US"/>
        </a:p>
      </dgm:t>
    </dgm:pt>
    <dgm:pt modelId="{BF38423E-AF84-4AFC-82A8-C68CCE84DCBB}">
      <dgm:prSet/>
      <dgm:spPr/>
      <dgm:t>
        <a:bodyPr/>
        <a:lstStyle/>
        <a:p>
          <a:r>
            <a:rPr lang="en-IN" b="0" i="0"/>
            <a:t>Spell Checking</a:t>
          </a:r>
          <a:endParaRPr lang="en-US" dirty="0"/>
        </a:p>
      </dgm:t>
    </dgm:pt>
    <dgm:pt modelId="{34C74143-AE4B-468C-8AFE-E66D2D0922E4}" type="parTrans" cxnId="{53EBCE1D-9D7E-41FF-B7D7-8C43CCEB377E}">
      <dgm:prSet/>
      <dgm:spPr/>
      <dgm:t>
        <a:bodyPr/>
        <a:lstStyle/>
        <a:p>
          <a:endParaRPr lang="en-IN"/>
        </a:p>
      </dgm:t>
    </dgm:pt>
    <dgm:pt modelId="{CCDBBBE5-F4C0-41E1-97A6-6D9F32BCCD4E}" type="sibTrans" cxnId="{53EBCE1D-9D7E-41FF-B7D7-8C43CCEB377E}">
      <dgm:prSet/>
      <dgm:spPr/>
      <dgm:t>
        <a:bodyPr/>
        <a:lstStyle/>
        <a:p>
          <a:endParaRPr lang="en-IN"/>
        </a:p>
      </dgm:t>
    </dgm:pt>
    <dgm:pt modelId="{961A507C-06AA-43D5-B534-84F7DB0C99FC}" type="pres">
      <dgm:prSet presAssocID="{4F205AFC-61B1-4A6D-9788-F5DB81F0E6A7}" presName="diagram" presStyleCnt="0">
        <dgm:presLayoutVars>
          <dgm:dir/>
          <dgm:resizeHandles val="exact"/>
        </dgm:presLayoutVars>
      </dgm:prSet>
      <dgm:spPr/>
    </dgm:pt>
    <dgm:pt modelId="{D6B1D187-30A8-4509-B4E8-1DC6292C994A}" type="pres">
      <dgm:prSet presAssocID="{01A79ADA-E512-43A5-801A-8932ABF0EDA1}" presName="node" presStyleLbl="node1" presStyleIdx="0" presStyleCnt="7">
        <dgm:presLayoutVars>
          <dgm:bulletEnabled val="1"/>
        </dgm:presLayoutVars>
      </dgm:prSet>
      <dgm:spPr/>
    </dgm:pt>
    <dgm:pt modelId="{26F2016C-0A5A-4F32-B220-C5499E55CD6A}" type="pres">
      <dgm:prSet presAssocID="{A69969A8-2A2C-4FF4-A8F9-5F438D56F8A0}" presName="sibTrans" presStyleCnt="0"/>
      <dgm:spPr/>
    </dgm:pt>
    <dgm:pt modelId="{090F3F91-5AC8-4B59-8A80-F9F37FCBB02C}" type="pres">
      <dgm:prSet presAssocID="{48E96D73-9668-4A45-9DEF-DE60C3A39F35}" presName="node" presStyleLbl="node1" presStyleIdx="1" presStyleCnt="7">
        <dgm:presLayoutVars>
          <dgm:bulletEnabled val="1"/>
        </dgm:presLayoutVars>
      </dgm:prSet>
      <dgm:spPr/>
    </dgm:pt>
    <dgm:pt modelId="{4B8A8AF8-7D4A-4FE1-B701-5A6144DF00BF}" type="pres">
      <dgm:prSet presAssocID="{1A45AC11-5C6B-4599-A8A5-5489B588BAC6}" presName="sibTrans" presStyleCnt="0"/>
      <dgm:spPr/>
    </dgm:pt>
    <dgm:pt modelId="{F34A04E4-E759-490F-9661-6B3073F2724B}" type="pres">
      <dgm:prSet presAssocID="{5189CDC5-FDB4-4622-8207-C03102E0EA93}" presName="node" presStyleLbl="node1" presStyleIdx="2" presStyleCnt="7">
        <dgm:presLayoutVars>
          <dgm:bulletEnabled val="1"/>
        </dgm:presLayoutVars>
      </dgm:prSet>
      <dgm:spPr/>
    </dgm:pt>
    <dgm:pt modelId="{95054225-7D39-40A0-A8ED-1B94D42B30B9}" type="pres">
      <dgm:prSet presAssocID="{85389C42-E12A-4C1E-9E2F-96D1D655257B}" presName="sibTrans" presStyleCnt="0"/>
      <dgm:spPr/>
    </dgm:pt>
    <dgm:pt modelId="{3984B3CD-6A38-4C4A-9C1C-F22185906E9D}" type="pres">
      <dgm:prSet presAssocID="{EB228172-CA7F-42AA-8E33-456DB389EE70}" presName="node" presStyleLbl="node1" presStyleIdx="3" presStyleCnt="7">
        <dgm:presLayoutVars>
          <dgm:bulletEnabled val="1"/>
        </dgm:presLayoutVars>
      </dgm:prSet>
      <dgm:spPr/>
    </dgm:pt>
    <dgm:pt modelId="{005EF4D5-3D23-44C1-91E8-A10BDC76E3A6}" type="pres">
      <dgm:prSet presAssocID="{2D62359D-DA94-45E9-B311-A13C4716EF92}" presName="sibTrans" presStyleCnt="0"/>
      <dgm:spPr/>
    </dgm:pt>
    <dgm:pt modelId="{B5DEFF6C-D242-4CE3-B016-4F89389ED2DC}" type="pres">
      <dgm:prSet presAssocID="{3AA239DC-5512-4B18-93E5-CFADA58A2EC0}" presName="node" presStyleLbl="node1" presStyleIdx="4" presStyleCnt="7">
        <dgm:presLayoutVars>
          <dgm:bulletEnabled val="1"/>
        </dgm:presLayoutVars>
      </dgm:prSet>
      <dgm:spPr/>
    </dgm:pt>
    <dgm:pt modelId="{DFF5B949-662C-49A1-8CA9-C4157EF53275}" type="pres">
      <dgm:prSet presAssocID="{831B56BA-DAE4-443B-A116-2A76118D84D8}" presName="sibTrans" presStyleCnt="0"/>
      <dgm:spPr/>
    </dgm:pt>
    <dgm:pt modelId="{612E3ED8-1D30-4D90-98D0-E160450A4C03}" type="pres">
      <dgm:prSet presAssocID="{160B3F4D-DAE4-4A20-A158-0025B3C11A57}" presName="node" presStyleLbl="node1" presStyleIdx="5" presStyleCnt="7">
        <dgm:presLayoutVars>
          <dgm:bulletEnabled val="1"/>
        </dgm:presLayoutVars>
      </dgm:prSet>
      <dgm:spPr/>
    </dgm:pt>
    <dgm:pt modelId="{B331A0FA-0AF1-4C87-A444-91AF9A8B651D}" type="pres">
      <dgm:prSet presAssocID="{1D7C439B-FB97-4E0B-B388-27AE79A6877A}" presName="sibTrans" presStyleCnt="0"/>
      <dgm:spPr/>
    </dgm:pt>
    <dgm:pt modelId="{4AA4DDAC-1C0A-4617-A2D6-1AA6BC1F151B}" type="pres">
      <dgm:prSet presAssocID="{BF38423E-AF84-4AFC-82A8-C68CCE84DCBB}" presName="node" presStyleLbl="node1" presStyleIdx="6" presStyleCnt="7">
        <dgm:presLayoutVars>
          <dgm:bulletEnabled val="1"/>
        </dgm:presLayoutVars>
      </dgm:prSet>
      <dgm:spPr/>
    </dgm:pt>
  </dgm:ptLst>
  <dgm:cxnLst>
    <dgm:cxn modelId="{394C780A-722D-4C5F-A838-31D6D844AD3C}" type="presOf" srcId="{BF38423E-AF84-4AFC-82A8-C68CCE84DCBB}" destId="{4AA4DDAC-1C0A-4617-A2D6-1AA6BC1F151B}" srcOrd="0" destOrd="0" presId="urn:microsoft.com/office/officeart/2005/8/layout/default"/>
    <dgm:cxn modelId="{2D8D0211-505F-4631-A082-81C549147E56}" type="presOf" srcId="{48E96D73-9668-4A45-9DEF-DE60C3A39F35}" destId="{090F3F91-5AC8-4B59-8A80-F9F37FCBB02C}" srcOrd="0" destOrd="0" presId="urn:microsoft.com/office/officeart/2005/8/layout/default"/>
    <dgm:cxn modelId="{53EBCE1D-9D7E-41FF-B7D7-8C43CCEB377E}" srcId="{4F205AFC-61B1-4A6D-9788-F5DB81F0E6A7}" destId="{BF38423E-AF84-4AFC-82A8-C68CCE84DCBB}" srcOrd="6" destOrd="0" parTransId="{34C74143-AE4B-468C-8AFE-E66D2D0922E4}" sibTransId="{CCDBBBE5-F4C0-41E1-97A6-6D9F32BCCD4E}"/>
    <dgm:cxn modelId="{A7EC905C-ACE4-470E-984B-C3FF692A5506}" srcId="{4F205AFC-61B1-4A6D-9788-F5DB81F0E6A7}" destId="{3AA239DC-5512-4B18-93E5-CFADA58A2EC0}" srcOrd="4" destOrd="0" parTransId="{14C7C009-DECF-4B55-BE21-12895BCAFDD1}" sibTransId="{831B56BA-DAE4-443B-A116-2A76118D84D8}"/>
    <dgm:cxn modelId="{D4E2256A-62FB-47AA-9486-469A128D5568}" srcId="{4F205AFC-61B1-4A6D-9788-F5DB81F0E6A7}" destId="{01A79ADA-E512-43A5-801A-8932ABF0EDA1}" srcOrd="0" destOrd="0" parTransId="{411BFA10-E343-431F-B683-C18C4517E321}" sibTransId="{A69969A8-2A2C-4FF4-A8F9-5F438D56F8A0}"/>
    <dgm:cxn modelId="{C87D696A-78CC-4C3A-9341-C55F35C70E48}" type="presOf" srcId="{3AA239DC-5512-4B18-93E5-CFADA58A2EC0}" destId="{B5DEFF6C-D242-4CE3-B016-4F89389ED2DC}" srcOrd="0" destOrd="0" presId="urn:microsoft.com/office/officeart/2005/8/layout/default"/>
    <dgm:cxn modelId="{4BDED54D-2CF2-4FD4-A386-BA417E84F8FA}" srcId="{4F205AFC-61B1-4A6D-9788-F5DB81F0E6A7}" destId="{5189CDC5-FDB4-4622-8207-C03102E0EA93}" srcOrd="2" destOrd="0" parTransId="{4A5B760B-1652-43B6-81E9-CDD282C6812D}" sibTransId="{85389C42-E12A-4C1E-9E2F-96D1D655257B}"/>
    <dgm:cxn modelId="{035B33A3-8E0F-4B9E-BDB2-300810F9B86F}" srcId="{4F205AFC-61B1-4A6D-9788-F5DB81F0E6A7}" destId="{48E96D73-9668-4A45-9DEF-DE60C3A39F35}" srcOrd="1" destOrd="0" parTransId="{79F8B049-4614-429C-9335-1B6CC6D06B47}" sibTransId="{1A45AC11-5C6B-4599-A8A5-5489B588BAC6}"/>
    <dgm:cxn modelId="{DB684FB4-DB7C-44CB-A916-0A410309B8B3}" srcId="{4F205AFC-61B1-4A6D-9788-F5DB81F0E6A7}" destId="{EB228172-CA7F-42AA-8E33-456DB389EE70}" srcOrd="3" destOrd="0" parTransId="{E3D7A8E6-4F18-4CC2-A6FD-467C22EF0CBE}" sibTransId="{2D62359D-DA94-45E9-B311-A13C4716EF92}"/>
    <dgm:cxn modelId="{5E17F2D4-48A8-4AAA-9766-ACA75748EC81}" type="presOf" srcId="{4F205AFC-61B1-4A6D-9788-F5DB81F0E6A7}" destId="{961A507C-06AA-43D5-B534-84F7DB0C99FC}" srcOrd="0" destOrd="0" presId="urn:microsoft.com/office/officeart/2005/8/layout/default"/>
    <dgm:cxn modelId="{BC2D29E8-CDB9-4D0B-9DF5-3E1149C1EDF6}" srcId="{4F205AFC-61B1-4A6D-9788-F5DB81F0E6A7}" destId="{160B3F4D-DAE4-4A20-A158-0025B3C11A57}" srcOrd="5" destOrd="0" parTransId="{5C2C43FB-89CA-4F90-80B4-77CF31B51608}" sibTransId="{1D7C439B-FB97-4E0B-B388-27AE79A6877A}"/>
    <dgm:cxn modelId="{1AEF4CED-B709-4970-BC1C-AC14BC00B937}" type="presOf" srcId="{160B3F4D-DAE4-4A20-A158-0025B3C11A57}" destId="{612E3ED8-1D30-4D90-98D0-E160450A4C03}" srcOrd="0" destOrd="0" presId="urn:microsoft.com/office/officeart/2005/8/layout/default"/>
    <dgm:cxn modelId="{9D5473F0-E08B-440D-8995-71CCF9BDD20D}" type="presOf" srcId="{01A79ADA-E512-43A5-801A-8932ABF0EDA1}" destId="{D6B1D187-30A8-4509-B4E8-1DC6292C994A}" srcOrd="0" destOrd="0" presId="urn:microsoft.com/office/officeart/2005/8/layout/default"/>
    <dgm:cxn modelId="{EA64F8F8-B3BE-4E6A-9C8E-3294D4425B26}" type="presOf" srcId="{EB228172-CA7F-42AA-8E33-456DB389EE70}" destId="{3984B3CD-6A38-4C4A-9C1C-F22185906E9D}" srcOrd="0" destOrd="0" presId="urn:microsoft.com/office/officeart/2005/8/layout/default"/>
    <dgm:cxn modelId="{84701EFC-6357-4DD1-B628-656E0883A2C2}" type="presOf" srcId="{5189CDC5-FDB4-4622-8207-C03102E0EA93}" destId="{F34A04E4-E759-490F-9661-6B3073F2724B}" srcOrd="0" destOrd="0" presId="urn:microsoft.com/office/officeart/2005/8/layout/default"/>
    <dgm:cxn modelId="{A4BC8E33-DA47-417B-AA61-5E7DCC92B4F1}" type="presParOf" srcId="{961A507C-06AA-43D5-B534-84F7DB0C99FC}" destId="{D6B1D187-30A8-4509-B4E8-1DC6292C994A}" srcOrd="0" destOrd="0" presId="urn:microsoft.com/office/officeart/2005/8/layout/default"/>
    <dgm:cxn modelId="{480623B4-76DB-4831-9909-D46945A2B163}" type="presParOf" srcId="{961A507C-06AA-43D5-B534-84F7DB0C99FC}" destId="{26F2016C-0A5A-4F32-B220-C5499E55CD6A}" srcOrd="1" destOrd="0" presId="urn:microsoft.com/office/officeart/2005/8/layout/default"/>
    <dgm:cxn modelId="{D1F5A815-BE19-453A-B19B-3547E3572054}" type="presParOf" srcId="{961A507C-06AA-43D5-B534-84F7DB0C99FC}" destId="{090F3F91-5AC8-4B59-8A80-F9F37FCBB02C}" srcOrd="2" destOrd="0" presId="urn:microsoft.com/office/officeart/2005/8/layout/default"/>
    <dgm:cxn modelId="{C8CC35F1-B3FF-4646-8A15-D8A838ED3C64}" type="presParOf" srcId="{961A507C-06AA-43D5-B534-84F7DB0C99FC}" destId="{4B8A8AF8-7D4A-4FE1-B701-5A6144DF00BF}" srcOrd="3" destOrd="0" presId="urn:microsoft.com/office/officeart/2005/8/layout/default"/>
    <dgm:cxn modelId="{D4D63ED0-FCCE-4629-B9A6-A388B795F788}" type="presParOf" srcId="{961A507C-06AA-43D5-B534-84F7DB0C99FC}" destId="{F34A04E4-E759-490F-9661-6B3073F2724B}" srcOrd="4" destOrd="0" presId="urn:microsoft.com/office/officeart/2005/8/layout/default"/>
    <dgm:cxn modelId="{32BD5EF5-306E-48C1-8C7F-F04D841307C5}" type="presParOf" srcId="{961A507C-06AA-43D5-B534-84F7DB0C99FC}" destId="{95054225-7D39-40A0-A8ED-1B94D42B30B9}" srcOrd="5" destOrd="0" presId="urn:microsoft.com/office/officeart/2005/8/layout/default"/>
    <dgm:cxn modelId="{C36DF1B3-1A13-412C-9C5A-52A4F93BF003}" type="presParOf" srcId="{961A507C-06AA-43D5-B534-84F7DB0C99FC}" destId="{3984B3CD-6A38-4C4A-9C1C-F22185906E9D}" srcOrd="6" destOrd="0" presId="urn:microsoft.com/office/officeart/2005/8/layout/default"/>
    <dgm:cxn modelId="{301917B7-EA05-4F1D-9ADB-BAE3E9FFBEE3}" type="presParOf" srcId="{961A507C-06AA-43D5-B534-84F7DB0C99FC}" destId="{005EF4D5-3D23-44C1-91E8-A10BDC76E3A6}" srcOrd="7" destOrd="0" presId="urn:microsoft.com/office/officeart/2005/8/layout/default"/>
    <dgm:cxn modelId="{801B48A7-22C8-4497-8254-3DCAD4831542}" type="presParOf" srcId="{961A507C-06AA-43D5-B534-84F7DB0C99FC}" destId="{B5DEFF6C-D242-4CE3-B016-4F89389ED2DC}" srcOrd="8" destOrd="0" presId="urn:microsoft.com/office/officeart/2005/8/layout/default"/>
    <dgm:cxn modelId="{7170260E-6B4A-4136-A1A2-7BF97489425A}" type="presParOf" srcId="{961A507C-06AA-43D5-B534-84F7DB0C99FC}" destId="{DFF5B949-662C-49A1-8CA9-C4157EF53275}" srcOrd="9" destOrd="0" presId="urn:microsoft.com/office/officeart/2005/8/layout/default"/>
    <dgm:cxn modelId="{6327CD02-F900-4B25-9EAE-7C0BB304C64E}" type="presParOf" srcId="{961A507C-06AA-43D5-B534-84F7DB0C99FC}" destId="{612E3ED8-1D30-4D90-98D0-E160450A4C03}" srcOrd="10" destOrd="0" presId="urn:microsoft.com/office/officeart/2005/8/layout/default"/>
    <dgm:cxn modelId="{5714D005-224D-4271-A023-C7C2A0808C9E}" type="presParOf" srcId="{961A507C-06AA-43D5-B534-84F7DB0C99FC}" destId="{B331A0FA-0AF1-4C87-A444-91AF9A8B651D}" srcOrd="11" destOrd="0" presId="urn:microsoft.com/office/officeart/2005/8/layout/default"/>
    <dgm:cxn modelId="{5BDB0995-F5D2-4E23-9D74-A5CD491BBB41}" type="presParOf" srcId="{961A507C-06AA-43D5-B534-84F7DB0C99FC}" destId="{4AA4DDAC-1C0A-4617-A2D6-1AA6BC1F151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1D187-30A8-4509-B4E8-1DC6292C994A}">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Web Crawling</a:t>
          </a:r>
          <a:endParaRPr lang="en-US" sz="2700" kern="1200"/>
        </a:p>
      </dsp:txBody>
      <dsp:txXfrm>
        <a:off x="2819" y="257194"/>
        <a:ext cx="2237149" cy="1342289"/>
      </dsp:txXfrm>
    </dsp:sp>
    <dsp:sp modelId="{090F3F91-5AC8-4B59-8A80-F9F37FCBB02C}">
      <dsp:nvSpPr>
        <dsp:cNvPr id="0" name=""/>
        <dsp:cNvSpPr/>
      </dsp:nvSpPr>
      <dsp:spPr>
        <a:xfrm>
          <a:off x="2463684" y="257194"/>
          <a:ext cx="2237149" cy="1342289"/>
        </a:xfrm>
        <a:prstGeom prst="rect">
          <a:avLst/>
        </a:prstGeom>
        <a:gradFill rotWithShape="0">
          <a:gsLst>
            <a:gs pos="0">
              <a:schemeClr val="accent2">
                <a:hueOff val="-3294287"/>
                <a:satOff val="150"/>
                <a:lumOff val="0"/>
                <a:alphaOff val="0"/>
                <a:tint val="98000"/>
                <a:lumMod val="114000"/>
              </a:schemeClr>
            </a:gs>
            <a:gs pos="100000">
              <a:schemeClr val="accent2">
                <a:hueOff val="-3294287"/>
                <a:satOff val="15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HTML Parser</a:t>
          </a:r>
          <a:endParaRPr lang="en-US" sz="2700" kern="1200"/>
        </a:p>
      </dsp:txBody>
      <dsp:txXfrm>
        <a:off x="2463684" y="257194"/>
        <a:ext cx="2237149" cy="1342289"/>
      </dsp:txXfrm>
    </dsp:sp>
    <dsp:sp modelId="{F34A04E4-E759-490F-9661-6B3073F2724B}">
      <dsp:nvSpPr>
        <dsp:cNvPr id="0" name=""/>
        <dsp:cNvSpPr/>
      </dsp:nvSpPr>
      <dsp:spPr>
        <a:xfrm>
          <a:off x="4924548" y="257194"/>
          <a:ext cx="2237149" cy="1342289"/>
        </a:xfrm>
        <a:prstGeom prst="rect">
          <a:avLst/>
        </a:prstGeom>
        <a:gradFill rotWithShape="0">
          <a:gsLst>
            <a:gs pos="0">
              <a:schemeClr val="accent2">
                <a:hueOff val="-6588574"/>
                <a:satOff val="300"/>
                <a:lumOff val="0"/>
                <a:alphaOff val="0"/>
                <a:tint val="98000"/>
                <a:lumMod val="114000"/>
              </a:schemeClr>
            </a:gs>
            <a:gs pos="100000">
              <a:schemeClr val="accent2">
                <a:hueOff val="-6588574"/>
                <a:satOff val="30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Page Ranking</a:t>
          </a:r>
          <a:endParaRPr lang="en-US" sz="2700" kern="1200"/>
        </a:p>
      </dsp:txBody>
      <dsp:txXfrm>
        <a:off x="4924548" y="257194"/>
        <a:ext cx="2237149" cy="1342289"/>
      </dsp:txXfrm>
    </dsp:sp>
    <dsp:sp modelId="{3984B3CD-6A38-4C4A-9C1C-F22185906E9D}">
      <dsp:nvSpPr>
        <dsp:cNvPr id="0" name=""/>
        <dsp:cNvSpPr/>
      </dsp:nvSpPr>
      <dsp:spPr>
        <a:xfrm>
          <a:off x="7385413" y="257194"/>
          <a:ext cx="2237149" cy="1342289"/>
        </a:xfrm>
        <a:prstGeom prst="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Word Completion</a:t>
          </a:r>
          <a:endParaRPr lang="en-US" sz="2700" kern="1200"/>
        </a:p>
      </dsp:txBody>
      <dsp:txXfrm>
        <a:off x="7385413" y="257194"/>
        <a:ext cx="2237149" cy="1342289"/>
      </dsp:txXfrm>
    </dsp:sp>
    <dsp:sp modelId="{B5DEFF6C-D242-4CE3-B016-4F89389ED2DC}">
      <dsp:nvSpPr>
        <dsp:cNvPr id="0" name=""/>
        <dsp:cNvSpPr/>
      </dsp:nvSpPr>
      <dsp:spPr>
        <a:xfrm>
          <a:off x="1233252" y="1823198"/>
          <a:ext cx="2237149" cy="1342289"/>
        </a:xfrm>
        <a:prstGeom prst="rect">
          <a:avLst/>
        </a:prstGeom>
        <a:gradFill rotWithShape="0">
          <a:gsLst>
            <a:gs pos="0">
              <a:schemeClr val="accent2">
                <a:hueOff val="-13177148"/>
                <a:satOff val="601"/>
                <a:lumOff val="0"/>
                <a:alphaOff val="0"/>
                <a:tint val="98000"/>
                <a:lumMod val="114000"/>
              </a:schemeClr>
            </a:gs>
            <a:gs pos="100000">
              <a:schemeClr val="accent2">
                <a:hueOff val="-13177148"/>
                <a:satOff val="6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dirty="0"/>
            <a:t>Search Frequency</a:t>
          </a:r>
          <a:endParaRPr lang="en-US" sz="2700" kern="1200" dirty="0"/>
        </a:p>
      </dsp:txBody>
      <dsp:txXfrm>
        <a:off x="1233252" y="1823198"/>
        <a:ext cx="2237149" cy="1342289"/>
      </dsp:txXfrm>
    </dsp:sp>
    <dsp:sp modelId="{612E3ED8-1D30-4D90-98D0-E160450A4C03}">
      <dsp:nvSpPr>
        <dsp:cNvPr id="0" name=""/>
        <dsp:cNvSpPr/>
      </dsp:nvSpPr>
      <dsp:spPr>
        <a:xfrm>
          <a:off x="3694116" y="1823198"/>
          <a:ext cx="2237149" cy="1342289"/>
        </a:xfrm>
        <a:prstGeom prst="rect">
          <a:avLst/>
        </a:prstGeom>
        <a:gradFill rotWithShape="0">
          <a:gsLst>
            <a:gs pos="0">
              <a:schemeClr val="accent2">
                <a:hueOff val="-16471434"/>
                <a:satOff val="751"/>
                <a:lumOff val="0"/>
                <a:alphaOff val="0"/>
                <a:tint val="98000"/>
                <a:lumMod val="114000"/>
              </a:schemeClr>
            </a:gs>
            <a:gs pos="100000">
              <a:schemeClr val="accent2">
                <a:hueOff val="-16471434"/>
                <a:satOff val="7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Data Validation Using Regex</a:t>
          </a:r>
          <a:endParaRPr lang="en-US" sz="2700" kern="1200"/>
        </a:p>
      </dsp:txBody>
      <dsp:txXfrm>
        <a:off x="3694116" y="1823198"/>
        <a:ext cx="2237149" cy="1342289"/>
      </dsp:txXfrm>
    </dsp:sp>
    <dsp:sp modelId="{4AA4DDAC-1C0A-4617-A2D6-1AA6BC1F151B}">
      <dsp:nvSpPr>
        <dsp:cNvPr id="0" name=""/>
        <dsp:cNvSpPr/>
      </dsp:nvSpPr>
      <dsp:spPr>
        <a:xfrm>
          <a:off x="6154981" y="1823198"/>
          <a:ext cx="2237149" cy="1342289"/>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Spell Checking</a:t>
          </a:r>
          <a:endParaRPr lang="en-US" sz="2700" kern="1200" dirty="0"/>
        </a:p>
      </dsp:txBody>
      <dsp:txXfrm>
        <a:off x="6154981" y="1823198"/>
        <a:ext cx="2237149" cy="13422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5BCD8-8D5B-4107-9CEA-CB557074C96D}" type="datetimeFigureOut">
              <a:rPr lang="en-CA" smtClean="0"/>
              <a:t>2024-11-25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18D90-632F-4925-A003-B9A03576AF9E}" type="slidenum">
              <a:rPr lang="en-CA" smtClean="0"/>
              <a:t>‹#›</a:t>
            </a:fld>
            <a:endParaRPr lang="en-CA"/>
          </a:p>
        </p:txBody>
      </p:sp>
    </p:spTree>
    <p:extLst>
      <p:ext uri="{BB962C8B-B14F-4D97-AF65-F5344CB8AC3E}">
        <p14:creationId xmlns:p14="http://schemas.microsoft.com/office/powerpoint/2010/main" val="10470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2718D90-632F-4925-A003-B9A03576AF9E}" type="slidenum">
              <a:rPr lang="en-CA" smtClean="0"/>
              <a:t>1</a:t>
            </a:fld>
            <a:endParaRPr lang="en-CA"/>
          </a:p>
        </p:txBody>
      </p:sp>
    </p:spTree>
    <p:extLst>
      <p:ext uri="{BB962C8B-B14F-4D97-AF65-F5344CB8AC3E}">
        <p14:creationId xmlns:p14="http://schemas.microsoft.com/office/powerpoint/2010/main" val="853894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0066549-AAB3-4B0F-B725-DA9B09A2C20C}" type="datetime1">
              <a:rPr lang="en-US" smtClean="0"/>
              <a:t>11/25/2024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8158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E41AB-D90B-4422-92AD-772610447B82}" type="datetime1">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4030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F28574-33D0-4DFB-9125-3FB8AE12F49F}"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2406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2594BB-7507-4FD3-8D5A-AC9658A55784}"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6318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BF63E-AA9C-498B-9949-2975CDE448E6}"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46072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660722-6CB6-47F7-A157-E811B359BE4B}" type="datetime1">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63248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6BD3A7-27B4-4458-80DC-8B7FBE43DBEC}" type="datetime1">
              <a:rPr lang="en-US" smtClean="0"/>
              <a:t>11/25/2024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6902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91EFF8-DC0E-4F1D-8CB0-CF19385BCC94}"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7336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EC5BF5-A3EB-4F45-896F-A5755885F5C1}"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0465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DBCE-7626-4FEC-BC59-E81F65F07B79}"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3788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5A125-A684-483F-BCCD-4883B75E160A}"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9565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FE6EE-242A-482C-8220-0CA4F59EA996}" type="datetime1">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20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A49BF-A2CD-4E83-AB58-5875659D9B29}" type="datetime1">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9542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DB1F6-CA0C-41A4-A793-5CA59EE18D8D}" type="datetime1">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5185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B4025-55F7-47AD-85AD-E5A5981CEACB}" type="datetime1">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2348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E24A-1467-4816-93D5-1A96E4370DD1}" type="datetime1">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0321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537B5-696F-4706-9DAC-AA023F99D087}" type="datetime1">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3957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EB4125-542A-48F8-84AA-C70857E14178}" type="datetime1">
              <a:rPr lang="en-US" smtClean="0"/>
              <a:t>11/25/2024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27253583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67"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69"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71" name="Rectangle 7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1C47D0C-CFE2-32AF-3CE7-51CCE64D1CE0}"/>
              </a:ext>
            </a:extLst>
          </p:cNvPr>
          <p:cNvSpPr>
            <a:spLocks noGrp="1"/>
          </p:cNvSpPr>
          <p:nvPr>
            <p:ph type="ctrTitle"/>
          </p:nvPr>
        </p:nvSpPr>
        <p:spPr>
          <a:xfrm>
            <a:off x="1683171" y="1143000"/>
            <a:ext cx="8825658" cy="3389217"/>
          </a:xfrm>
        </p:spPr>
        <p:txBody>
          <a:bodyPr anchor="ctr">
            <a:normAutofit/>
          </a:bodyPr>
          <a:lstStyle/>
          <a:p>
            <a:pPr algn="ctr"/>
            <a:r>
              <a:rPr lang="en-IN" sz="6600" dirty="0">
                <a:solidFill>
                  <a:srgbClr val="FFFFFF"/>
                </a:solidFill>
              </a:rPr>
              <a:t>MOBILE PLAN ANALYSIS</a:t>
            </a:r>
          </a:p>
        </p:txBody>
      </p:sp>
      <p:sp>
        <p:nvSpPr>
          <p:cNvPr id="3" name="Subtitle 2">
            <a:extLst>
              <a:ext uri="{FF2B5EF4-FFF2-40B4-BE49-F238E27FC236}">
                <a16:creationId xmlns:a16="http://schemas.microsoft.com/office/drawing/2014/main" id="{00FDC5F1-7A62-81FD-34D5-C69B6AB53371}"/>
              </a:ext>
            </a:extLst>
          </p:cNvPr>
          <p:cNvSpPr>
            <a:spLocks noGrp="1"/>
          </p:cNvSpPr>
          <p:nvPr>
            <p:ph type="subTitle" idx="1"/>
          </p:nvPr>
        </p:nvSpPr>
        <p:spPr>
          <a:xfrm>
            <a:off x="1696720" y="4995914"/>
            <a:ext cx="9426892" cy="1583047"/>
          </a:xfrm>
        </p:spPr>
        <p:txBody>
          <a:bodyPr>
            <a:normAutofit/>
          </a:bodyPr>
          <a:lstStyle/>
          <a:p>
            <a:pPr algn="ctr"/>
            <a:r>
              <a:rPr lang="en-US" sz="2400" dirty="0">
                <a:solidFill>
                  <a:schemeClr val="tx2"/>
                </a:solidFill>
              </a:rPr>
              <a:t>An analysis of MOBILE PLANs using Java</a:t>
            </a:r>
          </a:p>
          <a:p>
            <a:pPr algn="ctr"/>
            <a:r>
              <a:rPr lang="en-US" sz="2400" b="1" dirty="0">
                <a:solidFill>
                  <a:schemeClr val="tx2"/>
                </a:solidFill>
              </a:rPr>
              <a:t>Group Number: 5</a:t>
            </a:r>
          </a:p>
          <a:p>
            <a:pPr algn="ctr"/>
            <a:r>
              <a:rPr lang="en-US" sz="1500" b="1" dirty="0">
                <a:solidFill>
                  <a:schemeClr val="tx2"/>
                </a:solidFill>
              </a:rPr>
              <a:t>By: Chirayu Baliyan (110167380), Nilkanth Suthar (110160785), </a:t>
            </a:r>
            <a:r>
              <a:rPr lang="en-US" sz="1500" b="1" dirty="0" err="1">
                <a:solidFill>
                  <a:schemeClr val="tx2"/>
                </a:solidFill>
              </a:rPr>
              <a:t>tushar</a:t>
            </a:r>
            <a:r>
              <a:rPr lang="en-US" sz="1500" b="1" dirty="0">
                <a:solidFill>
                  <a:schemeClr val="tx2"/>
                </a:solidFill>
              </a:rPr>
              <a:t> </a:t>
            </a:r>
            <a:r>
              <a:rPr lang="en-US" sz="1500" b="1" dirty="0" err="1">
                <a:solidFill>
                  <a:schemeClr val="tx2"/>
                </a:solidFill>
              </a:rPr>
              <a:t>sharma</a:t>
            </a:r>
            <a:r>
              <a:rPr lang="en-US" sz="1500" b="1" dirty="0">
                <a:solidFill>
                  <a:schemeClr val="tx2"/>
                </a:solidFill>
              </a:rPr>
              <a:t> (110162072), Yuchen </a:t>
            </a:r>
            <a:r>
              <a:rPr lang="en-US" sz="1500" b="1" dirty="0" err="1">
                <a:solidFill>
                  <a:schemeClr val="tx2"/>
                </a:solidFill>
              </a:rPr>
              <a:t>liu</a:t>
            </a:r>
            <a:r>
              <a:rPr lang="en-US" sz="1500" b="1" dirty="0">
                <a:solidFill>
                  <a:schemeClr val="tx2"/>
                </a:solidFill>
              </a:rPr>
              <a:t> (110176225), </a:t>
            </a:r>
            <a:r>
              <a:rPr lang="en-US" sz="1500" b="1" dirty="0" err="1">
                <a:solidFill>
                  <a:schemeClr val="tx2"/>
                </a:solidFill>
              </a:rPr>
              <a:t>javith</a:t>
            </a:r>
            <a:r>
              <a:rPr lang="en-US" sz="1500" b="1" dirty="0">
                <a:solidFill>
                  <a:schemeClr val="tx2"/>
                </a:solidFill>
              </a:rPr>
              <a:t> </a:t>
            </a:r>
            <a:r>
              <a:rPr lang="en-US" sz="1500" b="1" dirty="0" err="1">
                <a:solidFill>
                  <a:schemeClr val="tx2"/>
                </a:solidFill>
              </a:rPr>
              <a:t>hussain</a:t>
            </a:r>
            <a:r>
              <a:rPr lang="en-US" sz="1500" b="1" dirty="0">
                <a:solidFill>
                  <a:schemeClr val="tx2"/>
                </a:solidFill>
              </a:rPr>
              <a:t> Shareef(110165595), </a:t>
            </a:r>
            <a:endParaRPr lang="en-IN" sz="2400" dirty="0">
              <a:solidFill>
                <a:schemeClr val="tx2"/>
              </a:solidFill>
            </a:endParaRPr>
          </a:p>
        </p:txBody>
      </p:sp>
      <p:pic>
        <p:nvPicPr>
          <p:cNvPr id="6" name="Picture 5" descr="A blue and white logo&#10;&#10;Description automatically generated">
            <a:extLst>
              <a:ext uri="{FF2B5EF4-FFF2-40B4-BE49-F238E27FC236}">
                <a16:creationId xmlns:a16="http://schemas.microsoft.com/office/drawing/2014/main" id="{61EA43E3-C5E0-9C85-69AA-C2AC7EF19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76" y="5326343"/>
            <a:ext cx="1050248" cy="1299812"/>
          </a:xfrm>
          <a:prstGeom prst="rect">
            <a:avLst/>
          </a:prstGeom>
        </p:spPr>
      </p:pic>
      <p:sp>
        <p:nvSpPr>
          <p:cNvPr id="4" name="Slide Number Placeholder 3">
            <a:extLst>
              <a:ext uri="{FF2B5EF4-FFF2-40B4-BE49-F238E27FC236}">
                <a16:creationId xmlns:a16="http://schemas.microsoft.com/office/drawing/2014/main" id="{25F96B7D-0BC3-4AF7-50E3-F74B7C932E51}"/>
              </a:ext>
            </a:extLst>
          </p:cNvPr>
          <p:cNvSpPr>
            <a:spLocks noGrp="1"/>
          </p:cNvSpPr>
          <p:nvPr>
            <p:ph type="sldNum" sz="quarter" idx="12"/>
          </p:nvPr>
        </p:nvSpPr>
        <p:spPr/>
        <p:txBody>
          <a:bodyPr/>
          <a:lstStyle/>
          <a:p>
            <a:fld id="{3109D357-8067-4A1F-97B2-93C5160B78D9}" type="slidenum">
              <a:rPr lang="en-US" smtClean="0"/>
              <a:t>1</a:t>
            </a:fld>
            <a:endParaRPr lang="en-US"/>
          </a:p>
        </p:txBody>
      </p:sp>
    </p:spTree>
    <p:extLst>
      <p:ext uri="{BB962C8B-B14F-4D97-AF65-F5344CB8AC3E}">
        <p14:creationId xmlns:p14="http://schemas.microsoft.com/office/powerpoint/2010/main" val="76631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Content Placeholder 4">
            <a:extLst>
              <a:ext uri="{FF2B5EF4-FFF2-40B4-BE49-F238E27FC236}">
                <a16:creationId xmlns:a16="http://schemas.microsoft.com/office/drawing/2014/main" id="{7D79CDA9-FDA1-B5F0-6A86-4CEC5EB26A94}"/>
              </a:ext>
            </a:extLst>
          </p:cNvPr>
          <p:cNvPicPr>
            <a:picLocks noGrp="1" noChangeAspect="1"/>
          </p:cNvPicPr>
          <p:nvPr>
            <p:ph idx="1"/>
          </p:nvPr>
        </p:nvPicPr>
        <p:blipFill>
          <a:blip r:embed="rId2"/>
          <a:stretch>
            <a:fillRect/>
          </a:stretch>
        </p:blipFill>
        <p:spPr>
          <a:xfrm>
            <a:off x="3904662" y="839114"/>
            <a:ext cx="3634472" cy="5173625"/>
          </a:xfrm>
          <a:prstGeom prst="rect">
            <a:avLst/>
          </a:prstGeom>
        </p:spPr>
      </p:pic>
      <p:sp>
        <p:nvSpPr>
          <p:cNvPr id="2" name="Slide Number Placeholder 1">
            <a:extLst>
              <a:ext uri="{FF2B5EF4-FFF2-40B4-BE49-F238E27FC236}">
                <a16:creationId xmlns:a16="http://schemas.microsoft.com/office/drawing/2014/main" id="{D02AED4A-7913-2544-F764-A057E97ED036}"/>
              </a:ext>
            </a:extLst>
          </p:cNvPr>
          <p:cNvSpPr>
            <a:spLocks noGrp="1"/>
          </p:cNvSpPr>
          <p:nvPr>
            <p:ph type="sldNum" sz="quarter" idx="12"/>
          </p:nvPr>
        </p:nvSpPr>
        <p:spPr/>
        <p:txBody>
          <a:bodyPr/>
          <a:lstStyle/>
          <a:p>
            <a:fld id="{3109D357-8067-4A1F-97B2-93C5160B78D9}" type="slidenum">
              <a:rPr lang="en-US" smtClean="0"/>
              <a:t>10</a:t>
            </a:fld>
            <a:endParaRPr lang="en-US"/>
          </a:p>
        </p:txBody>
      </p:sp>
    </p:spTree>
    <p:extLst>
      <p:ext uri="{BB962C8B-B14F-4D97-AF65-F5344CB8AC3E}">
        <p14:creationId xmlns:p14="http://schemas.microsoft.com/office/powerpoint/2010/main" val="51983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1DD06113-F560-E1A3-F61A-C24B2A90F7F1}"/>
              </a:ext>
            </a:extLst>
          </p:cNvPr>
          <p:cNvSpPr>
            <a:spLocks noGrp="1"/>
          </p:cNvSpPr>
          <p:nvPr>
            <p:ph type="title"/>
          </p:nvPr>
        </p:nvSpPr>
        <p:spPr>
          <a:xfrm>
            <a:off x="1154954" y="973668"/>
            <a:ext cx="8761413" cy="706964"/>
          </a:xfrm>
        </p:spPr>
        <p:txBody>
          <a:bodyPr>
            <a:normAutofit/>
          </a:bodyPr>
          <a:lstStyle/>
          <a:p>
            <a:r>
              <a:rPr lang="en-IN">
                <a:solidFill>
                  <a:srgbClr val="FFFFFF"/>
                </a:solidFill>
              </a:rPr>
              <a:t>Features implemented</a:t>
            </a:r>
          </a:p>
        </p:txBody>
      </p:sp>
      <p:sp>
        <p:nvSpPr>
          <p:cNvPr id="43" name="Rectangle 4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0352540" y="295729"/>
            <a:ext cx="838199" cy="767687"/>
          </a:xfrm>
        </p:spPr>
        <p:txBody>
          <a:bodyPr>
            <a:normAutofit/>
          </a:bodyPr>
          <a:lstStyle/>
          <a:p>
            <a:pPr>
              <a:spcAft>
                <a:spcPts val="600"/>
              </a:spcAft>
            </a:pPr>
            <a:fld id="{3E131995-E962-4131-8504-6B962D7140A6}" type="slidenum">
              <a:rPr lang="en-US">
                <a:solidFill>
                  <a:srgbClr val="FFFFFF"/>
                </a:solidFill>
              </a:rPr>
              <a:pPr>
                <a:spcAft>
                  <a:spcPts val="600"/>
                </a:spcAft>
              </a:pPr>
              <a:t>11</a:t>
            </a:fld>
            <a:endParaRPr lang="en-US">
              <a:solidFill>
                <a:srgbClr val="FFFFFF"/>
              </a:solidFill>
            </a:endParaRPr>
          </a:p>
        </p:txBody>
      </p:sp>
      <p:graphicFrame>
        <p:nvGraphicFramePr>
          <p:cNvPr id="44" name="Content Placeholder 2">
            <a:extLst>
              <a:ext uri="{FF2B5EF4-FFF2-40B4-BE49-F238E27FC236}">
                <a16:creationId xmlns:a16="http://schemas.microsoft.com/office/drawing/2014/main" id="{F8F3E5C1-8A88-AE9D-8AB7-7EA1ED1C3373}"/>
              </a:ext>
            </a:extLst>
          </p:cNvPr>
          <p:cNvGraphicFramePr>
            <a:graphicFrameLocks noGrp="1"/>
          </p:cNvGraphicFramePr>
          <p:nvPr>
            <p:ph idx="1"/>
            <p:extLst>
              <p:ext uri="{D42A27DB-BD31-4B8C-83A1-F6EECF244321}">
                <p14:modId xmlns:p14="http://schemas.microsoft.com/office/powerpoint/2010/main" val="391685740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057470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3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34" name="Freeform: Shape 3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3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9436030C-94A9-D2F1-EC71-3A0E7DF4172C}"/>
              </a:ext>
            </a:extLst>
          </p:cNvPr>
          <p:cNvSpPr>
            <a:spLocks noGrp="1"/>
          </p:cNvSpPr>
          <p:nvPr>
            <p:ph type="title"/>
          </p:nvPr>
        </p:nvSpPr>
        <p:spPr>
          <a:xfrm>
            <a:off x="639098" y="629265"/>
            <a:ext cx="5132438" cy="1622322"/>
          </a:xfrm>
        </p:spPr>
        <p:txBody>
          <a:bodyPr>
            <a:normAutofit/>
          </a:bodyPr>
          <a:lstStyle/>
          <a:p>
            <a:r>
              <a:rPr lang="en-IN">
                <a:solidFill>
                  <a:srgbClr val="EBEBEB"/>
                </a:solidFill>
              </a:rPr>
              <a:t>Feature Implementation</a:t>
            </a:r>
          </a:p>
        </p:txBody>
      </p:sp>
      <p:pic>
        <p:nvPicPr>
          <p:cNvPr id="6" name="Picture 5">
            <a:extLst>
              <a:ext uri="{FF2B5EF4-FFF2-40B4-BE49-F238E27FC236}">
                <a16:creationId xmlns:a16="http://schemas.microsoft.com/office/drawing/2014/main" id="{996E9F8F-06EC-043C-4EE7-4D7952B0F704}"/>
              </a:ext>
            </a:extLst>
          </p:cNvPr>
          <p:cNvPicPr>
            <a:picLocks noChangeAspect="1"/>
          </p:cNvPicPr>
          <p:nvPr/>
        </p:nvPicPr>
        <p:blipFill>
          <a:blip r:embed="rId2"/>
          <a:stretch>
            <a:fillRect/>
          </a:stretch>
        </p:blipFill>
        <p:spPr>
          <a:xfrm>
            <a:off x="6714836" y="1417758"/>
            <a:ext cx="4828707" cy="4080256"/>
          </a:xfrm>
          <a:prstGeom prst="rect">
            <a:avLst/>
          </a:prstGeom>
        </p:spPr>
      </p:pic>
      <p:sp>
        <p:nvSpPr>
          <p:cNvPr id="32" name="Rectangle 3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B4517498-9D60-F8F2-1070-699EEA781D4F}"/>
              </a:ext>
            </a:extLst>
          </p:cNvPr>
          <p:cNvSpPr>
            <a:spLocks noGrp="1"/>
          </p:cNvSpPr>
          <p:nvPr>
            <p:ph idx="1"/>
          </p:nvPr>
        </p:nvSpPr>
        <p:spPr>
          <a:xfrm>
            <a:off x="639098" y="2418735"/>
            <a:ext cx="5132439" cy="3811742"/>
          </a:xfrm>
        </p:spPr>
        <p:txBody>
          <a:bodyPr anchor="ctr">
            <a:normAutofit fontScale="92500" lnSpcReduction="10000"/>
          </a:bodyPr>
          <a:lstStyle/>
          <a:p>
            <a:pPr marL="0" indent="0">
              <a:lnSpc>
                <a:spcPct val="90000"/>
              </a:lnSpc>
              <a:buNone/>
            </a:pPr>
            <a:r>
              <a:rPr lang="en-IN" sz="1500" b="1" dirty="0">
                <a:solidFill>
                  <a:srgbClr val="FFFFFF"/>
                </a:solidFill>
              </a:rPr>
              <a:t>Web crawling </a:t>
            </a:r>
            <a:r>
              <a:rPr lang="en-IN" sz="1500" dirty="0">
                <a:solidFill>
                  <a:srgbClr val="FFFFFF"/>
                </a:solidFill>
              </a:rPr>
              <a:t>systematically navigates websites for data extraction. </a:t>
            </a:r>
          </a:p>
          <a:p>
            <a:pPr lvl="1">
              <a:lnSpc>
                <a:spcPct val="90000"/>
              </a:lnSpc>
            </a:pPr>
            <a:r>
              <a:rPr lang="en-US" sz="1600" dirty="0"/>
              <a:t>Selenium was utilized to simulate various user inputs such as selecting carrier services, plan types, monthly cost ranges, and specific data features. </a:t>
            </a:r>
            <a:r>
              <a:rPr lang="en-US" sz="1600" dirty="0" err="1"/>
              <a:t>HashMaps</a:t>
            </a:r>
            <a:r>
              <a:rPr lang="en-US" sz="1600" dirty="0"/>
              <a:t> and lists were employed to display similar mobile plan suggestions across multiple carriers, enabling users to make informed choices.</a:t>
            </a:r>
          </a:p>
          <a:p>
            <a:pPr lvl="1">
              <a:lnSpc>
                <a:spcPct val="90000"/>
              </a:lnSpc>
            </a:pPr>
            <a:r>
              <a:rPr lang="en-US" sz="1500" dirty="0">
                <a:solidFill>
                  <a:srgbClr val="FFFFFF"/>
                </a:solidFill>
              </a:rPr>
              <a:t>All three crawling class stores the .html page that is fetched from the website for all the available car deals based on the user preference: city, date, time</a:t>
            </a:r>
          </a:p>
          <a:p>
            <a:pPr lvl="1">
              <a:lnSpc>
                <a:spcPct val="90000"/>
              </a:lnSpc>
              <a:spcAft>
                <a:spcPts val="800"/>
              </a:spcAft>
            </a:pPr>
            <a:r>
              <a:rPr lang="en-US" sz="1500" dirty="0">
                <a:solidFill>
                  <a:srgbClr val="FFFFFF"/>
                </a:solidFill>
              </a:rPr>
              <a:t>In the "ByteBuds.java" file, the system initializes multiple drivers to fetch data from all carrier websites concurrently, ensuring efficient and precise data retrieval for user-specified preferences.</a:t>
            </a:r>
            <a:endParaRPr lang="en-IN" sz="1500" dirty="0">
              <a:solidFill>
                <a:srgbClr val="FFFFFF"/>
              </a:solidFill>
            </a:endParaRPr>
          </a:p>
        </p:txBody>
      </p:sp>
      <p:sp>
        <p:nvSpPr>
          <p:cNvPr id="4" name="Rectangle 1">
            <a:extLst>
              <a:ext uri="{FF2B5EF4-FFF2-40B4-BE49-F238E27FC236}">
                <a16:creationId xmlns:a16="http://schemas.microsoft.com/office/drawing/2014/main" id="{41A5E8BD-D4D3-AB41-C72F-47D5DB9D2994}"/>
              </a:ext>
            </a:extLst>
          </p:cNvPr>
          <p:cNvSpPr>
            <a:spLocks noChangeArrowheads="1"/>
          </p:cNvSpPr>
          <p:nvPr/>
        </p:nvSpPr>
        <p:spPr bwMode="auto">
          <a:xfrm>
            <a:off x="0" y="-238655"/>
            <a:ext cx="65" cy="47731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6AF53A6B-1F8C-C317-0633-55BD520CC2BF}"/>
              </a:ext>
            </a:extLst>
          </p:cNvPr>
          <p:cNvSpPr>
            <a:spLocks noGrp="1"/>
          </p:cNvSpPr>
          <p:nvPr>
            <p:ph type="sldNum" sz="quarter" idx="12"/>
          </p:nvPr>
        </p:nvSpPr>
        <p:spPr/>
        <p:txBody>
          <a:bodyPr/>
          <a:lstStyle/>
          <a:p>
            <a:fld id="{3109D357-8067-4A1F-97B2-93C5160B78D9}" type="slidenum">
              <a:rPr lang="en-US" smtClean="0"/>
              <a:t>12</a:t>
            </a:fld>
            <a:endParaRPr lang="en-US"/>
          </a:p>
        </p:txBody>
      </p:sp>
    </p:spTree>
    <p:extLst>
      <p:ext uri="{BB962C8B-B14F-4D97-AF65-F5344CB8AC3E}">
        <p14:creationId xmlns:p14="http://schemas.microsoft.com/office/powerpoint/2010/main" val="190732537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9436030C-94A9-D2F1-EC71-3A0E7DF4172C}"/>
              </a:ext>
            </a:extLst>
          </p:cNvPr>
          <p:cNvSpPr>
            <a:spLocks noGrp="1"/>
          </p:cNvSpPr>
          <p:nvPr>
            <p:ph type="title"/>
          </p:nvPr>
        </p:nvSpPr>
        <p:spPr>
          <a:xfrm>
            <a:off x="639098" y="629265"/>
            <a:ext cx="5132438" cy="1622322"/>
          </a:xfrm>
        </p:spPr>
        <p:txBody>
          <a:bodyPr>
            <a:normAutofit/>
          </a:bodyPr>
          <a:lstStyle/>
          <a:p>
            <a:r>
              <a:rPr lang="en-IN">
                <a:solidFill>
                  <a:srgbClr val="EBEBEB"/>
                </a:solidFill>
              </a:rPr>
              <a:t>Feature Implementation</a:t>
            </a:r>
          </a:p>
        </p:txBody>
      </p:sp>
      <p:pic>
        <p:nvPicPr>
          <p:cNvPr id="6" name="Picture 5">
            <a:extLst>
              <a:ext uri="{FF2B5EF4-FFF2-40B4-BE49-F238E27FC236}">
                <a16:creationId xmlns:a16="http://schemas.microsoft.com/office/drawing/2014/main" id="{E40B16C1-CFA9-9FB1-6D59-B9A27A291FF3}"/>
              </a:ext>
            </a:extLst>
          </p:cNvPr>
          <p:cNvPicPr>
            <a:picLocks noChangeAspect="1"/>
          </p:cNvPicPr>
          <p:nvPr/>
        </p:nvPicPr>
        <p:blipFill>
          <a:blip r:embed="rId2"/>
          <a:stretch>
            <a:fillRect/>
          </a:stretch>
        </p:blipFill>
        <p:spPr>
          <a:xfrm>
            <a:off x="6714836" y="1922784"/>
            <a:ext cx="5297560" cy="3906516"/>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B4517498-9D60-F8F2-1070-699EEA781D4F}"/>
              </a:ext>
            </a:extLst>
          </p:cNvPr>
          <p:cNvSpPr>
            <a:spLocks noGrp="1"/>
          </p:cNvSpPr>
          <p:nvPr>
            <p:ph idx="1"/>
          </p:nvPr>
        </p:nvSpPr>
        <p:spPr>
          <a:xfrm>
            <a:off x="639098" y="2418735"/>
            <a:ext cx="5132439" cy="3811742"/>
          </a:xfrm>
        </p:spPr>
        <p:txBody>
          <a:bodyPr anchor="ctr">
            <a:normAutofit lnSpcReduction="10000"/>
          </a:bodyPr>
          <a:lstStyle/>
          <a:p>
            <a:r>
              <a:rPr lang="en-US" b="1" dirty="0">
                <a:solidFill>
                  <a:srgbClr val="FFFFFF"/>
                </a:solidFill>
              </a:rPr>
              <a:t>Data validation using regular expressions </a:t>
            </a:r>
            <a:r>
              <a:rPr lang="en-US" dirty="0">
                <a:solidFill>
                  <a:srgbClr val="FFFFFF"/>
                </a:solidFill>
              </a:rPr>
              <a:t>is performed to ensure the correct format of user inputs. </a:t>
            </a:r>
          </a:p>
          <a:p>
            <a:pPr lvl="1"/>
            <a:r>
              <a:rPr lang="en-US" dirty="0"/>
              <a:t>Four distinct Regex patterns validate carrier names, plan types, monthly costs, and data allowances.</a:t>
            </a:r>
          </a:p>
          <a:p>
            <a:pPr lvl="1"/>
            <a:r>
              <a:rPr lang="en-US" dirty="0"/>
              <a:t>The implemented algorithm uses the Pattern class from the Java standard library to match input strings against the specified patterns.</a:t>
            </a:r>
          </a:p>
          <a:p>
            <a:pPr lvl="1"/>
            <a:r>
              <a:rPr lang="en-US" dirty="0"/>
              <a:t>The code prompts users to enter information for analyzing mobile plans, continuously validating inputs until correct formats are provided.</a:t>
            </a:r>
            <a:endParaRPr lang="en-IN" dirty="0">
              <a:solidFill>
                <a:srgbClr val="FFFFFF"/>
              </a:solidFill>
            </a:endParaRPr>
          </a:p>
        </p:txBody>
      </p:sp>
      <p:sp>
        <p:nvSpPr>
          <p:cNvPr id="4" name="Rectangle 1">
            <a:extLst>
              <a:ext uri="{FF2B5EF4-FFF2-40B4-BE49-F238E27FC236}">
                <a16:creationId xmlns:a16="http://schemas.microsoft.com/office/drawing/2014/main" id="{41A5E8BD-D4D3-AB41-C72F-47D5DB9D2994}"/>
              </a:ext>
            </a:extLst>
          </p:cNvPr>
          <p:cNvSpPr>
            <a:spLocks noChangeArrowheads="1"/>
          </p:cNvSpPr>
          <p:nvPr/>
        </p:nvSpPr>
        <p:spPr bwMode="auto">
          <a:xfrm>
            <a:off x="0" y="-238655"/>
            <a:ext cx="65" cy="47731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0AE85C4B-D94B-6DD3-E72F-BCAC11CB8119}"/>
              </a:ext>
            </a:extLst>
          </p:cNvPr>
          <p:cNvSpPr>
            <a:spLocks noGrp="1"/>
          </p:cNvSpPr>
          <p:nvPr>
            <p:ph type="sldNum" sz="quarter" idx="12"/>
          </p:nvPr>
        </p:nvSpPr>
        <p:spPr/>
        <p:txBody>
          <a:bodyPr/>
          <a:lstStyle/>
          <a:p>
            <a:fld id="{3109D357-8067-4A1F-97B2-93C5160B78D9}" type="slidenum">
              <a:rPr lang="en-US" smtClean="0"/>
              <a:t>13</a:t>
            </a:fld>
            <a:endParaRPr lang="en-US"/>
          </a:p>
        </p:txBody>
      </p:sp>
    </p:spTree>
    <p:extLst>
      <p:ext uri="{BB962C8B-B14F-4D97-AF65-F5344CB8AC3E}">
        <p14:creationId xmlns:p14="http://schemas.microsoft.com/office/powerpoint/2010/main" val="36501155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3E48-7B38-4192-FAE4-88678B9F06BB}"/>
              </a:ext>
            </a:extLst>
          </p:cNvPr>
          <p:cNvSpPr>
            <a:spLocks noGrp="1"/>
          </p:cNvSpPr>
          <p:nvPr>
            <p:ph type="title"/>
          </p:nvPr>
        </p:nvSpPr>
        <p:spPr/>
        <p:txBody>
          <a:bodyPr/>
          <a:lstStyle/>
          <a:p>
            <a:r>
              <a:rPr lang="en-IN" dirty="0"/>
              <a:t>Feature Implementation</a:t>
            </a:r>
          </a:p>
        </p:txBody>
      </p:sp>
      <p:sp>
        <p:nvSpPr>
          <p:cNvPr id="3" name="Content Placeholder 2">
            <a:extLst>
              <a:ext uri="{FF2B5EF4-FFF2-40B4-BE49-F238E27FC236}">
                <a16:creationId xmlns:a16="http://schemas.microsoft.com/office/drawing/2014/main" id="{16CF5D58-F885-4501-4381-E2CE805079D8}"/>
              </a:ext>
            </a:extLst>
          </p:cNvPr>
          <p:cNvSpPr>
            <a:spLocks noGrp="1"/>
          </p:cNvSpPr>
          <p:nvPr>
            <p:ph idx="1"/>
          </p:nvPr>
        </p:nvSpPr>
        <p:spPr>
          <a:xfrm>
            <a:off x="559838" y="2360645"/>
            <a:ext cx="11038114" cy="4254759"/>
          </a:xfrm>
        </p:spPr>
        <p:txBody>
          <a:bodyPr>
            <a:normAutofit/>
          </a:bodyPr>
          <a:lstStyle/>
          <a:p>
            <a:pPr marL="57150" indent="0">
              <a:buNone/>
            </a:pPr>
            <a:r>
              <a:rPr lang="en-US" sz="2000" b="1" dirty="0">
                <a:solidFill>
                  <a:schemeClr val="tx1"/>
                </a:solidFill>
              </a:rPr>
              <a:t>HTML Parsing </a:t>
            </a:r>
            <a:r>
              <a:rPr lang="en-US" sz="2000" dirty="0">
                <a:solidFill>
                  <a:schemeClr val="tx1"/>
                </a:solidFill>
              </a:rPr>
              <a:t>involves extracting information from HTML files.</a:t>
            </a:r>
          </a:p>
          <a:p>
            <a:pPr lvl="1"/>
            <a:r>
              <a:rPr lang="en-US" sz="2000" dirty="0"/>
              <a:t>The implementation utilizes </a:t>
            </a:r>
            <a:r>
              <a:rPr lang="en-US" sz="2000" dirty="0" err="1"/>
              <a:t>Jsoup</a:t>
            </a:r>
            <a:r>
              <a:rPr lang="en-US" sz="2000" dirty="0"/>
              <a:t> for parsing and Jackson </a:t>
            </a:r>
            <a:r>
              <a:rPr lang="en-US" sz="2000" dirty="0" err="1"/>
              <a:t>Objectmapper</a:t>
            </a:r>
            <a:r>
              <a:rPr lang="en-US" sz="2000" dirty="0"/>
              <a:t> for data extraction.</a:t>
            </a:r>
          </a:p>
          <a:p>
            <a:pPr lvl="1"/>
            <a:r>
              <a:rPr lang="en-US" sz="2000" dirty="0"/>
              <a:t>Using the </a:t>
            </a:r>
            <a:r>
              <a:rPr lang="en-US" sz="2000" dirty="0" err="1"/>
              <a:t>Jsoup</a:t>
            </a:r>
            <a:r>
              <a:rPr lang="en-US" sz="2000" dirty="0"/>
              <a:t> parser, it extracts the required data from the web elements and maps it to the "</a:t>
            </a:r>
            <a:r>
              <a:rPr lang="en-US" sz="2000" dirty="0" err="1"/>
              <a:t>MobilePlanInfo</a:t>
            </a:r>
            <a:r>
              <a:rPr lang="en-US" sz="2000" dirty="0"/>
              <a:t>" object. This process is repeated recursively for all the plans in the HTML page, storing the data in separate text files like "rogers_extracted_plans.txt", "bell_extracted_plans.txt", and "freedom_extracted_plans.txt“</a:t>
            </a:r>
          </a:p>
          <a:p>
            <a:pPr lvl="1"/>
            <a:r>
              <a:rPr lang="en-US" sz="1800" dirty="0">
                <a:solidFill>
                  <a:schemeClr val="tx1"/>
                </a:solidFill>
              </a:rPr>
              <a:t>In the "MobileDataParser.java" file, the parser class processes all available *.html files, applies filters, and generates structured JSON files to present the best mobile plans based on user-defined criteria.</a:t>
            </a:r>
            <a:endParaRPr lang="en-US" sz="1600" b="1" dirty="0"/>
          </a:p>
        </p:txBody>
      </p:sp>
      <p:sp>
        <p:nvSpPr>
          <p:cNvPr id="4" name="Slide Number Placeholder 3">
            <a:extLst>
              <a:ext uri="{FF2B5EF4-FFF2-40B4-BE49-F238E27FC236}">
                <a16:creationId xmlns:a16="http://schemas.microsoft.com/office/drawing/2014/main" id="{57B61F94-BEE6-318E-D936-5D39A3D12A2D}"/>
              </a:ext>
            </a:extLst>
          </p:cNvPr>
          <p:cNvSpPr>
            <a:spLocks noGrp="1"/>
          </p:cNvSpPr>
          <p:nvPr>
            <p:ph type="sldNum" sz="quarter" idx="12"/>
          </p:nvPr>
        </p:nvSpPr>
        <p:spPr/>
        <p:txBody>
          <a:bodyPr/>
          <a:lstStyle/>
          <a:p>
            <a:fld id="{3109D357-8067-4A1F-97B2-93C5160B78D9}" type="slidenum">
              <a:rPr lang="en-US" smtClean="0"/>
              <a:t>14</a:t>
            </a:fld>
            <a:endParaRPr lang="en-US"/>
          </a:p>
        </p:txBody>
      </p:sp>
    </p:spTree>
    <p:extLst>
      <p:ext uri="{BB962C8B-B14F-4D97-AF65-F5344CB8AC3E}">
        <p14:creationId xmlns:p14="http://schemas.microsoft.com/office/powerpoint/2010/main" val="51915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04C53E48-7B38-4192-FAE4-88678B9F06BB}"/>
              </a:ext>
            </a:extLst>
          </p:cNvPr>
          <p:cNvSpPr>
            <a:spLocks noGrp="1"/>
          </p:cNvSpPr>
          <p:nvPr>
            <p:ph type="title"/>
          </p:nvPr>
        </p:nvSpPr>
        <p:spPr>
          <a:xfrm>
            <a:off x="639098" y="629265"/>
            <a:ext cx="6072776" cy="1622322"/>
          </a:xfrm>
        </p:spPr>
        <p:txBody>
          <a:bodyPr>
            <a:normAutofit/>
          </a:bodyPr>
          <a:lstStyle/>
          <a:p>
            <a:r>
              <a:rPr lang="en-IN">
                <a:solidFill>
                  <a:srgbClr val="EBEBEB"/>
                </a:solidFill>
              </a:rPr>
              <a:t>Feature Implementation</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pic>
        <p:nvPicPr>
          <p:cNvPr id="5" name="Picture 4">
            <a:extLst>
              <a:ext uri="{FF2B5EF4-FFF2-40B4-BE49-F238E27FC236}">
                <a16:creationId xmlns:a16="http://schemas.microsoft.com/office/drawing/2014/main" id="{40BDA366-7F1B-10EC-240E-2030904C4E46}"/>
              </a:ext>
            </a:extLst>
          </p:cNvPr>
          <p:cNvPicPr>
            <a:picLocks noChangeAspect="1"/>
          </p:cNvPicPr>
          <p:nvPr/>
        </p:nvPicPr>
        <p:blipFill>
          <a:blip r:embed="rId2"/>
          <a:stretch>
            <a:fillRect/>
          </a:stretch>
        </p:blipFill>
        <p:spPr>
          <a:xfrm>
            <a:off x="7138866" y="2524125"/>
            <a:ext cx="4976934" cy="2733675"/>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16CF5D58-F885-4501-4381-E2CE805079D8}"/>
              </a:ext>
            </a:extLst>
          </p:cNvPr>
          <p:cNvSpPr>
            <a:spLocks noGrp="1"/>
          </p:cNvSpPr>
          <p:nvPr>
            <p:ph idx="1"/>
          </p:nvPr>
        </p:nvSpPr>
        <p:spPr>
          <a:xfrm>
            <a:off x="524251" y="2061494"/>
            <a:ext cx="6072776" cy="3811740"/>
          </a:xfrm>
        </p:spPr>
        <p:txBody>
          <a:bodyPr anchor="ctr">
            <a:normAutofit/>
          </a:bodyPr>
          <a:lstStyle/>
          <a:p>
            <a:endParaRPr lang="en-US" b="1" dirty="0">
              <a:solidFill>
                <a:srgbClr val="FFFFFF"/>
              </a:solidFill>
            </a:endParaRPr>
          </a:p>
          <a:p>
            <a:r>
              <a:rPr lang="en-US" b="1" dirty="0">
                <a:solidFill>
                  <a:srgbClr val="FFFFFF"/>
                </a:solidFill>
              </a:rPr>
              <a:t>Page Ranking</a:t>
            </a:r>
            <a:r>
              <a:rPr lang="en-US" dirty="0">
                <a:solidFill>
                  <a:srgbClr val="FFFFFF"/>
                </a:solidFill>
              </a:rPr>
              <a:t> utilizes a basic ranking approach, primarily based on document frequencies. </a:t>
            </a:r>
          </a:p>
          <a:p>
            <a:pPr lvl="1"/>
            <a:r>
              <a:rPr lang="en-US" dirty="0"/>
              <a:t>It employs a map for page scores and a priority queue for sorting entries.</a:t>
            </a:r>
          </a:p>
          <a:p>
            <a:pPr lvl="1"/>
            <a:r>
              <a:rPr lang="en-IN" dirty="0">
                <a:solidFill>
                  <a:srgbClr val="FFFFFF"/>
                </a:solidFill>
              </a:rPr>
              <a:t>In the </a:t>
            </a:r>
            <a:r>
              <a:rPr lang="en-IN" dirty="0" err="1">
                <a:solidFill>
                  <a:srgbClr val="FFFFFF"/>
                </a:solidFill>
              </a:rPr>
              <a:t>MobileDataPlanAnalysisCLI</a:t>
            </a:r>
            <a:r>
              <a:rPr lang="en-IN" dirty="0">
                <a:solidFill>
                  <a:srgbClr val="FFFFFF"/>
                </a:solidFill>
              </a:rPr>
              <a:t> file, inside the </a:t>
            </a:r>
            <a:r>
              <a:rPr lang="en-IN" dirty="0" err="1">
                <a:solidFill>
                  <a:srgbClr val="FFFFFF"/>
                </a:solidFill>
              </a:rPr>
              <a:t>filterByPlanName</a:t>
            </a:r>
            <a:r>
              <a:rPr lang="en-IN" dirty="0">
                <a:solidFill>
                  <a:srgbClr val="FFFFFF"/>
                </a:solidFill>
              </a:rPr>
              <a:t> method, after users are displayed the mobile plans with filtered plan names, they are prompted to check page ranking for the given plan name. The </a:t>
            </a:r>
            <a:r>
              <a:rPr lang="en-IN" dirty="0" err="1">
                <a:solidFill>
                  <a:srgbClr val="FFFFFF"/>
                </a:solidFill>
              </a:rPr>
              <a:t>PageRanking</a:t>
            </a:r>
            <a:r>
              <a:rPr lang="en-IN" dirty="0">
                <a:solidFill>
                  <a:srgbClr val="FFFFFF"/>
                </a:solidFill>
              </a:rPr>
              <a:t> class is used by providing it with a keyboard, and it displays the plans in a sorted ranking manner.</a:t>
            </a:r>
          </a:p>
        </p:txBody>
      </p:sp>
      <p:sp>
        <p:nvSpPr>
          <p:cNvPr id="4" name="Slide Number Placeholder 3">
            <a:extLst>
              <a:ext uri="{FF2B5EF4-FFF2-40B4-BE49-F238E27FC236}">
                <a16:creationId xmlns:a16="http://schemas.microsoft.com/office/drawing/2014/main" id="{320AFBF4-EF95-0445-42C6-B813EC53ADC6}"/>
              </a:ext>
            </a:extLst>
          </p:cNvPr>
          <p:cNvSpPr>
            <a:spLocks noGrp="1"/>
          </p:cNvSpPr>
          <p:nvPr>
            <p:ph type="sldNum" sz="quarter" idx="12"/>
          </p:nvPr>
        </p:nvSpPr>
        <p:spPr/>
        <p:txBody>
          <a:bodyPr/>
          <a:lstStyle/>
          <a:p>
            <a:fld id="{3109D357-8067-4A1F-97B2-93C5160B78D9}" type="slidenum">
              <a:rPr lang="en-US" smtClean="0"/>
              <a:t>15</a:t>
            </a:fld>
            <a:endParaRPr lang="en-US"/>
          </a:p>
        </p:txBody>
      </p:sp>
    </p:spTree>
    <p:extLst>
      <p:ext uri="{BB962C8B-B14F-4D97-AF65-F5344CB8AC3E}">
        <p14:creationId xmlns:p14="http://schemas.microsoft.com/office/powerpoint/2010/main" val="38187078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B60E-974A-0A38-CDD2-35DCD5858AF6}"/>
              </a:ext>
            </a:extLst>
          </p:cNvPr>
          <p:cNvSpPr>
            <a:spLocks noGrp="1"/>
          </p:cNvSpPr>
          <p:nvPr>
            <p:ph type="title"/>
          </p:nvPr>
        </p:nvSpPr>
        <p:spPr/>
        <p:txBody>
          <a:bodyPr/>
          <a:lstStyle/>
          <a:p>
            <a:r>
              <a:rPr lang="en-IN" dirty="0"/>
              <a:t>Feature Implementation</a:t>
            </a:r>
          </a:p>
        </p:txBody>
      </p:sp>
      <p:sp>
        <p:nvSpPr>
          <p:cNvPr id="3" name="Content Placeholder 2">
            <a:extLst>
              <a:ext uri="{FF2B5EF4-FFF2-40B4-BE49-F238E27FC236}">
                <a16:creationId xmlns:a16="http://schemas.microsoft.com/office/drawing/2014/main" id="{E405F6ED-6408-2445-4304-FC286898016A}"/>
              </a:ext>
            </a:extLst>
          </p:cNvPr>
          <p:cNvSpPr>
            <a:spLocks noGrp="1"/>
          </p:cNvSpPr>
          <p:nvPr>
            <p:ph idx="1"/>
          </p:nvPr>
        </p:nvSpPr>
        <p:spPr>
          <a:xfrm>
            <a:off x="503853" y="2341984"/>
            <a:ext cx="11327363" cy="3888548"/>
          </a:xfrm>
        </p:spPr>
        <p:txBody>
          <a:bodyPr>
            <a:normAutofit/>
          </a:bodyPr>
          <a:lstStyle/>
          <a:p>
            <a:r>
              <a:rPr lang="en-US" sz="1600" b="1" dirty="0"/>
              <a:t>Search Frequency </a:t>
            </a:r>
            <a:r>
              <a:rPr lang="en-US" sz="1600" dirty="0"/>
              <a:t>uses a </a:t>
            </a:r>
            <a:r>
              <a:rPr lang="en-US" sz="1600" dirty="0" err="1"/>
              <a:t>TreeMap</a:t>
            </a:r>
            <a:r>
              <a:rPr lang="en-US" sz="1600" dirty="0"/>
              <a:t> to track and sort the search frequency of mobile plan names. </a:t>
            </a:r>
          </a:p>
          <a:p>
            <a:pPr lvl="1"/>
            <a:r>
              <a:rPr lang="en-US" sz="1600" dirty="0"/>
              <a:t>It employs methods to incrementally update counts and sort the list by frequency.</a:t>
            </a:r>
          </a:p>
          <a:p>
            <a:pPr lvl="1"/>
            <a:r>
              <a:rPr lang="en-US" sz="1600" dirty="0"/>
              <a:t>Fetches the number of previous searches performed for the specific feature or keyword given.</a:t>
            </a:r>
          </a:p>
          <a:p>
            <a:pPr lvl="1"/>
            <a:r>
              <a:rPr lang="en-US" sz="1400" dirty="0"/>
              <a:t>In </a:t>
            </a:r>
            <a:r>
              <a:rPr lang="en-US" sz="1400" dirty="0" err="1"/>
              <a:t>MobileDataPlanAnalysisCLI</a:t>
            </a:r>
            <a:r>
              <a:rPr lang="en-US" sz="1400" dirty="0"/>
              <a:t> file, inside the </a:t>
            </a:r>
            <a:r>
              <a:rPr lang="en-US" sz="1400" dirty="0" err="1"/>
              <a:t>filterByPlanName</a:t>
            </a:r>
            <a:r>
              <a:rPr lang="en-US" sz="1400" dirty="0"/>
              <a:t> method, when the user is asked to input a plan name to filter based on the plan. </a:t>
            </a:r>
          </a:p>
          <a:p>
            <a:pPr marL="457200" lvl="1" indent="0">
              <a:buNone/>
            </a:pPr>
            <a:endParaRPr lang="en-US" sz="1400" dirty="0"/>
          </a:p>
          <a:p>
            <a:r>
              <a:rPr lang="en-US" sz="1600" b="1" dirty="0"/>
              <a:t>Word Completion </a:t>
            </a:r>
            <a:r>
              <a:rPr lang="en-US" sz="1600" dirty="0"/>
              <a:t>implements a word completion system using a </a:t>
            </a:r>
            <a:r>
              <a:rPr lang="en-US" sz="1600" dirty="0" err="1"/>
              <a:t>Trie</a:t>
            </a:r>
            <a:r>
              <a:rPr lang="en-US" sz="1600" dirty="0"/>
              <a:t> data structure.</a:t>
            </a:r>
          </a:p>
          <a:p>
            <a:pPr lvl="1"/>
            <a:r>
              <a:rPr lang="en-US" sz="1400" dirty="0"/>
              <a:t>The </a:t>
            </a:r>
            <a:r>
              <a:rPr lang="en-US" sz="1400" dirty="0" err="1"/>
              <a:t>Trie</a:t>
            </a:r>
            <a:r>
              <a:rPr lang="en-US" sz="1400" dirty="0"/>
              <a:t> efficiently stores and suggests words based on user input. The algorithm calculates edit distances for sorting suggestions.</a:t>
            </a:r>
          </a:p>
          <a:p>
            <a:pPr lvl="1"/>
            <a:r>
              <a:rPr lang="en-US" sz="1400" dirty="0"/>
              <a:t>Fetches all words with the given prefix by traversing all child nodes from the returned node by </a:t>
            </a:r>
            <a:r>
              <a:rPr lang="en-US" sz="1400" dirty="0" err="1"/>
              <a:t>findNode</a:t>
            </a:r>
            <a:r>
              <a:rPr lang="en-US" sz="1400" dirty="0"/>
              <a:t>, then it uses </a:t>
            </a:r>
            <a:r>
              <a:rPr lang="en-US" sz="1400" dirty="0" err="1"/>
              <a:t>Levenshtein</a:t>
            </a:r>
            <a:r>
              <a:rPr lang="en-US" sz="1400" dirty="0"/>
              <a:t> Distance Calculation to sort the suggestion list with the lowest edit distance being first.</a:t>
            </a:r>
          </a:p>
        </p:txBody>
      </p:sp>
      <p:sp>
        <p:nvSpPr>
          <p:cNvPr id="4" name="Slide Number Placeholder 3">
            <a:extLst>
              <a:ext uri="{FF2B5EF4-FFF2-40B4-BE49-F238E27FC236}">
                <a16:creationId xmlns:a16="http://schemas.microsoft.com/office/drawing/2014/main" id="{C823F7D5-3008-8A2F-858B-40ECEA7F96B5}"/>
              </a:ext>
            </a:extLst>
          </p:cNvPr>
          <p:cNvSpPr>
            <a:spLocks noGrp="1"/>
          </p:cNvSpPr>
          <p:nvPr>
            <p:ph type="sldNum" sz="quarter" idx="12"/>
          </p:nvPr>
        </p:nvSpPr>
        <p:spPr/>
        <p:txBody>
          <a:bodyPr/>
          <a:lstStyle/>
          <a:p>
            <a:fld id="{3109D357-8067-4A1F-97B2-93C5160B78D9}" type="slidenum">
              <a:rPr lang="en-US" smtClean="0"/>
              <a:t>16</a:t>
            </a:fld>
            <a:endParaRPr lang="en-US"/>
          </a:p>
        </p:txBody>
      </p:sp>
    </p:spTree>
    <p:extLst>
      <p:ext uri="{BB962C8B-B14F-4D97-AF65-F5344CB8AC3E}">
        <p14:creationId xmlns:p14="http://schemas.microsoft.com/office/powerpoint/2010/main" val="73248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BE3D-5F2B-D6AC-B664-FAE9A24995B5}"/>
              </a:ext>
            </a:extLst>
          </p:cNvPr>
          <p:cNvSpPr>
            <a:spLocks noGrp="1"/>
          </p:cNvSpPr>
          <p:nvPr>
            <p:ph type="title"/>
          </p:nvPr>
        </p:nvSpPr>
        <p:spPr/>
        <p:txBody>
          <a:bodyPr/>
          <a:lstStyle/>
          <a:p>
            <a:r>
              <a:rPr lang="en-IN"/>
              <a:t>Feature Implementation</a:t>
            </a:r>
            <a:endParaRPr lang="en-IN" dirty="0"/>
          </a:p>
        </p:txBody>
      </p:sp>
      <p:sp>
        <p:nvSpPr>
          <p:cNvPr id="3" name="Content Placeholder 2">
            <a:extLst>
              <a:ext uri="{FF2B5EF4-FFF2-40B4-BE49-F238E27FC236}">
                <a16:creationId xmlns:a16="http://schemas.microsoft.com/office/drawing/2014/main" id="{553B90F3-54F3-35A5-18CD-179A73495CEA}"/>
              </a:ext>
            </a:extLst>
          </p:cNvPr>
          <p:cNvSpPr>
            <a:spLocks noGrp="1"/>
          </p:cNvSpPr>
          <p:nvPr>
            <p:ph idx="1"/>
          </p:nvPr>
        </p:nvSpPr>
        <p:spPr>
          <a:xfrm>
            <a:off x="450979" y="2644084"/>
            <a:ext cx="11290041" cy="3724469"/>
          </a:xfrm>
        </p:spPr>
        <p:txBody>
          <a:bodyPr>
            <a:normAutofit/>
          </a:bodyPr>
          <a:lstStyle/>
          <a:p>
            <a:r>
              <a:rPr lang="en-US" sz="2000" b="1" dirty="0"/>
              <a:t>Spell Checking </a:t>
            </a:r>
            <a:r>
              <a:rPr lang="en-US" sz="2000" dirty="0"/>
              <a:t>class utilizes a </a:t>
            </a:r>
            <a:r>
              <a:rPr lang="en-US" sz="2000" dirty="0" err="1"/>
              <a:t>Trie</a:t>
            </a:r>
            <a:r>
              <a:rPr lang="en-US" sz="2000" dirty="0"/>
              <a:t> to efficiently store and retrieve words for spell checking. </a:t>
            </a:r>
          </a:p>
          <a:p>
            <a:pPr lvl="1">
              <a:lnSpc>
                <a:spcPct val="107000"/>
              </a:lnSpc>
              <a:spcAft>
                <a:spcPts val="800"/>
              </a:spcAft>
            </a:pPr>
            <a:r>
              <a:rPr lang="en-US" sz="1800" dirty="0"/>
              <a:t>It initializes the tree nodes with the words that are given in the *.</a:t>
            </a:r>
            <a:r>
              <a:rPr lang="en-US" sz="1800" dirty="0" err="1"/>
              <a:t>json</a:t>
            </a:r>
            <a:r>
              <a:rPr lang="en-US" sz="1800" dirty="0"/>
              <a:t> file.</a:t>
            </a:r>
            <a:endParaRPr lang="en-IN" sz="1800" dirty="0"/>
          </a:p>
          <a:p>
            <a:pPr lvl="1">
              <a:lnSpc>
                <a:spcPct val="107000"/>
              </a:lnSpc>
              <a:spcAft>
                <a:spcPts val="800"/>
              </a:spcAft>
            </a:pPr>
            <a:r>
              <a:rPr lang="en-US" sz="1800" dirty="0"/>
              <a:t>After initializing the tree, the search operation can be used to check if such word exits in the tree or not by passing a keyword.</a:t>
            </a:r>
          </a:p>
        </p:txBody>
      </p:sp>
      <p:sp>
        <p:nvSpPr>
          <p:cNvPr id="4" name="Slide Number Placeholder 3">
            <a:extLst>
              <a:ext uri="{FF2B5EF4-FFF2-40B4-BE49-F238E27FC236}">
                <a16:creationId xmlns:a16="http://schemas.microsoft.com/office/drawing/2014/main" id="{8D7ABB10-9AC8-1B9B-0185-956B9FBCFC55}"/>
              </a:ext>
            </a:extLst>
          </p:cNvPr>
          <p:cNvSpPr>
            <a:spLocks noGrp="1"/>
          </p:cNvSpPr>
          <p:nvPr>
            <p:ph type="sldNum" sz="quarter" idx="12"/>
          </p:nvPr>
        </p:nvSpPr>
        <p:spPr/>
        <p:txBody>
          <a:bodyPr/>
          <a:lstStyle/>
          <a:p>
            <a:fld id="{3109D357-8067-4A1F-97B2-93C5160B78D9}" type="slidenum">
              <a:rPr lang="en-US" smtClean="0"/>
              <a:t>17</a:t>
            </a:fld>
            <a:endParaRPr lang="en-US"/>
          </a:p>
        </p:txBody>
      </p:sp>
    </p:spTree>
    <p:extLst>
      <p:ext uri="{BB962C8B-B14F-4D97-AF65-F5344CB8AC3E}">
        <p14:creationId xmlns:p14="http://schemas.microsoft.com/office/powerpoint/2010/main" val="346205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50B5-4DA4-A484-C5A1-E5D157198510}"/>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869A2F2A-D23F-D067-3E2B-9EECE2E4A53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74151"/>
                </a:solidFill>
                <a:effectLst/>
                <a:latin typeface="Söhne"/>
              </a:rPr>
              <a:t>Challenges: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Overcoming intricacies in web crawling, including handling dynamic elements and pop-ups.</a:t>
            </a:r>
          </a:p>
          <a:p>
            <a:pPr marL="742950" lvl="1" indent="-285750" algn="l">
              <a:buFont typeface="Arial" panose="020B0604020202020204" pitchFamily="34" charset="0"/>
              <a:buChar char="•"/>
            </a:pPr>
            <a:r>
              <a:rPr lang="en-US" b="0" i="0" dirty="0">
                <a:solidFill>
                  <a:srgbClr val="374151"/>
                </a:solidFill>
                <a:effectLst/>
                <a:latin typeface="Söhne"/>
              </a:rPr>
              <a:t>Addressing complexities in data parsing and ensuring accurate extraction of information from HTML pages.</a:t>
            </a:r>
          </a:p>
          <a:p>
            <a:pPr marL="742950" lvl="1" indent="-285750" algn="l">
              <a:buFont typeface="Arial" panose="020B0604020202020204" pitchFamily="34" charset="0"/>
              <a:buChar char="•"/>
            </a:pPr>
            <a:r>
              <a:rPr lang="en-US" b="0" i="0" dirty="0">
                <a:solidFill>
                  <a:srgbClr val="374151"/>
                </a:solidFill>
                <a:effectLst/>
                <a:latin typeface="Söhne"/>
              </a:rPr>
              <a:t>Web pages may contain noise, irrelevant tags, or misleading information that could affect the accuracy of the extracted data</a:t>
            </a:r>
          </a:p>
          <a:p>
            <a:pPr algn="l">
              <a:buFont typeface="Arial" panose="020B0604020202020204" pitchFamily="34" charset="0"/>
              <a:buChar char="•"/>
            </a:pPr>
            <a:r>
              <a:rPr lang="en-US" b="1" i="0" dirty="0">
                <a:solidFill>
                  <a:srgbClr val="374151"/>
                </a:solidFill>
                <a:effectLst/>
                <a:latin typeface="Söhne"/>
              </a:rPr>
              <a:t>Future Scope: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Enhancing the project's scalability to include additional </a:t>
            </a:r>
            <a:r>
              <a:rPr lang="en-US" dirty="0">
                <a:solidFill>
                  <a:srgbClr val="374151"/>
                </a:solidFill>
                <a:latin typeface="Söhne"/>
              </a:rPr>
              <a:t>m</a:t>
            </a:r>
            <a:r>
              <a:rPr lang="en-US" b="0" i="0" dirty="0">
                <a:solidFill>
                  <a:srgbClr val="374151"/>
                </a:solidFill>
                <a:effectLst/>
                <a:latin typeface="Söhne"/>
              </a:rPr>
              <a:t>obile carrier websites and diverse data sources.</a:t>
            </a:r>
          </a:p>
          <a:p>
            <a:pPr marL="742950" lvl="1" indent="-285750" algn="l">
              <a:buFont typeface="Arial" panose="020B0604020202020204" pitchFamily="34" charset="0"/>
              <a:buChar char="•"/>
            </a:pPr>
            <a:r>
              <a:rPr lang="en-US" b="0" i="0" dirty="0">
                <a:solidFill>
                  <a:srgbClr val="374151"/>
                </a:solidFill>
                <a:effectLst/>
                <a:latin typeface="Söhne"/>
              </a:rPr>
              <a:t>Implementing advanced machine learning algorithms for personalized recommendations based on user preferences.</a:t>
            </a:r>
          </a:p>
          <a:p>
            <a:endParaRPr lang="en-CA" dirty="0"/>
          </a:p>
        </p:txBody>
      </p:sp>
      <p:sp>
        <p:nvSpPr>
          <p:cNvPr id="4" name="Slide Number Placeholder 3">
            <a:extLst>
              <a:ext uri="{FF2B5EF4-FFF2-40B4-BE49-F238E27FC236}">
                <a16:creationId xmlns:a16="http://schemas.microsoft.com/office/drawing/2014/main" id="{668896C9-9CBF-8123-FE07-D797746E5F8C}"/>
              </a:ext>
            </a:extLst>
          </p:cNvPr>
          <p:cNvSpPr>
            <a:spLocks noGrp="1"/>
          </p:cNvSpPr>
          <p:nvPr>
            <p:ph type="sldNum" sz="quarter" idx="12"/>
          </p:nvPr>
        </p:nvSpPr>
        <p:spPr/>
        <p:txBody>
          <a:bodyPr/>
          <a:lstStyle/>
          <a:p>
            <a:fld id="{3109D357-8067-4A1F-97B2-93C5160B78D9}" type="slidenum">
              <a:rPr lang="en-US" smtClean="0"/>
              <a:t>18</a:t>
            </a:fld>
            <a:endParaRPr lang="en-US"/>
          </a:p>
        </p:txBody>
      </p:sp>
    </p:spTree>
    <p:extLst>
      <p:ext uri="{BB962C8B-B14F-4D97-AF65-F5344CB8AC3E}">
        <p14:creationId xmlns:p14="http://schemas.microsoft.com/office/powerpoint/2010/main" val="237024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DC51D-6364-E1F1-2BFF-3BCE301BAC02}"/>
              </a:ext>
            </a:extLst>
          </p:cNvPr>
          <p:cNvSpPr>
            <a:spLocks noGrp="1"/>
          </p:cNvSpPr>
          <p:nvPr>
            <p:ph idx="1"/>
          </p:nvPr>
        </p:nvSpPr>
        <p:spPr>
          <a:xfrm>
            <a:off x="772739" y="2454211"/>
            <a:ext cx="10646521" cy="3416300"/>
          </a:xfrm>
        </p:spPr>
        <p:txBody>
          <a:bodyPr>
            <a:normAutofit/>
          </a:bodyPr>
          <a:lstStyle/>
          <a:p>
            <a:r>
              <a:rPr lang="en-US" b="1" i="0" dirty="0">
                <a:solidFill>
                  <a:srgbClr val="374151"/>
                </a:solidFill>
                <a:effectLst/>
                <a:latin typeface="Söhne"/>
              </a:rPr>
              <a:t>Professor </a:t>
            </a:r>
            <a:r>
              <a:rPr lang="en-US" b="1" dirty="0">
                <a:solidFill>
                  <a:srgbClr val="374151"/>
                </a:solidFill>
                <a:latin typeface="Söhne"/>
              </a:rPr>
              <a:t>Dr. </a:t>
            </a:r>
            <a:r>
              <a:rPr lang="en-IN" b="1" i="0" dirty="0">
                <a:solidFill>
                  <a:srgbClr val="202122"/>
                </a:solidFill>
                <a:effectLst/>
                <a:latin typeface="Aptos" panose="020B0004020202020204" pitchFamily="34" charset="0"/>
              </a:rPr>
              <a:t>Olena </a:t>
            </a:r>
            <a:r>
              <a:rPr lang="en-IN" b="1" i="0" dirty="0" err="1">
                <a:solidFill>
                  <a:srgbClr val="202122"/>
                </a:solidFill>
                <a:effectLst/>
                <a:latin typeface="Aptos" panose="020B0004020202020204" pitchFamily="34" charset="0"/>
              </a:rPr>
              <a:t>Syrotkina</a:t>
            </a:r>
            <a:endParaRPr lang="en-US" b="1" i="0" dirty="0">
              <a:solidFill>
                <a:srgbClr val="374151"/>
              </a:solidFill>
              <a:effectLst/>
              <a:latin typeface="Aptos" panose="020B0004020202020204" pitchFamily="34" charset="0"/>
            </a:endParaRPr>
          </a:p>
          <a:p>
            <a:pPr marL="742950" lvl="1" indent="-285750" algn="l">
              <a:buFont typeface="Arial" panose="020B0604020202020204" pitchFamily="34" charset="0"/>
              <a:buChar char="•"/>
            </a:pPr>
            <a:r>
              <a:rPr lang="en-US" b="0" i="0" dirty="0">
                <a:solidFill>
                  <a:srgbClr val="374151"/>
                </a:solidFill>
                <a:effectLst/>
                <a:latin typeface="Söhne"/>
              </a:rPr>
              <a:t>For guidance, mentorship, and valuable insights throughout the project.</a:t>
            </a:r>
          </a:p>
          <a:p>
            <a:pPr algn="l"/>
            <a:r>
              <a:rPr lang="en-US" b="1" i="0" dirty="0">
                <a:effectLst/>
                <a:latin typeface="Söhne"/>
              </a:rPr>
              <a:t>Graduate Assistant</a:t>
            </a:r>
          </a:p>
          <a:p>
            <a:pPr algn="l">
              <a:buFont typeface="Arial" panose="020B0604020202020204" pitchFamily="34" charset="0"/>
              <a:buChar char="•"/>
            </a:pPr>
            <a:r>
              <a:rPr lang="en-US" b="1" i="0" dirty="0">
                <a:solidFill>
                  <a:srgbClr val="374151"/>
                </a:solidFill>
                <a:effectLst/>
                <a:latin typeface="Söhne"/>
              </a:rPr>
              <a:t>Darpan Khanna</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For aiding, support, and contributing to the success of the project.</a:t>
            </a:r>
          </a:p>
          <a:p>
            <a:pPr algn="l"/>
            <a:r>
              <a:rPr lang="en-US" b="1" i="0" dirty="0">
                <a:effectLst/>
                <a:latin typeface="Söhne"/>
              </a:rPr>
              <a:t>Class Collaboration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Acknowledgment to the collaborative efforts of the entire class in sharing ideas and knowledge.</a:t>
            </a:r>
          </a:p>
          <a:p>
            <a:pPr marL="0" indent="0" algn="ctr">
              <a:buNone/>
            </a:pPr>
            <a:endParaRPr lang="en-IN" sz="1200" dirty="0"/>
          </a:p>
        </p:txBody>
      </p:sp>
      <p:sp>
        <p:nvSpPr>
          <p:cNvPr id="5" name="TextBox 4">
            <a:extLst>
              <a:ext uri="{FF2B5EF4-FFF2-40B4-BE49-F238E27FC236}">
                <a16:creationId xmlns:a16="http://schemas.microsoft.com/office/drawing/2014/main" id="{EEFC573B-DE55-B091-1997-BFD2852A0F44}"/>
              </a:ext>
            </a:extLst>
          </p:cNvPr>
          <p:cNvSpPr txBox="1"/>
          <p:nvPr/>
        </p:nvSpPr>
        <p:spPr>
          <a:xfrm>
            <a:off x="1778000" y="1229360"/>
            <a:ext cx="6593840" cy="1200329"/>
          </a:xfrm>
          <a:prstGeom prst="rect">
            <a:avLst/>
          </a:prstGeom>
          <a:noFill/>
        </p:spPr>
        <p:txBody>
          <a:bodyPr wrap="square" rtlCol="0">
            <a:spAutoFit/>
          </a:bodyPr>
          <a:lstStyle/>
          <a:p>
            <a:r>
              <a:rPr lang="en-US" sz="3600" b="1" i="0" dirty="0">
                <a:solidFill>
                  <a:schemeClr val="bg1"/>
                </a:solidFill>
                <a:effectLst/>
                <a:latin typeface="Söhne"/>
              </a:rPr>
              <a:t>Project Acknowledgments</a:t>
            </a:r>
          </a:p>
          <a:p>
            <a:r>
              <a:rPr lang="en-CA" sz="3600" b="1" dirty="0">
                <a:solidFill>
                  <a:schemeClr val="bg1"/>
                </a:solidFill>
              </a:rPr>
              <a:t> </a:t>
            </a:r>
          </a:p>
        </p:txBody>
      </p:sp>
      <p:sp>
        <p:nvSpPr>
          <p:cNvPr id="2" name="Slide Number Placeholder 1">
            <a:extLst>
              <a:ext uri="{FF2B5EF4-FFF2-40B4-BE49-F238E27FC236}">
                <a16:creationId xmlns:a16="http://schemas.microsoft.com/office/drawing/2014/main" id="{2F33CA01-ECFB-1625-5477-89230892D091}"/>
              </a:ext>
            </a:extLst>
          </p:cNvPr>
          <p:cNvSpPr>
            <a:spLocks noGrp="1"/>
          </p:cNvSpPr>
          <p:nvPr>
            <p:ph type="sldNum" sz="quarter" idx="12"/>
          </p:nvPr>
        </p:nvSpPr>
        <p:spPr/>
        <p:txBody>
          <a:bodyPr/>
          <a:lstStyle/>
          <a:p>
            <a:fld id="{3109D357-8067-4A1F-97B2-93C5160B78D9}" type="slidenum">
              <a:rPr lang="en-US" smtClean="0"/>
              <a:t>19</a:t>
            </a:fld>
            <a:endParaRPr lang="en-US"/>
          </a:p>
        </p:txBody>
      </p:sp>
    </p:spTree>
    <p:extLst>
      <p:ext uri="{BB962C8B-B14F-4D97-AF65-F5344CB8AC3E}">
        <p14:creationId xmlns:p14="http://schemas.microsoft.com/office/powerpoint/2010/main" val="330012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0089-1446-0629-AC7F-5C46E79DACB9}"/>
              </a:ext>
            </a:extLst>
          </p:cNvPr>
          <p:cNvSpPr>
            <a:spLocks noGrp="1"/>
          </p:cNvSpPr>
          <p:nvPr>
            <p:ph type="title"/>
          </p:nvPr>
        </p:nvSpPr>
        <p:spPr/>
        <p:txBody>
          <a:bodyPr/>
          <a:lstStyle/>
          <a:p>
            <a:r>
              <a:rPr lang="en-CA" dirty="0"/>
              <a:t>Role of each member</a:t>
            </a:r>
          </a:p>
        </p:txBody>
      </p:sp>
      <p:graphicFrame>
        <p:nvGraphicFramePr>
          <p:cNvPr id="4" name="Content Placeholder 3">
            <a:extLst>
              <a:ext uri="{FF2B5EF4-FFF2-40B4-BE49-F238E27FC236}">
                <a16:creationId xmlns:a16="http://schemas.microsoft.com/office/drawing/2014/main" id="{F57E8EF0-569B-0DE4-B6D4-FE991D77FA2A}"/>
              </a:ext>
            </a:extLst>
          </p:cNvPr>
          <p:cNvGraphicFramePr>
            <a:graphicFrameLocks noGrp="1"/>
          </p:cNvGraphicFramePr>
          <p:nvPr>
            <p:ph idx="1"/>
            <p:extLst>
              <p:ext uri="{D42A27DB-BD31-4B8C-83A1-F6EECF244321}">
                <p14:modId xmlns:p14="http://schemas.microsoft.com/office/powerpoint/2010/main" val="3714402020"/>
              </p:ext>
            </p:extLst>
          </p:nvPr>
        </p:nvGraphicFramePr>
        <p:xfrm>
          <a:off x="2755697" y="2825496"/>
          <a:ext cx="6680606" cy="3566160"/>
        </p:xfrm>
        <a:graphic>
          <a:graphicData uri="http://schemas.openxmlformats.org/drawingml/2006/table">
            <a:tbl>
              <a:tblPr firstRow="1" bandRow="1">
                <a:tableStyleId>{5C22544A-7EE6-4342-B048-85BDC9FD1C3A}</a:tableStyleId>
              </a:tblPr>
              <a:tblGrid>
                <a:gridCol w="3367630">
                  <a:extLst>
                    <a:ext uri="{9D8B030D-6E8A-4147-A177-3AD203B41FA5}">
                      <a16:colId xmlns:a16="http://schemas.microsoft.com/office/drawing/2014/main" val="3243732166"/>
                    </a:ext>
                  </a:extLst>
                </a:gridCol>
                <a:gridCol w="3312976">
                  <a:extLst>
                    <a:ext uri="{9D8B030D-6E8A-4147-A177-3AD203B41FA5}">
                      <a16:colId xmlns:a16="http://schemas.microsoft.com/office/drawing/2014/main" val="3559317145"/>
                    </a:ext>
                  </a:extLst>
                </a:gridCol>
              </a:tblGrid>
              <a:tr h="361767">
                <a:tc>
                  <a:txBody>
                    <a:bodyPr/>
                    <a:lstStyle/>
                    <a:p>
                      <a:r>
                        <a:rPr lang="en-IN" dirty="0"/>
                        <a:t>Team Member</a:t>
                      </a:r>
                      <a:endParaRPr lang="en-CA" dirty="0"/>
                    </a:p>
                  </a:txBody>
                  <a:tcPr/>
                </a:tc>
                <a:tc>
                  <a:txBody>
                    <a:bodyPr/>
                    <a:lstStyle/>
                    <a:p>
                      <a:r>
                        <a:rPr lang="en-IN" dirty="0"/>
                        <a:t>Roles</a:t>
                      </a:r>
                      <a:endParaRPr lang="en-CA" dirty="0"/>
                    </a:p>
                  </a:txBody>
                  <a:tcPr/>
                </a:tc>
                <a:extLst>
                  <a:ext uri="{0D108BD9-81ED-4DB2-BD59-A6C34878D82A}">
                    <a16:rowId xmlns:a16="http://schemas.microsoft.com/office/drawing/2014/main" val="2305420057"/>
                  </a:ext>
                </a:extLst>
              </a:tr>
              <a:tr h="624419">
                <a:tc>
                  <a:txBody>
                    <a:bodyPr/>
                    <a:lstStyle/>
                    <a:p>
                      <a:r>
                        <a:rPr lang="en-CA" dirty="0"/>
                        <a:t>Chirayu Baliyan</a:t>
                      </a:r>
                    </a:p>
                  </a:txBody>
                  <a:tcPr/>
                </a:tc>
                <a:tc>
                  <a:txBody>
                    <a:bodyPr/>
                    <a:lstStyle/>
                    <a:p>
                      <a:r>
                        <a:rPr lang="en-IN" dirty="0"/>
                        <a:t>Spell Checking, Web Parsing</a:t>
                      </a:r>
                      <a:endParaRPr lang="en-CA" dirty="0"/>
                    </a:p>
                  </a:txBody>
                  <a:tcPr/>
                </a:tc>
                <a:extLst>
                  <a:ext uri="{0D108BD9-81ED-4DB2-BD59-A6C34878D82A}">
                    <a16:rowId xmlns:a16="http://schemas.microsoft.com/office/drawing/2014/main" val="2774224760"/>
                  </a:ext>
                </a:extLst>
              </a:tr>
              <a:tr h="624419">
                <a:tc>
                  <a:txBody>
                    <a:bodyPr/>
                    <a:lstStyle/>
                    <a:p>
                      <a:r>
                        <a:rPr lang="en-CA" dirty="0"/>
                        <a:t>Nilkanth Suthar</a:t>
                      </a:r>
                    </a:p>
                  </a:txBody>
                  <a:tcPr/>
                </a:tc>
                <a:tc>
                  <a:txBody>
                    <a:bodyPr/>
                    <a:lstStyle/>
                    <a:p>
                      <a:r>
                        <a:rPr lang="en-CA" dirty="0"/>
                        <a:t>Search Frequency, Frequency count</a:t>
                      </a:r>
                    </a:p>
                  </a:txBody>
                  <a:tcPr/>
                </a:tc>
                <a:extLst>
                  <a:ext uri="{0D108BD9-81ED-4DB2-BD59-A6C34878D82A}">
                    <a16:rowId xmlns:a16="http://schemas.microsoft.com/office/drawing/2014/main" val="104231890"/>
                  </a:ext>
                </a:extLst>
              </a:tr>
              <a:tr h="624419">
                <a:tc>
                  <a:txBody>
                    <a:bodyPr/>
                    <a:lstStyle/>
                    <a:p>
                      <a:r>
                        <a:rPr lang="en-CA" dirty="0"/>
                        <a:t>Tushar Sharma</a:t>
                      </a:r>
                    </a:p>
                  </a:txBody>
                  <a:tcPr/>
                </a:tc>
                <a:tc>
                  <a:txBody>
                    <a:bodyPr/>
                    <a:lstStyle/>
                    <a:p>
                      <a:r>
                        <a:rPr lang="en-CA" dirty="0"/>
                        <a:t>Word Completion, Search count</a:t>
                      </a:r>
                    </a:p>
                  </a:txBody>
                  <a:tcPr/>
                </a:tc>
                <a:extLst>
                  <a:ext uri="{0D108BD9-81ED-4DB2-BD59-A6C34878D82A}">
                    <a16:rowId xmlns:a16="http://schemas.microsoft.com/office/drawing/2014/main" val="88310754"/>
                  </a:ext>
                </a:extLst>
              </a:tr>
              <a:tr h="624419">
                <a:tc>
                  <a:txBody>
                    <a:bodyPr/>
                    <a:lstStyle/>
                    <a:p>
                      <a:r>
                        <a:rPr lang="en-CA" dirty="0"/>
                        <a:t>Yuchen Liu</a:t>
                      </a:r>
                    </a:p>
                  </a:txBody>
                  <a:tcPr/>
                </a:tc>
                <a:tc>
                  <a:txBody>
                    <a:bodyPr/>
                    <a:lstStyle/>
                    <a:p>
                      <a:r>
                        <a:rPr lang="en-CA" dirty="0"/>
                        <a:t>Page ranking, Inverted Indexing</a:t>
                      </a:r>
                    </a:p>
                  </a:txBody>
                  <a:tcPr/>
                </a:tc>
                <a:extLst>
                  <a:ext uri="{0D108BD9-81ED-4DB2-BD59-A6C34878D82A}">
                    <a16:rowId xmlns:a16="http://schemas.microsoft.com/office/drawing/2014/main" val="4012149031"/>
                  </a:ext>
                </a:extLst>
              </a:tr>
              <a:tr h="624419">
                <a:tc>
                  <a:txBody>
                    <a:bodyPr/>
                    <a:lstStyle/>
                    <a:p>
                      <a:r>
                        <a:rPr lang="en-CA" dirty="0" err="1"/>
                        <a:t>Javith</a:t>
                      </a:r>
                      <a:r>
                        <a:rPr lang="en-CA" dirty="0"/>
                        <a:t> Hussain</a:t>
                      </a:r>
                    </a:p>
                  </a:txBody>
                  <a:tcPr/>
                </a:tc>
                <a:tc>
                  <a:txBody>
                    <a:bodyPr/>
                    <a:lstStyle/>
                    <a:p>
                      <a:r>
                        <a:rPr lang="en-CA" dirty="0"/>
                        <a:t>Web Crawling, Data Validation</a:t>
                      </a:r>
                    </a:p>
                  </a:txBody>
                  <a:tcPr/>
                </a:tc>
                <a:extLst>
                  <a:ext uri="{0D108BD9-81ED-4DB2-BD59-A6C34878D82A}">
                    <a16:rowId xmlns:a16="http://schemas.microsoft.com/office/drawing/2014/main" val="313324578"/>
                  </a:ext>
                </a:extLst>
              </a:tr>
            </a:tbl>
          </a:graphicData>
        </a:graphic>
      </p:graphicFrame>
      <p:sp>
        <p:nvSpPr>
          <p:cNvPr id="3" name="Slide Number Placeholder 2">
            <a:extLst>
              <a:ext uri="{FF2B5EF4-FFF2-40B4-BE49-F238E27FC236}">
                <a16:creationId xmlns:a16="http://schemas.microsoft.com/office/drawing/2014/main" id="{57746EB9-5611-CC3E-7EB0-8743A33A134E}"/>
              </a:ext>
            </a:extLst>
          </p:cNvPr>
          <p:cNvSpPr>
            <a:spLocks noGrp="1"/>
          </p:cNvSpPr>
          <p:nvPr>
            <p:ph type="sldNum" sz="quarter" idx="12"/>
          </p:nvPr>
        </p:nvSpPr>
        <p:spPr/>
        <p:txBody>
          <a:bodyPr/>
          <a:lstStyle/>
          <a:p>
            <a:fld id="{3109D357-8067-4A1F-97B2-93C5160B78D9}" type="slidenum">
              <a:rPr lang="en-US" smtClean="0"/>
              <a:t>2</a:t>
            </a:fld>
            <a:endParaRPr lang="en-US"/>
          </a:p>
        </p:txBody>
      </p:sp>
    </p:spTree>
    <p:extLst>
      <p:ext uri="{BB962C8B-B14F-4D97-AF65-F5344CB8AC3E}">
        <p14:creationId xmlns:p14="http://schemas.microsoft.com/office/powerpoint/2010/main" val="166805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A10C4D0-20D2-C1D2-AEC6-60FA22F6D007}"/>
              </a:ext>
            </a:extLst>
          </p:cNvPr>
          <p:cNvSpPr>
            <a:spLocks noGrp="1"/>
          </p:cNvSpPr>
          <p:nvPr>
            <p:ph type="ctrTitle"/>
          </p:nvPr>
        </p:nvSpPr>
        <p:spPr>
          <a:xfrm>
            <a:off x="1683171" y="1143000"/>
            <a:ext cx="8825658" cy="3389217"/>
          </a:xfrm>
        </p:spPr>
        <p:txBody>
          <a:bodyPr anchor="ctr">
            <a:normAutofit/>
          </a:bodyPr>
          <a:lstStyle/>
          <a:p>
            <a:pPr algn="ctr"/>
            <a:r>
              <a:rPr lang="en-IN" sz="6600" dirty="0">
                <a:solidFill>
                  <a:srgbClr val="FFFFFF"/>
                </a:solidFill>
              </a:rPr>
              <a:t>Thank you</a:t>
            </a:r>
            <a:endParaRPr lang="en-CA" sz="6600" dirty="0">
              <a:solidFill>
                <a:srgbClr val="FFFFFF"/>
              </a:solidFill>
            </a:endParaRPr>
          </a:p>
        </p:txBody>
      </p:sp>
      <p:sp>
        <p:nvSpPr>
          <p:cNvPr id="3" name="Subtitle 2">
            <a:extLst>
              <a:ext uri="{FF2B5EF4-FFF2-40B4-BE49-F238E27FC236}">
                <a16:creationId xmlns:a16="http://schemas.microsoft.com/office/drawing/2014/main" id="{3F343087-8865-1CCC-337A-5415675C9B32}"/>
              </a:ext>
            </a:extLst>
          </p:cNvPr>
          <p:cNvSpPr>
            <a:spLocks noGrp="1"/>
          </p:cNvSpPr>
          <p:nvPr>
            <p:ph type="subTitle" idx="1"/>
          </p:nvPr>
        </p:nvSpPr>
        <p:spPr>
          <a:xfrm>
            <a:off x="1683171" y="5240851"/>
            <a:ext cx="8825658" cy="828932"/>
          </a:xfrm>
        </p:spPr>
        <p:txBody>
          <a:bodyPr>
            <a:normAutofit/>
          </a:bodyPr>
          <a:lstStyle/>
          <a:p>
            <a:pPr algn="ctr"/>
            <a:endParaRPr lang="en-CA" sz="2400">
              <a:solidFill>
                <a:schemeClr val="tx2"/>
              </a:solidFill>
            </a:endParaRPr>
          </a:p>
        </p:txBody>
      </p:sp>
      <p:sp>
        <p:nvSpPr>
          <p:cNvPr id="4" name="Slide Number Placeholder 3">
            <a:extLst>
              <a:ext uri="{FF2B5EF4-FFF2-40B4-BE49-F238E27FC236}">
                <a16:creationId xmlns:a16="http://schemas.microsoft.com/office/drawing/2014/main" id="{8680ADA0-5827-E532-28D7-907668F9AC76}"/>
              </a:ext>
            </a:extLst>
          </p:cNvPr>
          <p:cNvSpPr>
            <a:spLocks noGrp="1"/>
          </p:cNvSpPr>
          <p:nvPr>
            <p:ph type="sldNum" sz="quarter" idx="12"/>
          </p:nvPr>
        </p:nvSpPr>
        <p:spPr/>
        <p:txBody>
          <a:bodyPr/>
          <a:lstStyle/>
          <a:p>
            <a:fld id="{3109D357-8067-4A1F-97B2-93C5160B78D9}" type="slidenum">
              <a:rPr lang="en-US" smtClean="0"/>
              <a:t>20</a:t>
            </a:fld>
            <a:endParaRPr lang="en-US"/>
          </a:p>
        </p:txBody>
      </p:sp>
    </p:spTree>
    <p:extLst>
      <p:ext uri="{BB962C8B-B14F-4D97-AF65-F5344CB8AC3E}">
        <p14:creationId xmlns:p14="http://schemas.microsoft.com/office/powerpoint/2010/main" val="338442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A402-89B1-6FB8-81E1-A677FA3CE063}"/>
              </a:ext>
            </a:extLst>
          </p:cNvPr>
          <p:cNvSpPr>
            <a:spLocks noGrp="1"/>
          </p:cNvSpPr>
          <p:nvPr>
            <p:ph type="ctrTitle"/>
          </p:nvPr>
        </p:nvSpPr>
        <p:spPr/>
        <p:txBody>
          <a:bodyPr/>
          <a:lstStyle/>
          <a:p>
            <a:r>
              <a:rPr lang="en-IN" dirty="0"/>
              <a:t>Roles and their description</a:t>
            </a:r>
            <a:endParaRPr lang="en-CA" dirty="0"/>
          </a:p>
        </p:txBody>
      </p:sp>
      <p:sp>
        <p:nvSpPr>
          <p:cNvPr id="3" name="Subtitle 2">
            <a:extLst>
              <a:ext uri="{FF2B5EF4-FFF2-40B4-BE49-F238E27FC236}">
                <a16:creationId xmlns:a16="http://schemas.microsoft.com/office/drawing/2014/main" id="{178BC617-F0A0-6149-5AF5-0E5FE67CD12C}"/>
              </a:ext>
            </a:extLst>
          </p:cNvPr>
          <p:cNvSpPr>
            <a:spLocks noGrp="1"/>
          </p:cNvSpPr>
          <p:nvPr>
            <p:ph type="subTitle" idx="1"/>
          </p:nvPr>
        </p:nvSpPr>
        <p:spPr/>
        <p:txBody>
          <a:bodyPr/>
          <a:lstStyle/>
          <a:p>
            <a:endParaRPr lang="en-CA" dirty="0"/>
          </a:p>
        </p:txBody>
      </p:sp>
      <p:sp>
        <p:nvSpPr>
          <p:cNvPr id="4" name="Slide Number Placeholder 3">
            <a:extLst>
              <a:ext uri="{FF2B5EF4-FFF2-40B4-BE49-F238E27FC236}">
                <a16:creationId xmlns:a16="http://schemas.microsoft.com/office/drawing/2014/main" id="{895B56A0-CB1F-1864-6DDD-8479B4F76E4B}"/>
              </a:ext>
            </a:extLst>
          </p:cNvPr>
          <p:cNvSpPr>
            <a:spLocks noGrp="1"/>
          </p:cNvSpPr>
          <p:nvPr>
            <p:ph type="sldNum" sz="quarter" idx="12"/>
          </p:nvPr>
        </p:nvSpPr>
        <p:spPr/>
        <p:txBody>
          <a:bodyPr/>
          <a:lstStyle/>
          <a:p>
            <a:fld id="{3109D357-8067-4A1F-97B2-93C5160B78D9}" type="slidenum">
              <a:rPr lang="en-US" smtClean="0"/>
              <a:t>3</a:t>
            </a:fld>
            <a:endParaRPr lang="en-US"/>
          </a:p>
        </p:txBody>
      </p:sp>
    </p:spTree>
    <p:extLst>
      <p:ext uri="{BB962C8B-B14F-4D97-AF65-F5344CB8AC3E}">
        <p14:creationId xmlns:p14="http://schemas.microsoft.com/office/powerpoint/2010/main" val="2615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IN" dirty="0" err="1"/>
              <a:t>Javith</a:t>
            </a:r>
            <a:r>
              <a:rPr lang="en-IN" dirty="0"/>
              <a:t> Hussain: Web Crawling, Data Validation</a:t>
            </a:r>
            <a:endParaRPr lang="en-CA" dirty="0"/>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err="1"/>
              <a:t>Javith</a:t>
            </a:r>
            <a:r>
              <a:rPr lang="en-US" dirty="0"/>
              <a:t> played a pivotal role in the project by leading the web crawling efforts. Using advanced tools like Selenium and </a:t>
            </a:r>
            <a:r>
              <a:rPr lang="en-US" dirty="0" err="1"/>
              <a:t>Jsoup</a:t>
            </a:r>
            <a:r>
              <a:rPr lang="en-US" dirty="0"/>
              <a:t>, he simulated user inputs to crawl and collect data on various mobile carriers, such as Rogers, Bell, and </a:t>
            </a:r>
            <a:r>
              <a:rPr lang="en-US" dirty="0" err="1"/>
              <a:t>Telus</a:t>
            </a:r>
            <a:r>
              <a:rPr lang="en-US" dirty="0"/>
              <a:t>. His meticulous work ensured the comprehensive collection of HTML pages and plan details, capturing essential information such as plan type, data allowance, and monthly costs. Additionally, </a:t>
            </a:r>
            <a:r>
              <a:rPr lang="en-US" dirty="0" err="1"/>
              <a:t>Javith</a:t>
            </a:r>
            <a:r>
              <a:rPr lang="en-US" dirty="0"/>
              <a:t> implemented robust data validation and analysis mechanisms, ensuring the accuracy and reliability of user data, which facilitated insightful comparisons and informed decision-making for mobile plan selection.</a:t>
            </a:r>
          </a:p>
        </p:txBody>
      </p:sp>
      <p:sp>
        <p:nvSpPr>
          <p:cNvPr id="4" name="Slide Number Placeholder 3">
            <a:extLst>
              <a:ext uri="{FF2B5EF4-FFF2-40B4-BE49-F238E27FC236}">
                <a16:creationId xmlns:a16="http://schemas.microsoft.com/office/drawing/2014/main" id="{DC2BA21C-257D-786D-F3CE-13AAE2288380}"/>
              </a:ext>
            </a:extLst>
          </p:cNvPr>
          <p:cNvSpPr>
            <a:spLocks noGrp="1"/>
          </p:cNvSpPr>
          <p:nvPr>
            <p:ph type="sldNum" sz="quarter" idx="12"/>
          </p:nvPr>
        </p:nvSpPr>
        <p:spPr/>
        <p:txBody>
          <a:bodyPr/>
          <a:lstStyle/>
          <a:p>
            <a:fld id="{3109D357-8067-4A1F-97B2-93C5160B78D9}" type="slidenum">
              <a:rPr lang="en-US" smtClean="0"/>
              <a:t>4</a:t>
            </a:fld>
            <a:endParaRPr lang="en-US"/>
          </a:p>
        </p:txBody>
      </p:sp>
    </p:spTree>
    <p:extLst>
      <p:ext uri="{BB962C8B-B14F-4D97-AF65-F5344CB8AC3E}">
        <p14:creationId xmlns:p14="http://schemas.microsoft.com/office/powerpoint/2010/main" val="40361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CA" dirty="0"/>
              <a:t>Nilkanth Suthar: Web Parsing, Inverted Indexing</a:t>
            </a:r>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a:t>Nilkanth excelled in web parsing and plan ranking, contributing significantly to the project's data processing and analysis phase. Leveraging the </a:t>
            </a:r>
            <a:r>
              <a:rPr lang="en-US" dirty="0" err="1"/>
              <a:t>Jsoup</a:t>
            </a:r>
            <a:r>
              <a:rPr lang="en-US" dirty="0"/>
              <a:t> library, he efficiently parsed HTML pages, extracting essential mobile plan details and mapping them to the "</a:t>
            </a:r>
            <a:r>
              <a:rPr lang="en-US" dirty="0" err="1"/>
              <a:t>PlanInfo</a:t>
            </a:r>
            <a:r>
              <a:rPr lang="en-US" dirty="0"/>
              <a:t>" object. This recursive process was applied to all carrier plans, resulting in the creation of a structured JSON file, "</a:t>
            </a:r>
            <a:r>
              <a:rPr lang="en-US" dirty="0" err="1"/>
              <a:t>filtered_mobile_plans.json</a:t>
            </a:r>
            <a:r>
              <a:rPr lang="en-US" dirty="0"/>
              <a:t>." Tanzeel also implemented a sophisticated plan ranking system using a Priority Queue, providing a meaningful order to the mobile plans based on their relevance and user preferences.</a:t>
            </a:r>
            <a:endParaRPr lang="en-CA" dirty="0"/>
          </a:p>
        </p:txBody>
      </p:sp>
      <p:sp>
        <p:nvSpPr>
          <p:cNvPr id="4" name="Slide Number Placeholder 3">
            <a:extLst>
              <a:ext uri="{FF2B5EF4-FFF2-40B4-BE49-F238E27FC236}">
                <a16:creationId xmlns:a16="http://schemas.microsoft.com/office/drawing/2014/main" id="{E5B0ECC2-77C4-3483-CA26-D94868C0216A}"/>
              </a:ext>
            </a:extLst>
          </p:cNvPr>
          <p:cNvSpPr>
            <a:spLocks noGrp="1"/>
          </p:cNvSpPr>
          <p:nvPr>
            <p:ph type="sldNum" sz="quarter" idx="12"/>
          </p:nvPr>
        </p:nvSpPr>
        <p:spPr/>
        <p:txBody>
          <a:bodyPr/>
          <a:lstStyle/>
          <a:p>
            <a:fld id="{3109D357-8067-4A1F-97B2-93C5160B78D9}" type="slidenum">
              <a:rPr lang="en-US" smtClean="0"/>
              <a:t>5</a:t>
            </a:fld>
            <a:endParaRPr lang="en-US"/>
          </a:p>
        </p:txBody>
      </p:sp>
    </p:spTree>
    <p:extLst>
      <p:ext uri="{BB962C8B-B14F-4D97-AF65-F5344CB8AC3E}">
        <p14:creationId xmlns:p14="http://schemas.microsoft.com/office/powerpoint/2010/main" val="42547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US" dirty="0"/>
              <a:t>Chirayu Baliyan: Frequency Count, Spell Checking</a:t>
            </a:r>
            <a:endParaRPr lang="en-CA" dirty="0"/>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a:t>Chirayu brought expertise to multiple facets of the project. His contributions included implementing a frequency count mechanism using Jackson's </a:t>
            </a:r>
            <a:r>
              <a:rPr lang="en-US" dirty="0" err="1"/>
              <a:t>ObjectMapper</a:t>
            </a:r>
            <a:r>
              <a:rPr lang="en-US" dirty="0"/>
              <a:t> and Java's HashMap, providing insights into the popularity of different mobile plans. Additionally, Chirayu implemented a spell-checking feature using a </a:t>
            </a:r>
            <a:r>
              <a:rPr lang="en-US" dirty="0" err="1"/>
              <a:t>Trie</a:t>
            </a:r>
            <a:r>
              <a:rPr lang="en-US" dirty="0"/>
              <a:t> data structure with insert and search operations, ensuring accuracy in textual data for mobile plan analysis.</a:t>
            </a:r>
            <a:endParaRPr lang="en-CA" dirty="0"/>
          </a:p>
        </p:txBody>
      </p:sp>
      <p:sp>
        <p:nvSpPr>
          <p:cNvPr id="4" name="Slide Number Placeholder 3">
            <a:extLst>
              <a:ext uri="{FF2B5EF4-FFF2-40B4-BE49-F238E27FC236}">
                <a16:creationId xmlns:a16="http://schemas.microsoft.com/office/drawing/2014/main" id="{8802606B-6D0C-9AC6-117A-7EAACB707E34}"/>
              </a:ext>
            </a:extLst>
          </p:cNvPr>
          <p:cNvSpPr>
            <a:spLocks noGrp="1"/>
          </p:cNvSpPr>
          <p:nvPr>
            <p:ph type="sldNum" sz="quarter" idx="12"/>
          </p:nvPr>
        </p:nvSpPr>
        <p:spPr/>
        <p:txBody>
          <a:bodyPr/>
          <a:lstStyle/>
          <a:p>
            <a:fld id="{3109D357-8067-4A1F-97B2-93C5160B78D9}" type="slidenum">
              <a:rPr lang="en-US" smtClean="0"/>
              <a:t>6</a:t>
            </a:fld>
            <a:endParaRPr lang="en-US"/>
          </a:p>
        </p:txBody>
      </p:sp>
    </p:spTree>
    <p:extLst>
      <p:ext uri="{BB962C8B-B14F-4D97-AF65-F5344CB8AC3E}">
        <p14:creationId xmlns:p14="http://schemas.microsoft.com/office/powerpoint/2010/main" val="305913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US" dirty="0"/>
              <a:t>Tushar Sharma: Word Completion, Search count</a:t>
            </a:r>
            <a:endParaRPr lang="en-CA" dirty="0"/>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a:t>Tushar's focus on enhancing user experience was evident in their roles. Tushar implemented a word completion feature using a </a:t>
            </a:r>
            <a:r>
              <a:rPr lang="en-US" dirty="0" err="1"/>
              <a:t>Trie</a:t>
            </a:r>
            <a:r>
              <a:rPr lang="en-US" dirty="0"/>
              <a:t> data structure with an edit distance algorithm, offering users suggestions for mobile plan search queries. Additionally, Tushar worked on search frequency functionality, employing a </a:t>
            </a:r>
            <a:r>
              <a:rPr lang="en-US" dirty="0" err="1"/>
              <a:t>TreeMap</a:t>
            </a:r>
            <a:r>
              <a:rPr lang="en-US" dirty="0"/>
              <a:t> to track and present the number of previous searches done for specific features or keywords. Their contributions aimed at improving user interaction and search efficiency in mobile plan analysis.</a:t>
            </a:r>
            <a:endParaRPr lang="en-CA" dirty="0"/>
          </a:p>
        </p:txBody>
      </p:sp>
      <p:sp>
        <p:nvSpPr>
          <p:cNvPr id="4" name="Slide Number Placeholder 3">
            <a:extLst>
              <a:ext uri="{FF2B5EF4-FFF2-40B4-BE49-F238E27FC236}">
                <a16:creationId xmlns:a16="http://schemas.microsoft.com/office/drawing/2014/main" id="{4F2B2178-EC79-B329-F917-5C8A6C78302A}"/>
              </a:ext>
            </a:extLst>
          </p:cNvPr>
          <p:cNvSpPr>
            <a:spLocks noGrp="1"/>
          </p:cNvSpPr>
          <p:nvPr>
            <p:ph type="sldNum" sz="quarter" idx="12"/>
          </p:nvPr>
        </p:nvSpPr>
        <p:spPr/>
        <p:txBody>
          <a:bodyPr/>
          <a:lstStyle/>
          <a:p>
            <a:fld id="{3109D357-8067-4A1F-97B2-93C5160B78D9}" type="slidenum">
              <a:rPr lang="en-US" smtClean="0"/>
              <a:t>7</a:t>
            </a:fld>
            <a:endParaRPr lang="en-US"/>
          </a:p>
        </p:txBody>
      </p:sp>
    </p:spTree>
    <p:extLst>
      <p:ext uri="{BB962C8B-B14F-4D97-AF65-F5344CB8AC3E}">
        <p14:creationId xmlns:p14="http://schemas.microsoft.com/office/powerpoint/2010/main" val="95753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06EFE-96F8-9521-A4B6-A886E3A3E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A09F3-5BAA-57AE-1D29-5CD9E363A81A}"/>
              </a:ext>
            </a:extLst>
          </p:cNvPr>
          <p:cNvSpPr>
            <a:spLocks noGrp="1"/>
          </p:cNvSpPr>
          <p:nvPr>
            <p:ph type="title"/>
          </p:nvPr>
        </p:nvSpPr>
        <p:spPr/>
        <p:txBody>
          <a:bodyPr/>
          <a:lstStyle/>
          <a:p>
            <a:r>
              <a:rPr lang="en-US" dirty="0"/>
              <a:t>Yuchen Liu: Page Ranking, Inverted Indexing</a:t>
            </a:r>
            <a:endParaRPr lang="en-CA" dirty="0"/>
          </a:p>
        </p:txBody>
      </p:sp>
      <p:sp>
        <p:nvSpPr>
          <p:cNvPr id="3" name="Content Placeholder 2">
            <a:extLst>
              <a:ext uri="{FF2B5EF4-FFF2-40B4-BE49-F238E27FC236}">
                <a16:creationId xmlns:a16="http://schemas.microsoft.com/office/drawing/2014/main" id="{F529B6EA-A45A-91BA-FDC8-6964B75898FF}"/>
              </a:ext>
            </a:extLst>
          </p:cNvPr>
          <p:cNvSpPr>
            <a:spLocks noGrp="1"/>
          </p:cNvSpPr>
          <p:nvPr>
            <p:ph idx="1"/>
          </p:nvPr>
        </p:nvSpPr>
        <p:spPr/>
        <p:txBody>
          <a:bodyPr/>
          <a:lstStyle/>
          <a:p>
            <a:r>
              <a:rPr lang="en-US" dirty="0"/>
              <a:t>Yuchen Liu's focus on enhancing user experience was evident in their roles. Yuchen Liu implemented a page ranking system using a Priority Queue to organize mobile plans based on their relevance to user preferences. This ensured that users received the most pertinent plans at the top of their search results. Additionally, Yuchen Liu worked on search frequency functionality, employing a </a:t>
            </a:r>
            <a:r>
              <a:rPr lang="en-US" dirty="0" err="1"/>
              <a:t>TreeMap</a:t>
            </a:r>
            <a:r>
              <a:rPr lang="en-US" dirty="0"/>
              <a:t> to track and present the number of previous searches conducted for specific features or keywords. Their contributions significantly improved user interaction, search efficiency, and the overall relevance of search results in mobile plan analysis.</a:t>
            </a:r>
            <a:endParaRPr lang="en-CA" dirty="0"/>
          </a:p>
        </p:txBody>
      </p:sp>
      <p:sp>
        <p:nvSpPr>
          <p:cNvPr id="4" name="Slide Number Placeholder 3">
            <a:extLst>
              <a:ext uri="{FF2B5EF4-FFF2-40B4-BE49-F238E27FC236}">
                <a16:creationId xmlns:a16="http://schemas.microsoft.com/office/drawing/2014/main" id="{2D145A37-CBF0-4D30-2BF0-B00278240D90}"/>
              </a:ext>
            </a:extLst>
          </p:cNvPr>
          <p:cNvSpPr>
            <a:spLocks noGrp="1"/>
          </p:cNvSpPr>
          <p:nvPr>
            <p:ph type="sldNum" sz="quarter" idx="12"/>
          </p:nvPr>
        </p:nvSpPr>
        <p:spPr/>
        <p:txBody>
          <a:bodyPr/>
          <a:lstStyle/>
          <a:p>
            <a:fld id="{3109D357-8067-4A1F-97B2-93C5160B78D9}" type="slidenum">
              <a:rPr lang="en-US" smtClean="0"/>
              <a:t>8</a:t>
            </a:fld>
            <a:endParaRPr lang="en-US"/>
          </a:p>
        </p:txBody>
      </p:sp>
    </p:spTree>
    <p:extLst>
      <p:ext uri="{BB962C8B-B14F-4D97-AF65-F5344CB8AC3E}">
        <p14:creationId xmlns:p14="http://schemas.microsoft.com/office/powerpoint/2010/main" val="161795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9B32D891-9486-4DD6-78F3-948EC5CD4364}"/>
              </a:ext>
            </a:extLst>
          </p:cNvPr>
          <p:cNvSpPr>
            <a:spLocks noGrp="1"/>
          </p:cNvSpPr>
          <p:nvPr>
            <p:ph type="title"/>
          </p:nvPr>
        </p:nvSpPr>
        <p:spPr>
          <a:xfrm>
            <a:off x="836247" y="1085549"/>
            <a:ext cx="3430947" cy="4686903"/>
          </a:xfrm>
        </p:spPr>
        <p:txBody>
          <a:bodyPr anchor="ctr">
            <a:normAutofit/>
          </a:bodyPr>
          <a:lstStyle/>
          <a:p>
            <a:pPr algn="r"/>
            <a:r>
              <a:rPr lang="en-IN" dirty="0">
                <a:solidFill>
                  <a:schemeClr val="tx1"/>
                </a:solidFill>
              </a:rPr>
              <a:t>Outline of the  project</a:t>
            </a:r>
          </a:p>
        </p:txBody>
      </p:sp>
      <p:cxnSp>
        <p:nvCxnSpPr>
          <p:cNvPr id="23" name="Straight Connector 2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223D1-183F-3FC3-3576-E0C7A1EB50CD}"/>
              </a:ext>
            </a:extLst>
          </p:cNvPr>
          <p:cNvSpPr>
            <a:spLocks noGrp="1"/>
          </p:cNvSpPr>
          <p:nvPr>
            <p:ph idx="1"/>
          </p:nvPr>
        </p:nvSpPr>
        <p:spPr>
          <a:xfrm>
            <a:off x="5041399" y="1085549"/>
            <a:ext cx="5579707" cy="4686903"/>
          </a:xfrm>
        </p:spPr>
        <p:txBody>
          <a:bodyPr anchor="ctr">
            <a:normAutofit/>
          </a:bodyPr>
          <a:lstStyle/>
          <a:p>
            <a:r>
              <a:rPr lang="en-US" dirty="0"/>
              <a:t>Mobile plan price analysis is a project that aims to extract the best plans from various mobile network providers and present them in a structured and user-friendly format.</a:t>
            </a:r>
          </a:p>
          <a:p>
            <a:r>
              <a:rPr lang="en-IN" dirty="0">
                <a:solidFill>
                  <a:schemeClr val="tx1"/>
                </a:solidFill>
              </a:rPr>
              <a:t>The five websites used here for demo are  </a:t>
            </a:r>
          </a:p>
          <a:p>
            <a:pPr lvl="1"/>
            <a:r>
              <a:rPr lang="en-IN" dirty="0">
                <a:solidFill>
                  <a:schemeClr val="tx1"/>
                </a:solidFill>
              </a:rPr>
              <a:t>Rogers</a:t>
            </a:r>
          </a:p>
          <a:p>
            <a:pPr lvl="1"/>
            <a:r>
              <a:rPr lang="en-IN" dirty="0">
                <a:solidFill>
                  <a:schemeClr val="tx1"/>
                </a:solidFill>
              </a:rPr>
              <a:t>Bell</a:t>
            </a:r>
          </a:p>
          <a:p>
            <a:pPr lvl="1"/>
            <a:r>
              <a:rPr lang="en-IN" dirty="0" err="1">
                <a:solidFill>
                  <a:schemeClr val="tx1"/>
                </a:solidFill>
              </a:rPr>
              <a:t>Telus</a:t>
            </a:r>
            <a:endParaRPr lang="en-IN" dirty="0">
              <a:solidFill>
                <a:schemeClr val="tx1"/>
              </a:solidFill>
            </a:endParaRPr>
          </a:p>
          <a:p>
            <a:pPr lvl="1"/>
            <a:r>
              <a:rPr lang="en-IN" dirty="0" err="1">
                <a:solidFill>
                  <a:schemeClr val="tx1"/>
                </a:solidFill>
              </a:rPr>
              <a:t>Koodo</a:t>
            </a:r>
            <a:endParaRPr lang="en-IN" dirty="0">
              <a:solidFill>
                <a:schemeClr val="tx1"/>
              </a:solidFill>
            </a:endParaRPr>
          </a:p>
          <a:p>
            <a:pPr lvl="1"/>
            <a:r>
              <a:rPr lang="en-IN" dirty="0">
                <a:solidFill>
                  <a:schemeClr val="tx1"/>
                </a:solidFill>
              </a:rPr>
              <a:t>Freedom</a:t>
            </a:r>
          </a:p>
          <a:p>
            <a:pPr marL="274320" lvl="1"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103B0203-4222-5049-5CCA-FB4A4DAF7D7A}"/>
              </a:ext>
            </a:extLst>
          </p:cNvPr>
          <p:cNvSpPr>
            <a:spLocks noGrp="1"/>
          </p:cNvSpPr>
          <p:nvPr>
            <p:ph type="sldNum" sz="quarter" idx="12"/>
          </p:nvPr>
        </p:nvSpPr>
        <p:spPr/>
        <p:txBody>
          <a:bodyPr/>
          <a:lstStyle/>
          <a:p>
            <a:fld id="{3109D357-8067-4A1F-97B2-93C5160B78D9}" type="slidenum">
              <a:rPr lang="en-US" smtClean="0"/>
              <a:t>9</a:t>
            </a:fld>
            <a:endParaRPr lang="en-US"/>
          </a:p>
        </p:txBody>
      </p:sp>
    </p:spTree>
    <p:extLst>
      <p:ext uri="{BB962C8B-B14F-4D97-AF65-F5344CB8AC3E}">
        <p14:creationId xmlns:p14="http://schemas.microsoft.com/office/powerpoint/2010/main" val="29109942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5245</TotalTime>
  <Words>1447</Words>
  <Application>Microsoft Office PowerPoint</Application>
  <PresentationFormat>Widescreen</PresentationFormat>
  <Paragraphs>116</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Century Gothic</vt:lpstr>
      <vt:lpstr>Söhne</vt:lpstr>
      <vt:lpstr>Wingdings 3</vt:lpstr>
      <vt:lpstr>Ion Boardroom</vt:lpstr>
      <vt:lpstr>MOBILE PLAN ANALYSIS</vt:lpstr>
      <vt:lpstr>Role of each member</vt:lpstr>
      <vt:lpstr>Roles and their description</vt:lpstr>
      <vt:lpstr>Javith Hussain: Web Crawling, Data Validation</vt:lpstr>
      <vt:lpstr>Nilkanth Suthar: Web Parsing, Inverted Indexing</vt:lpstr>
      <vt:lpstr>Chirayu Baliyan: Frequency Count, Spell Checking</vt:lpstr>
      <vt:lpstr>Tushar Sharma: Word Completion, Search count</vt:lpstr>
      <vt:lpstr>Yuchen Liu: Page Ranking, Inverted Indexing</vt:lpstr>
      <vt:lpstr>Outline of the  project</vt:lpstr>
      <vt:lpstr>PowerPoint Presentation</vt:lpstr>
      <vt:lpstr>Features implemented</vt:lpstr>
      <vt:lpstr>Feature Implementation</vt:lpstr>
      <vt:lpstr>Feature Implementation</vt:lpstr>
      <vt:lpstr>Feature Implementation</vt:lpstr>
      <vt:lpstr>Feature Implementation</vt:lpstr>
      <vt:lpstr>Feature Implementation</vt:lpstr>
      <vt:lpstr>Feature Implementation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PRICE ANALYSIS</dc:title>
  <dc:creator>Yash Nawani</dc:creator>
  <cp:lastModifiedBy>Chirayu Baliyan</cp:lastModifiedBy>
  <cp:revision>48</cp:revision>
  <dcterms:created xsi:type="dcterms:W3CDTF">2023-11-29T22:42:13Z</dcterms:created>
  <dcterms:modified xsi:type="dcterms:W3CDTF">2024-11-26T22:32:18Z</dcterms:modified>
</cp:coreProperties>
</file>