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2" r:id="rId7"/>
    <p:sldId id="289" r:id="rId8"/>
    <p:sldId id="295" r:id="rId9"/>
    <p:sldId id="296" r:id="rId10"/>
    <p:sldId id="297" r:id="rId11"/>
    <p:sldId id="29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objet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coches</a:t>
            </a:r>
            <a:r>
              <a:rPr lang="en-US" dirty="0"/>
              <a:t> Segunda mano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Javier Hernández </a:t>
            </a:r>
            <a:r>
              <a:rPr lang="en-US" dirty="0" err="1"/>
              <a:t>Nuño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5B1CD36-8392-E204-348C-932576668D25}"/>
              </a:ext>
            </a:extLst>
          </p:cNvPr>
          <p:cNvSpPr/>
          <p:nvPr/>
        </p:nvSpPr>
        <p:spPr>
          <a:xfrm>
            <a:off x="5334594" y="3354449"/>
            <a:ext cx="6412004" cy="279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367D3A4A-C784-82E6-B276-103361AF35FA}"/>
              </a:ext>
            </a:extLst>
          </p:cNvPr>
          <p:cNvSpPr/>
          <p:nvPr/>
        </p:nvSpPr>
        <p:spPr>
          <a:xfrm>
            <a:off x="5337110" y="353184"/>
            <a:ext cx="6412004" cy="279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3A5E92B-2BDF-C5F3-C941-008266E9C3F3}"/>
              </a:ext>
            </a:extLst>
          </p:cNvPr>
          <p:cNvSpPr/>
          <p:nvPr/>
        </p:nvSpPr>
        <p:spPr>
          <a:xfrm>
            <a:off x="2603543" y="3323051"/>
            <a:ext cx="1767754" cy="2567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u="sng" dirty="0">
                <a:solidFill>
                  <a:schemeClr val="tx1"/>
                </a:solidFill>
              </a:rPr>
              <a:t>Principales dimensiones</a:t>
            </a: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Combustible</a:t>
            </a: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Año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Combustible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Transmisión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Tracción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Tamaño</a:t>
            </a:r>
          </a:p>
          <a:p>
            <a:pPr algn="ctr">
              <a:spcBef>
                <a:spcPts val="0"/>
              </a:spcBef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Estilo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6" y="494522"/>
            <a:ext cx="3980373" cy="873477"/>
          </a:xfrm>
        </p:spPr>
        <p:txBody>
          <a:bodyPr/>
          <a:lstStyle/>
          <a:p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0" y="1569689"/>
            <a:ext cx="4202806" cy="1725463"/>
          </a:xfrm>
        </p:spPr>
        <p:txBody>
          <a:bodyPr>
            <a:normAutofit/>
          </a:bodyPr>
          <a:lstStyle/>
          <a:p>
            <a:r>
              <a:rPr lang="es-ES" dirty="0"/>
              <a:t>Para futuros clientes de </a:t>
            </a:r>
            <a:r>
              <a:rPr lang="es-ES" dirty="0" err="1"/>
              <a:t>Valencian</a:t>
            </a:r>
            <a:r>
              <a:rPr lang="es-ES" dirty="0"/>
              <a:t> </a:t>
            </a:r>
            <a:r>
              <a:rPr lang="es-ES" dirty="0" err="1"/>
              <a:t>Telecommunications</a:t>
            </a:r>
            <a:r>
              <a:rPr lang="es-ES" dirty="0"/>
              <a:t> se debe ofrecer un precio competitivo para el coche que se busque.</a:t>
            </a:r>
          </a:p>
          <a:p>
            <a:r>
              <a:rPr lang="es-ES" dirty="0"/>
              <a:t>Analizando el </a:t>
            </a:r>
            <a:r>
              <a:rPr lang="es-ES" dirty="0" err="1"/>
              <a:t>Dataset</a:t>
            </a:r>
            <a:r>
              <a:rPr lang="es-ES" dirty="0"/>
              <a:t> se llega a las siguientes conclusiones: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E528497-68B8-EFFE-14CC-356EC0CF6147}"/>
              </a:ext>
            </a:extLst>
          </p:cNvPr>
          <p:cNvSpPr/>
          <p:nvPr/>
        </p:nvSpPr>
        <p:spPr>
          <a:xfrm>
            <a:off x="613356" y="3323051"/>
            <a:ext cx="1767754" cy="12466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u="sng" dirty="0">
                <a:solidFill>
                  <a:schemeClr val="tx1"/>
                </a:solidFill>
              </a:rPr>
              <a:t>Principales indicadores</a:t>
            </a: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CV</a:t>
            </a: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Cilindros</a:t>
            </a:r>
          </a:p>
          <a:p>
            <a:pPr algn="ctr"/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Consumo Ciudad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FFD7BD-B7F0-CD67-5374-83E29D25DA03}"/>
              </a:ext>
            </a:extLst>
          </p:cNvPr>
          <p:cNvSpPr/>
          <p:nvPr/>
        </p:nvSpPr>
        <p:spPr>
          <a:xfrm>
            <a:off x="613356" y="4713221"/>
            <a:ext cx="1767754" cy="11775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u="sng" dirty="0">
                <a:solidFill>
                  <a:schemeClr val="tx1"/>
                </a:solidFill>
              </a:rPr>
              <a:t>Variable objetivo</a:t>
            </a:r>
          </a:p>
          <a:p>
            <a:pPr algn="ctr"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Precio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8E6E70B-D62D-63DD-142C-77CB078F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25" y="494522"/>
            <a:ext cx="2276292" cy="2542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6117A3C-4EB5-53B4-A7F6-CF09E17B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638" y="3486195"/>
            <a:ext cx="2276293" cy="24947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73C74CF-63EB-1972-4E0A-FC2B6C56CBEC}"/>
              </a:ext>
            </a:extLst>
          </p:cNvPr>
          <p:cNvSpPr txBox="1"/>
          <p:nvPr/>
        </p:nvSpPr>
        <p:spPr>
          <a:xfrm>
            <a:off x="8098348" y="642818"/>
            <a:ext cx="3368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 mayor coste de combustible menores ventas totales tendrá.</a:t>
            </a:r>
            <a:endParaRPr lang="en-US" sz="1600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0129D04B-6581-B963-B74A-6FAF16BC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48" y="1569689"/>
            <a:ext cx="3368332" cy="1466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B24E5F21-5E53-9455-5334-4C1D0BEE5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34" y="3486194"/>
            <a:ext cx="3346954" cy="13786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79F0C62A-99D7-255E-4D21-129C923CB001}"/>
              </a:ext>
            </a:extLst>
          </p:cNvPr>
          <p:cNvSpPr txBox="1"/>
          <p:nvPr/>
        </p:nvSpPr>
        <p:spPr>
          <a:xfrm>
            <a:off x="5599745" y="4996575"/>
            <a:ext cx="336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A mayor tamaño mayor el coste.</a:t>
            </a:r>
          </a:p>
          <a:p>
            <a:pPr algn="ctr"/>
            <a:r>
              <a:rPr lang="es-ES" sz="1600" dirty="0"/>
              <a:t>Los coches más populares son los de tamaño medio.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AB615C6-D5A3-D4F5-2725-B7D8A97E966D}"/>
              </a:ext>
            </a:extLst>
          </p:cNvPr>
          <p:cNvSpPr/>
          <p:nvPr/>
        </p:nvSpPr>
        <p:spPr>
          <a:xfrm>
            <a:off x="235584" y="1867469"/>
            <a:ext cx="4830403" cy="4264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582129B-3736-DE21-F5AF-F65765BD3FB9}"/>
              </a:ext>
            </a:extLst>
          </p:cNvPr>
          <p:cNvSpPr/>
          <p:nvPr/>
        </p:nvSpPr>
        <p:spPr>
          <a:xfrm>
            <a:off x="5414877" y="3340833"/>
            <a:ext cx="6071260" cy="279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3A3B6A8-C219-5DB5-D6C5-C752EE3A4533}"/>
              </a:ext>
            </a:extLst>
          </p:cNvPr>
          <p:cNvSpPr/>
          <p:nvPr/>
        </p:nvSpPr>
        <p:spPr>
          <a:xfrm>
            <a:off x="5414877" y="260285"/>
            <a:ext cx="6046386" cy="279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9FBD67DE-F09C-C6BE-B664-AF99535C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96" y="3451388"/>
            <a:ext cx="1980351" cy="25698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F3681FD7-685D-FEBD-BC23-BE1EDD8F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66" y="391265"/>
            <a:ext cx="1894601" cy="25698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FC88B1A-0DA6-2F75-C126-5975BA69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18" y="1508465"/>
            <a:ext cx="3254910" cy="14526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47350A3-F621-BBB3-76ED-4DDE914E3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966" y="3451388"/>
            <a:ext cx="3217322" cy="145901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300E0F56-391B-0BFD-B58E-B7734023A2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13" y="274732"/>
            <a:ext cx="3980373" cy="1324800"/>
          </a:xfrm>
        </p:spPr>
        <p:txBody>
          <a:bodyPr/>
          <a:lstStyle/>
          <a:p>
            <a:pPr algn="l"/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C2201BB-8FDE-4929-3949-8F2ED673B0CA}"/>
              </a:ext>
            </a:extLst>
          </p:cNvPr>
          <p:cNvSpPr txBox="1"/>
          <p:nvPr/>
        </p:nvSpPr>
        <p:spPr>
          <a:xfrm>
            <a:off x="7810497" y="549919"/>
            <a:ext cx="3368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Hay una clara preferencia por los coches automáticos, además, los coches manuales son menos costosos.</a:t>
            </a:r>
            <a:endParaRPr lang="en-US" sz="14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076BCEA-05D1-8D52-86E5-9081CCC362FA}"/>
              </a:ext>
            </a:extLst>
          </p:cNvPr>
          <p:cNvSpPr txBox="1"/>
          <p:nvPr/>
        </p:nvSpPr>
        <p:spPr>
          <a:xfrm>
            <a:off x="5760966" y="5020960"/>
            <a:ext cx="3217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Los coches con tracción frontal son los más populares. Los más caros son los de tracción completa.</a:t>
            </a:r>
            <a:endParaRPr lang="en-US" sz="1600" dirty="0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010D950A-F380-84F6-B615-93613EF43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79" y="2302091"/>
            <a:ext cx="2131055" cy="1626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BCF58FAD-31D8-1092-3711-DA65641410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"/>
          <a:stretch/>
        </p:blipFill>
        <p:spPr>
          <a:xfrm>
            <a:off x="2765585" y="2301993"/>
            <a:ext cx="2065657" cy="16264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F77E2C29-2C29-B67F-A45B-795566ACF1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779" y="4039050"/>
            <a:ext cx="2131055" cy="165664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D0AB94-B19F-938D-7C4C-624DF08B22A5}"/>
              </a:ext>
            </a:extLst>
          </p:cNvPr>
          <p:cNvSpPr txBox="1"/>
          <p:nvPr/>
        </p:nvSpPr>
        <p:spPr>
          <a:xfrm>
            <a:off x="2802441" y="4039050"/>
            <a:ext cx="20656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A mayor cilindrada y CV mayor precio.</a:t>
            </a:r>
          </a:p>
          <a:p>
            <a:pPr algn="ctr"/>
            <a:endParaRPr lang="es-ES" sz="1600" dirty="0"/>
          </a:p>
          <a:p>
            <a:pPr algn="ctr"/>
            <a:r>
              <a:rPr lang="es-ES" sz="1600" dirty="0"/>
              <a:t>Pero a mayor consumo por ciudad (y carretera) menor precio.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22FC5E51-FC71-5AE6-52FC-E1C7E411B254}"/>
              </a:ext>
            </a:extLst>
          </p:cNvPr>
          <p:cNvSpPr/>
          <p:nvPr/>
        </p:nvSpPr>
        <p:spPr>
          <a:xfrm>
            <a:off x="3808520" y="260285"/>
            <a:ext cx="8220723" cy="279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924221-4737-E1B8-BA52-78E810A2690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0970" y="48797"/>
            <a:ext cx="398037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Descripción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8AD84757-BC0F-08FD-404A-D0B8C2E9A5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40970" y="1651067"/>
            <a:ext cx="3980373" cy="375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Evolución</a:t>
            </a:r>
            <a:r>
              <a:rPr lang="en-US" sz="2000" dirty="0"/>
              <a:t> </a:t>
            </a:r>
            <a:r>
              <a:rPr lang="en-US" sz="2000" dirty="0" err="1"/>
              <a:t>histórica</a:t>
            </a:r>
            <a:endParaRPr lang="en-US" sz="2000" dirty="0"/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A91A4F26-ADF2-D6FE-DE3A-E6F996208521}"/>
              </a:ext>
            </a:extLst>
          </p:cNvPr>
          <p:cNvCxnSpPr>
            <a:cxnSpLocks/>
          </p:cNvCxnSpPr>
          <p:nvPr/>
        </p:nvCxnSpPr>
        <p:spPr>
          <a:xfrm flipV="1">
            <a:off x="958788" y="3233660"/>
            <a:ext cx="9188390" cy="2997333"/>
          </a:xfrm>
          <a:prstGeom prst="bentConnector3">
            <a:avLst/>
          </a:prstGeom>
          <a:ln>
            <a:tailEnd type="triangle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Imagen 53">
            <a:extLst>
              <a:ext uri="{FF2B5EF4-FFF2-40B4-BE49-F238E27FC236}">
                <a16:creationId xmlns:a16="http://schemas.microsoft.com/office/drawing/2014/main" id="{B023AFD5-A0D2-41B4-1F83-D1FCF4B47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66" y="621591"/>
            <a:ext cx="2544722" cy="16763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74FB908B-7C52-0D17-BC86-1AA68000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320" y="627007"/>
            <a:ext cx="2538805" cy="16763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64CDC9B-9BC6-8C65-0ECA-A692C33C4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453" y="621591"/>
            <a:ext cx="2544722" cy="167633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A1A30D95-BA74-037E-18E2-B3A64D637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71" y="3256223"/>
            <a:ext cx="3471709" cy="223396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654D06D0-F588-D4E5-7AA9-8DCA4A4C6726}"/>
              </a:ext>
            </a:extLst>
          </p:cNvPr>
          <p:cNvSpPr txBox="1"/>
          <p:nvPr/>
        </p:nvSpPr>
        <p:spPr>
          <a:xfrm>
            <a:off x="1440392" y="5672653"/>
            <a:ext cx="340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El precio medio ha ido aumentando.</a:t>
            </a:r>
            <a:endParaRPr lang="en-US" sz="1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5376726F-F5A0-3D11-47A7-80582D51350B}"/>
              </a:ext>
            </a:extLst>
          </p:cNvPr>
          <p:cNvSpPr txBox="1"/>
          <p:nvPr/>
        </p:nvSpPr>
        <p:spPr>
          <a:xfrm>
            <a:off x="6096001" y="3256223"/>
            <a:ext cx="3828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La mayor parte del dinero conseguido aparece en los últimos años.</a:t>
            </a:r>
            <a:endParaRPr lang="en-US" sz="1600" dirty="0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02725BE5-2083-3948-32A2-C0DF80F7D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4777" y="3917068"/>
            <a:ext cx="3828216" cy="23139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8" name="CuadroTexto 67">
            <a:extLst>
              <a:ext uri="{FF2B5EF4-FFF2-40B4-BE49-F238E27FC236}">
                <a16:creationId xmlns:a16="http://schemas.microsoft.com/office/drawing/2014/main" id="{3841BE7F-6EA1-F6DA-0FF8-8A4FB6E4BAEC}"/>
              </a:ext>
            </a:extLst>
          </p:cNvPr>
          <p:cNvSpPr txBox="1"/>
          <p:nvPr/>
        </p:nvSpPr>
        <p:spPr>
          <a:xfrm>
            <a:off x="5109545" y="2433040"/>
            <a:ext cx="580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No hay una tendencia común entre las variables observadas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86" y="494522"/>
            <a:ext cx="4262060" cy="873477"/>
          </a:xfrm>
        </p:spPr>
        <p:txBody>
          <a:bodyPr>
            <a:normAutofit/>
          </a:bodyPr>
          <a:lstStyle/>
          <a:p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descriptivo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39" y="1569690"/>
            <a:ext cx="9901317" cy="214829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La tendencia de los últimos años es más relevante que la de sus comienzos.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Los precios siguen una tendencia monótona creciente.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hay correlación entre el promedio de precios de coches con cierta característica y lo bien que venden.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DAF0AE-D8A6-6641-35B2-B65CA192EF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784904" y="3621278"/>
            <a:ext cx="6622191" cy="436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u="sng" dirty="0">
                <a:solidFill>
                  <a:srgbClr val="C00000"/>
                </a:solidFill>
              </a:rPr>
              <a:t>Consideraciones hechas durante el análisis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ED83486-F6D8-B32B-5BD5-F37080270D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573198" y="4290214"/>
            <a:ext cx="9901317" cy="199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680000"/>
                </a:solidFill>
              </a:rPr>
              <a:t>Eliminados datos previos al año 2001 por incorporar ruido en forma de tendencias obsoletas.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680000"/>
                </a:solidFill>
              </a:rPr>
              <a:t>Eliminados ‘</a:t>
            </a:r>
            <a:r>
              <a:rPr lang="es-ES" sz="1600" dirty="0" err="1">
                <a:solidFill>
                  <a:srgbClr val="680000"/>
                </a:solidFill>
              </a:rPr>
              <a:t>Outliers</a:t>
            </a:r>
            <a:r>
              <a:rPr lang="es-ES" sz="1600" dirty="0">
                <a:solidFill>
                  <a:srgbClr val="680000"/>
                </a:solidFill>
              </a:rPr>
              <a:t>’ en las variables de precio y consumo (ciudad y carretera).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680000"/>
                </a:solidFill>
              </a:rPr>
              <a:t>Eliminados valores con un precio igual a 2000 €. Este valor parece un mínimo de la aplicación y por ello concentraba muchos datos.</a:t>
            </a:r>
          </a:p>
          <a:p>
            <a:pPr>
              <a:spcBef>
                <a:spcPts val="0"/>
              </a:spcBef>
            </a:pPr>
            <a:endParaRPr lang="es-ES" sz="1600" dirty="0">
              <a:solidFill>
                <a:srgbClr val="C00000"/>
              </a:solidFill>
            </a:endParaRPr>
          </a:p>
          <a:p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300E0F56-391B-0BFD-B58E-B7734023A2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13" y="274732"/>
            <a:ext cx="3980373" cy="1324800"/>
          </a:xfrm>
        </p:spPr>
        <p:txBody>
          <a:bodyPr/>
          <a:lstStyle/>
          <a:p>
            <a:pPr algn="l"/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predictivo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F723114-E0C1-D3A4-7714-1B41B7B38F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2140" y="1569690"/>
            <a:ext cx="6157453" cy="432215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/>
              <a:t>A la hora de escoger un precio competitivo se ha decidido entrenar un modelo de </a:t>
            </a:r>
            <a:r>
              <a:rPr lang="es-ES" sz="2000" b="1" dirty="0"/>
              <a:t>Regresión Lineal Múltiple.</a:t>
            </a:r>
          </a:p>
          <a:p>
            <a:pPr marL="0" indent="0">
              <a:buNone/>
            </a:pPr>
            <a:r>
              <a:rPr lang="es-ES" sz="2000" dirty="0"/>
              <a:t>La variable objetivo será </a:t>
            </a:r>
            <a:r>
              <a:rPr lang="es-ES" sz="2000" b="1" dirty="0"/>
              <a:t>Precio.</a:t>
            </a:r>
          </a:p>
          <a:p>
            <a:pPr marL="0" indent="0">
              <a:buNone/>
            </a:pPr>
            <a:r>
              <a:rPr lang="es-ES" sz="2000" dirty="0"/>
              <a:t>Las variables explicativas serán </a:t>
            </a:r>
            <a:r>
              <a:rPr lang="es-ES" sz="2000" b="1" dirty="0"/>
              <a:t>Año, CV, Cilindros, Consumo Ciudad, Tamaño, Marca, Combustible, Transmisión, Tracción y Estilo.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400" u="sng" dirty="0"/>
              <a:t>Nuestro modelo debería de constar de:</a:t>
            </a:r>
          </a:p>
          <a:p>
            <a:r>
              <a:rPr lang="es-ES" sz="2000" dirty="0"/>
              <a:t>Bajo RMSE: Indicará un ‘error medio’ cometido.</a:t>
            </a:r>
          </a:p>
          <a:p>
            <a:r>
              <a:rPr lang="es-ES" sz="2000" dirty="0"/>
              <a:t>Alto coeficiente R2: mostrará la calidad del modelo a la hora de predecir los datos (entre 0 y 1).</a:t>
            </a:r>
          </a:p>
          <a:p>
            <a:r>
              <a:rPr lang="es-ES" sz="2000" dirty="0"/>
              <a:t>Distribución normal en los residuos: si no se cumple seguramente tengamos algo de sesgo incorporado.</a:t>
            </a:r>
          </a:p>
          <a:p>
            <a:r>
              <a:rPr lang="es-ES" sz="2000" dirty="0"/>
              <a:t>Homocedasticidad: nos mostrará si el ruido cometido es igual a lo largo de los valores de la variable precio.</a:t>
            </a:r>
          </a:p>
          <a:p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5B6DDA-6E90-6146-07ED-AC884764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3" y="2037329"/>
            <a:ext cx="4570382" cy="37063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11B3A4-0928-D414-1C67-15C8C5A96369}"/>
              </a:ext>
            </a:extLst>
          </p:cNvPr>
          <p:cNvSpPr txBox="1"/>
          <p:nvPr/>
        </p:nvSpPr>
        <p:spPr>
          <a:xfrm>
            <a:off x="7737895" y="5743699"/>
            <a:ext cx="2637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Ejemplo simplificado con 2 regresores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92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300E0F56-391B-0BFD-B58E-B7734023A2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13" y="274732"/>
            <a:ext cx="3980373" cy="1324800"/>
          </a:xfrm>
        </p:spPr>
        <p:txBody>
          <a:bodyPr/>
          <a:lstStyle/>
          <a:p>
            <a:pPr algn="l"/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predictivo</a:t>
            </a:r>
            <a:endParaRPr lang="en-US" dirty="0"/>
          </a:p>
        </p:txBody>
      </p:sp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D942B726-1685-9B24-3E09-22140BB6F49E}"/>
              </a:ext>
            </a:extLst>
          </p:cNvPr>
          <p:cNvSpPr/>
          <p:nvPr/>
        </p:nvSpPr>
        <p:spPr>
          <a:xfrm>
            <a:off x="5748208" y="2760698"/>
            <a:ext cx="2639687" cy="12032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RMSE = 5703 €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352D375E-CC4B-8466-F1CB-E6B4A81721F1}"/>
              </a:ext>
            </a:extLst>
          </p:cNvPr>
          <p:cNvSpPr/>
          <p:nvPr/>
        </p:nvSpPr>
        <p:spPr>
          <a:xfrm>
            <a:off x="8747179" y="2754943"/>
            <a:ext cx="2639687" cy="12032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R2 = 0.78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E616BABA-6C8B-27A7-C99D-A176B9CD1AC2}"/>
              </a:ext>
            </a:extLst>
          </p:cNvPr>
          <p:cNvSpPr/>
          <p:nvPr/>
        </p:nvSpPr>
        <p:spPr>
          <a:xfrm>
            <a:off x="5821577" y="4118127"/>
            <a:ext cx="5589918" cy="1005101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No disponemos de distribución normal en los residuos</a:t>
            </a:r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2B9DB083-9E74-4031-C868-7CF5491F0A78}"/>
              </a:ext>
            </a:extLst>
          </p:cNvPr>
          <p:cNvSpPr/>
          <p:nvPr/>
        </p:nvSpPr>
        <p:spPr>
          <a:xfrm>
            <a:off x="5821577" y="5288904"/>
            <a:ext cx="5589917" cy="10051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No podemos rechazar la homocedasticidad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D456516-7764-CB6F-FD6E-80A1170A59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57238" y="5203042"/>
            <a:ext cx="4518434" cy="7578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dirty="0"/>
              <a:t>Aquí podemos visualizar la cercanía entre los valores predichos y reales.</a:t>
            </a:r>
          </a:p>
          <a:p>
            <a:pPr marL="0" indent="0" algn="ctr">
              <a:buNone/>
            </a:pPr>
            <a:r>
              <a:rPr lang="es-ES" sz="1400" dirty="0"/>
              <a:t>Cuanto más cercanos a la línea roja mejor.</a:t>
            </a:r>
            <a:endParaRPr lang="en-US" sz="2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5A27995-BC46-796F-FA31-083790C8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7" y="1964529"/>
            <a:ext cx="3969377" cy="2977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FADAC0F4-47B7-54EE-60F5-012A391EE8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28678" y="1352241"/>
            <a:ext cx="4518434" cy="1005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1400" dirty="0"/>
              <a:t>Con todas las métricas aportadas podemos concluir que el modelo usado es uno </a:t>
            </a:r>
            <a:r>
              <a:rPr lang="es-ES" sz="1400" b="1" dirty="0"/>
              <a:t>bueno</a:t>
            </a:r>
            <a:r>
              <a:rPr lang="es-ES" sz="1400" dirty="0"/>
              <a:t>. </a:t>
            </a:r>
          </a:p>
          <a:p>
            <a:pPr marL="0" indent="0" algn="ctr">
              <a:buNone/>
            </a:pPr>
            <a:r>
              <a:rPr lang="en-US" sz="1400" dirty="0"/>
              <a:t>El </a:t>
            </a:r>
            <a:r>
              <a:rPr lang="en-US" sz="1400" dirty="0" err="1"/>
              <a:t>precio</a:t>
            </a:r>
            <a:r>
              <a:rPr lang="en-US" sz="1400" dirty="0"/>
              <a:t> medio es de </a:t>
            </a:r>
            <a:r>
              <a:rPr lang="en-US" sz="1400" dirty="0" err="1"/>
              <a:t>unos</a:t>
            </a:r>
            <a:r>
              <a:rPr lang="en-US" sz="1400" dirty="0"/>
              <a:t> 33600€, </a:t>
            </a:r>
            <a:r>
              <a:rPr lang="en-US" sz="1400" dirty="0" err="1"/>
              <a:t>por</a:t>
            </a:r>
            <a:r>
              <a:rPr lang="en-US" sz="1400" dirty="0"/>
              <a:t> lo que de media </a:t>
            </a:r>
            <a:r>
              <a:rPr lang="en-US" sz="1400" dirty="0" err="1"/>
              <a:t>el</a:t>
            </a:r>
            <a:r>
              <a:rPr lang="en-US" sz="1400" dirty="0"/>
              <a:t> error </a:t>
            </a:r>
            <a:r>
              <a:rPr lang="en-US" sz="1400" dirty="0" err="1"/>
              <a:t>cometido</a:t>
            </a:r>
            <a:r>
              <a:rPr lang="en-US" sz="1400" dirty="0"/>
              <a:t> </a:t>
            </a:r>
            <a:r>
              <a:rPr lang="en-US" sz="1400" dirty="0" err="1"/>
              <a:t>estará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torno</a:t>
            </a:r>
            <a:r>
              <a:rPr lang="en-US" sz="1400" dirty="0"/>
              <a:t> a un 17%.</a:t>
            </a:r>
          </a:p>
        </p:txBody>
      </p:sp>
    </p:spTree>
    <p:extLst>
      <p:ext uri="{BB962C8B-B14F-4D97-AF65-F5344CB8AC3E}">
        <p14:creationId xmlns:p14="http://schemas.microsoft.com/office/powerpoint/2010/main" val="212979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300E0F56-391B-0BFD-B58E-B7734023A2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13" y="274732"/>
            <a:ext cx="3980373" cy="1324800"/>
          </a:xfrm>
        </p:spPr>
        <p:txBody>
          <a:bodyPr/>
          <a:lstStyle/>
          <a:p>
            <a:pPr algn="l"/>
            <a:r>
              <a:rPr lang="en-US" dirty="0" err="1"/>
              <a:t>Despliegue</a:t>
            </a:r>
            <a:r>
              <a:rPr lang="en-US" dirty="0"/>
              <a:t> del </a:t>
            </a:r>
            <a:r>
              <a:rPr lang="en-US" dirty="0" err="1"/>
              <a:t>modelo</a:t>
            </a:r>
            <a:endParaRPr lang="en-US" dirty="0"/>
          </a:p>
        </p:txBody>
      </p:sp>
      <p:sp>
        <p:nvSpPr>
          <p:cNvPr id="3" name="New shape">
            <a:extLst>
              <a:ext uri="{FF2B5EF4-FFF2-40B4-BE49-F238E27FC236}">
                <a16:creationId xmlns:a16="http://schemas.microsoft.com/office/drawing/2014/main" id="{F2CE9F73-179A-8199-9D19-EE8DC0A97A02}"/>
              </a:ext>
            </a:extLst>
          </p:cNvPr>
          <p:cNvSpPr/>
          <p:nvPr/>
        </p:nvSpPr>
        <p:spPr>
          <a:xfrm>
            <a:off x="1233577" y="3756209"/>
            <a:ext cx="2611121" cy="1856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lang="es-ES" sz="1600" dirty="0">
                <a:solidFill>
                  <a:prstClr val="black"/>
                </a:solidFill>
              </a:rPr>
              <a:t>Probar la nueva funcionalidad de la aplicación con un grupo reducido de clientes.</a:t>
            </a:r>
          </a:p>
          <a:p>
            <a:pPr algn="ctr"/>
            <a:br>
              <a:rPr sz="1600" dirty="0"/>
            </a:br>
            <a:endParaRPr sz="1600" dirty="0"/>
          </a:p>
          <a:p>
            <a:pPr algn="ctr"/>
            <a:br>
              <a:rPr sz="1600" dirty="0"/>
            </a:br>
            <a:endParaRPr sz="1600" dirty="0"/>
          </a:p>
        </p:txBody>
      </p:sp>
      <p:sp>
        <p:nvSpPr>
          <p:cNvPr id="4" name="New shape">
            <a:extLst>
              <a:ext uri="{FF2B5EF4-FFF2-40B4-BE49-F238E27FC236}">
                <a16:creationId xmlns:a16="http://schemas.microsoft.com/office/drawing/2014/main" id="{89B50D05-9E6E-2BA6-0C14-C1ADCE446FFE}"/>
              </a:ext>
            </a:extLst>
          </p:cNvPr>
          <p:cNvSpPr/>
          <p:nvPr/>
        </p:nvSpPr>
        <p:spPr>
          <a:xfrm>
            <a:off x="4370909" y="3756209"/>
            <a:ext cx="2611121" cy="2328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lang="es-ES" sz="1600" dirty="0">
                <a:solidFill>
                  <a:prstClr val="black"/>
                </a:solidFill>
              </a:rPr>
              <a:t>Recoger el </a:t>
            </a:r>
            <a:r>
              <a:rPr lang="es-ES" sz="1600" dirty="0" err="1">
                <a:solidFill>
                  <a:prstClr val="black"/>
                </a:solidFill>
              </a:rPr>
              <a:t>feedback</a:t>
            </a:r>
            <a:r>
              <a:rPr lang="es-ES" sz="1600" dirty="0">
                <a:solidFill>
                  <a:prstClr val="black"/>
                </a:solidFill>
              </a:rPr>
              <a:t> que se genere.</a:t>
            </a:r>
          </a:p>
          <a:p>
            <a:pPr algn="ctr"/>
            <a:endParaRPr lang="es-ES" sz="1600" dirty="0">
              <a:solidFill>
                <a:prstClr val="black"/>
              </a:solidFill>
            </a:endParaRPr>
          </a:p>
          <a:p>
            <a:pPr algn="ctr"/>
            <a:r>
              <a:rPr lang="es-ES" sz="1600" dirty="0">
                <a:solidFill>
                  <a:prstClr val="black"/>
                </a:solidFill>
              </a:rPr>
              <a:t>Automatizar una serie de </a:t>
            </a:r>
            <a:r>
              <a:rPr lang="es-ES" sz="1600" dirty="0" err="1">
                <a:solidFill>
                  <a:prstClr val="black"/>
                </a:solidFill>
              </a:rPr>
              <a:t>KPI’s</a:t>
            </a:r>
            <a:r>
              <a:rPr lang="es-ES" sz="1600" dirty="0">
                <a:solidFill>
                  <a:prstClr val="black"/>
                </a:solidFill>
              </a:rPr>
              <a:t> objetivo en, por ejemplo, la plataforma de </a:t>
            </a:r>
            <a:r>
              <a:rPr lang="es-ES" sz="1600" dirty="0" err="1">
                <a:solidFill>
                  <a:prstClr val="black"/>
                </a:solidFill>
              </a:rPr>
              <a:t>PowerBI</a:t>
            </a:r>
            <a:r>
              <a:rPr lang="es-ES" sz="1600" dirty="0">
                <a:solidFill>
                  <a:prstClr val="black"/>
                </a:solidFill>
              </a:rPr>
              <a:t>.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6" name="New shape">
            <a:extLst>
              <a:ext uri="{FF2B5EF4-FFF2-40B4-BE49-F238E27FC236}">
                <a16:creationId xmlns:a16="http://schemas.microsoft.com/office/drawing/2014/main" id="{576C2319-EAED-5B83-7227-ACCF61F2620F}"/>
              </a:ext>
            </a:extLst>
          </p:cNvPr>
          <p:cNvSpPr/>
          <p:nvPr/>
        </p:nvSpPr>
        <p:spPr>
          <a:xfrm>
            <a:off x="7418908" y="3756209"/>
            <a:ext cx="2611121" cy="1393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defPPr>
              <a:defRPr>
                <a:latin typeface="Arial Unicode MS"/>
                <a:ea typeface="Arial Unicode MS"/>
              </a:defRPr>
            </a:defPPr>
          </a:lstStyle>
          <a:p>
            <a:pPr algn="ctr"/>
            <a:r>
              <a:rPr lang="es-ES" sz="1600" dirty="0">
                <a:solidFill>
                  <a:prstClr val="black"/>
                </a:solidFill>
              </a:rPr>
              <a:t>Cuando lleguemos a un resultado óptimo de nuestros </a:t>
            </a:r>
            <a:r>
              <a:rPr lang="es-ES" sz="1600" dirty="0" err="1">
                <a:solidFill>
                  <a:prstClr val="black"/>
                </a:solidFill>
              </a:rPr>
              <a:t>KPI’s</a:t>
            </a:r>
            <a:r>
              <a:rPr lang="es-ES" sz="1600" dirty="0">
                <a:solidFill>
                  <a:prstClr val="black"/>
                </a:solidFill>
              </a:rPr>
              <a:t> trasladar la actualización al resto de usuarios.</a:t>
            </a:r>
          </a:p>
          <a:p>
            <a:pPr algn="ctr"/>
            <a:endParaRPr lang="es-ES" sz="1600" dirty="0">
              <a:solidFill>
                <a:prstClr val="black"/>
              </a:solidFill>
            </a:endParaRPr>
          </a:p>
          <a:p>
            <a:pPr algn="ctr"/>
            <a:r>
              <a:rPr lang="es-ES" sz="1600" dirty="0">
                <a:solidFill>
                  <a:prstClr val="black"/>
                </a:solidFill>
              </a:rPr>
              <a:t> Monitorizar este nuevo </a:t>
            </a:r>
            <a:r>
              <a:rPr lang="es-ES" sz="1600" dirty="0" err="1">
                <a:solidFill>
                  <a:prstClr val="black"/>
                </a:solidFill>
              </a:rPr>
              <a:t>feedback</a:t>
            </a:r>
            <a:r>
              <a:rPr lang="es-ES" sz="1600" dirty="0">
                <a:solidFill>
                  <a:prstClr val="black"/>
                </a:solidFill>
              </a:rPr>
              <a:t> en nuestros </a:t>
            </a:r>
            <a:r>
              <a:rPr lang="es-ES" sz="1600" dirty="0" err="1">
                <a:solidFill>
                  <a:prstClr val="black"/>
                </a:solidFill>
              </a:rPr>
              <a:t>PowerBI’s</a:t>
            </a:r>
            <a:r>
              <a:rPr lang="es-ES" sz="1600" dirty="0">
                <a:solidFill>
                  <a:prstClr val="black"/>
                </a:solidFill>
              </a:rPr>
              <a:t>.</a:t>
            </a:r>
            <a:endParaRPr sz="1600" dirty="0">
              <a:solidFill>
                <a:prstClr val="black"/>
              </a:solidFill>
            </a:endParaRPr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96018785-1FEA-DE96-4F5C-489CACAE72DC}"/>
              </a:ext>
            </a:extLst>
          </p:cNvPr>
          <p:cNvSpPr/>
          <p:nvPr/>
        </p:nvSpPr>
        <p:spPr>
          <a:xfrm>
            <a:off x="1233577" y="2277374"/>
            <a:ext cx="2611121" cy="11516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Diseño de piloto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Diagrama de flujo: proceso alternativo 11">
            <a:extLst>
              <a:ext uri="{FF2B5EF4-FFF2-40B4-BE49-F238E27FC236}">
                <a16:creationId xmlns:a16="http://schemas.microsoft.com/office/drawing/2014/main" id="{AFE10903-E643-0C6F-2644-243AB597FE1C}"/>
              </a:ext>
            </a:extLst>
          </p:cNvPr>
          <p:cNvSpPr/>
          <p:nvPr/>
        </p:nvSpPr>
        <p:spPr>
          <a:xfrm>
            <a:off x="4370908" y="2277374"/>
            <a:ext cx="2611121" cy="11516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Monitorización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AF7FFEEE-B73B-03B5-B98B-D0B86ABDBAA8}"/>
              </a:ext>
            </a:extLst>
          </p:cNvPr>
          <p:cNvSpPr/>
          <p:nvPr/>
        </p:nvSpPr>
        <p:spPr>
          <a:xfrm>
            <a:off x="7418907" y="2277374"/>
            <a:ext cx="2611121" cy="1151626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Operativizar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61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8362" y="1740819"/>
            <a:ext cx="7775275" cy="1688181"/>
          </a:xfrm>
        </p:spPr>
        <p:txBody>
          <a:bodyPr/>
          <a:lstStyle/>
          <a:p>
            <a:r>
              <a:rPr lang="en-US" dirty="0" err="1"/>
              <a:t>Muchas</a:t>
            </a:r>
            <a:r>
              <a:rPr lang="en-US" dirty="0"/>
              <a:t> gracias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582</Words>
  <Application>Microsoft Office PowerPoint</Application>
  <PresentationFormat>Panorámica</PresentationFormat>
  <Paragraphs>76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Análisis coches Segunda mano</vt:lpstr>
      <vt:lpstr>Descripción del problema</vt:lpstr>
      <vt:lpstr>Descripción del problema</vt:lpstr>
      <vt:lpstr>Presentación de PowerPoint</vt:lpstr>
      <vt:lpstr>Conclusiones análisis descriptivo</vt:lpstr>
      <vt:lpstr>Análisis predictivo</vt:lpstr>
      <vt:lpstr>Conclusiones Análisis predictivo</vt:lpstr>
      <vt:lpstr>Despliegue del modelo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coches Segunda mano</dc:title>
  <dc:creator>Javier Hernandez</dc:creator>
  <cp:lastModifiedBy>Javier Hernandez</cp:lastModifiedBy>
  <cp:revision>20</cp:revision>
  <dcterms:created xsi:type="dcterms:W3CDTF">2024-01-14T16:41:36Z</dcterms:created>
  <dcterms:modified xsi:type="dcterms:W3CDTF">2024-01-18T21:18:16Z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