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1"/>
  </p:notes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" charset="1" panose="00000500000000000000"/>
      <p:regular r:id="rId10"/>
    </p:embeddedFont>
    <p:embeddedFont>
      <p:font typeface="HK Grotesk Bold" charset="1" panose="00000800000000000000"/>
      <p:regular r:id="rId11"/>
    </p:embeddedFont>
    <p:embeddedFont>
      <p:font typeface="HK Grotesk Italics" charset="1" panose="00000500000000000000"/>
      <p:regular r:id="rId12"/>
    </p:embeddedFont>
    <p:embeddedFont>
      <p:font typeface="HK Grotesk Bold Italics" charset="1" panose="00000800000000000000"/>
      <p:regular r:id="rId13"/>
    </p:embeddedFont>
    <p:embeddedFont>
      <p:font typeface="HK Grotesk Light" charset="1" panose="00000400000000000000"/>
      <p:regular r:id="rId14"/>
    </p:embeddedFont>
    <p:embeddedFont>
      <p:font typeface="HK Grotesk Light Italics" charset="1" panose="000004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Italics" charset="1" panose="00000600000000000000"/>
      <p:regular r:id="rId17"/>
    </p:embeddedFont>
    <p:embeddedFont>
      <p:font typeface="HK Grotesk Semi-Bold" charset="1" panose="00000700000000000000"/>
      <p:regular r:id="rId18"/>
    </p:embeddedFont>
    <p:embeddedFont>
      <p:font typeface="HK Grotesk Semi-Bold Italics" charset="1" panose="00000700000000000000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Open Sans Light" charset="1" panose="020B0306030504020204"/>
      <p:regular r:id="rId24"/>
    </p:embeddedFont>
    <p:embeddedFont>
      <p:font typeface="Open Sans Light Italics" charset="1" panose="020B0306030504020204"/>
      <p:regular r:id="rId25"/>
    </p:embeddedFont>
    <p:embeddedFont>
      <p:font typeface="Open Sans Ultra-Bold" charset="1" panose="00000000000000000000"/>
      <p:regular r:id="rId26"/>
    </p:embeddedFont>
    <p:embeddedFont>
      <p:font typeface="Open Sans Ultra-Bold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notesMasters/notesMaster1.xml" Type="http://schemas.openxmlformats.org/officeDocument/2006/relationships/notesMaster"/><Relationship Id="rId42" Target="theme/theme2.xml" Type="http://schemas.openxmlformats.org/officeDocument/2006/relationships/theme"/><Relationship Id="rId43" Target="notesSlides/notesSlide1.xml" Type="http://schemas.openxmlformats.org/officeDocument/2006/relationships/notesSlide"/><Relationship Id="rId44" Target="notesSlides/notesSlide2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Creamos una tabla a partir de la transformación que se hizo al modelo relacional, manteniendo claves primarias y las restricciones necesarias.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Se ha utilizado un script DML para realizar la poblacion de las tablas mediante un generador de datos sinteticos.</a:t>
            </a:r>
          </a:p>
          <a:p>
            <a:r>
              <a:rPr lang="en-US"/>
              <a:t/>
            </a:r>
          </a:p>
          <a:p>
            <a:r>
              <a:rPr lang="en-US"/>
              <a:t>Podemos ver ejemplos de inserción de las tablas anteriores.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08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77163" y="-908649"/>
            <a:ext cx="6025980" cy="12104298"/>
            <a:chOff x="0" y="0"/>
            <a:chExt cx="8034640" cy="161390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7816932"/>
              <a:ext cx="8034640" cy="8322132"/>
            </a:xfrm>
            <a:custGeom>
              <a:avLst/>
              <a:gdLst/>
              <a:ahLst/>
              <a:cxnLst/>
              <a:rect r="r" b="b" t="t" l="l"/>
              <a:pathLst>
                <a:path h="8322132" w="8034640">
                  <a:moveTo>
                    <a:pt x="0" y="0"/>
                  </a:moveTo>
                  <a:lnTo>
                    <a:pt x="8034640" y="0"/>
                  </a:lnTo>
                  <a:lnTo>
                    <a:pt x="8034640" y="8322131"/>
                  </a:lnTo>
                  <a:lnTo>
                    <a:pt x="0" y="8322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37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34640" cy="8322132"/>
            </a:xfrm>
            <a:custGeom>
              <a:avLst/>
              <a:gdLst/>
              <a:ahLst/>
              <a:cxnLst/>
              <a:rect r="r" b="b" t="t" l="l"/>
              <a:pathLst>
                <a:path h="8322132" w="8034640">
                  <a:moveTo>
                    <a:pt x="0" y="0"/>
                  </a:moveTo>
                  <a:lnTo>
                    <a:pt x="8034640" y="0"/>
                  </a:lnTo>
                  <a:lnTo>
                    <a:pt x="8034640" y="8322132"/>
                  </a:lnTo>
                  <a:lnTo>
                    <a:pt x="0" y="832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37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789709" y="1883904"/>
            <a:ext cx="637025" cy="6370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789709" cy="1883904"/>
            <a:chOff x="0" y="0"/>
            <a:chExt cx="2283547" cy="24037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83547" cy="2403734"/>
            </a:xfrm>
            <a:custGeom>
              <a:avLst/>
              <a:gdLst/>
              <a:ahLst/>
              <a:cxnLst/>
              <a:rect r="r" b="b" t="t" l="l"/>
              <a:pathLst>
                <a:path h="2403734" w="2283547">
                  <a:moveTo>
                    <a:pt x="0" y="0"/>
                  </a:moveTo>
                  <a:lnTo>
                    <a:pt x="2283547" y="0"/>
                  </a:lnTo>
                  <a:lnTo>
                    <a:pt x="2283547" y="2403734"/>
                  </a:lnTo>
                  <a:lnTo>
                    <a:pt x="0" y="2403734"/>
                  </a:lnTo>
                  <a:close/>
                </a:path>
              </a:pathLst>
            </a:custGeom>
            <a:solidFill>
              <a:srgbClr val="F6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283547" cy="2403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859021">
            <a:off x="12945113" y="-357764"/>
            <a:ext cx="8247125" cy="12550307"/>
            <a:chOff x="0" y="0"/>
            <a:chExt cx="10522771" cy="160133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522771" cy="16013339"/>
            </a:xfrm>
            <a:custGeom>
              <a:avLst/>
              <a:gdLst/>
              <a:ahLst/>
              <a:cxnLst/>
              <a:rect r="r" b="b" t="t" l="l"/>
              <a:pathLst>
                <a:path h="16013339" w="10522771">
                  <a:moveTo>
                    <a:pt x="0" y="0"/>
                  </a:moveTo>
                  <a:lnTo>
                    <a:pt x="10522771" y="0"/>
                  </a:lnTo>
                  <a:lnTo>
                    <a:pt x="10522771" y="16013339"/>
                  </a:lnTo>
                  <a:lnTo>
                    <a:pt x="0" y="16013339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0522771" cy="16013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H="true">
            <a:off x="-255778" y="8510889"/>
            <a:ext cx="11315801" cy="9525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3813917" y="8360362"/>
            <a:ext cx="1031742" cy="1031742"/>
          </a:xfrm>
          <a:custGeom>
            <a:avLst/>
            <a:gdLst/>
            <a:ahLst/>
            <a:cxnLst/>
            <a:rect r="r" b="b" t="t" l="l"/>
            <a:pathLst>
              <a:path h="1031742" w="1031742">
                <a:moveTo>
                  <a:pt x="0" y="0"/>
                </a:moveTo>
                <a:lnTo>
                  <a:pt x="1031742" y="0"/>
                </a:lnTo>
                <a:lnTo>
                  <a:pt x="1031742" y="1031742"/>
                </a:lnTo>
                <a:lnTo>
                  <a:pt x="0" y="10317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4040975" y="1028700"/>
            <a:ext cx="7926527" cy="3826729"/>
            <a:chOff x="0" y="0"/>
            <a:chExt cx="10568703" cy="510230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33350"/>
              <a:ext cx="10568703" cy="3685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599"/>
                </a:lnSpc>
              </a:pPr>
              <a:r>
                <a:rPr lang="en-US" sz="9999">
                  <a:solidFill>
                    <a:srgbClr val="F6EFEF"/>
                  </a:solidFill>
                  <a:latin typeface="HK Grotesk Bold"/>
                </a:rPr>
                <a:t>Práctica TDBD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4066197"/>
              <a:ext cx="10568703" cy="10361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00"/>
                </a:lnSpc>
              </a:pPr>
              <a:r>
                <a:rPr lang="en-US" sz="5000">
                  <a:solidFill>
                    <a:srgbClr val="BF1341"/>
                  </a:solidFill>
                  <a:latin typeface="HK Grotesk Bold"/>
                </a:rPr>
                <a:t>Grupo 8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5156214" y="8501364"/>
            <a:ext cx="2811101" cy="740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2"/>
              </a:lnSpc>
            </a:pPr>
            <a:r>
              <a:rPr lang="en-US" sz="2413">
                <a:solidFill>
                  <a:srgbClr val="F6EFEF"/>
                </a:solidFill>
                <a:latin typeface="HK Grotesk Bold"/>
              </a:rPr>
              <a:t>Tecnología y diseño de bases de datos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040975" y="5155857"/>
            <a:ext cx="3384738" cy="1523065"/>
            <a:chOff x="0" y="0"/>
            <a:chExt cx="4512984" cy="2030754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19050"/>
              <a:ext cx="4512984" cy="500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15"/>
                </a:lnSpc>
              </a:pPr>
              <a:r>
                <a:rPr lang="en-US" sz="2431">
                  <a:solidFill>
                    <a:srgbClr val="F6EFEF"/>
                  </a:solidFill>
                  <a:latin typeface="HK Grotesk Bold"/>
                </a:rPr>
                <a:t>Hecho por: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535599"/>
              <a:ext cx="4512984" cy="1495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15"/>
                </a:lnSpc>
              </a:pPr>
              <a:r>
                <a:rPr lang="en-US" sz="2431">
                  <a:solidFill>
                    <a:srgbClr val="F6EFEF"/>
                  </a:solidFill>
                  <a:latin typeface="HK Grotesk"/>
                </a:rPr>
                <a:t>Ramiro de Santos, Javier</a:t>
              </a:r>
            </a:p>
            <a:p>
              <a:pPr>
                <a:lnSpc>
                  <a:spcPts val="3015"/>
                </a:lnSpc>
              </a:pPr>
              <a:r>
                <a:rPr lang="en-US" sz="2431">
                  <a:solidFill>
                    <a:srgbClr val="F6EFEF"/>
                  </a:solidFill>
                  <a:latin typeface="HK Grotesk"/>
                </a:rPr>
                <a:t>García González, Javier</a:t>
              </a:r>
            </a:p>
            <a:p>
              <a:pPr>
                <a:lnSpc>
                  <a:spcPts val="3015"/>
                </a:lnSpc>
              </a:pPr>
              <a:r>
                <a:rPr lang="en-US" sz="2431">
                  <a:solidFill>
                    <a:srgbClr val="F6EFEF"/>
                  </a:solidFill>
                  <a:latin typeface="HK Grotesk"/>
                </a:rPr>
                <a:t>Zárate Gutiérrez, Rubén 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643114" y="941952"/>
            <a:ext cx="2616186" cy="834095"/>
            <a:chOff x="0" y="0"/>
            <a:chExt cx="3488249" cy="1112127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0"/>
              <a:ext cx="3488249" cy="478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992"/>
                </a:lnSpc>
              </a:pPr>
              <a:r>
                <a:rPr lang="en-US" sz="2413">
                  <a:solidFill>
                    <a:srgbClr val="F6EFEF"/>
                  </a:solidFill>
                  <a:latin typeface="Open Sans Bold"/>
                </a:rPr>
                <a:t>Fecha: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633176"/>
              <a:ext cx="3488249" cy="478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992"/>
                </a:lnSpc>
              </a:pPr>
              <a:r>
                <a:rPr lang="en-US" sz="2413">
                  <a:solidFill>
                    <a:srgbClr val="F6EFEF"/>
                  </a:solidFill>
                  <a:latin typeface="Open Sans"/>
                </a:rPr>
                <a:t>21/12/2023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30376" y="2425676"/>
            <a:ext cx="11329839" cy="2487038"/>
          </a:xfrm>
          <a:custGeom>
            <a:avLst/>
            <a:gdLst/>
            <a:ahLst/>
            <a:cxnLst/>
            <a:rect r="r" b="b" t="t" l="l"/>
            <a:pathLst>
              <a:path h="2487038" w="11329839">
                <a:moveTo>
                  <a:pt x="0" y="0"/>
                </a:moveTo>
                <a:lnTo>
                  <a:pt x="11329839" y="0"/>
                </a:lnTo>
                <a:lnTo>
                  <a:pt x="11329839" y="2487038"/>
                </a:lnTo>
                <a:lnTo>
                  <a:pt x="0" y="2487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34775" y="166624"/>
            <a:ext cx="3618450" cy="862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1"/>
              </a:lnSpc>
            </a:pPr>
            <a:r>
              <a:rPr lang="en-US" sz="6399">
                <a:solidFill>
                  <a:srgbClr val="000000"/>
                </a:solidFill>
                <a:latin typeface="HK Grotesk Bold"/>
              </a:rPr>
              <a:t>Consultas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5550" y="1539596"/>
            <a:ext cx="14739491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2. Cantidad total de sustancias activas registradas durante el mes de enero de 2023.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5550" y="5191125"/>
            <a:ext cx="12567493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3. Datos de los componentes presentes en la sustancia activa “Parafina”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834296" y="6009697"/>
            <a:ext cx="12619407" cy="3951076"/>
          </a:xfrm>
          <a:custGeom>
            <a:avLst/>
            <a:gdLst/>
            <a:ahLst/>
            <a:cxnLst/>
            <a:rect r="r" b="b" t="t" l="l"/>
            <a:pathLst>
              <a:path h="3951076" w="12619407">
                <a:moveTo>
                  <a:pt x="0" y="0"/>
                </a:moveTo>
                <a:lnTo>
                  <a:pt x="12619408" y="0"/>
                </a:lnTo>
                <a:lnTo>
                  <a:pt x="12619408" y="3951076"/>
                </a:lnTo>
                <a:lnTo>
                  <a:pt x="0" y="39510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1066" y="1984828"/>
            <a:ext cx="13845867" cy="2535159"/>
          </a:xfrm>
          <a:custGeom>
            <a:avLst/>
            <a:gdLst/>
            <a:ahLst/>
            <a:cxnLst/>
            <a:rect r="r" b="b" t="t" l="l"/>
            <a:pathLst>
              <a:path h="2535159" w="13845867">
                <a:moveTo>
                  <a:pt x="0" y="0"/>
                </a:moveTo>
                <a:lnTo>
                  <a:pt x="13845868" y="0"/>
                </a:lnTo>
                <a:lnTo>
                  <a:pt x="13845868" y="2535159"/>
                </a:lnTo>
                <a:lnTo>
                  <a:pt x="0" y="25351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65305" y="5672766"/>
            <a:ext cx="11455118" cy="4299039"/>
          </a:xfrm>
          <a:custGeom>
            <a:avLst/>
            <a:gdLst/>
            <a:ahLst/>
            <a:cxnLst/>
            <a:rect r="r" b="b" t="t" l="l"/>
            <a:pathLst>
              <a:path h="4299039" w="11455118">
                <a:moveTo>
                  <a:pt x="0" y="0"/>
                </a:moveTo>
                <a:lnTo>
                  <a:pt x="11455118" y="0"/>
                </a:lnTo>
                <a:lnTo>
                  <a:pt x="11455118" y="4299039"/>
                </a:lnTo>
                <a:lnTo>
                  <a:pt x="0" y="4299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34775" y="166624"/>
            <a:ext cx="3618450" cy="862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1"/>
              </a:lnSpc>
            </a:pPr>
            <a:r>
              <a:rPr lang="en-US" sz="6399">
                <a:solidFill>
                  <a:srgbClr val="000000"/>
                </a:solidFill>
                <a:latin typeface="HK Grotesk Bold"/>
              </a:rPr>
              <a:t>Consultas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7119" y="1320899"/>
            <a:ext cx="12721679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4. Número de sustancias activas que cumplen con la función de acaricida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7119" y="4710487"/>
            <a:ext cx="16533763" cy="81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5. Para cada función listada en el ítem 3.1 del Reglamento, cantidad total de sustancias activas</a:t>
            </a:r>
          </a:p>
          <a:p>
            <a:pPr algn="just">
              <a:lnSpc>
                <a:spcPts val="319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registradas durante el año 2023.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45952" y="2940461"/>
            <a:ext cx="9111807" cy="7268006"/>
          </a:xfrm>
          <a:custGeom>
            <a:avLst/>
            <a:gdLst/>
            <a:ahLst/>
            <a:cxnLst/>
            <a:rect r="r" b="b" t="t" l="l"/>
            <a:pathLst>
              <a:path h="7268006" w="9111807">
                <a:moveTo>
                  <a:pt x="0" y="0"/>
                </a:moveTo>
                <a:lnTo>
                  <a:pt x="9111806" y="0"/>
                </a:lnTo>
                <a:lnTo>
                  <a:pt x="9111806" y="7268006"/>
                </a:lnTo>
                <a:lnTo>
                  <a:pt x="0" y="726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34775" y="166624"/>
            <a:ext cx="3618450" cy="862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1"/>
              </a:lnSpc>
            </a:pPr>
            <a:r>
              <a:rPr lang="en-US" sz="6399">
                <a:solidFill>
                  <a:srgbClr val="000000"/>
                </a:solidFill>
                <a:latin typeface="HK Grotesk Bold"/>
              </a:rPr>
              <a:t>Triggers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1438" y="1180242"/>
            <a:ext cx="16945124" cy="156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85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Implementar la restricción que garantiza que si una sustancia tiene alguno de los efectos nocivos</a:t>
            </a:r>
          </a:p>
          <a:p>
            <a:pPr>
              <a:lnSpc>
                <a:spcPts val="4185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indicados en el ítem 3.2, también estará en la base de datos la información relativa a los métodos</a:t>
            </a:r>
          </a:p>
          <a:p>
            <a:pPr>
              <a:lnSpc>
                <a:spcPts val="4185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y protecciones recomendadas que requiere el ítem 3.6.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17947" y="2936128"/>
            <a:ext cx="11452106" cy="5557441"/>
          </a:xfrm>
          <a:custGeom>
            <a:avLst/>
            <a:gdLst/>
            <a:ahLst/>
            <a:cxnLst/>
            <a:rect r="r" b="b" t="t" l="l"/>
            <a:pathLst>
              <a:path h="5557441" w="11452106">
                <a:moveTo>
                  <a:pt x="0" y="0"/>
                </a:moveTo>
                <a:lnTo>
                  <a:pt x="11452106" y="0"/>
                </a:lnTo>
                <a:lnTo>
                  <a:pt x="11452106" y="5557441"/>
                </a:lnTo>
                <a:lnTo>
                  <a:pt x="0" y="5557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34775" y="166624"/>
            <a:ext cx="3618450" cy="862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1"/>
              </a:lnSpc>
            </a:pPr>
            <a:r>
              <a:rPr lang="en-US" sz="6399">
                <a:solidFill>
                  <a:srgbClr val="000000"/>
                </a:solidFill>
                <a:latin typeface="HK Grotesk Bold"/>
              </a:rPr>
              <a:t>Triggers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1592" y="1442609"/>
            <a:ext cx="15989498" cy="103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85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Implementar la restricción que garantiza que todos los efectos nocivos que se asocian a una</a:t>
            </a:r>
          </a:p>
          <a:p>
            <a:pPr>
              <a:lnSpc>
                <a:spcPts val="4185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sustancia activa se corresponden con alguno de los recogidos en el catálogo del ítem 3.2.1.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C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7656" y="0"/>
            <a:ext cx="16399594" cy="10287000"/>
          </a:xfrm>
          <a:custGeom>
            <a:avLst/>
            <a:gdLst/>
            <a:ahLst/>
            <a:cxnLst/>
            <a:rect r="r" b="b" t="t" l="l"/>
            <a:pathLst>
              <a:path h="10287000" w="16399594">
                <a:moveTo>
                  <a:pt x="0" y="0"/>
                </a:moveTo>
                <a:lnTo>
                  <a:pt x="16399595" y="0"/>
                </a:lnTo>
                <a:lnTo>
                  <a:pt x="1639959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13" r="0" b="-51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7656" y="311645"/>
            <a:ext cx="12454165" cy="1032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58"/>
              </a:lnSpc>
            </a:pPr>
            <a:r>
              <a:rPr lang="en-US" sz="7413">
                <a:solidFill>
                  <a:srgbClr val="14083B"/>
                </a:solidFill>
                <a:latin typeface="HK Grotesk Bold"/>
              </a:rPr>
              <a:t>Entidades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BF13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8595" y="198877"/>
            <a:ext cx="17464837" cy="9670171"/>
            <a:chOff x="0" y="0"/>
            <a:chExt cx="4599792" cy="25468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99792" cy="2546876"/>
            </a:xfrm>
            <a:custGeom>
              <a:avLst/>
              <a:gdLst/>
              <a:ahLst/>
              <a:cxnLst/>
              <a:rect r="r" b="b" t="t" l="l"/>
              <a:pathLst>
                <a:path h="2546876" w="4599792">
                  <a:moveTo>
                    <a:pt x="0" y="0"/>
                  </a:moveTo>
                  <a:lnTo>
                    <a:pt x="4599792" y="0"/>
                  </a:lnTo>
                  <a:lnTo>
                    <a:pt x="4599792" y="2546876"/>
                  </a:lnTo>
                  <a:lnTo>
                    <a:pt x="0" y="2546876"/>
                  </a:lnTo>
                  <a:close/>
                </a:path>
              </a:pathLst>
            </a:custGeom>
            <a:solidFill>
              <a:srgbClr val="F6EF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599792" cy="2546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84447" y="4849050"/>
            <a:ext cx="16230600" cy="35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Varios a Varios: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84514" y="4181411"/>
            <a:ext cx="271447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Relaciones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89253" y="1063604"/>
            <a:ext cx="530446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Entidades fuertes: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5946" y="1916768"/>
            <a:ext cx="16230600" cy="2065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SOLICITANTE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199" u="sng">
                <a:solidFill>
                  <a:srgbClr val="000000"/>
                </a:solidFill>
                <a:latin typeface="HK Grotesk"/>
              </a:rPr>
              <a:t>nombre_solicitante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, direccion)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SUSTANCIA_ACTIVA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199" u="sng">
                <a:solidFill>
                  <a:srgbClr val="000000"/>
                </a:solidFill>
                <a:latin typeface="HK Grotesk"/>
              </a:rPr>
              <a:t>cod_desarrollo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, fecha_registro, nombre_comun, numeros, formulas, pureza, perfil_analitico, funcion, ...)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MICROORGANISMO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199" u="sng">
                <a:solidFill>
                  <a:srgbClr val="000000"/>
                </a:solidFill>
                <a:latin typeface="HK Grotesk"/>
              </a:rPr>
              <a:t>numero_entrada,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 nombre_cientifico, nombres, despcripción, especie, taxonomia, especificaciones, ...)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FABRICANTE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199" u="sng">
                <a:solidFill>
                  <a:srgbClr val="000000"/>
                </a:solidFill>
                <a:latin typeface="HK Grotesk"/>
              </a:rPr>
              <a:t>nombre_fabricante,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dirección)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CONTACTO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199" u="sng">
                <a:solidFill>
                  <a:srgbClr val="000000"/>
                </a:solidFill>
                <a:latin typeface="HK Grotesk"/>
              </a:rPr>
              <a:t>tlf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, cargo, nombre, fax)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FABRICA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199" u="sng">
                <a:solidFill>
                  <a:srgbClr val="000000"/>
                </a:solidFill>
                <a:latin typeface="HK Grotesk"/>
              </a:rPr>
              <a:t>nombre_fabrica,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 dirección, metodo_fabricación)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62011" y="5788724"/>
            <a:ext cx="10005053" cy="172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SOLICITA_MICROORGANISMO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199" u="sng">
                <a:solidFill>
                  <a:srgbClr val="000000"/>
                </a:solidFill>
                <a:latin typeface="HK Grotesk"/>
              </a:rPr>
              <a:t>numero_entrada, nombre_solicitante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, fecha)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PRODUCE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199" u="sng">
                <a:solidFill>
                  <a:srgbClr val="000000"/>
                </a:solidFill>
                <a:latin typeface="HK Grotesk"/>
              </a:rPr>
              <a:t>numero_entrada, nombre_productor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)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SOLICITA_SUSTANCIA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199" u="sng">
                <a:solidFill>
                  <a:srgbClr val="000000"/>
                </a:solidFill>
                <a:latin typeface="HK Grotesk"/>
              </a:rPr>
              <a:t>nombre_solicitante, cod_desarrollo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, fecha)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FABRICARSE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199" u="sng">
                <a:solidFill>
                  <a:srgbClr val="000000"/>
                </a:solidFill>
                <a:latin typeface="HK Grotesk"/>
              </a:rPr>
              <a:t>cod_desarrollo, nombre_fabricante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)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FORMADO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199" u="sng">
                <a:solidFill>
                  <a:srgbClr val="000000"/>
                </a:solidFill>
                <a:latin typeface="HK Grotesk"/>
              </a:rPr>
              <a:t>cod_desarrollo, nombre_comun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62011" y="8598408"/>
            <a:ext cx="10016171" cy="103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CONTACTO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199" u="sng">
                <a:solidFill>
                  <a:srgbClr val="000000"/>
                </a:solidFill>
                <a:latin typeface="HK Grotesk"/>
              </a:rPr>
              <a:t>tlf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, cargo, nombre, fax, </a:t>
            </a:r>
            <a:r>
              <a:rPr lang="en-US" sz="2199">
                <a:solidFill>
                  <a:srgbClr val="000000"/>
                </a:solidFill>
                <a:latin typeface="HK Grotesk Italics"/>
              </a:rPr>
              <a:t>nombre_solicitante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)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FABRICA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199" u="sng">
                <a:solidFill>
                  <a:srgbClr val="000000"/>
                </a:solidFill>
                <a:latin typeface="HK Grotesk"/>
              </a:rPr>
              <a:t>nombre_fabrica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, dirección, metodo_fabricación, </a:t>
            </a:r>
            <a:r>
              <a:rPr lang="en-US" sz="2199">
                <a:solidFill>
                  <a:srgbClr val="000000"/>
                </a:solidFill>
                <a:latin typeface="HK Grotesk Italics"/>
              </a:rPr>
              <a:t>nombre_fabricante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)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CONTACTO_PRODUCTOR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199" u="sng">
                <a:solidFill>
                  <a:srgbClr val="000000"/>
                </a:solidFill>
                <a:latin typeface="HK Grotesk"/>
              </a:rPr>
              <a:t>tlf,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 tipo, nombre, fax, </a:t>
            </a:r>
            <a:r>
              <a:rPr lang="en-US" sz="2199">
                <a:solidFill>
                  <a:srgbClr val="000000"/>
                </a:solidFill>
                <a:latin typeface="HK Grotesk Italics"/>
              </a:rPr>
              <a:t>nombre_productor</a:t>
            </a:r>
            <a:r>
              <a:rPr lang="en-US" sz="2199">
                <a:solidFill>
                  <a:srgbClr val="000000"/>
                </a:solidFill>
                <a:latin typeface="HK Grotesk"/>
              </a:rPr>
              <a:t>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4447" y="7658735"/>
            <a:ext cx="16230600" cy="35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Varios a uno y uno a uno: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41685" y="5295075"/>
            <a:ext cx="5999800" cy="35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Relación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20677" y="5295075"/>
            <a:ext cx="5999800" cy="35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Tabla resultante: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4447" y="5788724"/>
            <a:ext cx="5900067" cy="172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solicita_microorganismo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produce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solicita_sustancia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fabricarse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formado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20677" y="8152384"/>
            <a:ext cx="5999800" cy="35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Tabla resultante: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41685" y="8152384"/>
            <a:ext cx="5999800" cy="35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Relación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05946" y="8598408"/>
            <a:ext cx="5878568" cy="103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indica (uno a uno)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tiene_fabrica (varios a uno)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proporciona_productor (uno a uno)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26618" y="132531"/>
            <a:ext cx="12771151" cy="802532"/>
            <a:chOff x="0" y="0"/>
            <a:chExt cx="16295120" cy="10239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295120" cy="1023976"/>
            </a:xfrm>
            <a:custGeom>
              <a:avLst/>
              <a:gdLst/>
              <a:ahLst/>
              <a:cxnLst/>
              <a:rect r="r" b="b" t="t" l="l"/>
              <a:pathLst>
                <a:path h="1023976" w="16295120">
                  <a:moveTo>
                    <a:pt x="0" y="0"/>
                  </a:moveTo>
                  <a:lnTo>
                    <a:pt x="16295120" y="0"/>
                  </a:lnTo>
                  <a:lnTo>
                    <a:pt x="16295120" y="1023976"/>
                  </a:lnTo>
                  <a:lnTo>
                    <a:pt x="0" y="1023976"/>
                  </a:lnTo>
                  <a:close/>
                </a:path>
              </a:pathLst>
            </a:custGeom>
            <a:solidFill>
              <a:srgbClr val="14083B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16295120" cy="10239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90915" y="-22227"/>
            <a:ext cx="11679182" cy="85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7"/>
              </a:lnSpc>
            </a:pPr>
            <a:r>
              <a:rPr lang="en-US" sz="4976">
                <a:solidFill>
                  <a:srgbClr val="FFFFFF"/>
                </a:solidFill>
                <a:latin typeface="Open Sans Bold"/>
              </a:rPr>
              <a:t>Transformación al modelo relacional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4577" y="1028700"/>
            <a:ext cx="12517041" cy="1733369"/>
            <a:chOff x="0" y="0"/>
            <a:chExt cx="16689388" cy="231115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98"/>
                </a:lnSpc>
              </a:pPr>
              <a:r>
                <a:rPr lang="en-US" sz="7450">
                  <a:solidFill>
                    <a:srgbClr val="14083B"/>
                  </a:solidFill>
                  <a:latin typeface="HK Grotesk Bold"/>
                </a:rPr>
                <a:t>Restricciones de integridad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33134"/>
              <a:ext cx="16435920" cy="57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39"/>
                </a:lnSpc>
              </a:pPr>
              <a:r>
                <a:rPr lang="en-US" sz="2773">
                  <a:solidFill>
                    <a:srgbClr val="F2F2F2"/>
                  </a:solidFill>
                  <a:latin typeface="HK Grotesk Bold"/>
                </a:rPr>
                <a:t>Sustancias activas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3715" y="3120535"/>
            <a:ext cx="4100143" cy="583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  <a:spcBef>
                <a:spcPct val="0"/>
              </a:spcBef>
            </a:pP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CONTACTO_FABRICANTE 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SUSTANCIA_ACTIVA 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COMPONENTE 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FABRICANTE 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FABRICA 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</a:p>
          <a:p>
            <a:pPr>
              <a:lnSpc>
                <a:spcPts val="2727"/>
              </a:lnSpc>
              <a:spcBef>
                <a:spcPct val="0"/>
              </a:spcBef>
            </a:pP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 Italics"/>
              </a:rPr>
              <a:t>fabricarse 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 Italics"/>
              </a:rPr>
              <a:t>formado 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 Italics"/>
              </a:rPr>
              <a:t>solicita_sust_activa 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</a:p>
          <a:p>
            <a:pPr>
              <a:lnSpc>
                <a:spcPts val="2727"/>
              </a:lnSpc>
              <a:spcBef>
                <a:spcPct val="0"/>
              </a:spcBef>
            </a:pP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FABRICA a FABRICANTE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CONTACTO_FABRICANTE a FABRICANTE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61043" y="3120535"/>
            <a:ext cx="2637301" cy="2065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  <a:spcBef>
                <a:spcPct val="0"/>
              </a:spcBef>
            </a:pP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tlf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cod_desarrollo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nombre_comun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nombre_fabricante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nombre_fabrica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61043" y="5833694"/>
            <a:ext cx="4318397" cy="103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cod_desarrollo, nombre_fabricante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nombre_solicitante, cod_desarrollo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nombre_solicitante, cod_desarrollo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42469" y="7587286"/>
            <a:ext cx="2555875" cy="103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(nombre_fabricante)</a:t>
            </a:r>
          </a:p>
          <a:p>
            <a:pPr algn="ctr"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 </a:t>
            </a:r>
          </a:p>
          <a:p>
            <a:pPr algn="ctr"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 (nombre_fabricante)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177163" y="1028700"/>
            <a:ext cx="12517041" cy="1733369"/>
            <a:chOff x="0" y="0"/>
            <a:chExt cx="16689388" cy="231115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98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733134"/>
              <a:ext cx="16435920" cy="57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39"/>
                </a:lnSpc>
              </a:pPr>
              <a:r>
                <a:rPr lang="en-US" sz="2773">
                  <a:solidFill>
                    <a:srgbClr val="F2F2F2"/>
                  </a:solidFill>
                  <a:latin typeface="HK Grotesk Bold"/>
                </a:rPr>
                <a:t>Microorganismos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407753" y="3120535"/>
            <a:ext cx="3809714" cy="6180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</a:pP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CONTACTO_PRODUCTOR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MICROORGANISMO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PRODUCTOR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INSTALACION</a:t>
            </a:r>
          </a:p>
          <a:p>
            <a:pPr>
              <a:lnSpc>
                <a:spcPts val="2727"/>
              </a:lnSpc>
            </a:pPr>
          </a:p>
          <a:p>
            <a:pPr>
              <a:lnSpc>
                <a:spcPts val="2727"/>
              </a:lnSpc>
            </a:pPr>
          </a:p>
          <a:p>
            <a:pPr>
              <a:lnSpc>
                <a:spcPts val="2727"/>
              </a:lnSpc>
            </a:pP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 Italics"/>
              </a:rPr>
              <a:t>solicita_microorganismo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 Italics"/>
              </a:rPr>
              <a:t>produce </a:t>
            </a:r>
            <a:r>
              <a:rPr lang="en-US" sz="2199">
                <a:solidFill>
                  <a:srgbClr val="000000"/>
                </a:solidFill>
                <a:latin typeface="HK Grotesk Bold"/>
              </a:rPr>
              <a:t>numero_entrada</a:t>
            </a:r>
          </a:p>
          <a:p>
            <a:pPr>
              <a:lnSpc>
                <a:spcPts val="2727"/>
              </a:lnSpc>
            </a:pPr>
          </a:p>
          <a:p>
            <a:pPr>
              <a:lnSpc>
                <a:spcPts val="2727"/>
              </a:lnSpc>
            </a:pPr>
          </a:p>
          <a:p>
            <a:pPr>
              <a:lnSpc>
                <a:spcPts val="2727"/>
              </a:lnSpc>
            </a:pP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INSTALACION a PRODUCTOR</a:t>
            </a:r>
          </a:p>
          <a:p>
            <a:pPr>
              <a:lnSpc>
                <a:spcPts val="2727"/>
              </a:lnSpc>
            </a:pP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 Bold"/>
              </a:rPr>
              <a:t>CONTACTO_PRODUCTOR a PRODUCTOR</a:t>
            </a:r>
          </a:p>
          <a:p>
            <a:pPr>
              <a:lnSpc>
                <a:spcPts val="2727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445252" y="3120535"/>
            <a:ext cx="2467570" cy="172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7"/>
              </a:lnSpc>
            </a:pP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tlf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numero_entrada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nombre_productor</a:t>
            </a:r>
          </a:p>
          <a:p>
            <a:pPr>
              <a:lnSpc>
                <a:spcPts val="2727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nombre_instalacion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45252" y="7587286"/>
            <a:ext cx="2543175" cy="103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(nombre_productor)</a:t>
            </a:r>
          </a:p>
          <a:p>
            <a:pPr algn="ctr"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 </a:t>
            </a:r>
          </a:p>
          <a:p>
            <a:pPr algn="ctr">
              <a:lnSpc>
                <a:spcPts val="272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 (nombre_productor)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45252" y="5881319"/>
            <a:ext cx="4529138" cy="59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65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nombre_solicitante, numero_entrada</a:t>
            </a:r>
          </a:p>
          <a:p>
            <a:pPr>
              <a:lnSpc>
                <a:spcPts val="2265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numero_entrada, nombre_productor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80651" y="650050"/>
            <a:ext cx="9926698" cy="862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1"/>
              </a:lnSpc>
            </a:pPr>
            <a:r>
              <a:rPr lang="en-US" sz="6399">
                <a:solidFill>
                  <a:srgbClr val="000000"/>
                </a:solidFill>
                <a:latin typeface="HK Grotesk Bold"/>
              </a:rPr>
              <a:t>Dependencias Funcionales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45898"/>
            <a:ext cx="3537833" cy="646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44"/>
              </a:lnSpc>
            </a:pPr>
            <a:r>
              <a:rPr lang="en-US" sz="4800">
                <a:solidFill>
                  <a:srgbClr val="000000"/>
                </a:solidFill>
                <a:latin typeface="HK Grotesk Bold"/>
              </a:rPr>
              <a:t>Solicitante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305934"/>
            <a:ext cx="7447738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nombre_solicitante -&gt; dirección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2664" y="3438904"/>
            <a:ext cx="7447738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96" indent="-334648" lvl="1">
              <a:lnSpc>
                <a:spcPts val="319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Dependencia funcional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2664" y="7212077"/>
            <a:ext cx="7447738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96" indent="-334648" lvl="1">
              <a:lnSpc>
                <a:spcPts val="319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Clave candidata: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845617"/>
            <a:ext cx="3723869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{nombre_solicitante}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636447"/>
            <a:ext cx="1300723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FNBC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3047" y="2344672"/>
            <a:ext cx="2506861" cy="646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44"/>
              </a:lnSpc>
            </a:pPr>
            <a:r>
              <a:rPr lang="en-US" sz="4800">
                <a:solidFill>
                  <a:srgbClr val="000000"/>
                </a:solidFill>
                <a:latin typeface="HK Grotesk Bold"/>
              </a:rPr>
              <a:t>Contacto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33047" y="3438904"/>
            <a:ext cx="7447738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96" indent="-334648" lvl="1">
              <a:lnSpc>
                <a:spcPts val="319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Dependencia funcional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33047" y="4305934"/>
            <a:ext cx="9811562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tlf → cargo, nombre_contacto, fax, nombre_solicitante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33047" y="4939474"/>
            <a:ext cx="9811562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nombre_solicitante → tlf, cargo, nombre_contacto, fax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33047" y="5639943"/>
            <a:ext cx="9811562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fax → tlf, cargo, nombre_contacto, nombre_solicitante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033047" y="6345048"/>
            <a:ext cx="9811562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nombre_contacto → nombre_solicitante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33047" y="8636447"/>
            <a:ext cx="1300723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FNBC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033047" y="7140512"/>
            <a:ext cx="7447738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96" indent="-334648" lvl="1">
              <a:lnSpc>
                <a:spcPts val="319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Claves candidatas: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033047" y="7845617"/>
            <a:ext cx="9226253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{tlf}, {nombre_solicitante}, {nombre_contacto}, {fax}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80651" y="650050"/>
            <a:ext cx="9926698" cy="862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1"/>
              </a:lnSpc>
            </a:pPr>
            <a:r>
              <a:rPr lang="en-US" sz="6399">
                <a:solidFill>
                  <a:srgbClr val="000000"/>
                </a:solidFill>
                <a:latin typeface="HK Grotesk Bold"/>
              </a:rPr>
              <a:t>Dependencias Funcionales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45898"/>
            <a:ext cx="3537833" cy="646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44"/>
              </a:lnSpc>
            </a:pPr>
            <a:r>
              <a:rPr lang="en-US" sz="4800">
                <a:solidFill>
                  <a:srgbClr val="000000"/>
                </a:solidFill>
                <a:latin typeface="HK Grotesk Bold"/>
              </a:rPr>
              <a:t>Productor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305934"/>
            <a:ext cx="7447738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nombre_productor -&gt; dirección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2664" y="3438904"/>
            <a:ext cx="7447738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96" indent="-334648" lvl="1">
              <a:lnSpc>
                <a:spcPts val="319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Dependencia funcional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2664" y="6742780"/>
            <a:ext cx="7447738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96" indent="-334648" lvl="1">
              <a:lnSpc>
                <a:spcPts val="319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Clave candidata: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845617"/>
            <a:ext cx="3723869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{nombre_productor}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4425" y="8874572"/>
            <a:ext cx="1300723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FNBC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3047" y="2344672"/>
            <a:ext cx="3329796" cy="646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44"/>
              </a:lnSpc>
            </a:pPr>
            <a:r>
              <a:rPr lang="en-US" sz="4800">
                <a:solidFill>
                  <a:srgbClr val="000000"/>
                </a:solidFill>
                <a:latin typeface="HK Grotesk Bold"/>
              </a:rPr>
              <a:t>Instalación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33047" y="3438904"/>
            <a:ext cx="7447738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96" indent="-334648" lvl="1">
              <a:lnSpc>
                <a:spcPts val="319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Dependencia funcional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33047" y="4305934"/>
            <a:ext cx="9811562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nombre_instalacion → dirección, nombre_productor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33047" y="4939474"/>
            <a:ext cx="9811562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nombre_productor, nombre_instalacion → dirección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33047" y="5639943"/>
            <a:ext cx="9811562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dirección → nombre_instalacion, nombre_productor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033047" y="8874572"/>
            <a:ext cx="1300723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FNBC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33047" y="6745098"/>
            <a:ext cx="7447738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96" indent="-334648" lvl="1">
              <a:lnSpc>
                <a:spcPts val="319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Claves candidatas: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033047" y="7845617"/>
            <a:ext cx="9811562" cy="81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3"/>
              </a:lnSpc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{nombre_instalación}, {direccion}, {nombre_productor, nombre_instalacion}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4577" y="1133475"/>
            <a:ext cx="16084723" cy="102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98"/>
              </a:lnSpc>
            </a:pPr>
            <a:r>
              <a:rPr lang="en-US" sz="7450">
                <a:solidFill>
                  <a:srgbClr val="14083B"/>
                </a:solidFill>
                <a:latin typeface="HK Grotesk Bold"/>
              </a:rPr>
              <a:t>Esquema DDL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236090" y="3894377"/>
            <a:ext cx="3752498" cy="43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39"/>
              </a:lnSpc>
            </a:pPr>
            <a:r>
              <a:rPr lang="en-US" sz="2773">
                <a:solidFill>
                  <a:srgbClr val="F2F2F2"/>
                </a:solidFill>
                <a:latin typeface="HK Grotesk Bold"/>
              </a:rPr>
              <a:t>Restricción referencial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4577" y="2798051"/>
            <a:ext cx="11394877" cy="2678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 Bold"/>
              </a:rPr>
              <a:t>DROP TABLE CONTACTO_FABRICANTE CASCADE CONSTRAINTS;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 Bold"/>
              </a:rPr>
              <a:t>CREATE TABLE CONTACTO_FABRICANTE (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"/>
              </a:rPr>
              <a:t>    </a:t>
            </a:r>
            <a:r>
              <a:rPr lang="en-US" sz="2300">
                <a:solidFill>
                  <a:srgbClr val="FF3131"/>
                </a:solidFill>
                <a:latin typeface="HK Grotesk Bold"/>
              </a:rPr>
              <a:t>tlf </a:t>
            </a:r>
            <a:r>
              <a:rPr lang="en-US" sz="2300">
                <a:solidFill>
                  <a:srgbClr val="000000"/>
                </a:solidFill>
                <a:latin typeface="HK Grotesk"/>
              </a:rPr>
              <a:t>NUMBER PRIMARY KEY,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"/>
              </a:rPr>
              <a:t>    ...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"/>
              </a:rPr>
              <a:t>    ...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"/>
              </a:rPr>
              <a:t>    ...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"/>
              </a:rPr>
              <a:t>    </a:t>
            </a:r>
            <a:r>
              <a:rPr lang="en-US" sz="2300">
                <a:solidFill>
                  <a:srgbClr val="86B056"/>
                </a:solidFill>
                <a:latin typeface="HK Grotesk Bold"/>
              </a:rPr>
              <a:t>nombre_fabricante </a:t>
            </a:r>
            <a:r>
              <a:rPr lang="en-US" sz="2300">
                <a:solidFill>
                  <a:srgbClr val="000000"/>
                </a:solidFill>
                <a:latin typeface="HK Grotesk"/>
              </a:rPr>
              <a:t>VARCHAR2(50),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"/>
              </a:rPr>
              <a:t>    FOREIGN KEY (</a:t>
            </a:r>
            <a:r>
              <a:rPr lang="en-US" sz="2300">
                <a:solidFill>
                  <a:srgbClr val="86B056"/>
                </a:solidFill>
                <a:latin typeface="HK Grotesk Bold"/>
              </a:rPr>
              <a:t>nombre_fabricante</a:t>
            </a:r>
            <a:r>
              <a:rPr lang="en-US" sz="2300">
                <a:solidFill>
                  <a:srgbClr val="000000"/>
                </a:solidFill>
                <a:latin typeface="HK Grotesk"/>
              </a:rPr>
              <a:t>) REFERENCES FABRICANTE(</a:t>
            </a:r>
            <a:r>
              <a:rPr lang="en-US" sz="2300">
                <a:solidFill>
                  <a:srgbClr val="86B056"/>
                </a:solidFill>
                <a:latin typeface="HK Grotesk Bold"/>
              </a:rPr>
              <a:t>nombre_fabricante</a:t>
            </a:r>
            <a:r>
              <a:rPr lang="en-US" sz="2300">
                <a:solidFill>
                  <a:srgbClr val="000000"/>
                </a:solidFill>
                <a:latin typeface="HK Grotesk"/>
              </a:rPr>
              <a:t>),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"/>
              </a:rPr>
              <a:t>    CONSTRAINT check_digitos_tlf1 CHECK (</a:t>
            </a:r>
            <a:r>
              <a:rPr lang="en-US" sz="2300">
                <a:solidFill>
                  <a:srgbClr val="FF3131"/>
                </a:solidFill>
                <a:latin typeface="HK Grotesk Bold"/>
              </a:rPr>
              <a:t>tlf </a:t>
            </a:r>
            <a:r>
              <a:rPr lang="en-US" sz="2300">
                <a:solidFill>
                  <a:srgbClr val="000000"/>
                </a:solidFill>
                <a:latin typeface="HK Grotesk"/>
              </a:rPr>
              <a:t>&gt; 0 AND LENGTH(TO_CHAR(</a:t>
            </a:r>
            <a:r>
              <a:rPr lang="en-US" sz="2300">
                <a:solidFill>
                  <a:srgbClr val="FF3131"/>
                </a:solidFill>
                <a:latin typeface="HK Grotesk Bold"/>
              </a:rPr>
              <a:t>tlf</a:t>
            </a:r>
            <a:r>
              <a:rPr lang="en-US" sz="2300">
                <a:solidFill>
                  <a:srgbClr val="000000"/>
                </a:solidFill>
                <a:latin typeface="HK Grotesk"/>
              </a:rPr>
              <a:t>)) = 9));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4577" y="6667626"/>
            <a:ext cx="14903451" cy="2678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 Bold"/>
              </a:rPr>
              <a:t>DROP TABLE FORMADO CASCADE CONSTRAINTS;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 Bold"/>
              </a:rPr>
              <a:t>CREATE TABLE FORMADO (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"/>
              </a:rPr>
              <a:t>    </a:t>
            </a:r>
            <a:r>
              <a:rPr lang="en-US" sz="2300">
                <a:solidFill>
                  <a:srgbClr val="FF3131"/>
                </a:solidFill>
                <a:latin typeface="HK Grotesk Bold"/>
              </a:rPr>
              <a:t>cod_desarrollo </a:t>
            </a:r>
            <a:r>
              <a:rPr lang="en-US" sz="2300">
                <a:solidFill>
                  <a:srgbClr val="000000"/>
                </a:solidFill>
                <a:latin typeface="HK Grotesk"/>
              </a:rPr>
              <a:t>NUMBER,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"/>
              </a:rPr>
              <a:t>    </a:t>
            </a:r>
            <a:r>
              <a:rPr lang="en-US" sz="2300">
                <a:solidFill>
                  <a:srgbClr val="86B056"/>
                </a:solidFill>
                <a:latin typeface="HK Grotesk Bold"/>
              </a:rPr>
              <a:t>nombre_comun_componente </a:t>
            </a:r>
            <a:r>
              <a:rPr lang="en-US" sz="2300">
                <a:solidFill>
                  <a:srgbClr val="000000"/>
                </a:solidFill>
                <a:latin typeface="HK Grotesk"/>
              </a:rPr>
              <a:t>VARCHAR2(50),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"/>
              </a:rPr>
              <a:t>    PRIMARY KEY (</a:t>
            </a:r>
            <a:r>
              <a:rPr lang="en-US" sz="2300">
                <a:solidFill>
                  <a:srgbClr val="FF3131"/>
                </a:solidFill>
                <a:latin typeface="HK Grotesk Bold"/>
              </a:rPr>
              <a:t>cod_desarrollo</a:t>
            </a:r>
            <a:r>
              <a:rPr lang="en-US" sz="2300">
                <a:solidFill>
                  <a:srgbClr val="000000"/>
                </a:solidFill>
                <a:latin typeface="HK Grotesk"/>
              </a:rPr>
              <a:t>, </a:t>
            </a:r>
            <a:r>
              <a:rPr lang="en-US" sz="2300">
                <a:solidFill>
                  <a:srgbClr val="86B056"/>
                </a:solidFill>
                <a:latin typeface="HK Grotesk"/>
              </a:rPr>
              <a:t>nombre_comun_componente</a:t>
            </a:r>
            <a:r>
              <a:rPr lang="en-US" sz="2300">
                <a:solidFill>
                  <a:srgbClr val="000000"/>
                </a:solidFill>
                <a:latin typeface="HK Grotesk"/>
              </a:rPr>
              <a:t>),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"/>
              </a:rPr>
              <a:t>    ...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"/>
              </a:rPr>
              <a:t>    ...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"/>
              </a:rPr>
              <a:t>    CONSTRAINT check_cod_desarrollo2 CHECK (</a:t>
            </a:r>
            <a:r>
              <a:rPr lang="en-US" sz="2300">
                <a:solidFill>
                  <a:srgbClr val="FF3131"/>
                </a:solidFill>
                <a:latin typeface="HK Grotesk Bold"/>
              </a:rPr>
              <a:t>cod_desarrollo </a:t>
            </a:r>
            <a:r>
              <a:rPr lang="en-US" sz="2300">
                <a:solidFill>
                  <a:srgbClr val="000000"/>
                </a:solidFill>
                <a:latin typeface="HK Grotesk"/>
              </a:rPr>
              <a:t>&gt; 0 AND LENGTH(TO_CHAR(</a:t>
            </a:r>
            <a:r>
              <a:rPr lang="en-US" sz="2300">
                <a:solidFill>
                  <a:srgbClr val="FF3131"/>
                </a:solidFill>
                <a:latin typeface="HK Grotesk Bold"/>
              </a:rPr>
              <a:t>cod_desarrollo</a:t>
            </a:r>
            <a:r>
              <a:rPr lang="en-US" sz="2300">
                <a:solidFill>
                  <a:srgbClr val="000000"/>
                </a:solidFill>
                <a:latin typeface="HK Grotesk"/>
              </a:rPr>
              <a:t>)) = 7)</a:t>
            </a:r>
          </a:p>
          <a:p>
            <a:pPr>
              <a:lnSpc>
                <a:spcPts val="2369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HK Grotesk"/>
              </a:rPr>
              <a:t>);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00735" y="7357788"/>
            <a:ext cx="4023210" cy="43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39"/>
              </a:lnSpc>
            </a:pPr>
            <a:r>
              <a:rPr lang="en-US" sz="2773">
                <a:solidFill>
                  <a:srgbClr val="F2F2F2"/>
                </a:solidFill>
                <a:latin typeface="HK Grotesk Bold"/>
              </a:rPr>
              <a:t>Restricción de integridad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68215" y="2541076"/>
            <a:ext cx="5391085" cy="5204848"/>
          </a:xfrm>
          <a:custGeom>
            <a:avLst/>
            <a:gdLst/>
            <a:ahLst/>
            <a:cxnLst/>
            <a:rect r="r" b="b" t="t" l="l"/>
            <a:pathLst>
              <a:path h="5204848" w="5391085">
                <a:moveTo>
                  <a:pt x="0" y="0"/>
                </a:moveTo>
                <a:lnTo>
                  <a:pt x="5391085" y="0"/>
                </a:lnTo>
                <a:lnTo>
                  <a:pt x="5391085" y="5204848"/>
                </a:lnTo>
                <a:lnTo>
                  <a:pt x="0" y="5204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4577" y="1133475"/>
            <a:ext cx="16084723" cy="102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98"/>
              </a:lnSpc>
            </a:pPr>
            <a:r>
              <a:rPr lang="en-US" sz="7450">
                <a:solidFill>
                  <a:srgbClr val="14083B"/>
                </a:solidFill>
                <a:latin typeface="HK Grotesk Bold"/>
              </a:rPr>
              <a:t>Esquema DML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4577" y="3271572"/>
            <a:ext cx="9438581" cy="1483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75"/>
              </a:lnSpc>
            </a:pPr>
            <a:r>
              <a:rPr lang="en-US" sz="2399">
                <a:solidFill>
                  <a:srgbClr val="000000"/>
                </a:solidFill>
                <a:latin typeface="HK Grotesk"/>
              </a:rPr>
              <a:t>I</a:t>
            </a:r>
            <a:r>
              <a:rPr lang="en-US" sz="2399">
                <a:solidFill>
                  <a:srgbClr val="000000"/>
                </a:solidFill>
                <a:latin typeface="HK Grotesk Bold"/>
              </a:rPr>
              <a:t>NSERT INTO CONTACTO_FABRICANTE</a:t>
            </a:r>
          </a:p>
          <a:p>
            <a:pPr>
              <a:lnSpc>
                <a:spcPts val="2975"/>
              </a:lnSpc>
            </a:pPr>
            <a:r>
              <a:rPr lang="en-US" sz="23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399">
                <a:solidFill>
                  <a:srgbClr val="FF3131"/>
                </a:solidFill>
                <a:latin typeface="HK Grotesk Bold"/>
              </a:rPr>
              <a:t>tlf</a:t>
            </a:r>
            <a:r>
              <a:rPr lang="en-US" sz="2399">
                <a:solidFill>
                  <a:srgbClr val="000000"/>
                </a:solidFill>
                <a:latin typeface="HK Grotesk"/>
              </a:rPr>
              <a:t>,tipo,nombre_contacto,fax,nombre_fabricante) </a:t>
            </a:r>
            <a:r>
              <a:rPr lang="en-US" sz="2399">
                <a:solidFill>
                  <a:srgbClr val="000000"/>
                </a:solidFill>
                <a:latin typeface="HK Grotesk"/>
              </a:rPr>
              <a:t>VALUES</a:t>
            </a:r>
          </a:p>
          <a:p>
            <a:pPr>
              <a:lnSpc>
                <a:spcPts val="2975"/>
              </a:lnSpc>
            </a:pPr>
            <a:r>
              <a:rPr lang="en-US" sz="23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399">
                <a:solidFill>
                  <a:srgbClr val="FF3131"/>
                </a:solidFill>
                <a:latin typeface="HK Grotesk Bold"/>
              </a:rPr>
              <a:t>874209356</a:t>
            </a:r>
            <a:r>
              <a:rPr lang="en-US" sz="2399">
                <a:solidFill>
                  <a:srgbClr val="000000"/>
                </a:solidFill>
                <a:latin typeface="HK Grotesk"/>
              </a:rPr>
              <a:t>, 'Central', 'Alejandro García', 7951086322, 'Empresa A');</a:t>
            </a:r>
          </a:p>
          <a:p>
            <a:pPr algn="ctr">
              <a:lnSpc>
                <a:spcPts val="2975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74577" y="5133975"/>
            <a:ext cx="7500442" cy="1111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75"/>
              </a:lnSpc>
            </a:pPr>
            <a:r>
              <a:rPr lang="en-US" sz="2399">
                <a:solidFill>
                  <a:srgbClr val="000000"/>
                </a:solidFill>
                <a:latin typeface="HK Grotesk Bold"/>
              </a:rPr>
              <a:t>INSERT INTO FORMADO</a:t>
            </a:r>
          </a:p>
          <a:p>
            <a:pPr>
              <a:lnSpc>
                <a:spcPts val="2975"/>
              </a:lnSpc>
            </a:pPr>
            <a:r>
              <a:rPr lang="en-US" sz="23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399">
                <a:solidFill>
                  <a:srgbClr val="86B056"/>
                </a:solidFill>
                <a:latin typeface="HK Grotesk Bold"/>
              </a:rPr>
              <a:t>cod_desarrollo</a:t>
            </a:r>
            <a:r>
              <a:rPr lang="en-US" sz="2399">
                <a:solidFill>
                  <a:srgbClr val="000000"/>
                </a:solidFill>
                <a:latin typeface="HK Grotesk"/>
              </a:rPr>
              <a:t>, nombre_comun_componente) </a:t>
            </a:r>
            <a:r>
              <a:rPr lang="en-US" sz="2399">
                <a:solidFill>
                  <a:srgbClr val="000000"/>
                </a:solidFill>
                <a:latin typeface="HK Grotesk"/>
              </a:rPr>
              <a:t>VALUES</a:t>
            </a:r>
          </a:p>
          <a:p>
            <a:pPr>
              <a:lnSpc>
                <a:spcPts val="2975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HK Grotesk"/>
              </a:rPr>
              <a:t>(</a:t>
            </a:r>
            <a:r>
              <a:rPr lang="en-US" sz="2399">
                <a:solidFill>
                  <a:srgbClr val="86B056"/>
                </a:solidFill>
                <a:latin typeface="HK Grotesk Bold"/>
              </a:rPr>
              <a:t>1000001</a:t>
            </a:r>
            <a:r>
              <a:rPr lang="en-US" sz="2399">
                <a:solidFill>
                  <a:srgbClr val="000000"/>
                </a:solidFill>
                <a:latin typeface="HK Grotesk"/>
              </a:rPr>
              <a:t>, 'Componente A');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4577" y="7160532"/>
            <a:ext cx="4541341" cy="1111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75"/>
              </a:lnSpc>
            </a:pPr>
            <a:r>
              <a:rPr lang="en-US" sz="2399">
                <a:solidFill>
                  <a:srgbClr val="000000"/>
                </a:solidFill>
                <a:latin typeface="HK Grotesk Bold"/>
              </a:rPr>
              <a:t>INSERT INTO COMPONENTE </a:t>
            </a:r>
          </a:p>
          <a:p>
            <a:pPr>
              <a:lnSpc>
                <a:spcPts val="2975"/>
              </a:lnSpc>
            </a:pPr>
            <a:r>
              <a:rPr lang="en-US" sz="2399">
                <a:solidFill>
                  <a:srgbClr val="000000"/>
                </a:solidFill>
                <a:latin typeface="HK Grotesk"/>
              </a:rPr>
              <a:t>(..., </a:t>
            </a:r>
            <a:r>
              <a:rPr lang="en-US" sz="2399">
                <a:solidFill>
                  <a:srgbClr val="2F7AF4"/>
                </a:solidFill>
                <a:latin typeface="HK Grotesk Bold"/>
              </a:rPr>
              <a:t>peso_molecular</a:t>
            </a:r>
            <a:r>
              <a:rPr lang="en-US" sz="2399">
                <a:solidFill>
                  <a:srgbClr val="000000"/>
                </a:solidFill>
                <a:latin typeface="HK Grotesk"/>
              </a:rPr>
              <a:t>, ...) </a:t>
            </a:r>
            <a:r>
              <a:rPr lang="en-US" sz="2399">
                <a:solidFill>
                  <a:srgbClr val="000000"/>
                </a:solidFill>
                <a:latin typeface="HK Grotesk"/>
              </a:rPr>
              <a:t>VALUES </a:t>
            </a:r>
          </a:p>
          <a:p>
            <a:pPr>
              <a:lnSpc>
                <a:spcPts val="2975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HK Grotesk"/>
              </a:rPr>
              <a:t>(..., </a:t>
            </a:r>
            <a:r>
              <a:rPr lang="en-US" sz="2399">
                <a:solidFill>
                  <a:srgbClr val="2F7AF4"/>
                </a:solidFill>
                <a:latin typeface="HK Grotesk Bold"/>
              </a:rPr>
              <a:t>39.997</a:t>
            </a:r>
            <a:r>
              <a:rPr lang="en-US" sz="2399">
                <a:solidFill>
                  <a:srgbClr val="000000"/>
                </a:solidFill>
                <a:latin typeface="HK Grotesk"/>
              </a:rPr>
              <a:t>, ...);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4513" y="2425676"/>
            <a:ext cx="12441565" cy="5591386"/>
          </a:xfrm>
          <a:custGeom>
            <a:avLst/>
            <a:gdLst/>
            <a:ahLst/>
            <a:cxnLst/>
            <a:rect r="r" b="b" t="t" l="l"/>
            <a:pathLst>
              <a:path h="5591386" w="12441565">
                <a:moveTo>
                  <a:pt x="0" y="0"/>
                </a:moveTo>
                <a:lnTo>
                  <a:pt x="12441565" y="0"/>
                </a:lnTo>
                <a:lnTo>
                  <a:pt x="12441565" y="5591386"/>
                </a:lnTo>
                <a:lnTo>
                  <a:pt x="0" y="55913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34775" y="166624"/>
            <a:ext cx="3618450" cy="862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1"/>
              </a:lnSpc>
            </a:pPr>
            <a:r>
              <a:rPr lang="en-US" sz="6399">
                <a:solidFill>
                  <a:srgbClr val="000000"/>
                </a:solidFill>
                <a:latin typeface="HK Grotesk Bold"/>
              </a:rPr>
              <a:t>Consultas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4941" y="1541323"/>
            <a:ext cx="17590591" cy="41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9296" indent="-334648" lvl="1">
              <a:lnSpc>
                <a:spcPts val="3193"/>
              </a:lnSpc>
              <a:spcBef>
                <a:spcPct val="0"/>
              </a:spcBef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HK Grotesk Bold"/>
              </a:rPr>
              <a:t>Listado de personas de contacto de las solicitudes presentadas durante el mes de enero de 2023.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DAF3iZuvo0A</dc:identifier>
  <dcterms:modified xsi:type="dcterms:W3CDTF">2011-08-01T06:04:30Z</dcterms:modified>
  <cp:revision>1</cp:revision>
  <dc:title>Universidad de Valladolid</dc:title>
</cp:coreProperties>
</file>