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37096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41128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239BBF5-9951-49D9-8396-2A31DAEE5488}" type="slidenum">
              <a:rPr lang="en-US" smtClean="0"/>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33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57704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239BBF5-9951-49D9-8396-2A31DAEE5488}" type="slidenum">
              <a:rPr lang="en-US" smtClean="0"/>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33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52801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421008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78702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689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91783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409452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19452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69186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18887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424694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117864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153182B-0EDB-4F89-A287-A3281572A17B}" type="datetimeFigureOut">
              <a:rPr lang="en-US" smtClean="0"/>
              <a:t>6/30/2023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239BBF5-9951-49D9-8396-2A31DAEE5488}" type="slidenum">
              <a:rPr lang="en-US" smtClean="0"/>
              <a:t>‹#›</a:t>
            </a:fld>
            <a:endParaRPr lang="en-US" dirty="0"/>
          </a:p>
        </p:txBody>
      </p:sp>
    </p:spTree>
    <p:extLst>
      <p:ext uri="{BB962C8B-B14F-4D97-AF65-F5344CB8AC3E}">
        <p14:creationId xmlns:p14="http://schemas.microsoft.com/office/powerpoint/2010/main" val="16240928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Jquery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 A JavaScript Library</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6"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9611" y="350736"/>
            <a:ext cx="3344779" cy="188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44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1676254"/>
            <a:ext cx="6589199" cy="685946"/>
          </a:xfrm>
        </p:spPr>
        <p:txBody>
          <a:bodyPr/>
          <a:lstStyle/>
          <a:p>
            <a:r>
              <a:rPr lang="en-US" b="1" dirty="0" smtClean="0">
                <a:latin typeface="Times New Roman" panose="02020603050405020304" pitchFamily="18" charset="0"/>
                <a:cs typeface="Times New Roman" panose="02020603050405020304" pitchFamily="18" charset="0"/>
              </a:rPr>
              <a:t>            Class (.) Selector</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752600" y="2699378"/>
            <a:ext cx="6591985" cy="3777622"/>
          </a:xfrm>
        </p:spPr>
        <p:txBody>
          <a:bodyPr>
            <a:normAutofit/>
          </a:bodyPr>
          <a:lstStyle/>
          <a:p>
            <a:r>
              <a:rPr lang="en-US" sz="1800" dirty="0">
                <a:latin typeface="Times New Roman" panose="02020603050405020304" pitchFamily="18" charset="0"/>
                <a:cs typeface="Times New Roman" panose="02020603050405020304" pitchFamily="18" charset="0"/>
              </a:rPr>
              <a:t>The jQuery class selector </a:t>
            </a:r>
            <a:r>
              <a:rPr lang="en-US" sz="1800" dirty="0" smtClean="0">
                <a:latin typeface="Times New Roman" panose="02020603050405020304" pitchFamily="18" charset="0"/>
                <a:cs typeface="Times New Roman" panose="02020603050405020304" pitchFamily="18" charset="0"/>
              </a:rPr>
              <a:t>finds </a:t>
            </a:r>
            <a:r>
              <a:rPr lang="en-US" sz="1800" dirty="0">
                <a:latin typeface="Times New Roman" panose="02020603050405020304" pitchFamily="18" charset="0"/>
                <a:cs typeface="Times New Roman" panose="02020603050405020304" pitchFamily="18" charset="0"/>
              </a:rPr>
              <a:t>elements with a specific class</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Example :</a:t>
            </a:r>
          </a:p>
          <a:p>
            <a:pPr marL="109728"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$(document).ready(function(){</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$(“#button</a:t>
            </a:r>
            <a:r>
              <a:rPr lang="en-US" sz="1800" dirty="0">
                <a:latin typeface="Times New Roman" panose="02020603050405020304" pitchFamily="18" charset="0"/>
                <a:cs typeface="Times New Roman" panose="02020603050405020304" pitchFamily="18" charset="0"/>
              </a:rPr>
              <a:t>").click(function(){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$(".test").hide();</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Ex : classselector.html</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26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601" y="1447800"/>
            <a:ext cx="6589199" cy="609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More Jquery Selectors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4423288"/>
              </p:ext>
            </p:extLst>
          </p:nvPr>
        </p:nvGraphicFramePr>
        <p:xfrm>
          <a:off x="609600" y="2286000"/>
          <a:ext cx="8001000" cy="4226560"/>
        </p:xfrm>
        <a:graphic>
          <a:graphicData uri="http://schemas.openxmlformats.org/drawingml/2006/table">
            <a:tbl>
              <a:tblPr firstRow="1" bandRow="1">
                <a:tableStyleId>{5C22544A-7EE6-4342-B048-85BDC9FD1C3A}</a:tableStyleId>
              </a:tblPr>
              <a:tblGrid>
                <a:gridCol w="2133600"/>
                <a:gridCol w="5867400"/>
              </a:tblGrid>
              <a:tr h="370840">
                <a:tc>
                  <a:txBody>
                    <a:bodyPr/>
                    <a:lstStyle/>
                    <a:p>
                      <a:r>
                        <a:rPr lang="en-US" dirty="0" smtClean="0"/>
                        <a:t>        Syntax</a:t>
                      </a:r>
                      <a:endParaRPr lang="en-US" dirty="0"/>
                    </a:p>
                  </a:txBody>
                  <a:tcPr/>
                </a:tc>
                <a:tc>
                  <a:txBody>
                    <a:bodyPr/>
                    <a:lstStyle/>
                    <a:p>
                      <a:r>
                        <a:rPr lang="en-US" dirty="0" smtClean="0"/>
                        <a:t>     Description</a:t>
                      </a:r>
                      <a:endParaRPr lang="en-US" dirty="0"/>
                    </a:p>
                  </a:txBody>
                  <a:tcPr/>
                </a:tc>
              </a:tr>
              <a:tr h="370840">
                <a:tc>
                  <a:txBody>
                    <a:bodyPr/>
                    <a:lstStyle/>
                    <a:p>
                      <a:r>
                        <a:rPr kumimoji="0" lang="en-US" sz="1600" b="0" i="0" kern="1200" dirty="0" smtClean="0">
                          <a:solidFill>
                            <a:schemeClr val="dk1"/>
                          </a:solidFill>
                          <a:effectLst/>
                          <a:latin typeface="+mn-lt"/>
                          <a:ea typeface="+mn-ea"/>
                          <a:cs typeface="+mn-cs"/>
                        </a:rPr>
                        <a:t>$("*")</a:t>
                      </a:r>
                      <a:endParaRPr lang="en-US" sz="1600" dirty="0"/>
                    </a:p>
                  </a:txBody>
                  <a:tcPr/>
                </a:tc>
                <a:tc>
                  <a:txBody>
                    <a:bodyPr/>
                    <a:lstStyle/>
                    <a:p>
                      <a:r>
                        <a:rPr kumimoji="0" lang="en-US" sz="1400" b="0" i="0" kern="1200" dirty="0" smtClean="0">
                          <a:solidFill>
                            <a:schemeClr val="dk1"/>
                          </a:solidFill>
                          <a:effectLst/>
                          <a:latin typeface="+mn-lt"/>
                          <a:ea typeface="+mn-ea"/>
                          <a:cs typeface="+mn-cs"/>
                        </a:rPr>
                        <a:t>Selects all elements</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$(this)</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the current HTML element</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$("p.intro")</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all &lt;p&gt; elements with class="intro"</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$("p:first")</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the first &lt;p&gt; element</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$("ul li:first")</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the first &lt;li&gt; element of the first &lt;ul&gt;</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$("ul li:first-child")</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the first &lt;li&gt; element of every &lt;ul&gt;</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$("[href]")</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all elements with an href attribute</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$("a[target='_blank']")</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all &lt;a&gt; elements with a target attribute value equal to "_blank"</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$("tr:even")</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all even &lt;tr&gt; elements</a:t>
                      </a:r>
                      <a:endParaRPr lang="en-US" sz="1400" dirty="0"/>
                    </a:p>
                  </a:txBody>
                  <a:tcPr/>
                </a:tc>
              </a:tr>
              <a:tr h="370840">
                <a:tc>
                  <a:txBody>
                    <a:bodyPr/>
                    <a:lstStyle/>
                    <a:p>
                      <a:r>
                        <a:rPr kumimoji="0" lang="en-US" sz="1400" b="0" i="0" kern="1200" dirty="0" smtClean="0">
                          <a:solidFill>
                            <a:schemeClr val="dk1"/>
                          </a:solidFill>
                          <a:effectLst/>
                          <a:latin typeface="+mn-lt"/>
                          <a:ea typeface="+mn-ea"/>
                          <a:cs typeface="+mn-cs"/>
                        </a:rPr>
                        <a:t>$("tr:odd")</a:t>
                      </a:r>
                      <a:endParaRPr lang="en-US" sz="1400" dirty="0"/>
                    </a:p>
                  </a:txBody>
                  <a:tcPr/>
                </a:tc>
                <a:tc>
                  <a:txBody>
                    <a:bodyPr/>
                    <a:lstStyle/>
                    <a:p>
                      <a:r>
                        <a:rPr kumimoji="0" lang="en-US" sz="1400" b="0" i="0" kern="1200" dirty="0" smtClean="0">
                          <a:solidFill>
                            <a:schemeClr val="dk1"/>
                          </a:solidFill>
                          <a:effectLst/>
                          <a:latin typeface="+mn-lt"/>
                          <a:ea typeface="+mn-ea"/>
                          <a:cs typeface="+mn-cs"/>
                        </a:rPr>
                        <a:t>Selects all odd &lt;tr&gt; elements</a:t>
                      </a:r>
                      <a:endParaRPr lang="en-US" sz="1400" dirty="0"/>
                    </a:p>
                  </a:txBody>
                  <a:tcPr/>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5914511"/>
            <a:ext cx="3733800" cy="426936"/>
          </a:xfrm>
          <a:prstGeom prst="rect">
            <a:avLst/>
          </a:prstGeom>
        </p:spPr>
      </p:pic>
      <p:pic>
        <p:nvPicPr>
          <p:cNvPr id="9"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40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335601" y="1767110"/>
            <a:ext cx="6589199" cy="747490"/>
          </a:xfrm>
        </p:spPr>
        <p:txBody>
          <a:bodyPr/>
          <a:lstStyle/>
          <a:p>
            <a:r>
              <a:rPr lang="en-US" b="1" dirty="0" smtClean="0">
                <a:latin typeface="Times New Roman" panose="02020603050405020304" pitchFamily="18" charset="0"/>
                <a:cs typeface="Times New Roman" panose="02020603050405020304" pitchFamily="18" charset="0"/>
              </a:rPr>
              <a:t>              Jquery Effects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561415" y="2927978"/>
            <a:ext cx="6591985" cy="3777622"/>
          </a:xfrm>
        </p:spPr>
        <p:txBody>
          <a:bodyPr>
            <a:normAutofit/>
          </a:bodyPr>
          <a:lstStyle/>
          <a:p>
            <a:r>
              <a:rPr lang="en-US" sz="1800" dirty="0">
                <a:latin typeface="Times New Roman" panose="02020603050405020304" pitchFamily="18" charset="0"/>
                <a:cs typeface="Times New Roman" panose="02020603050405020304" pitchFamily="18" charset="0"/>
              </a:rPr>
              <a:t>jQuery hide()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show</a:t>
            </a:r>
            <a:r>
              <a:rPr lang="en-US" sz="1800" dirty="0" smtClean="0">
                <a:latin typeface="Times New Roman" panose="02020603050405020304" pitchFamily="18" charset="0"/>
                <a:cs typeface="Times New Roman" panose="02020603050405020304" pitchFamily="18" charset="0"/>
              </a:rPr>
              <a:t>(), toggle()</a:t>
            </a:r>
          </a:p>
          <a:p>
            <a:r>
              <a:rPr lang="en-US" sz="1800" dirty="0" smtClean="0">
                <a:latin typeface="Times New Roman" panose="02020603050405020304" pitchFamily="18" charset="0"/>
                <a:cs typeface="Times New Roman" panose="02020603050405020304" pitchFamily="18" charset="0"/>
              </a:rPr>
              <a:t>Syntax</a:t>
            </a:r>
          </a:p>
          <a:p>
            <a:pPr marL="109728"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hide(</a:t>
            </a:r>
            <a:r>
              <a:rPr lang="en-US" sz="1800" i="1" dirty="0" smtClean="0">
                <a:latin typeface="Times New Roman" panose="02020603050405020304" pitchFamily="18" charset="0"/>
                <a:cs typeface="Times New Roman" panose="02020603050405020304" pitchFamily="18" charset="0"/>
              </a:rPr>
              <a:t>speed, callback</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show(</a:t>
            </a:r>
            <a:r>
              <a:rPr lang="en-US" sz="1800" i="1" dirty="0" smtClean="0">
                <a:latin typeface="Times New Roman" panose="02020603050405020304" pitchFamily="18" charset="0"/>
                <a:cs typeface="Times New Roman" panose="02020603050405020304" pitchFamily="18" charset="0"/>
              </a:rPr>
              <a:t>speed, callback</a:t>
            </a:r>
            <a:r>
              <a:rPr lang="en-US" sz="1800" dirty="0" smtClean="0">
                <a:latin typeface="Times New Roman" panose="02020603050405020304" pitchFamily="18" charset="0"/>
                <a:cs typeface="Times New Roman" panose="02020603050405020304" pitchFamily="18" charset="0"/>
              </a:rPr>
              <a:t>);</a:t>
            </a: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selector</a:t>
            </a:r>
            <a:r>
              <a:rPr lang="en-US" sz="1800" dirty="0" smtClean="0">
                <a:latin typeface="Times New Roman" panose="02020603050405020304" pitchFamily="18" charset="0"/>
                <a:cs typeface="Times New Roman" panose="02020603050405020304" pitchFamily="18" charset="0"/>
              </a:rPr>
              <a:t>).toggle(</a:t>
            </a:r>
            <a:r>
              <a:rPr lang="en-US" sz="1800" i="1" dirty="0" smtClean="0">
                <a:latin typeface="Times New Roman" panose="02020603050405020304" pitchFamily="18" charset="0"/>
                <a:cs typeface="Times New Roman" panose="02020603050405020304" pitchFamily="18" charset="0"/>
              </a:rPr>
              <a:t>speed</a:t>
            </a:r>
            <a:r>
              <a:rPr lang="en-US" sz="1800" i="1" dirty="0">
                <a:latin typeface="Times New Roman" panose="02020603050405020304" pitchFamily="18" charset="0"/>
                <a:cs typeface="Times New Roman" panose="02020603050405020304" pitchFamily="18" charset="0"/>
              </a:rPr>
              <a:t>, callback</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Speed and callback are optional parameters.</a:t>
            </a:r>
          </a:p>
          <a:p>
            <a:pPr marL="109728" indent="0">
              <a:buNone/>
            </a:pPr>
            <a:r>
              <a:rPr lang="en-US" sz="1800" dirty="0" smtClean="0">
                <a:latin typeface="Times New Roman" panose="02020603050405020304" pitchFamily="18" charset="0"/>
                <a:cs typeface="Times New Roman" panose="02020603050405020304" pitchFamily="18" charset="0"/>
              </a:rPr>
              <a:t>Example : showhidetoggle.html</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462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488001" y="1556574"/>
            <a:ext cx="6589199" cy="729426"/>
          </a:xfrm>
        </p:spPr>
        <p:txBody>
          <a:bodyPr/>
          <a:lstStyle/>
          <a:p>
            <a:r>
              <a:rPr lang="en-US" b="1" dirty="0" smtClean="0">
                <a:latin typeface="Times New Roman" panose="02020603050405020304" pitchFamily="18" charset="0"/>
                <a:cs typeface="Times New Roman" panose="02020603050405020304" pitchFamily="18" charset="0"/>
              </a:rPr>
              <a:t>         Jquery Fading Methods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332815" y="2362200"/>
            <a:ext cx="7125385" cy="3777622"/>
          </a:xfrm>
        </p:spPr>
        <p:txBody>
          <a:bodyPr>
            <a:noAutofit/>
          </a:bodyPr>
          <a:lstStyle/>
          <a:p>
            <a:r>
              <a:rPr lang="en-US" sz="1400" dirty="0">
                <a:latin typeface="Times New Roman" panose="02020603050405020304" pitchFamily="18" charset="0"/>
                <a:cs typeface="Times New Roman" panose="02020603050405020304" pitchFamily="18" charset="0"/>
              </a:rPr>
              <a:t>With jQuery </a:t>
            </a:r>
            <a:r>
              <a:rPr lang="en-US" sz="1400" dirty="0" smtClean="0">
                <a:latin typeface="Times New Roman" panose="02020603050405020304" pitchFamily="18" charset="0"/>
                <a:cs typeface="Times New Roman" panose="02020603050405020304" pitchFamily="18" charset="0"/>
              </a:rPr>
              <a:t> you </a:t>
            </a:r>
            <a:r>
              <a:rPr lang="en-US" sz="1400" dirty="0">
                <a:latin typeface="Times New Roman" panose="02020603050405020304" pitchFamily="18" charset="0"/>
                <a:cs typeface="Times New Roman" panose="02020603050405020304" pitchFamily="18" charset="0"/>
              </a:rPr>
              <a:t>can fade an element in and out of visibility</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jQuery has the following fade methods</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fadeIn() : used to fade in a hidden element</a:t>
            </a:r>
          </a:p>
          <a:p>
            <a:r>
              <a:rPr lang="en-US" sz="1400" dirty="0" smtClean="0">
                <a:latin typeface="Times New Roman" panose="02020603050405020304" pitchFamily="18" charset="0"/>
                <a:cs typeface="Times New Roman" panose="02020603050405020304" pitchFamily="18" charset="0"/>
              </a:rPr>
              <a:t>     fadeOut() : used to fade out a visible element</a:t>
            </a:r>
          </a:p>
          <a:p>
            <a:r>
              <a:rPr lang="en-US" sz="1400" dirty="0" smtClean="0">
                <a:latin typeface="Times New Roman" panose="02020603050405020304" pitchFamily="18" charset="0"/>
                <a:cs typeface="Times New Roman" panose="02020603050405020304" pitchFamily="18" charset="0"/>
              </a:rPr>
              <a:t>     fadeToggle() : toggle between fade in and fade out</a:t>
            </a:r>
          </a:p>
          <a:p>
            <a:r>
              <a:rPr lang="en-US" sz="1400" dirty="0" smtClean="0">
                <a:latin typeface="Times New Roman" panose="02020603050405020304" pitchFamily="18" charset="0"/>
                <a:cs typeface="Times New Roman" panose="02020603050405020304" pitchFamily="18" charset="0"/>
              </a:rPr>
              <a:t>     fadeTo() :  used to fade element to opacity value (0 and 1)</a:t>
            </a:r>
          </a:p>
          <a:p>
            <a:r>
              <a:rPr lang="en-US" sz="1400" dirty="0" smtClean="0">
                <a:latin typeface="Times New Roman" panose="02020603050405020304" pitchFamily="18" charset="0"/>
                <a:cs typeface="Times New Roman" panose="02020603050405020304" pitchFamily="18" charset="0"/>
              </a:rPr>
              <a:t>Syntax :</a:t>
            </a:r>
          </a:p>
          <a:p>
            <a:pPr marL="109728"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selector</a:t>
            </a:r>
            <a:r>
              <a:rPr lang="en-US" sz="1400" dirty="0">
                <a:latin typeface="Times New Roman" panose="02020603050405020304" pitchFamily="18" charset="0"/>
                <a:cs typeface="Times New Roman" panose="02020603050405020304" pitchFamily="18" charset="0"/>
              </a:rPr>
              <a:t>).fadeIn(</a:t>
            </a:r>
            <a:r>
              <a:rPr lang="en-US" sz="1400" i="1" dirty="0">
                <a:latin typeface="Times New Roman" panose="02020603050405020304" pitchFamily="18" charset="0"/>
                <a:cs typeface="Times New Roman" panose="02020603050405020304" pitchFamily="18" charset="0"/>
              </a:rPr>
              <a:t>speed</a:t>
            </a:r>
            <a:r>
              <a:rPr lang="en-US" sz="1400" i="1" dirty="0" smtClean="0">
                <a:latin typeface="Times New Roman" panose="02020603050405020304" pitchFamily="18" charset="0"/>
                <a:cs typeface="Times New Roman" panose="02020603050405020304" pitchFamily="18" charset="0"/>
              </a:rPr>
              <a:t>, callback</a:t>
            </a:r>
            <a:r>
              <a:rPr lang="en-US" sz="1400" dirty="0" smtClean="0">
                <a:latin typeface="Times New Roman" panose="02020603050405020304" pitchFamily="18" charset="0"/>
                <a:cs typeface="Times New Roman" panose="02020603050405020304" pitchFamily="18" charset="0"/>
              </a:rPr>
              <a:t>);</a:t>
            </a:r>
          </a:p>
          <a:p>
            <a:pPr marL="109728"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selector</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fadeOut(</a:t>
            </a:r>
            <a:r>
              <a:rPr lang="en-US" sz="1400" i="1" dirty="0" smtClean="0">
                <a:latin typeface="Times New Roman" panose="02020603050405020304" pitchFamily="18" charset="0"/>
                <a:cs typeface="Times New Roman" panose="02020603050405020304" pitchFamily="18" charset="0"/>
              </a:rPr>
              <a:t>speed, callback</a:t>
            </a:r>
            <a:r>
              <a:rPr lang="en-US" sz="1400" dirty="0" smtClean="0">
                <a:latin typeface="Times New Roman" panose="02020603050405020304" pitchFamily="18" charset="0"/>
                <a:cs typeface="Times New Roman" panose="02020603050405020304" pitchFamily="18" charset="0"/>
              </a:rPr>
              <a:t>);</a:t>
            </a:r>
          </a:p>
          <a:p>
            <a:pPr marL="109728"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selector</a:t>
            </a:r>
            <a:r>
              <a:rPr lang="en-US" sz="1400" dirty="0">
                <a:latin typeface="Times New Roman" panose="02020603050405020304" pitchFamily="18" charset="0"/>
                <a:cs typeface="Times New Roman" panose="02020603050405020304" pitchFamily="18" charset="0"/>
              </a:rPr>
              <a:t>).fadeToggle(</a:t>
            </a:r>
            <a:r>
              <a:rPr lang="en-US" sz="1400" i="1" dirty="0">
                <a:latin typeface="Times New Roman" panose="02020603050405020304" pitchFamily="18" charset="0"/>
                <a:cs typeface="Times New Roman" panose="02020603050405020304" pitchFamily="18" charset="0"/>
              </a:rPr>
              <a:t>speed</a:t>
            </a:r>
            <a:r>
              <a:rPr lang="en-US" sz="1400" i="1" dirty="0" smtClean="0">
                <a:latin typeface="Times New Roman" panose="02020603050405020304" pitchFamily="18" charset="0"/>
                <a:cs typeface="Times New Roman" panose="02020603050405020304" pitchFamily="18" charset="0"/>
              </a:rPr>
              <a:t>, callback</a:t>
            </a:r>
            <a:r>
              <a:rPr lang="en-US" sz="1400" dirty="0" smtClean="0">
                <a:latin typeface="Times New Roman" panose="02020603050405020304" pitchFamily="18" charset="0"/>
                <a:cs typeface="Times New Roman" panose="02020603050405020304" pitchFamily="18" charset="0"/>
              </a:rPr>
              <a:t>);</a:t>
            </a:r>
          </a:p>
          <a:p>
            <a:pPr marL="109728"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selector</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fadeTo(</a:t>
            </a:r>
            <a:r>
              <a:rPr lang="en-US" sz="1400" i="1" dirty="0" smtClean="0">
                <a:latin typeface="Times New Roman" panose="02020603050405020304" pitchFamily="18" charset="0"/>
                <a:cs typeface="Times New Roman" panose="02020603050405020304" pitchFamily="18" charset="0"/>
              </a:rPr>
              <a:t>speed, callback</a:t>
            </a:r>
            <a:r>
              <a:rPr lang="en-US" sz="1400" dirty="0" smtClean="0">
                <a:latin typeface="Times New Roman" panose="02020603050405020304" pitchFamily="18" charset="0"/>
                <a:cs typeface="Times New Roman" panose="02020603050405020304" pitchFamily="18" charset="0"/>
              </a:rPr>
              <a:t>);</a:t>
            </a:r>
          </a:p>
          <a:p>
            <a:pPr marL="109728" indent="0">
              <a:buNone/>
            </a:pPr>
            <a:r>
              <a:rPr lang="en-US" sz="1400" dirty="0" smtClean="0">
                <a:latin typeface="Times New Roman" panose="02020603050405020304" pitchFamily="18" charset="0"/>
                <a:cs typeface="Times New Roman" panose="02020603050405020304" pitchFamily="18" charset="0"/>
              </a:rPr>
              <a:t>Example : fadein.html</a:t>
            </a:r>
          </a:p>
          <a:p>
            <a:pPr marL="109728" indent="0">
              <a:buNone/>
            </a:pPr>
            <a:endParaRPr lang="en-US" sz="1400" dirty="0">
              <a:latin typeface="Times New Roman" panose="02020603050405020304" pitchFamily="18" charset="0"/>
              <a:cs typeface="Times New Roman" panose="02020603050405020304" pitchFamily="18" charset="0"/>
            </a:endParaRPr>
          </a:p>
          <a:p>
            <a:pPr marL="109728" indent="0">
              <a:buNone/>
            </a:pP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086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945201" y="1690910"/>
            <a:ext cx="6589199" cy="823690"/>
          </a:xfrm>
        </p:spPr>
        <p:txBody>
          <a:bodyPr/>
          <a:lstStyle/>
          <a:p>
            <a:r>
              <a:rPr lang="en-US" b="1" dirty="0" smtClean="0">
                <a:latin typeface="Times New Roman" panose="02020603050405020304" pitchFamily="18" charset="0"/>
                <a:cs typeface="Times New Roman" panose="02020603050405020304" pitchFamily="18" charset="0"/>
              </a:rPr>
              <a:t>       Jquery Effects : Sliding</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409015" y="2546978"/>
            <a:ext cx="6591985" cy="3777622"/>
          </a:xfrm>
        </p:spPr>
        <p:txBody>
          <a:bodyPr>
            <a:noAutofit/>
          </a:bodyPr>
          <a:lstStyle/>
          <a:p>
            <a:r>
              <a:rPr lang="en-US" sz="1600" dirty="0">
                <a:latin typeface="Times New Roman" panose="02020603050405020304" pitchFamily="18" charset="0"/>
                <a:cs typeface="Times New Roman" panose="02020603050405020304" pitchFamily="18" charset="0"/>
              </a:rPr>
              <a:t>With </a:t>
            </a:r>
            <a:r>
              <a:rPr lang="en-US" sz="1600" dirty="0" smtClean="0">
                <a:latin typeface="Times New Roman" panose="02020603050405020304" pitchFamily="18" charset="0"/>
                <a:cs typeface="Times New Roman" panose="02020603050405020304" pitchFamily="18" charset="0"/>
              </a:rPr>
              <a:t>jQuery </a:t>
            </a:r>
            <a:r>
              <a:rPr lang="en-US" sz="1600" dirty="0">
                <a:latin typeface="Times New Roman" panose="02020603050405020304" pitchFamily="18" charset="0"/>
                <a:cs typeface="Times New Roman" panose="02020603050405020304" pitchFamily="18" charset="0"/>
              </a:rPr>
              <a:t>you can create a sliding effect on elements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jQuery has the following slide </a:t>
            </a:r>
            <a:r>
              <a:rPr lang="en-US" sz="1600" dirty="0" smtClean="0">
                <a:latin typeface="Times New Roman" panose="02020603050405020304" pitchFamily="18" charset="0"/>
                <a:cs typeface="Times New Roman" panose="02020603050405020304" pitchFamily="18" charset="0"/>
              </a:rPr>
              <a:t>methods :</a:t>
            </a:r>
          </a:p>
          <a:p>
            <a:pPr marL="109728" indent="0">
              <a:buNone/>
            </a:pPr>
            <a:r>
              <a:rPr lang="en-US" sz="1600" dirty="0" smtClean="0">
                <a:latin typeface="Times New Roman" panose="02020603050405020304" pitchFamily="18" charset="0"/>
                <a:cs typeface="Times New Roman" panose="02020603050405020304" pitchFamily="18" charset="0"/>
              </a:rPr>
              <a:t>    slideDown() : </a:t>
            </a:r>
            <a:r>
              <a:rPr lang="en-US" sz="1600" dirty="0">
                <a:latin typeface="Times New Roman" panose="02020603050405020304" pitchFamily="18" charset="0"/>
                <a:cs typeface="Times New Roman" panose="02020603050405020304" pitchFamily="18" charset="0"/>
              </a:rPr>
              <a:t> used to slide down an element</a:t>
            </a:r>
          </a:p>
          <a:p>
            <a:pPr marL="109728" indent="0">
              <a:buNone/>
            </a:pPr>
            <a:r>
              <a:rPr lang="en-US" sz="1600" dirty="0" smtClean="0">
                <a:latin typeface="Times New Roman" panose="02020603050405020304" pitchFamily="18" charset="0"/>
                <a:cs typeface="Times New Roman" panose="02020603050405020304" pitchFamily="18" charset="0"/>
              </a:rPr>
              <a:t>    slideUp() :  </a:t>
            </a:r>
            <a:r>
              <a:rPr lang="en-US" sz="1600" dirty="0">
                <a:latin typeface="Times New Roman" panose="02020603050405020304" pitchFamily="18" charset="0"/>
                <a:cs typeface="Times New Roman" panose="02020603050405020304" pitchFamily="18" charset="0"/>
              </a:rPr>
              <a:t>used to slide up an element</a:t>
            </a:r>
            <a:endParaRPr lang="en-US" sz="1600" dirty="0" smtClean="0">
              <a:latin typeface="Times New Roman" panose="02020603050405020304" pitchFamily="18" charset="0"/>
              <a:cs typeface="Times New Roman" panose="02020603050405020304" pitchFamily="18" charset="0"/>
            </a:endParaRPr>
          </a:p>
          <a:p>
            <a:pPr marL="109728" indent="0">
              <a:buNone/>
            </a:pPr>
            <a:r>
              <a:rPr lang="en-US" sz="1600" dirty="0" smtClean="0">
                <a:latin typeface="Times New Roman" panose="02020603050405020304" pitchFamily="18" charset="0"/>
                <a:cs typeface="Times New Roman" panose="02020603050405020304" pitchFamily="18" charset="0"/>
              </a:rPr>
              <a:t>    slideToggle()  : </a:t>
            </a:r>
            <a:r>
              <a:rPr lang="en-US" sz="1600" dirty="0">
                <a:latin typeface="Times New Roman" panose="02020603050405020304" pitchFamily="18" charset="0"/>
                <a:cs typeface="Times New Roman" panose="02020603050405020304" pitchFamily="18" charset="0"/>
              </a:rPr>
              <a:t>toggles between the slideDown() and slideUp()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Syntax </a:t>
            </a:r>
            <a:r>
              <a:rPr lang="en-US" sz="1600" dirty="0" smtClean="0">
                <a:latin typeface="Times New Roman" panose="02020603050405020304" pitchFamily="18" charset="0"/>
                <a:cs typeface="Times New Roman" panose="02020603050405020304" pitchFamily="18" charset="0"/>
              </a:rPr>
              <a:t>:</a:t>
            </a:r>
          </a:p>
          <a:p>
            <a:pPr marL="10972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selector</a:t>
            </a:r>
            <a:r>
              <a:rPr lang="en-US" sz="1600" dirty="0" smtClean="0">
                <a:latin typeface="Times New Roman" panose="02020603050405020304" pitchFamily="18" charset="0"/>
                <a:cs typeface="Times New Roman" panose="02020603050405020304" pitchFamily="18" charset="0"/>
              </a:rPr>
              <a:t>).slideDown(</a:t>
            </a:r>
            <a:r>
              <a:rPr lang="en-US" sz="1600" i="1" dirty="0" smtClean="0">
                <a:latin typeface="Times New Roman" panose="02020603050405020304" pitchFamily="18" charset="0"/>
                <a:cs typeface="Times New Roman" panose="02020603050405020304" pitchFamily="18" charset="0"/>
              </a:rPr>
              <a:t>speed</a:t>
            </a:r>
            <a:r>
              <a:rPr lang="en-US" sz="1600" i="1" dirty="0">
                <a:latin typeface="Times New Roman" panose="02020603050405020304" pitchFamily="18" charset="0"/>
                <a:cs typeface="Times New Roman" panose="02020603050405020304" pitchFamily="18" charset="0"/>
              </a:rPr>
              <a:t>, callback</a:t>
            </a:r>
            <a:r>
              <a:rPr lang="en-US" sz="1600" dirty="0">
                <a:latin typeface="Times New Roman" panose="02020603050405020304" pitchFamily="18" charset="0"/>
                <a:cs typeface="Times New Roman" panose="02020603050405020304" pitchFamily="18" charset="0"/>
              </a:rPr>
              <a:t>);</a:t>
            </a:r>
          </a:p>
          <a:p>
            <a:pPr marL="109728"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selector</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slideUp(</a:t>
            </a:r>
            <a:r>
              <a:rPr lang="en-US" sz="1600" i="1" dirty="0" smtClean="0">
                <a:latin typeface="Times New Roman" panose="02020603050405020304" pitchFamily="18" charset="0"/>
                <a:cs typeface="Times New Roman" panose="02020603050405020304" pitchFamily="18" charset="0"/>
              </a:rPr>
              <a:t>speed</a:t>
            </a:r>
            <a:r>
              <a:rPr lang="en-US" sz="1600" i="1" dirty="0">
                <a:latin typeface="Times New Roman" panose="02020603050405020304" pitchFamily="18" charset="0"/>
                <a:cs typeface="Times New Roman" panose="02020603050405020304" pitchFamily="18" charset="0"/>
              </a:rPr>
              <a:t>, callback</a:t>
            </a:r>
            <a:r>
              <a:rPr lang="en-US" sz="1600" dirty="0">
                <a:latin typeface="Times New Roman" panose="02020603050405020304" pitchFamily="18" charset="0"/>
                <a:cs typeface="Times New Roman" panose="02020603050405020304" pitchFamily="18" charset="0"/>
              </a:rPr>
              <a:t>);</a:t>
            </a:r>
          </a:p>
          <a:p>
            <a:pPr marL="109728"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selector</a:t>
            </a:r>
            <a:r>
              <a:rPr lang="en-US" sz="1600" dirty="0" smtClean="0">
                <a:latin typeface="Times New Roman" panose="02020603050405020304" pitchFamily="18" charset="0"/>
                <a:cs typeface="Times New Roman" panose="02020603050405020304" pitchFamily="18" charset="0"/>
              </a:rPr>
              <a:t>).slideToggle(</a:t>
            </a:r>
            <a:r>
              <a:rPr lang="en-US" sz="1600" i="1" dirty="0" smtClean="0">
                <a:latin typeface="Times New Roman" panose="02020603050405020304" pitchFamily="18" charset="0"/>
                <a:cs typeface="Times New Roman" panose="02020603050405020304" pitchFamily="18" charset="0"/>
              </a:rPr>
              <a:t>speed</a:t>
            </a:r>
            <a:r>
              <a:rPr lang="en-US" sz="1600" i="1" dirty="0">
                <a:latin typeface="Times New Roman" panose="02020603050405020304" pitchFamily="18" charset="0"/>
                <a:cs typeface="Times New Roman" panose="02020603050405020304" pitchFamily="18" charset="0"/>
              </a:rPr>
              <a:t>, callback</a:t>
            </a:r>
            <a:r>
              <a:rPr lang="en-US" sz="1600" dirty="0" smtClean="0">
                <a:latin typeface="Times New Roman" panose="02020603050405020304" pitchFamily="18" charset="0"/>
                <a:cs typeface="Times New Roman" panose="02020603050405020304" pitchFamily="18" charset="0"/>
              </a:rPr>
              <a:t>)</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Example : slide.html</a:t>
            </a:r>
          </a:p>
          <a:p>
            <a:pPr marL="109728" indent="0">
              <a:buNone/>
            </a:pPr>
            <a:endParaRPr lang="en-US" sz="1600" dirty="0" smtClean="0">
              <a:latin typeface="Times New Roman" panose="02020603050405020304" pitchFamily="18" charset="0"/>
              <a:cs typeface="Times New Roman" panose="02020603050405020304" pitchFamily="18" charset="0"/>
            </a:endParaRPr>
          </a:p>
          <a:p>
            <a:pPr marL="109728" indent="0">
              <a:buNone/>
            </a:pPr>
            <a:endParaRPr lang="en-US" sz="1600" dirty="0" smtClean="0">
              <a:latin typeface="Times New Roman" panose="02020603050405020304" pitchFamily="18" charset="0"/>
              <a:cs typeface="Times New Roman" panose="02020603050405020304" pitchFamily="18" charset="0"/>
            </a:endParaRPr>
          </a:p>
          <a:p>
            <a:pPr marL="109728" indent="0">
              <a:buNone/>
            </a:pPr>
            <a:r>
              <a:rPr lang="en-US" sz="1600" dirty="0" smtClean="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04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1767110"/>
            <a:ext cx="6589199" cy="671290"/>
          </a:xfrm>
        </p:spPr>
        <p:txBody>
          <a:bodyPr/>
          <a:lstStyle/>
          <a:p>
            <a:r>
              <a:rPr lang="en-US" b="1" dirty="0" smtClean="0">
                <a:latin typeface="Times New Roman" panose="02020603050405020304" pitchFamily="18" charset="0"/>
                <a:cs typeface="Times New Roman" panose="02020603050405020304" pitchFamily="18" charset="0"/>
              </a:rPr>
              <a:t>   Jquery Effects : Animation</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914400" y="2546978"/>
            <a:ext cx="7506385" cy="4006222"/>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The jQuery animate() method lets you create custom animations</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Syntax : </a:t>
            </a:r>
            <a:endParaRPr lang="en-US" sz="1800" dirty="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).animate</a:t>
            </a:r>
            <a:r>
              <a:rPr lang="en-US" sz="1800" dirty="0" smtClean="0">
                <a:latin typeface="Times New Roman" panose="02020603050405020304" pitchFamily="18" charset="0"/>
                <a:cs typeface="Times New Roman" panose="02020603050405020304" pitchFamily="18" charset="0"/>
              </a:rPr>
              <a:t>( { </a:t>
            </a:r>
            <a:r>
              <a:rPr lang="en-US" sz="1800" i="1" dirty="0" smtClean="0">
                <a:latin typeface="Times New Roman" panose="02020603050405020304" pitchFamily="18" charset="0"/>
                <a:cs typeface="Times New Roman" panose="02020603050405020304" pitchFamily="18" charset="0"/>
              </a:rPr>
              <a:t>params </a:t>
            </a:r>
            <a:r>
              <a:rPr lang="en-US" sz="1800" dirty="0" smtClean="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 speed, callback</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required params parameter defines the CSS properties to be animated</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optional speed parameter specifies the duration of the effect. It can take the following values: "slow", "fast", or milliseconds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optional callback parameter is the name of a function to be executed after the animation completes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By default, all HTML elements have a static position, and cannot be </a:t>
            </a:r>
            <a:r>
              <a:rPr lang="en-US" sz="1800" dirty="0" smtClean="0">
                <a:latin typeface="Times New Roman" panose="02020603050405020304" pitchFamily="18" charset="0"/>
                <a:cs typeface="Times New Roman" panose="02020603050405020304" pitchFamily="18" charset="0"/>
              </a:rPr>
              <a:t>moved. To </a:t>
            </a:r>
            <a:r>
              <a:rPr lang="en-US" sz="1800" dirty="0">
                <a:latin typeface="Times New Roman" panose="02020603050405020304" pitchFamily="18" charset="0"/>
                <a:cs typeface="Times New Roman" panose="02020603050405020304" pitchFamily="18" charset="0"/>
              </a:rPr>
              <a:t>manipulate the position, remember to first set the CSS position property of the element to relative, fixed, or absolute!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Example : animate.html, animate1.html</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805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021401" y="1767110"/>
            <a:ext cx="6589199" cy="5950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Jquery Effects :Stop</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762000" y="2667000"/>
            <a:ext cx="7848600" cy="3777622"/>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The jQuery stop() method is used to stop an animation or effect before it is finished.</a:t>
            </a:r>
          </a:p>
          <a:p>
            <a:r>
              <a:rPr lang="en-US" sz="1800" dirty="0">
                <a:latin typeface="Times New Roman" panose="02020603050405020304" pitchFamily="18" charset="0"/>
                <a:cs typeface="Times New Roman" panose="02020603050405020304" pitchFamily="18" charset="0"/>
              </a:rPr>
              <a:t>The stop() method works for all jQuery effect functions, including sliding, fading and custom animations.</a:t>
            </a:r>
          </a:p>
          <a:p>
            <a:r>
              <a:rPr lang="en-US" sz="1800" dirty="0" smtClean="0">
                <a:latin typeface="Times New Roman" panose="02020603050405020304" pitchFamily="18" charset="0"/>
                <a:cs typeface="Times New Roman" panose="02020603050405020304" pitchFamily="18" charset="0"/>
              </a:rPr>
              <a:t>Syntax :</a:t>
            </a: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stop(</a:t>
            </a:r>
            <a:r>
              <a:rPr lang="en-US" sz="1800" i="1" dirty="0" err="1" smtClean="0">
                <a:latin typeface="Times New Roman" panose="02020603050405020304" pitchFamily="18" charset="0"/>
                <a:cs typeface="Times New Roman" panose="02020603050405020304" pitchFamily="18" charset="0"/>
              </a:rPr>
              <a:t>stopAll</a:t>
            </a:r>
            <a:r>
              <a:rPr lang="en-US" sz="1800" i="1" dirty="0" smtClean="0">
                <a:latin typeface="Times New Roman" panose="02020603050405020304" pitchFamily="18" charset="0"/>
                <a:cs typeface="Times New Roman" panose="02020603050405020304" pitchFamily="18" charset="0"/>
              </a:rPr>
              <a:t> , </a:t>
            </a:r>
            <a:r>
              <a:rPr lang="en-US" sz="1800" i="1" dirty="0" err="1" smtClean="0">
                <a:latin typeface="Times New Roman" panose="02020603050405020304" pitchFamily="18" charset="0"/>
                <a:cs typeface="Times New Roman" panose="02020603050405020304" pitchFamily="18" charset="0"/>
              </a:rPr>
              <a:t>goToEnd</a:t>
            </a:r>
            <a:r>
              <a:rPr lang="en-US" sz="1800" i="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optional stopAll parameter specifies whether also the animation queue should be cleared or not. Default is false, which means that only the active animation will be stopped, allowing any queued animations to be performed afterwards.</a:t>
            </a:r>
          </a:p>
          <a:p>
            <a:r>
              <a:rPr lang="en-US" sz="1800" dirty="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optional </a:t>
            </a:r>
            <a:r>
              <a:rPr lang="en-US" sz="1800" dirty="0">
                <a:latin typeface="Times New Roman" panose="02020603050405020304" pitchFamily="18" charset="0"/>
                <a:cs typeface="Times New Roman" panose="02020603050405020304" pitchFamily="18" charset="0"/>
              </a:rPr>
              <a:t>goToEnd parameter specifies whether or not to complete the current animation immediately. Default is false.</a:t>
            </a:r>
          </a:p>
          <a:p>
            <a:r>
              <a:rPr lang="en-US" sz="1800" dirty="0">
                <a:latin typeface="Times New Roman" panose="02020603050405020304" pitchFamily="18" charset="0"/>
                <a:cs typeface="Times New Roman" panose="02020603050405020304" pitchFamily="18" charset="0"/>
              </a:rPr>
              <a:t>So, by default, the stop() method kills the current animation being performed on the selected element.</a:t>
            </a:r>
          </a:p>
          <a:p>
            <a:pPr>
              <a:buFont typeface="Wingdings" pitchFamily="2" charset="2"/>
              <a:buChar char="Ø"/>
            </a:pPr>
            <a:r>
              <a:rPr lang="en-US" sz="1800" dirty="0" smtClean="0">
                <a:latin typeface="Times New Roman" panose="02020603050405020304" pitchFamily="18" charset="0"/>
                <a:cs typeface="Times New Roman" panose="02020603050405020304" pitchFamily="18" charset="0"/>
              </a:rPr>
              <a:t>Example : stop.html</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52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564201" y="1995710"/>
            <a:ext cx="6589199" cy="5950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Jquery : Callback</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85800" y="2971800"/>
            <a:ext cx="8077200" cy="3429000"/>
          </a:xfrm>
        </p:spPr>
        <p:txBody>
          <a:bodyPr>
            <a:normAutofit/>
          </a:bodyPr>
          <a:lstStyle/>
          <a:p>
            <a:r>
              <a:rPr lang="en-US" sz="1800" dirty="0">
                <a:latin typeface="Times New Roman" panose="02020603050405020304" pitchFamily="18" charset="0"/>
                <a:cs typeface="Times New Roman" panose="02020603050405020304" pitchFamily="18" charset="0"/>
              </a:rPr>
              <a:t>A callback function is executed after the current effect is 100% finished</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JavaScript statements are executed line by line. However, with effects, the next line of code can be run even though the effect is not finished. This can create errors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To prevent this, you can create a callback function</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Syntax :</a:t>
            </a: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t>
            </a:r>
            <a:r>
              <a:rPr lang="en-US" sz="1800" b="1" i="1" dirty="0">
                <a:latin typeface="Times New Roman" panose="02020603050405020304" pitchFamily="18" charset="0"/>
                <a:cs typeface="Times New Roman" panose="02020603050405020304" pitchFamily="18" charset="0"/>
              </a:rPr>
              <a:t>selector</a:t>
            </a:r>
            <a:r>
              <a:rPr lang="en-US" sz="1800" b="1" dirty="0">
                <a:latin typeface="Times New Roman" panose="02020603050405020304" pitchFamily="18" charset="0"/>
                <a:cs typeface="Times New Roman" panose="02020603050405020304" pitchFamily="18" charset="0"/>
              </a:rPr>
              <a:t>).hide(</a:t>
            </a:r>
            <a:r>
              <a:rPr lang="en-US" sz="1800" b="1" i="1" dirty="0">
                <a:latin typeface="Times New Roman" panose="02020603050405020304" pitchFamily="18" charset="0"/>
                <a:cs typeface="Times New Roman" panose="02020603050405020304" pitchFamily="18" charset="0"/>
              </a:rPr>
              <a:t>speed</a:t>
            </a:r>
            <a:r>
              <a:rPr lang="en-US" sz="1800" b="1" i="1" dirty="0" smtClean="0">
                <a:latin typeface="Times New Roman" panose="02020603050405020304" pitchFamily="18" charset="0"/>
                <a:cs typeface="Times New Roman" panose="02020603050405020304" pitchFamily="18" charset="0"/>
              </a:rPr>
              <a:t>, callback</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dirty="0" smtClean="0">
                <a:latin typeface="Times New Roman" panose="02020603050405020304" pitchFamily="18" charset="0"/>
                <a:cs typeface="Times New Roman" panose="02020603050405020304" pitchFamily="18" charset="0"/>
              </a:rPr>
              <a:t>Example : callback1.html</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3569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1767110"/>
            <a:ext cx="6934200" cy="5950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Jquery : Get Content &amp; Attributes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1" y="2623178"/>
            <a:ext cx="7696200" cy="3777622"/>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jQuery contains powerful methods for changing and manipulating HTML elements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attributes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Three simple, but useful, jQuery methods for DOM manipulation </a:t>
            </a:r>
            <a:r>
              <a:rPr lang="en-US" sz="1800" dirty="0" smtClean="0">
                <a:latin typeface="Times New Roman" panose="02020603050405020304" pitchFamily="18" charset="0"/>
                <a:cs typeface="Times New Roman" panose="02020603050405020304" pitchFamily="18" charset="0"/>
              </a:rPr>
              <a:t>is:</a:t>
            </a:r>
          </a:p>
          <a:p>
            <a:r>
              <a:rPr lang="en-US" sz="18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text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Sets or returns the text content of selected elements</a:t>
            </a: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html</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Sets or returns the content of selected elements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including </a:t>
            </a:r>
            <a:r>
              <a:rPr lang="en-US" sz="1600" dirty="0" smtClean="0">
                <a:latin typeface="Times New Roman" panose="02020603050405020304" pitchFamily="18" charset="0"/>
                <a:cs typeface="Times New Roman" panose="02020603050405020304" pitchFamily="18" charset="0"/>
              </a:rPr>
              <a:t>    HTML </a:t>
            </a:r>
            <a:r>
              <a:rPr lang="en-US" sz="1600" dirty="0">
                <a:latin typeface="Times New Roman" panose="02020603050405020304" pitchFamily="18" charset="0"/>
                <a:cs typeface="Times New Roman" panose="02020603050405020304" pitchFamily="18" charset="0"/>
              </a:rPr>
              <a:t>markup)</a:t>
            </a: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val</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Sets or returns the value of form </a:t>
            </a:r>
            <a:r>
              <a:rPr lang="en-US" sz="1600" dirty="0" smtClean="0">
                <a:latin typeface="Times New Roman" panose="02020603050405020304" pitchFamily="18" charset="0"/>
                <a:cs typeface="Times New Roman" panose="02020603050405020304" pitchFamily="18" charset="0"/>
              </a:rPr>
              <a:t>fields</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Syntax :              </a:t>
            </a:r>
          </a:p>
          <a:p>
            <a:pPr marL="10972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smtClean="0">
                <a:latin typeface="Times New Roman" panose="02020603050405020304" pitchFamily="18" charset="0"/>
                <a:cs typeface="Times New Roman" panose="02020603050405020304" pitchFamily="18" charset="0"/>
              </a:rPr>
              <a:t>).text( ) ;  </a:t>
            </a:r>
            <a:r>
              <a:rPr lang="en-US" sz="1600" dirty="0" smtClean="0">
                <a:latin typeface="Times New Roman" panose="02020603050405020304" pitchFamily="18" charset="0"/>
                <a:cs typeface="Times New Roman" panose="02020603050405020304" pitchFamily="18" charset="0"/>
              </a:rPr>
              <a:t>Get the content of selector</a:t>
            </a:r>
          </a:p>
          <a:p>
            <a:pPr marL="10972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smtClean="0">
                <a:latin typeface="Times New Roman" panose="02020603050405020304" pitchFamily="18" charset="0"/>
                <a:cs typeface="Times New Roman" panose="02020603050405020304" pitchFamily="18" charset="0"/>
              </a:rPr>
              <a:t>).html( </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Get the content </a:t>
            </a:r>
            <a:r>
              <a:rPr lang="en-US" sz="1600" dirty="0" smtClean="0">
                <a:latin typeface="Times New Roman" panose="02020603050405020304" pitchFamily="18" charset="0"/>
                <a:cs typeface="Times New Roman" panose="02020603050405020304" pitchFamily="18" charset="0"/>
              </a:rPr>
              <a:t>with html markup of selector</a:t>
            </a:r>
          </a:p>
          <a:p>
            <a:pPr marL="109728" indent="0">
              <a:buNone/>
            </a:pPr>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smtClean="0">
                <a:latin typeface="Times New Roman" panose="02020603050405020304" pitchFamily="18" charset="0"/>
                <a:cs typeface="Times New Roman" panose="02020603050405020304" pitchFamily="18" charset="0"/>
              </a:rPr>
              <a:t>).val( </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Get  value of form elements</a:t>
            </a:r>
          </a:p>
          <a:p>
            <a:pPr marL="109728" indent="0">
              <a:buNone/>
            </a:pPr>
            <a:r>
              <a:rPr lang="en-US" sz="1600" b="1" dirty="0" smtClean="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selector</a:t>
            </a:r>
            <a:r>
              <a:rPr lang="en-US" sz="1600" b="1" dirty="0" smtClean="0">
                <a:latin typeface="Times New Roman" panose="02020603050405020304" pitchFamily="18" charset="0"/>
                <a:cs typeface="Times New Roman" panose="02020603050405020304" pitchFamily="18" charset="0"/>
              </a:rPr>
              <a:t>).attr( attribute name)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Get  value </a:t>
            </a:r>
            <a:r>
              <a:rPr lang="en-US" sz="1600" dirty="0" smtClean="0">
                <a:latin typeface="Times New Roman" panose="02020603050405020304" pitchFamily="18" charset="0"/>
                <a:cs typeface="Times New Roman" panose="02020603050405020304" pitchFamily="18" charset="0"/>
              </a:rPr>
              <a:t> elements attribute</a:t>
            </a: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smtClean="0">
                <a:latin typeface="Times New Roman" panose="02020603050405020304" pitchFamily="18" charset="0"/>
                <a:cs typeface="Times New Roman" panose="02020603050405020304" pitchFamily="18" charset="0"/>
              </a:rPr>
              <a:t>Example : contentattributes.html</a:t>
            </a: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9"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214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1" y="1843310"/>
            <a:ext cx="7391399" cy="747490"/>
          </a:xfrm>
        </p:spPr>
        <p:txBody>
          <a:bodyPr>
            <a:normAutofit/>
          </a:bodyPr>
          <a:lstStyle/>
          <a:p>
            <a:r>
              <a:rPr lang="en-US" b="1" dirty="0" smtClean="0">
                <a:latin typeface="Times New Roman" panose="02020603050405020304" pitchFamily="18" charset="0"/>
                <a:cs typeface="Times New Roman" panose="02020603050405020304" pitchFamily="18" charset="0"/>
              </a:rPr>
              <a:t>   Jquery : Set Content &amp; Attributes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143001" y="2927978"/>
            <a:ext cx="7391400" cy="3091822"/>
          </a:xfrm>
        </p:spPr>
        <p:txBody>
          <a:bodyPr>
            <a:normAutofit/>
          </a:bodyPr>
          <a:lstStyle/>
          <a:p>
            <a:r>
              <a:rPr lang="en-US" sz="1800" dirty="0" smtClean="0">
                <a:latin typeface="Times New Roman" panose="02020603050405020304" pitchFamily="18" charset="0"/>
                <a:cs typeface="Times New Roman" panose="02020603050405020304" pitchFamily="18" charset="0"/>
              </a:rPr>
              <a:t>Syntax :</a:t>
            </a: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a:latin typeface="Times New Roman" panose="02020603050405020304" pitchFamily="18" charset="0"/>
                <a:cs typeface="Times New Roman" panose="02020603050405020304" pitchFamily="18" charset="0"/>
              </a:rPr>
              <a:t>).text( </a:t>
            </a:r>
            <a:r>
              <a:rPr lang="en-US" sz="1600" b="1" dirty="0" smtClean="0">
                <a:latin typeface="Times New Roman" panose="02020603050405020304" pitchFamily="18" charset="0"/>
                <a:cs typeface="Times New Roman" panose="02020603050405020304" pitchFamily="18" charset="0"/>
              </a:rPr>
              <a:t>string) </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Set </a:t>
            </a:r>
            <a:r>
              <a:rPr lang="en-US" sz="1600" dirty="0">
                <a:latin typeface="Times New Roman" panose="02020603050405020304" pitchFamily="18" charset="0"/>
                <a:cs typeface="Times New Roman" panose="02020603050405020304" pitchFamily="18" charset="0"/>
              </a:rPr>
              <a:t>the content of selector</a:t>
            </a:r>
          </a:p>
          <a:p>
            <a:pPr marL="109728" indent="0">
              <a:buNone/>
            </a:pPr>
            <a:r>
              <a:rPr lang="en-US" sz="1600"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a:latin typeface="Times New Roman" panose="02020603050405020304" pitchFamily="18" charset="0"/>
                <a:cs typeface="Times New Roman" panose="02020603050405020304" pitchFamily="18" charset="0"/>
              </a:rPr>
              <a:t>).html( </a:t>
            </a:r>
            <a:r>
              <a:rPr lang="en-US" sz="1600" b="1" dirty="0" smtClean="0">
                <a:latin typeface="Times New Roman" panose="02020603050405020304" pitchFamily="18" charset="0"/>
                <a:cs typeface="Times New Roman" panose="02020603050405020304" pitchFamily="18" charset="0"/>
              </a:rPr>
              <a:t>string) </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Set </a:t>
            </a:r>
            <a:r>
              <a:rPr lang="en-US" sz="1600" dirty="0">
                <a:latin typeface="Times New Roman" panose="02020603050405020304" pitchFamily="18" charset="0"/>
                <a:cs typeface="Times New Roman" panose="02020603050405020304" pitchFamily="18" charset="0"/>
              </a:rPr>
              <a:t>the content with html markup of </a:t>
            </a:r>
            <a:r>
              <a:rPr lang="en-US" sz="1600" dirty="0" smtClean="0">
                <a:latin typeface="Times New Roman" panose="02020603050405020304" pitchFamily="18" charset="0"/>
                <a:cs typeface="Times New Roman" panose="02020603050405020304" pitchFamily="18" charset="0"/>
              </a:rPr>
              <a:t> selector</a:t>
            </a: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a:latin typeface="Times New Roman" panose="02020603050405020304" pitchFamily="18" charset="0"/>
                <a:cs typeface="Times New Roman" panose="02020603050405020304" pitchFamily="18" charset="0"/>
              </a:rPr>
              <a:t>).</a:t>
            </a:r>
            <a:r>
              <a:rPr lang="en-US" sz="1600" b="1" dirty="0" smtClean="0">
                <a:latin typeface="Times New Roman" panose="02020603050405020304" pitchFamily="18" charset="0"/>
                <a:cs typeface="Times New Roman" panose="02020603050405020304" pitchFamily="18" charset="0"/>
              </a:rPr>
              <a:t>val(string </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Set  </a:t>
            </a:r>
            <a:r>
              <a:rPr lang="en-US" sz="1600" dirty="0">
                <a:latin typeface="Times New Roman" panose="02020603050405020304" pitchFamily="18" charset="0"/>
                <a:cs typeface="Times New Roman" panose="02020603050405020304" pitchFamily="18" charset="0"/>
              </a:rPr>
              <a:t>value of form </a:t>
            </a:r>
            <a:r>
              <a:rPr lang="en-US" sz="1600" dirty="0" smtClean="0">
                <a:latin typeface="Times New Roman" panose="02020603050405020304" pitchFamily="18" charset="0"/>
                <a:cs typeface="Times New Roman" panose="02020603050405020304" pitchFamily="18" charset="0"/>
              </a:rPr>
              <a:t>elements</a:t>
            </a:r>
          </a:p>
          <a:p>
            <a:pPr marL="109728" indent="0">
              <a:buNone/>
            </a:pPr>
            <a:r>
              <a:rPr lang="en-US" sz="1600" b="1" dirty="0" smtClean="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selector</a:t>
            </a:r>
            <a:r>
              <a:rPr lang="en-US" sz="1600" b="1" dirty="0">
                <a:latin typeface="Times New Roman" panose="02020603050405020304" pitchFamily="18" charset="0"/>
                <a:cs typeface="Times New Roman" panose="02020603050405020304" pitchFamily="18" charset="0"/>
              </a:rPr>
              <a:t>).attr( attribute </a:t>
            </a:r>
            <a:r>
              <a:rPr lang="en-US" sz="1600" b="1" dirty="0" smtClean="0">
                <a:latin typeface="Times New Roman" panose="02020603050405020304" pitchFamily="18" charset="0"/>
                <a:cs typeface="Times New Roman" panose="02020603050405020304" pitchFamily="18" charset="0"/>
              </a:rPr>
              <a:t>name, attribute value)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Set </a:t>
            </a:r>
            <a:r>
              <a:rPr lang="en-US" sz="1600" dirty="0">
                <a:latin typeface="Times New Roman" panose="02020603050405020304" pitchFamily="18" charset="0"/>
                <a:cs typeface="Times New Roman" panose="02020603050405020304" pitchFamily="18" charset="0"/>
              </a:rPr>
              <a:t>value of </a:t>
            </a:r>
            <a:r>
              <a:rPr lang="en-US" sz="1600" dirty="0" smtClean="0">
                <a:latin typeface="Times New Roman" panose="02020603050405020304" pitchFamily="18" charset="0"/>
                <a:cs typeface="Times New Roman" panose="02020603050405020304" pitchFamily="18" charset="0"/>
              </a:rPr>
              <a:t> elements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attribute</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Example : </a:t>
            </a:r>
            <a:r>
              <a:rPr lang="en-US" sz="1600" dirty="0" smtClean="0">
                <a:latin typeface="Times New Roman" panose="02020603050405020304" pitchFamily="18" charset="0"/>
                <a:cs typeface="Times New Roman" panose="02020603050405020304" pitchFamily="18" charset="0"/>
              </a:rPr>
              <a:t>setcontentattributes.html, setcontentattributes1.html</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marL="109728" indent="0">
              <a:buNone/>
            </a:pP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3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828800"/>
            <a:ext cx="6589199" cy="838200"/>
          </a:xfrm>
        </p:spPr>
        <p:txBody>
          <a:bodyPr/>
          <a:lstStyle/>
          <a:p>
            <a:r>
              <a:rPr lang="en-US" dirty="0" smtClean="0">
                <a:latin typeface="Times New Roman" panose="02020603050405020304" pitchFamily="18" charset="0"/>
                <a:cs typeface="Times New Roman" panose="02020603050405020304" pitchFamily="18" charset="0"/>
              </a:rPr>
              <a:t>              What is Jquery ?</a:t>
            </a:r>
            <a:endParaRPr 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76400" y="3048000"/>
            <a:ext cx="6591985" cy="1720222"/>
          </a:xfrm>
        </p:spPr>
        <p:txBody>
          <a:bodyPr>
            <a:noAutofit/>
          </a:bodyPr>
          <a:lstStyle/>
          <a:p>
            <a:r>
              <a:rPr lang="en-US" sz="2400" dirty="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Query </a:t>
            </a:r>
            <a:r>
              <a:rPr lang="en-US" sz="2400" dirty="0">
                <a:latin typeface="Times New Roman" panose="02020603050405020304" pitchFamily="18" charset="0"/>
                <a:cs typeface="Times New Roman" panose="02020603050405020304" pitchFamily="18" charset="0"/>
              </a:rPr>
              <a:t>is a lightweight, "write less, do more", </a:t>
            </a:r>
            <a:r>
              <a:rPr lang="en-US" sz="2400" dirty="0" smtClean="0">
                <a:latin typeface="Times New Roman" panose="02020603050405020304" pitchFamily="18" charset="0"/>
                <a:cs typeface="Times New Roman" panose="02020603050405020304" pitchFamily="18" charset="0"/>
              </a:rPr>
              <a:t> JavaScript </a:t>
            </a:r>
            <a:r>
              <a:rPr lang="en-US" sz="2400" dirty="0">
                <a:latin typeface="Times New Roman" panose="02020603050405020304" pitchFamily="18" charset="0"/>
                <a:cs typeface="Times New Roman" panose="02020603050405020304" pitchFamily="18" charset="0"/>
              </a:rPr>
              <a:t>library</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An open source JavaScript library that simplifies the interaction between HTML and JavaScript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Jquery is easy to learn and master.</a:t>
            </a:r>
          </a:p>
          <a:p>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9"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76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1843310"/>
            <a:ext cx="6589199" cy="5950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Jquery : Add Elements/Content</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447800" y="2895600"/>
            <a:ext cx="6591985" cy="3200400"/>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With jQuery, it is easy to add new elements/content.</a:t>
            </a:r>
          </a:p>
          <a:p>
            <a:r>
              <a:rPr lang="en-US" sz="1800" dirty="0" smtClean="0">
                <a:latin typeface="Times New Roman" panose="02020603050405020304" pitchFamily="18" charset="0"/>
                <a:cs typeface="Times New Roman" panose="02020603050405020304" pitchFamily="18" charset="0"/>
              </a:rPr>
              <a:t>Methods  :</a:t>
            </a:r>
          </a:p>
          <a:p>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append() </a:t>
            </a:r>
            <a:r>
              <a:rPr lang="en-US" sz="1600" dirty="0">
                <a:latin typeface="Times New Roman" panose="02020603050405020304" pitchFamily="18" charset="0"/>
                <a:cs typeface="Times New Roman" panose="02020603050405020304" pitchFamily="18" charset="0"/>
              </a:rPr>
              <a:t>- Inserts content at the end of the selected elements</a:t>
            </a: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prepend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Inserts content at the beginning of the selected </a:t>
            </a:r>
            <a:r>
              <a:rPr lang="en-US" sz="1600" dirty="0" smtClean="0">
                <a:latin typeface="Times New Roman" panose="02020603050405020304" pitchFamily="18" charset="0"/>
                <a:cs typeface="Times New Roman" panose="02020603050405020304" pitchFamily="18" charset="0"/>
              </a:rPr>
              <a:t>   elements</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after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Inserts content after the selected elements</a:t>
            </a: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before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 Inserts content before the selected elements</a:t>
            </a:r>
          </a:p>
          <a:p>
            <a:pPr marL="109728" indent="0">
              <a:buNone/>
            </a:pPr>
            <a:endParaRPr lang="en-US" sz="1600" dirty="0" smtClean="0">
              <a:latin typeface="Times New Roman" panose="02020603050405020304" pitchFamily="18" charset="0"/>
              <a:cs typeface="Times New Roman" panose="02020603050405020304" pitchFamily="18" charset="0"/>
            </a:endParaRPr>
          </a:p>
          <a:p>
            <a:pPr marL="109728" indent="0">
              <a:buNone/>
            </a:pPr>
            <a:r>
              <a:rPr lang="en-US" sz="1600" dirty="0" smtClean="0">
                <a:latin typeface="Times New Roman" panose="02020603050405020304" pitchFamily="18" charset="0"/>
                <a:cs typeface="Times New Roman" panose="02020603050405020304" pitchFamily="18" charset="0"/>
              </a:rPr>
              <a:t>Example : append.html</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58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1767110"/>
            <a:ext cx="6589199" cy="5950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Jquery : Remove Elements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00200" y="2699378"/>
            <a:ext cx="6591985" cy="3777622"/>
          </a:xfrm>
        </p:spPr>
        <p:txBody>
          <a:bodyPr>
            <a:noAutofit/>
          </a:bodyPr>
          <a:lstStyle/>
          <a:p>
            <a:r>
              <a:rPr lang="en-US" sz="1600" dirty="0">
                <a:latin typeface="Times New Roman" panose="02020603050405020304" pitchFamily="18" charset="0"/>
                <a:cs typeface="Times New Roman" panose="02020603050405020304" pitchFamily="18" charset="0"/>
              </a:rPr>
              <a:t>To remove elements and content, there are mainly two </a:t>
            </a:r>
            <a:r>
              <a:rPr lang="en-US" sz="1600" dirty="0" smtClean="0">
                <a:latin typeface="Times New Roman" panose="02020603050405020304" pitchFamily="18" charset="0"/>
                <a:cs typeface="Times New Roman" panose="02020603050405020304" pitchFamily="18" charset="0"/>
              </a:rPr>
              <a:t>jquery </a:t>
            </a:r>
            <a:r>
              <a:rPr lang="en-US" sz="1600" dirty="0">
                <a:latin typeface="Times New Roman" panose="02020603050405020304" pitchFamily="18" charset="0"/>
                <a:cs typeface="Times New Roman" panose="02020603050405020304" pitchFamily="18" charset="0"/>
              </a:rPr>
              <a:t>methods</a:t>
            </a:r>
            <a:r>
              <a:rPr lang="en-US" sz="1600" dirty="0" smtClean="0">
                <a:latin typeface="Times New Roman" panose="02020603050405020304" pitchFamily="18" charset="0"/>
                <a:cs typeface="Times New Roman" panose="02020603050405020304" pitchFamily="18" charset="0"/>
              </a:rPr>
              <a:t>:</a:t>
            </a:r>
          </a:p>
          <a:p>
            <a:r>
              <a:rPr lang="en-US" sz="1600" b="1" dirty="0" smtClean="0">
                <a:latin typeface="Times New Roman" panose="02020603050405020304" pitchFamily="18" charset="0"/>
                <a:cs typeface="Times New Roman" panose="02020603050405020304" pitchFamily="18" charset="0"/>
              </a:rPr>
              <a:t>remove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 Removes the selected element (and its child elements)</a:t>
            </a:r>
          </a:p>
          <a:p>
            <a:r>
              <a:rPr lang="en-US" sz="1600" b="1" dirty="0">
                <a:latin typeface="Times New Roman" panose="02020603050405020304" pitchFamily="18" charset="0"/>
                <a:cs typeface="Times New Roman" panose="02020603050405020304" pitchFamily="18" charset="0"/>
              </a:rPr>
              <a:t>empty()</a:t>
            </a:r>
            <a:r>
              <a:rPr lang="en-US" sz="1600" dirty="0">
                <a:latin typeface="Times New Roman" panose="02020603050405020304" pitchFamily="18" charset="0"/>
                <a:cs typeface="Times New Roman" panose="02020603050405020304" pitchFamily="18" charset="0"/>
              </a:rPr>
              <a:t> - Removes the child elements from the selected </a:t>
            </a:r>
            <a:r>
              <a:rPr lang="en-US" sz="1600" dirty="0" smtClean="0">
                <a:latin typeface="Times New Roman" panose="02020603050405020304" pitchFamily="18" charset="0"/>
                <a:cs typeface="Times New Roman" panose="02020603050405020304" pitchFamily="18" charset="0"/>
              </a:rPr>
              <a:t>element</a:t>
            </a:r>
          </a:p>
          <a:p>
            <a:r>
              <a:rPr lang="en-US" sz="1600" dirty="0" smtClean="0">
                <a:latin typeface="Times New Roman" panose="02020603050405020304" pitchFamily="18" charset="0"/>
                <a:cs typeface="Times New Roman" panose="02020603050405020304" pitchFamily="18" charset="0"/>
              </a:rPr>
              <a:t>Syntax : </a:t>
            </a:r>
          </a:p>
          <a:p>
            <a:pPr marL="10972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smtClean="0">
                <a:latin typeface="Times New Roman" panose="02020603050405020304" pitchFamily="18" charset="0"/>
                <a:cs typeface="Times New Roman" panose="02020603050405020304" pitchFamily="18" charset="0"/>
              </a:rPr>
              <a:t>).remove( ) </a:t>
            </a: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selector</a:t>
            </a:r>
            <a:r>
              <a:rPr lang="en-US" sz="1600" b="1" dirty="0" smtClean="0">
                <a:latin typeface="Times New Roman" panose="02020603050405020304" pitchFamily="18" charset="0"/>
                <a:cs typeface="Times New Roman" panose="02020603050405020304" pitchFamily="18" charset="0"/>
              </a:rPr>
              <a:t>).empty( </a:t>
            </a:r>
            <a:r>
              <a:rPr lang="en-US" sz="1600" b="1" dirty="0">
                <a:latin typeface="Times New Roman" panose="02020603050405020304" pitchFamily="18" charset="0"/>
                <a:cs typeface="Times New Roman" panose="02020603050405020304" pitchFamily="18" charset="0"/>
              </a:rPr>
              <a:t>string) ;  </a:t>
            </a:r>
            <a:r>
              <a:rPr lang="en-US" sz="1600" dirty="0" smtClean="0">
                <a:latin typeface="Times New Roman" panose="02020603050405020304" pitchFamily="18" charset="0"/>
                <a:cs typeface="Times New Roman" panose="02020603050405020304" pitchFamily="18" charset="0"/>
              </a:rPr>
              <a:t>string optional parameter.</a:t>
            </a:r>
          </a:p>
          <a:p>
            <a:pPr marL="10972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string =&gt; can be class or id</a:t>
            </a:r>
          </a:p>
          <a:p>
            <a:pPr marL="109728"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selector =&gt; can be element, class or id</a:t>
            </a:r>
          </a:p>
          <a:p>
            <a:pPr marL="109728" indent="0">
              <a:buNone/>
            </a:pPr>
            <a:endParaRPr lang="en-US" sz="1600" b="1" dirty="0">
              <a:latin typeface="Times New Roman" panose="02020603050405020304" pitchFamily="18" charset="0"/>
              <a:cs typeface="Times New Roman" panose="02020603050405020304" pitchFamily="18" charset="0"/>
            </a:endParaRPr>
          </a:p>
          <a:p>
            <a:pPr marL="109728" indent="0">
              <a:buNone/>
            </a:pPr>
            <a:r>
              <a:rPr lang="en-US" sz="1600" dirty="0" smtClean="0">
                <a:latin typeface="Times New Roman" panose="02020603050405020304" pitchFamily="18" charset="0"/>
                <a:cs typeface="Times New Roman" panose="02020603050405020304" pitchFamily="18" charset="0"/>
              </a:rPr>
              <a:t>Example : remove.html</a:t>
            </a:r>
          </a:p>
          <a:p>
            <a:pPr marL="109728" indent="0">
              <a:buNone/>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109728" indent="0">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41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1752600"/>
            <a:ext cx="6589199" cy="914400"/>
          </a:xfrm>
        </p:spPr>
        <p:txBody>
          <a:bodyPr>
            <a:normAutofit fontScale="90000"/>
          </a:bodyPr>
          <a:lstStyle/>
          <a:p>
            <a:r>
              <a:rPr lang="en-US" b="1" dirty="0" smtClean="0">
                <a:effectLst/>
                <a:latin typeface="Times New Roman" panose="02020603050405020304" pitchFamily="18" charset="0"/>
                <a:cs typeface="Times New Roman" panose="02020603050405020304" pitchFamily="18" charset="0"/>
              </a:rPr>
              <a:t>   jquery </a:t>
            </a:r>
            <a:r>
              <a:rPr lang="en-US" b="1" dirty="0">
                <a:effectLst/>
                <a:latin typeface="Times New Roman" panose="02020603050405020304" pitchFamily="18" charset="0"/>
                <a:cs typeface="Times New Roman" panose="02020603050405020304" pitchFamily="18" charset="0"/>
              </a:rPr>
              <a:t>- Get and Set CSS Classes</a:t>
            </a:r>
            <a:br>
              <a:rPr lang="en-US" b="1"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506415" y="2819400"/>
            <a:ext cx="6591985" cy="2895600"/>
          </a:xfrm>
        </p:spPr>
        <p:txBody>
          <a:bodyPr>
            <a:noAutofit/>
          </a:bodyPr>
          <a:lstStyle/>
          <a:p>
            <a:r>
              <a:rPr lang="en-US" sz="2000" dirty="0">
                <a:latin typeface="Times New Roman" panose="02020603050405020304" pitchFamily="18" charset="0"/>
                <a:cs typeface="Times New Roman" panose="02020603050405020304" pitchFamily="18" charset="0"/>
              </a:rPr>
              <a:t>With jQuery, it is easy to manipulate the CSS of elements. </a:t>
            </a:r>
          </a:p>
          <a:p>
            <a:r>
              <a:rPr lang="en-US" sz="2000" b="1" dirty="0" smtClean="0">
                <a:latin typeface="Times New Roman" panose="02020603050405020304" pitchFamily="18" charset="0"/>
                <a:cs typeface="Times New Roman" panose="02020603050405020304" pitchFamily="18" charset="0"/>
              </a:rPr>
              <a:t>Methods</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09728" indent="0">
              <a:buNone/>
            </a:pPr>
            <a:r>
              <a:rPr lang="en-US" b="1" dirty="0" smtClean="0">
                <a:latin typeface="Times New Roman" panose="02020603050405020304" pitchFamily="18" charset="0"/>
                <a:cs typeface="Times New Roman" panose="02020603050405020304" pitchFamily="18" charset="0"/>
              </a:rPr>
              <a:t>     addClass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Adds one or more classes to the selected elements</a:t>
            </a:r>
          </a:p>
          <a:p>
            <a:pPr marL="109728" indent="0">
              <a:buNone/>
            </a:pPr>
            <a:r>
              <a:rPr lang="en-US" b="1" dirty="0" smtClean="0">
                <a:latin typeface="Times New Roman" panose="02020603050405020304" pitchFamily="18" charset="0"/>
                <a:cs typeface="Times New Roman" panose="02020603050405020304" pitchFamily="18" charset="0"/>
              </a:rPr>
              <a:t>     removeClass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Removes one or more classes from the selected elements</a:t>
            </a:r>
          </a:p>
          <a:p>
            <a:pPr marL="109728" indent="0">
              <a:buNone/>
            </a:pPr>
            <a:r>
              <a:rPr lang="en-US" b="1" dirty="0" smtClean="0">
                <a:latin typeface="Times New Roman" panose="02020603050405020304" pitchFamily="18" charset="0"/>
                <a:cs typeface="Times New Roman" panose="02020603050405020304" pitchFamily="18" charset="0"/>
              </a:rPr>
              <a:t>     toggleClass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Toggles between adding/removing </a:t>
            </a:r>
            <a:r>
              <a:rPr lang="en-US" dirty="0" smtClean="0">
                <a:latin typeface="Times New Roman" panose="02020603050405020304" pitchFamily="18" charset="0"/>
                <a:cs typeface="Times New Roman" panose="02020603050405020304" pitchFamily="18" charset="0"/>
              </a:rPr>
              <a:t>classes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 : addclass.html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72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945201" y="1600200"/>
            <a:ext cx="6589199" cy="685800"/>
          </a:xfrm>
        </p:spPr>
        <p:txBody>
          <a:bodyPr/>
          <a:lstStyle/>
          <a:p>
            <a:r>
              <a:rPr lang="en-US" b="1" dirty="0" smtClean="0">
                <a:latin typeface="Times New Roman" panose="02020603050405020304" pitchFamily="18" charset="0"/>
                <a:cs typeface="Times New Roman" panose="02020603050405020304" pitchFamily="18" charset="0"/>
              </a:rPr>
              <a:t>            Jquery : Css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942415" y="2514600"/>
            <a:ext cx="6591985" cy="3396622"/>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The css() method sets or returns one or more style properties for the selected elements.</a:t>
            </a:r>
          </a:p>
          <a:p>
            <a:r>
              <a:rPr lang="en-US" sz="1800" dirty="0">
                <a:latin typeface="Times New Roman" panose="02020603050405020304" pitchFamily="18" charset="0"/>
                <a:cs typeface="Times New Roman" panose="02020603050405020304" pitchFamily="18" charset="0"/>
              </a:rPr>
              <a:t>To return the value of a specified CSS property, use the following syntax</a:t>
            </a:r>
            <a:r>
              <a:rPr lang="en-US" sz="1800" dirty="0" smtClean="0">
                <a:latin typeface="Times New Roman" panose="02020603050405020304" pitchFamily="18" charset="0"/>
                <a:cs typeface="Times New Roman" panose="02020603050405020304" pitchFamily="18" charset="0"/>
              </a:rPr>
              <a:t>:</a:t>
            </a:r>
          </a:p>
          <a:p>
            <a:pPr marL="109728" indent="0">
              <a:buNone/>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$(selector).css</a:t>
            </a:r>
            <a:r>
              <a:rPr lang="en-US" sz="1800" b="1" dirty="0">
                <a:latin typeface="Times New Roman" panose="02020603050405020304" pitchFamily="18" charset="0"/>
                <a:cs typeface="Times New Roman" panose="02020603050405020304" pitchFamily="18" charset="0"/>
              </a:rPr>
              <a:t>("</a:t>
            </a:r>
            <a:r>
              <a:rPr lang="en-US" sz="1800" b="1" i="1" dirty="0" smtClean="0">
                <a:latin typeface="Times New Roman" panose="02020603050405020304" pitchFamily="18" charset="0"/>
                <a:cs typeface="Times New Roman" panose="02020603050405020304" pitchFamily="18" charset="0"/>
              </a:rPr>
              <a:t>property name</a:t>
            </a:r>
            <a:r>
              <a:rPr lang="en-US" sz="1800" b="1" dirty="0" smtClean="0">
                <a:latin typeface="Times New Roman" panose="02020603050405020304" pitchFamily="18" charset="0"/>
                <a:cs typeface="Times New Roman" panose="02020603050405020304" pitchFamily="18" charset="0"/>
              </a:rPr>
              <a:t>");</a:t>
            </a:r>
          </a:p>
          <a:p>
            <a:pPr>
              <a:buFont typeface="Wingdings" pitchFamily="2" charset="2"/>
              <a:buChar char="Ø"/>
            </a:pPr>
            <a:r>
              <a:rPr lang="en-US" sz="1800" dirty="0" smtClean="0">
                <a:latin typeface="Times New Roman" panose="02020603050405020304" pitchFamily="18" charset="0"/>
                <a:cs typeface="Times New Roman" panose="02020603050405020304" pitchFamily="18" charset="0"/>
              </a:rPr>
              <a:t>To Set </a:t>
            </a:r>
            <a:r>
              <a:rPr lang="en-US" sz="1800" dirty="0">
                <a:latin typeface="Times New Roman" panose="02020603050405020304" pitchFamily="18" charset="0"/>
                <a:cs typeface="Times New Roman" panose="02020603050405020304" pitchFamily="18" charset="0"/>
              </a:rPr>
              <a:t>a CSS </a:t>
            </a:r>
            <a:r>
              <a:rPr lang="en-US" sz="1800" dirty="0" smtClean="0">
                <a:latin typeface="Times New Roman" panose="02020603050405020304" pitchFamily="18" charset="0"/>
                <a:cs typeface="Times New Roman" panose="02020603050405020304" pitchFamily="18" charset="0"/>
              </a:rPr>
              <a:t>Property , </a:t>
            </a:r>
            <a:r>
              <a:rPr lang="en-US" sz="1800" dirty="0">
                <a:latin typeface="Times New Roman" panose="02020603050405020304" pitchFamily="18" charset="0"/>
                <a:cs typeface="Times New Roman" panose="02020603050405020304" pitchFamily="18" charset="0"/>
              </a:rPr>
              <a:t>use the following syntax</a:t>
            </a:r>
            <a:r>
              <a:rPr lang="en-US" sz="1800" dirty="0" smtClean="0">
                <a:latin typeface="Times New Roman" panose="02020603050405020304" pitchFamily="18" charset="0"/>
                <a:cs typeface="Times New Roman" panose="02020603050405020304" pitchFamily="18" charset="0"/>
              </a:rPr>
              <a:t>:</a:t>
            </a:r>
          </a:p>
          <a:p>
            <a:pPr marL="109728" indent="0">
              <a:buNone/>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selector).</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css("</a:t>
            </a:r>
            <a:r>
              <a:rPr lang="en-US" sz="1800" b="1" i="1" dirty="0" smtClean="0">
                <a:latin typeface="Times New Roman" panose="02020603050405020304" pitchFamily="18" charset="0"/>
                <a:cs typeface="Times New Roman" panose="02020603050405020304" pitchFamily="18" charset="0"/>
              </a:rPr>
              <a:t>propertyname", “value</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109728" indent="0">
              <a:buNone/>
            </a:pPr>
            <a:endParaRPr lang="en-US" sz="1800" b="1" dirty="0" smtClean="0">
              <a:latin typeface="Times New Roman" panose="02020603050405020304" pitchFamily="18" charset="0"/>
              <a:cs typeface="Times New Roman" panose="02020603050405020304" pitchFamily="18" charset="0"/>
            </a:endParaRPr>
          </a:p>
          <a:p>
            <a:pPr>
              <a:buFont typeface="Wingdings" pitchFamily="2" charset="2"/>
              <a:buChar char="Ø"/>
            </a:pPr>
            <a:r>
              <a:rPr lang="en-US" sz="1800" dirty="0" smtClean="0">
                <a:latin typeface="Times New Roman" panose="02020603050405020304" pitchFamily="18" charset="0"/>
                <a:cs typeface="Times New Roman" panose="02020603050405020304" pitchFamily="18" charset="0"/>
              </a:rPr>
              <a:t>Example : css.html</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9"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38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 xmlns:a16="http://schemas.microsoft.com/office/drawing/2014/main" id="{FCD269FA-94F8-4B4A-A406-4B843F9FADFE}"/>
              </a:ext>
            </a:extLst>
          </p:cNvPr>
          <p:cNvSpPr>
            <a:spLocks noGrp="1"/>
          </p:cNvSpPr>
          <p:nvPr>
            <p:ph idx="1"/>
          </p:nvPr>
        </p:nvSpPr>
        <p:spPr>
          <a:xfrm>
            <a:off x="685800" y="2209800"/>
            <a:ext cx="7924800" cy="3953886"/>
          </a:xfrm>
        </p:spPr>
        <p:txBody>
          <a:bodyPr>
            <a:normAutofit/>
          </a:bodyPr>
          <a:lstStyle/>
          <a:p>
            <a:pPr marL="0" indent="0">
              <a:buNone/>
            </a:pPr>
            <a:r>
              <a:rPr lang="en-US" sz="9600" dirty="0"/>
              <a:t>		</a:t>
            </a:r>
            <a:r>
              <a:rPr lang="en-US" sz="9600" dirty="0" smtClean="0">
                <a:latin typeface="Algerian" panose="04020705040A02060702" pitchFamily="82" charset="0"/>
              </a:rPr>
              <a:t>THANK YOU</a:t>
            </a:r>
            <a:endParaRPr lang="en-US" sz="9600" dirty="0">
              <a:latin typeface="Algerian" panose="04020705040A02060702" pitchFamily="82"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57810"/>
            <a:ext cx="4426603" cy="506154"/>
          </a:xfrm>
          <a:prstGeom prst="rect">
            <a:avLst/>
          </a:prstGeom>
        </p:spPr>
      </p:pic>
      <p:pic>
        <p:nvPicPr>
          <p:cNvPr id="8" name="Picture 7"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94035"/>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301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1538510"/>
            <a:ext cx="7239000" cy="823690"/>
          </a:xfrm>
        </p:spPr>
        <p:txBody>
          <a:bodyPr>
            <a:normAutofit/>
          </a:bodyPr>
          <a:lstStyle/>
          <a:p>
            <a:r>
              <a:rPr lang="en-US" sz="3200" b="1" dirty="0" smtClean="0">
                <a:latin typeface="Times New Roman" panose="02020603050405020304" pitchFamily="18" charset="0"/>
                <a:cs typeface="Times New Roman" panose="02020603050405020304" pitchFamily="18" charset="0"/>
              </a:rPr>
              <a:t>What you should already know?</a:t>
            </a:r>
            <a:endParaRPr lang="en-US" sz="32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942415" y="2667000"/>
            <a:ext cx="6591985" cy="3124200"/>
          </a:xfrm>
        </p:spPr>
        <p:txBody>
          <a:bodyPr/>
          <a:lstStyle/>
          <a:p>
            <a:r>
              <a:rPr lang="en-US" dirty="0" smtClean="0">
                <a:latin typeface="Times New Roman" panose="02020603050405020304" pitchFamily="18" charset="0"/>
                <a:cs typeface="Times New Roman" panose="02020603050405020304" pitchFamily="18" charset="0"/>
              </a:rPr>
              <a:t>HTML</a:t>
            </a:r>
          </a:p>
          <a:p>
            <a:r>
              <a:rPr lang="en-US" dirty="0" smtClean="0">
                <a:latin typeface="Times New Roman" panose="02020603050405020304" pitchFamily="18" charset="0"/>
                <a:cs typeface="Times New Roman" panose="02020603050405020304" pitchFamily="18" charset="0"/>
              </a:rPr>
              <a:t>CSS</a:t>
            </a:r>
          </a:p>
          <a:p>
            <a:r>
              <a:rPr lang="en-US" dirty="0" smtClean="0">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4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0" y="838200"/>
            <a:ext cx="6589199" cy="653422"/>
          </a:xfrm>
        </p:spPr>
        <p:txBody>
          <a:bodyPr>
            <a:normAutofit fontScale="90000"/>
          </a:bodyPr>
          <a:lstStyle/>
          <a:p>
            <a:r>
              <a:rPr lang="en-US" b="1" dirty="0" smtClean="0">
                <a:effectLst/>
                <a:latin typeface="Times New Roman" panose="02020603050405020304" pitchFamily="18" charset="0"/>
                <a:cs typeface="Times New Roman" panose="02020603050405020304" pitchFamily="18" charset="0"/>
              </a:rPr>
              <a:t>               </a:t>
            </a:r>
            <a:br>
              <a:rPr lang="en-US" b="1" dirty="0" smtClean="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 </a:t>
            </a:r>
            <a:r>
              <a:rPr lang="en-US" b="1" dirty="0" smtClean="0">
                <a:effectLst/>
                <a:latin typeface="Times New Roman" panose="02020603050405020304" pitchFamily="18" charset="0"/>
                <a:cs typeface="Times New Roman" panose="02020603050405020304" pitchFamily="18" charset="0"/>
              </a:rPr>
              <a:t>               jQuery</a:t>
            </a:r>
            <a:r>
              <a:rPr lang="en-US" b="1" dirty="0">
                <a:effectLst/>
                <a:latin typeface="Times New Roman" panose="02020603050405020304" pitchFamily="18" charset="0"/>
                <a:cs typeface="Times New Roman" panose="02020603050405020304" pitchFamily="18" charset="0"/>
              </a:rPr>
              <a:t> Syntax</a:t>
            </a:r>
            <a:br>
              <a:rPr lang="en-US" b="1"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524001" y="2242178"/>
            <a:ext cx="7010400" cy="3777622"/>
          </a:xfrm>
        </p:spPr>
        <p:txBody>
          <a:bodyPr>
            <a:normAutofit fontScale="85000" lnSpcReduction="20000"/>
          </a:bodyPr>
          <a:lstStyle/>
          <a:p>
            <a:r>
              <a:rPr lang="en-US" sz="1800" dirty="0">
                <a:latin typeface="Times New Roman" panose="02020603050405020304" pitchFamily="18" charset="0"/>
                <a:cs typeface="Times New Roman" panose="02020603050405020304" pitchFamily="18" charset="0"/>
              </a:rPr>
              <a:t>With jQuery you select (query) HTML elements and perform "actions" on them.</a:t>
            </a:r>
          </a:p>
          <a:p>
            <a:r>
              <a:rPr lang="en-US" sz="1800" dirty="0">
                <a:latin typeface="Times New Roman" panose="02020603050405020304" pitchFamily="18" charset="0"/>
                <a:cs typeface="Times New Roman" panose="02020603050405020304" pitchFamily="18" charset="0"/>
              </a:rPr>
              <a:t>Basic syntax is: </a:t>
            </a:r>
            <a:r>
              <a:rPr lang="en-US" sz="1800" b="1" dirty="0">
                <a:latin typeface="Times New Roman" panose="02020603050405020304" pitchFamily="18" charset="0"/>
                <a:cs typeface="Times New Roman" panose="02020603050405020304" pitchFamily="18" charset="0"/>
              </a:rPr>
              <a:t>$(</a:t>
            </a:r>
            <a:r>
              <a:rPr lang="en-US" sz="1800" b="1" i="1" dirty="0">
                <a:latin typeface="Times New Roman" panose="02020603050405020304" pitchFamily="18" charset="0"/>
                <a:cs typeface="Times New Roman" panose="02020603050405020304" pitchFamily="18" charset="0"/>
              </a:rPr>
              <a:t>selector</a:t>
            </a:r>
            <a:r>
              <a:rPr lang="en-US" sz="1800" b="1" dirty="0">
                <a:latin typeface="Times New Roman" panose="02020603050405020304" pitchFamily="18" charset="0"/>
                <a:cs typeface="Times New Roman" panose="02020603050405020304" pitchFamily="18" charset="0"/>
              </a:rPr>
              <a:t>).</a:t>
            </a:r>
            <a:r>
              <a:rPr lang="en-US" sz="1800" b="1" i="1" dirty="0">
                <a:latin typeface="Times New Roman" panose="02020603050405020304" pitchFamily="18" charset="0"/>
                <a:cs typeface="Times New Roman" panose="02020603050405020304" pitchFamily="18" charset="0"/>
              </a:rPr>
              <a:t>action</a:t>
            </a:r>
            <a:r>
              <a:rPr lang="en-US" sz="1800" b="1"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 sign to define/access </a:t>
            </a:r>
            <a:r>
              <a:rPr lang="en-US" sz="1800" dirty="0" smtClean="0">
                <a:latin typeface="Times New Roman" panose="02020603050405020304" pitchFamily="18" charset="0"/>
                <a:cs typeface="Times New Roman" panose="02020603050405020304" pitchFamily="18" charset="0"/>
              </a:rPr>
              <a:t>jQuery</a:t>
            </a:r>
          </a:p>
          <a:p>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 to "query (or find)" HTML </a:t>
            </a:r>
            <a:r>
              <a:rPr lang="en-US" sz="1800" dirty="0" smtClean="0">
                <a:latin typeface="Times New Roman" panose="02020603050405020304" pitchFamily="18" charset="0"/>
                <a:cs typeface="Times New Roman" panose="02020603050405020304" pitchFamily="18" charset="0"/>
              </a:rPr>
              <a:t>elements</a:t>
            </a:r>
          </a:p>
          <a:p>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jQuery </a:t>
            </a:r>
            <a:r>
              <a:rPr lang="en-US" sz="1800" i="1" dirty="0">
                <a:latin typeface="Times New Roman" panose="02020603050405020304" pitchFamily="18" charset="0"/>
                <a:cs typeface="Times New Roman" panose="02020603050405020304" pitchFamily="18" charset="0"/>
              </a:rPr>
              <a:t>action</a:t>
            </a:r>
            <a:r>
              <a:rPr lang="en-US" sz="1800" dirty="0">
                <a:latin typeface="Times New Roman" panose="02020603050405020304" pitchFamily="18" charset="0"/>
                <a:cs typeface="Times New Roman" panose="02020603050405020304" pitchFamily="18" charset="0"/>
              </a:rPr>
              <a:t>() to be performed on the element(s</a:t>
            </a:r>
            <a:r>
              <a:rPr lang="en-US" sz="1800" dirty="0" smtClean="0">
                <a:latin typeface="Times New Roman" panose="02020603050405020304" pitchFamily="18" charset="0"/>
                <a:cs typeface="Times New Roman" panose="02020603050405020304" pitchFamily="18" charset="0"/>
              </a:rPr>
              <a:t>)</a:t>
            </a:r>
          </a:p>
          <a:p>
            <a:pPr marL="109728"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Examples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$("p").hide() - hides all &lt;p&gt; elements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$("#test").hide() - hides the element with id="test</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$(".test").hide() - hides all elements with class="test".</a:t>
            </a:r>
            <a:endParaRPr lang="en-US" sz="1800" dirty="0" smtClean="0">
              <a:latin typeface="Times New Roman" panose="02020603050405020304" pitchFamily="18" charset="0"/>
              <a:cs typeface="Times New Roman" panose="02020603050405020304" pitchFamily="18" charset="0"/>
            </a:endParaRP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455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5201" y="1143000"/>
            <a:ext cx="6589199" cy="856264"/>
          </a:xfrm>
        </p:spPr>
        <p:txBody>
          <a:bodyPr>
            <a:normAutofit fontScale="90000"/>
          </a:bodyPr>
          <a:lstStyle/>
          <a:p>
            <a:r>
              <a:rPr lang="en-US" b="1" dirty="0" smtClean="0">
                <a:effectLst/>
                <a:latin typeface="Times New Roman" panose="02020603050405020304" pitchFamily="18" charset="0"/>
                <a:cs typeface="Times New Roman" panose="02020603050405020304" pitchFamily="18" charset="0"/>
              </a:rPr>
              <a:t/>
            </a:r>
            <a:br>
              <a:rPr lang="en-US" b="1" dirty="0" smtClean="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 </a:t>
            </a:r>
            <a:r>
              <a:rPr lang="en-US" b="1" dirty="0" smtClean="0">
                <a:effectLst/>
                <a:latin typeface="Times New Roman" panose="02020603050405020304" pitchFamily="18" charset="0"/>
                <a:cs typeface="Times New Roman" panose="02020603050405020304" pitchFamily="18" charset="0"/>
              </a:rPr>
              <a:t>   The </a:t>
            </a:r>
            <a:r>
              <a:rPr lang="en-US" b="1" dirty="0">
                <a:effectLst/>
                <a:latin typeface="Times New Roman" panose="02020603050405020304" pitchFamily="18" charset="0"/>
                <a:cs typeface="Times New Roman" panose="02020603050405020304" pitchFamily="18" charset="0"/>
              </a:rPr>
              <a:t>Document Ready Event</a:t>
            </a:r>
            <a:br>
              <a:rPr lang="en-US" b="1"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normAutofit/>
          </a:bodyPr>
          <a:lstStyle/>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document).ready(function(){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jQuery methods go here...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t>
            </a:r>
          </a:p>
          <a:p>
            <a:pPr marL="109728" indent="0">
              <a:buNone/>
            </a:pPr>
            <a:endParaRPr lang="en-US" sz="1800" dirty="0" smtClean="0">
              <a:latin typeface="Times New Roman" panose="02020603050405020304" pitchFamily="18" charset="0"/>
              <a:cs typeface="Times New Roman" panose="02020603050405020304" pitchFamily="18" charset="0"/>
            </a:endParaRPr>
          </a:p>
          <a:p>
            <a:pPr marL="109728" indent="0">
              <a:buNone/>
            </a:pPr>
            <a:r>
              <a:rPr lang="en-US" sz="1800" dirty="0">
                <a:latin typeface="Times New Roman" panose="02020603050405020304" pitchFamily="18" charset="0"/>
                <a:cs typeface="Times New Roman" panose="02020603050405020304" pitchFamily="18" charset="0"/>
              </a:rPr>
              <a:t>This is to prevent any jQuery code from running before the document is finished loading (is ready</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Trying to hide an element that is not created yet</a:t>
            </a:r>
          </a:p>
          <a:p>
            <a:r>
              <a:rPr lang="en-US" sz="1800" dirty="0">
                <a:latin typeface="Times New Roman" panose="02020603050405020304" pitchFamily="18" charset="0"/>
                <a:cs typeface="Times New Roman" panose="02020603050405020304" pitchFamily="18" charset="0"/>
              </a:rPr>
              <a:t>Trying to get the size of an image that is not loaded yet</a:t>
            </a:r>
          </a:p>
          <a:p>
            <a:pPr marL="109728" indent="0">
              <a:buNone/>
            </a:pPr>
            <a:endParaRPr lang="en-US" sz="18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9"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13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5201" y="1752600"/>
            <a:ext cx="6589199" cy="609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Alternate Syntax</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942415" y="2514600"/>
            <a:ext cx="6591985" cy="3396622"/>
          </a:xfrm>
        </p:spPr>
        <p:txBody>
          <a:bodyPr>
            <a:normAutofit lnSpcReduction="10000"/>
          </a:bodyPr>
          <a:lstStyle/>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jQuery methods go here...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t>
            </a:r>
          </a:p>
          <a:p>
            <a:pPr marL="109728" indent="0">
              <a:buNone/>
            </a:pPr>
            <a:endParaRPr lang="en-US" sz="1800" dirty="0" smtClean="0">
              <a:latin typeface="Times New Roman" panose="02020603050405020304" pitchFamily="18" charset="0"/>
              <a:cs typeface="Times New Roman" panose="02020603050405020304" pitchFamily="18" charset="0"/>
            </a:endParaRPr>
          </a:p>
          <a:p>
            <a:pPr marL="109728" indent="0">
              <a:buNone/>
            </a:pPr>
            <a:r>
              <a:rPr lang="en-US" sz="1800" dirty="0">
                <a:latin typeface="Times New Roman" panose="02020603050405020304" pitchFamily="18" charset="0"/>
                <a:cs typeface="Times New Roman" panose="02020603050405020304" pitchFamily="18" charset="0"/>
              </a:rPr>
              <a:t>Use the syntax you </a:t>
            </a:r>
            <a:r>
              <a:rPr lang="en-US" sz="1800" dirty="0" smtClean="0">
                <a:latin typeface="Times New Roman" panose="02020603050405020304" pitchFamily="18" charset="0"/>
                <a:cs typeface="Times New Roman" panose="02020603050405020304" pitchFamily="18" charset="0"/>
              </a:rPr>
              <a:t>prefer.</a:t>
            </a:r>
          </a:p>
          <a:p>
            <a:pPr marL="109728" indent="0">
              <a:buNone/>
            </a:pPr>
            <a:endParaRPr lang="en-US" sz="1800" dirty="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Ex: Program1</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0401" y="1752600"/>
            <a:ext cx="6589199" cy="609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Jquery Selectors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37615" y="2623178"/>
            <a:ext cx="6591985" cy="3777622"/>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jQuery selectors allow you to select and manipulate HTML element(s).</a:t>
            </a:r>
          </a:p>
          <a:p>
            <a:r>
              <a:rPr lang="en-US" sz="1800" dirty="0">
                <a:latin typeface="Times New Roman" panose="02020603050405020304" pitchFamily="18" charset="0"/>
                <a:cs typeface="Times New Roman" panose="02020603050405020304" pitchFamily="18" charset="0"/>
              </a:rPr>
              <a:t>With jQuery selectors you can find elements based on their id, classes, types, attributes, values of attributes and much more. It's based on the existing </a:t>
            </a:r>
            <a:r>
              <a:rPr lang="en-US" sz="1800" dirty="0">
                <a:latin typeface="Times New Roman" panose="02020603050405020304" pitchFamily="18" charset="0"/>
                <a:cs typeface="Times New Roman" panose="02020603050405020304" pitchFamily="18" charset="0"/>
                <a:hlinkClick r:id="rId2"/>
              </a:rPr>
              <a:t>CSS Selectors</a:t>
            </a:r>
            <a:r>
              <a:rPr lang="en-US" sz="1800" dirty="0">
                <a:latin typeface="Times New Roman" panose="02020603050405020304" pitchFamily="18" charset="0"/>
                <a:cs typeface="Times New Roman" panose="02020603050405020304" pitchFamily="18" charset="0"/>
              </a:rPr>
              <a:t>, and in addition, it has some own custom selectors.</a:t>
            </a:r>
          </a:p>
          <a:p>
            <a:r>
              <a:rPr lang="en-US" sz="1800" dirty="0">
                <a:latin typeface="Times New Roman" panose="02020603050405020304" pitchFamily="18" charset="0"/>
                <a:cs typeface="Times New Roman" panose="02020603050405020304" pitchFamily="18" charset="0"/>
              </a:rPr>
              <a:t>All type of selectors in jQuery, start with the dollar sign and parentheses: $().</a:t>
            </a:r>
          </a:p>
          <a:p>
            <a:r>
              <a:rPr lang="en-US" sz="1800" dirty="0" smtClean="0">
                <a:latin typeface="Times New Roman" panose="02020603050405020304" pitchFamily="18" charset="0"/>
                <a:cs typeface="Times New Roman" panose="02020603050405020304" pitchFamily="18" charset="0"/>
              </a:rPr>
              <a:t>Types of </a:t>
            </a:r>
            <a:r>
              <a:rPr lang="en-US" sz="1800" dirty="0">
                <a:latin typeface="Times New Roman" panose="02020603050405020304" pitchFamily="18" charset="0"/>
                <a:cs typeface="Times New Roman" panose="02020603050405020304" pitchFamily="18" charset="0"/>
              </a:rPr>
              <a:t>j</a:t>
            </a:r>
            <a:r>
              <a:rPr lang="en-US" sz="1800" dirty="0" smtClean="0">
                <a:latin typeface="Times New Roman" panose="02020603050405020304" pitchFamily="18" charset="0"/>
                <a:cs typeface="Times New Roman" panose="02020603050405020304" pitchFamily="18" charset="0"/>
              </a:rPr>
              <a:t>query selectors :</a:t>
            </a:r>
          </a:p>
          <a:p>
            <a:r>
              <a:rPr lang="en-US" sz="1800" dirty="0" smtClean="0">
                <a:latin typeface="Times New Roman" panose="02020603050405020304" pitchFamily="18" charset="0"/>
                <a:cs typeface="Times New Roman" panose="02020603050405020304" pitchFamily="18" charset="0"/>
              </a:rPr>
              <a:t>Element selector</a:t>
            </a:r>
          </a:p>
          <a:p>
            <a:r>
              <a:rPr lang="en-US" sz="1800" dirty="0" smtClean="0">
                <a:latin typeface="Times New Roman" panose="02020603050405020304" pitchFamily="18" charset="0"/>
                <a:cs typeface="Times New Roman" panose="02020603050405020304" pitchFamily="18" charset="0"/>
              </a:rPr>
              <a:t>Id (#) selector</a:t>
            </a:r>
          </a:p>
          <a:p>
            <a:r>
              <a:rPr lang="en-US" sz="1800" dirty="0" smtClean="0">
                <a:latin typeface="Times New Roman" panose="02020603050405020304" pitchFamily="18" charset="0"/>
                <a:cs typeface="Times New Roman" panose="02020603050405020304" pitchFamily="18" charset="0"/>
              </a:rPr>
              <a:t>Class (.) selector</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8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69001" y="1752600"/>
            <a:ext cx="6589199" cy="609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Element Selector</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752600" y="2775578"/>
            <a:ext cx="6591985" cy="3777622"/>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The jQuery element selector selects elements based on their tag names.</a:t>
            </a:r>
          </a:p>
          <a:p>
            <a:r>
              <a:rPr lang="en-US" sz="1800" dirty="0" smtClean="0">
                <a:latin typeface="Times New Roman" panose="02020603050405020304" pitchFamily="18" charset="0"/>
                <a:cs typeface="Times New Roman" panose="02020603050405020304" pitchFamily="18" charset="0"/>
              </a:rPr>
              <a:t>Example :</a:t>
            </a:r>
          </a:p>
          <a:p>
            <a:endParaRPr lang="en-US" sz="1800" dirty="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document).ready(function(){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$(“#button").</a:t>
            </a:r>
            <a:r>
              <a:rPr lang="en-US" sz="1800" dirty="0">
                <a:latin typeface="Times New Roman" panose="02020603050405020304" pitchFamily="18" charset="0"/>
                <a:cs typeface="Times New Roman" panose="02020603050405020304" pitchFamily="18" charset="0"/>
              </a:rPr>
              <a:t>click(function(){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$("p").hide();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p>
          <a:p>
            <a:pPr marL="109728" indent="0">
              <a:buNone/>
            </a:pPr>
            <a:endParaRPr lang="en-US" sz="1800" dirty="0" smtClean="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Ex: program1</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985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1752600"/>
            <a:ext cx="6589199" cy="685800"/>
          </a:xfrm>
        </p:spPr>
        <p:txBody>
          <a:bodyPr/>
          <a:lstStyle/>
          <a:p>
            <a:r>
              <a:rPr lang="en-US" b="1" dirty="0" smtClean="0">
                <a:latin typeface="Times New Roman" panose="02020603050405020304" pitchFamily="18" charset="0"/>
                <a:cs typeface="Times New Roman" panose="02020603050405020304" pitchFamily="18" charset="0"/>
              </a:rPr>
              <a:t>            Id (#) Selector</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00200" y="2699378"/>
            <a:ext cx="6591985" cy="3777622"/>
          </a:xfrm>
        </p:spPr>
        <p:txBody>
          <a:bodyPr>
            <a:normAutofit/>
          </a:bodyPr>
          <a:lstStyle/>
          <a:p>
            <a:r>
              <a:rPr lang="en-US" sz="1800" dirty="0">
                <a:latin typeface="Times New Roman" panose="02020603050405020304" pitchFamily="18" charset="0"/>
                <a:cs typeface="Times New Roman" panose="02020603050405020304" pitchFamily="18" charset="0"/>
              </a:rPr>
              <a:t>The jQuery #id selector uses the id attribute of an HTML tag to find the specific element.</a:t>
            </a:r>
          </a:p>
          <a:p>
            <a:r>
              <a:rPr lang="en-US" sz="1800" dirty="0" smtClean="0">
                <a:latin typeface="Times New Roman" panose="02020603050405020304" pitchFamily="18" charset="0"/>
                <a:cs typeface="Times New Roman" panose="02020603050405020304" pitchFamily="18" charset="0"/>
              </a:rPr>
              <a:t>Example :</a:t>
            </a: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109728"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document).ready(function(){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$(“#button</a:t>
            </a:r>
            <a:r>
              <a:rPr lang="en-US" sz="1800" dirty="0">
                <a:latin typeface="Times New Roman" panose="02020603050405020304" pitchFamily="18" charset="0"/>
                <a:cs typeface="Times New Roman" panose="02020603050405020304" pitchFamily="18" charset="0"/>
              </a:rPr>
              <a:t>").click(function(){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$("#test").hide();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p>
          <a:p>
            <a:pPr marL="109728" indent="0">
              <a:buNone/>
            </a:pPr>
            <a:r>
              <a:rPr lang="en-US" sz="1800" dirty="0" smtClean="0">
                <a:latin typeface="Times New Roman" panose="02020603050405020304" pitchFamily="18" charset="0"/>
                <a:cs typeface="Times New Roman" panose="02020603050405020304" pitchFamily="18" charset="0"/>
              </a:rPr>
              <a:t>EX: idselector.html</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7397" y="5914511"/>
            <a:ext cx="4426603" cy="506154"/>
          </a:xfrm>
          <a:prstGeom prst="rect">
            <a:avLst/>
          </a:prstGeom>
        </p:spPr>
      </p:pic>
      <p:pic>
        <p:nvPicPr>
          <p:cNvPr id="8" name="Picture 2" descr="C:\Users\Hp\Downloads\SCOPE FINAL LOGO 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258" y="350736"/>
            <a:ext cx="2255485" cy="12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186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1093</TotalTime>
  <Words>1291</Words>
  <Application>Microsoft Office PowerPoint</Application>
  <PresentationFormat>On-screen Show (4:3)</PresentationFormat>
  <Paragraphs>210</Paragraphs>
  <Slides>24</Slides>
  <Notes>0</Notes>
  <HiddenSlides>12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Jquery </vt:lpstr>
      <vt:lpstr>              What is Jquery ?</vt:lpstr>
      <vt:lpstr>What you should already know?</vt:lpstr>
      <vt:lpstr>                                jQuery Syntax </vt:lpstr>
      <vt:lpstr>     The Document Ready Event </vt:lpstr>
      <vt:lpstr>         Alternate Syntax</vt:lpstr>
      <vt:lpstr>            Jquery Selectors</vt:lpstr>
      <vt:lpstr>          Element Selector</vt:lpstr>
      <vt:lpstr>            Id (#) Selector</vt:lpstr>
      <vt:lpstr>            Class (.) Selector</vt:lpstr>
      <vt:lpstr>       More Jquery Selectors</vt:lpstr>
      <vt:lpstr>              Jquery Effects</vt:lpstr>
      <vt:lpstr>         Jquery Fading Methods</vt:lpstr>
      <vt:lpstr>       Jquery Effects : Sliding</vt:lpstr>
      <vt:lpstr>   Jquery Effects : Animation</vt:lpstr>
      <vt:lpstr>     Jquery Effects :Stop</vt:lpstr>
      <vt:lpstr>            Jquery : Callback</vt:lpstr>
      <vt:lpstr>   Jquery : Get Content &amp; Attributes</vt:lpstr>
      <vt:lpstr>   Jquery : Set Content &amp; Attributes</vt:lpstr>
      <vt:lpstr>Jquery : Add Elements/Content</vt:lpstr>
      <vt:lpstr>    Jquery : Remove Elements</vt:lpstr>
      <vt:lpstr>   jquery - Get and Set CSS Classes </vt:lpstr>
      <vt:lpstr>            Jquery : Css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Prathamesh</dc:creator>
  <cp:lastModifiedBy>Hp</cp:lastModifiedBy>
  <cp:revision>174</cp:revision>
  <dcterms:created xsi:type="dcterms:W3CDTF">2012-10-02T19:36:57Z</dcterms:created>
  <dcterms:modified xsi:type="dcterms:W3CDTF">2023-06-30T11:11:12Z</dcterms:modified>
</cp:coreProperties>
</file>