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35"/>
  </p:notesMasterIdLst>
  <p:sldIdLst>
    <p:sldId id="256" r:id="rId5"/>
    <p:sldId id="356" r:id="rId6"/>
    <p:sldId id="447" r:id="rId7"/>
    <p:sldId id="448" r:id="rId8"/>
    <p:sldId id="449" r:id="rId9"/>
    <p:sldId id="450" r:id="rId10"/>
    <p:sldId id="453" r:id="rId11"/>
    <p:sldId id="454" r:id="rId12"/>
    <p:sldId id="455" r:id="rId13"/>
    <p:sldId id="459" r:id="rId14"/>
    <p:sldId id="456" r:id="rId15"/>
    <p:sldId id="428" r:id="rId16"/>
    <p:sldId id="429" r:id="rId17"/>
    <p:sldId id="430" r:id="rId18"/>
    <p:sldId id="431" r:id="rId19"/>
    <p:sldId id="440" r:id="rId20"/>
    <p:sldId id="432" r:id="rId21"/>
    <p:sldId id="433" r:id="rId22"/>
    <p:sldId id="434" r:id="rId23"/>
    <p:sldId id="435" r:id="rId24"/>
    <p:sldId id="436" r:id="rId25"/>
    <p:sldId id="441" r:id="rId26"/>
    <p:sldId id="437" r:id="rId27"/>
    <p:sldId id="438" r:id="rId28"/>
    <p:sldId id="439" r:id="rId29"/>
    <p:sldId id="457" r:id="rId30"/>
    <p:sldId id="458" r:id="rId31"/>
    <p:sldId id="277" r:id="rId32"/>
    <p:sldId id="460" r:id="rId33"/>
    <p:sldId id="269" r:id="rId34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36"/>
      <p:bold r:id="rId37"/>
    </p:embeddedFont>
    <p:embeddedFont>
      <p:font typeface="NanumBarunGothic" panose="020B0603020101020101" pitchFamily="34" charset="-127"/>
      <p:regular r:id="rId38"/>
      <p:bold r:id="rId39"/>
    </p:embeddedFont>
    <p:embeddedFont>
      <p:font typeface="함초롬바탕" panose="020F0502020204030204" pitchFamily="3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NanumGothicExtraBold" panose="02000300000000000000" pitchFamily="2" charset="-127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g Hyeon Gong" initials="SHG" lastIdx="1" clrIdx="0">
    <p:extLst>
      <p:ext uri="{19B8F6BF-5375-455C-9EA6-DF929625EA0E}">
        <p15:presenceInfo xmlns:p15="http://schemas.microsoft.com/office/powerpoint/2012/main" userId="ac819a0c926909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EA0"/>
    <a:srgbClr val="F5F7A7"/>
    <a:srgbClr val="F8F8A6"/>
    <a:srgbClr val="EEF0AE"/>
    <a:srgbClr val="0000FF"/>
    <a:srgbClr val="00B050"/>
    <a:srgbClr val="007434"/>
    <a:srgbClr val="FDEADA"/>
    <a:srgbClr val="FF33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9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D7C2-78D6-4E39-8D57-7FD3BF45752C}" type="datetimeFigureOut">
              <a:rPr lang="ko-KR" altLang="en-US" smtClean="0"/>
              <a:t>2022. 11. 8.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E202-4938-43BE-924B-F7A755DE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2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실습은 </a:t>
            </a:r>
            <a:r>
              <a:rPr kumimoji="1" lang="en-US" altLang="ko-Kore-KR" dirty="0"/>
              <a:t>DP, Greedy </a:t>
            </a:r>
            <a:r>
              <a:rPr kumimoji="1" lang="ko-Kore-KR" altLang="en-US" dirty="0"/>
              <a:t>모두 작성해야함</a:t>
            </a:r>
            <a:r>
              <a:rPr kumimoji="1" lang="en-US" altLang="ko-Kore-KR" dirty="0"/>
              <a:t>. DP</a:t>
            </a:r>
            <a:r>
              <a:rPr kumimoji="1" lang="ko-Kore-KR" altLang="en-US" dirty="0"/>
              <a:t>로는 해결이 가능하나</a:t>
            </a:r>
            <a:r>
              <a:rPr kumimoji="1" lang="en-US" altLang="ko-Kore-KR" dirty="0"/>
              <a:t>, Greedy</a:t>
            </a:r>
            <a:r>
              <a:rPr kumimoji="1" lang="ko-Kore-KR" altLang="en-US" dirty="0"/>
              <a:t> 로는 해결할 수 없는 케이스가 하나 섞여있음을 말해줘야함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E202-4938-43BE-924B-F7A755DE6DC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7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실습은 </a:t>
            </a:r>
            <a:r>
              <a:rPr kumimoji="1" lang="en-US" altLang="ko-Kore-KR" dirty="0"/>
              <a:t>DP, Greedy </a:t>
            </a:r>
            <a:r>
              <a:rPr kumimoji="1" lang="ko-Kore-KR" altLang="en-US" dirty="0"/>
              <a:t>모두 작성해야함</a:t>
            </a:r>
            <a:r>
              <a:rPr kumimoji="1" lang="en-US" altLang="ko-Kore-KR" dirty="0"/>
              <a:t>. DP</a:t>
            </a:r>
            <a:r>
              <a:rPr kumimoji="1" lang="ko-Kore-KR" altLang="en-US" dirty="0"/>
              <a:t>로는 해결이 가능하나</a:t>
            </a:r>
            <a:r>
              <a:rPr kumimoji="1" lang="en-US" altLang="ko-Kore-KR" dirty="0"/>
              <a:t>, Greedy</a:t>
            </a:r>
            <a:r>
              <a:rPr kumimoji="1" lang="ko-Kore-KR" altLang="en-US" dirty="0"/>
              <a:t> 로는 해결할 수 없는 케이스가 하나 섞여있음을 말해줘야함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E202-4938-43BE-924B-F7A755DE6DC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6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EC02822-9345-46C3-B02E-D70065ACDE22}"/>
              </a:ext>
            </a:extLst>
          </p:cNvPr>
          <p:cNvSpPr/>
          <p:nvPr userDrawn="1"/>
        </p:nvSpPr>
        <p:spPr>
          <a:xfrm>
            <a:off x="2987823" y="3736012"/>
            <a:ext cx="163509" cy="145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6">
            <a:extLst>
              <a:ext uri="{FF2B5EF4-FFF2-40B4-BE49-F238E27FC236}">
                <a16:creationId xmlns:a16="http://schemas.microsoft.com/office/drawing/2014/main" id="{E7D93515-5FA9-4CEB-A1BF-8614B96F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376" y="3634187"/>
            <a:ext cx="5436096" cy="115212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0BBED4A-3381-4673-B708-118C16269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4550" y="4786312"/>
            <a:ext cx="5435600" cy="94694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1899" y="12633"/>
            <a:ext cx="8700202" cy="883895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04" y="980728"/>
            <a:ext cx="864939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89F4F81-091F-4F4D-A397-6C7F189AD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650" y="1525576"/>
            <a:ext cx="8648700" cy="5023528"/>
          </a:xfrm>
          <a:prstGeom prst="rect">
            <a:avLst/>
          </a:prstGeom>
        </p:spPr>
        <p:txBody>
          <a:bodyPr/>
          <a:lstStyle>
            <a:lvl1pPr marL="216000" indent="-216000">
              <a:spcBef>
                <a:spcPts val="300"/>
              </a:spcBef>
              <a:spcAft>
                <a:spcPts val="300"/>
              </a:spcAft>
              <a:defRPr sz="16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3pPr>
            <a:lvl4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4pPr>
            <a:lvl5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0FCBC1-5CF3-4EDB-ABFF-5C50A20A0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1899" y="12633"/>
            <a:ext cx="8700202" cy="883895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89F4F81-091F-4F4D-A397-6C7F189ADC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650" y="980728"/>
            <a:ext cx="8648700" cy="5568376"/>
          </a:xfrm>
          <a:prstGeom prst="rect">
            <a:avLst/>
          </a:prstGeom>
        </p:spPr>
        <p:txBody>
          <a:bodyPr/>
          <a:lstStyle>
            <a:lvl1pPr marL="252000" indent="-252000">
              <a:spcBef>
                <a:spcPts val="300"/>
              </a:spcBef>
              <a:spcAft>
                <a:spcPts val="300"/>
              </a:spcAft>
              <a:defRPr sz="18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3pPr>
            <a:lvl4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4pPr>
            <a:lvl5pPr>
              <a:spcBef>
                <a:spcPts val="300"/>
              </a:spcBef>
              <a:spcAft>
                <a:spcPts val="300"/>
              </a:spcAft>
              <a:defRPr sz="1500">
                <a:latin typeface="NanumBarunGothic" panose="020B0603020101020101" pitchFamily="34" charset="-127"/>
                <a:ea typeface="NanumBarunGothic" panose="020B060302010102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037A289-7E90-404E-9C12-C36A0A04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0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174F-AAC3-4719-9A3B-7785C3CB1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473DCE-882D-461A-A653-DEECF849D9AF}"/>
              </a:ext>
            </a:extLst>
          </p:cNvPr>
          <p:cNvSpPr txBox="1"/>
          <p:nvPr userDrawn="1"/>
        </p:nvSpPr>
        <p:spPr>
          <a:xfrm>
            <a:off x="1013842" y="2313725"/>
            <a:ext cx="7116316" cy="223055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</a:rPr>
              <a:t>Thank You!</a:t>
            </a:r>
          </a:p>
          <a:p>
            <a:pPr algn="ctr"/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Do you have any questions?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60" r:id="rId4"/>
    <p:sldLayoutId id="2147483675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604469B-4CB9-4271-A0BF-6C26E093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실습 </a:t>
            </a:r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2EB00-B907-47E0-A9F3-F54702564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4550" y="4786312"/>
            <a:ext cx="5435600" cy="137899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실습 </a:t>
            </a:r>
            <a:r>
              <a:rPr lang="en-US" altLang="ko-KR" dirty="0"/>
              <a:t>07 review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실습 </a:t>
            </a:r>
            <a:r>
              <a:rPr lang="en-US" altLang="ko-KR" dirty="0"/>
              <a:t>08 : Knapsack(DP and Greedy)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실습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07 review</a:t>
            </a:r>
            <a:endParaRPr 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FD0FD-F874-4487-B257-A6F0CDA5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anumBarunGothic"/>
                <a:ea typeface="NanumBarunGothic"/>
                <a:cs typeface="Arial"/>
              </a:rPr>
              <a:t>동전 거스름돈 문제(</a:t>
            </a:r>
            <a:r>
              <a:rPr lang="en-US" altLang="ko-KR" dirty="0">
                <a:latin typeface="NanumBarunGothic"/>
                <a:ea typeface="NanumBarunGothic"/>
                <a:cs typeface="Arial"/>
              </a:rPr>
              <a:t>Coin Change</a:t>
            </a:r>
            <a:r>
              <a:rPr lang="ko-KR" altLang="en-US" dirty="0">
                <a:latin typeface="NanumBarunGothic"/>
                <a:ea typeface="NanumBarunGothic"/>
                <a:cs typeface="Arial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ore-KR" altLang="en-US" dirty="0"/>
              <a:t>모범 답안</a:t>
            </a:r>
            <a:r>
              <a:rPr lang="en-US" altLang="ko-Kore-KR" dirty="0"/>
              <a:t> - C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8B8AF9-9CA0-EE03-565E-BCBFBCE9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632312"/>
            <a:ext cx="5680981" cy="50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10주차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실습</a:t>
            </a:r>
            <a:endParaRPr 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FD0FD-F874-4487-B257-A6F0CDA5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anumBarunGothic"/>
                <a:ea typeface="NanumBarunGothic"/>
                <a:cs typeface="Arial"/>
              </a:rPr>
              <a:t>0-1 배낭 문제 (</a:t>
            </a:r>
            <a:r>
              <a:rPr lang="ko-KR" altLang="en-US" dirty="0" err="1">
                <a:latin typeface="NanumBarunGothic"/>
                <a:ea typeface="NanumBarunGothic"/>
                <a:cs typeface="Arial"/>
              </a:rPr>
              <a:t>Knapsack</a:t>
            </a:r>
            <a:r>
              <a:rPr lang="ko-KR" altLang="en-US" dirty="0">
                <a:latin typeface="NanumBarunGothic"/>
                <a:ea typeface="NanumBarunGothic"/>
                <a:cs typeface="Arial"/>
              </a:rPr>
              <a:t> </a:t>
            </a:r>
            <a:r>
              <a:rPr lang="ko-KR" altLang="en-US" dirty="0" err="1">
                <a:latin typeface="NanumBarunGothic"/>
                <a:ea typeface="NanumBarunGothic"/>
                <a:cs typeface="Arial"/>
              </a:rPr>
              <a:t>Problem</a:t>
            </a:r>
            <a:r>
              <a:rPr lang="ko-KR" altLang="en-US" dirty="0">
                <a:latin typeface="NanumBarunGothic"/>
                <a:ea typeface="NanumBarunGothic"/>
                <a:cs typeface="Arial"/>
              </a:rPr>
              <a:t>) </a:t>
            </a:r>
            <a:r>
              <a:rPr lang="en-US" altLang="ko-KR" dirty="0">
                <a:latin typeface="NanumBarunGothic"/>
                <a:ea typeface="NanumBarunGothic"/>
                <a:cs typeface="Arial"/>
              </a:rPr>
              <a:t>(Greedy &amp; DP)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N</a:t>
            </a:r>
            <a:r>
              <a:rPr lang="ko-KR" altLang="en-US" dirty="0"/>
              <a:t>개의 물건이 있고</a:t>
            </a:r>
            <a:r>
              <a:rPr lang="en-US" altLang="ko-KR" dirty="0"/>
              <a:t>, </a:t>
            </a:r>
            <a:r>
              <a:rPr lang="ko-KR" altLang="en-US" dirty="0"/>
              <a:t>각 물건의 무게와 가치가 각각 다를 때</a:t>
            </a:r>
            <a:r>
              <a:rPr lang="en-US" altLang="ko-KR" dirty="0"/>
              <a:t>, </a:t>
            </a:r>
            <a:r>
              <a:rPr lang="ko-KR" altLang="en-US" dirty="0"/>
              <a:t>정해진 무게만큼만 담을 수 있는 가방에 어떤 물건들을 담아야 이익을 최대화할 수 있는가</a:t>
            </a:r>
            <a:r>
              <a:rPr lang="en-US" altLang="ko-KR" dirty="0"/>
              <a:t>?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조건</a:t>
            </a:r>
            <a:endParaRPr lang="en-US" altLang="ko-KR" dirty="0"/>
          </a:p>
          <a:p>
            <a:pPr lvl="1"/>
            <a:r>
              <a:rPr lang="ko-KR" altLang="en-US" dirty="0"/>
              <a:t>물건을 쪼개거나 나눌 수 없음</a:t>
            </a:r>
            <a:endParaRPr lang="en-US" altLang="ko-KR" dirty="0"/>
          </a:p>
          <a:p>
            <a:pPr lvl="1"/>
            <a:r>
              <a:rPr lang="ko-KR" altLang="en-US" dirty="0" err="1"/>
              <a:t>동전거스름돈</a:t>
            </a:r>
            <a:r>
              <a:rPr lang="ko-KR" altLang="en-US" dirty="0"/>
              <a:t> 문제와는 다르게 </a:t>
            </a:r>
            <a:r>
              <a:rPr lang="ko-KR" altLang="en-US" dirty="0">
                <a:solidFill>
                  <a:srgbClr val="FF0000"/>
                </a:solidFill>
              </a:rPr>
              <a:t>하나의 물건은 한 번만 집을 수 있음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동전거스름돈</a:t>
            </a:r>
            <a:r>
              <a:rPr lang="ko-KR" altLang="en-US" dirty="0">
                <a:solidFill>
                  <a:srgbClr val="FF0000"/>
                </a:solidFill>
              </a:rPr>
              <a:t> 문제에서 집는 동전의 개수를 무게로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액수를 가치로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용량을 거슬러줄 돈으로 바꾸어    문제를 해결할 수 있음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6767E-5B36-4978-9CBD-A454738B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67" y="3953441"/>
            <a:ext cx="3165866" cy="28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1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dirty="0"/>
              <a:t>고려하는 물건과 가방의 용량을 점차 늘려가면서 이익을 계산</a:t>
            </a:r>
            <a:endParaRPr lang="en-US" altLang="ko-KR" dirty="0"/>
          </a:p>
          <a:p>
            <a:pPr lvl="0"/>
            <a:r>
              <a:rPr lang="ko-KR" altLang="en-US" dirty="0"/>
              <a:t>고려해야하는 물건의 수를 </a:t>
            </a:r>
            <a:r>
              <a:rPr lang="en-US" altLang="ko-KR" dirty="0"/>
              <a:t>1</a:t>
            </a:r>
            <a:r>
              <a:rPr lang="ko-KR" altLang="en-US" dirty="0"/>
              <a:t>부터 차례대로 늘려갈 때</a:t>
            </a:r>
            <a:r>
              <a:rPr lang="en-US" altLang="ko-KR" dirty="0"/>
              <a:t>, </a:t>
            </a:r>
            <a:r>
              <a:rPr lang="ko-KR" altLang="en-US" dirty="0"/>
              <a:t>매번 </a:t>
            </a:r>
            <a:r>
              <a:rPr lang="ko-KR" altLang="en-US" dirty="0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 dirty="0"/>
              <a:t>를 판별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55525"/>
              </p:ext>
            </p:extLst>
          </p:nvPr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Weight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50ED022C-A766-4FF6-AD55-B286E18CBACC}"/>
              </a:ext>
            </a:extLst>
          </p:cNvPr>
          <p:cNvSpPr/>
          <p:nvPr/>
        </p:nvSpPr>
        <p:spPr>
          <a:xfrm rot="16200000">
            <a:off x="1205302" y="1251153"/>
            <a:ext cx="288032" cy="19808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F6D0D-8C05-4B76-A40D-88C5DC376AB5}"/>
              </a:ext>
            </a:extLst>
          </p:cNvPr>
          <p:cNvSpPr txBox="1"/>
          <p:nvPr/>
        </p:nvSpPr>
        <p:spPr>
          <a:xfrm>
            <a:off x="2411760" y="2087698"/>
            <a:ext cx="32403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가방의 용량이 </a:t>
            </a:r>
            <a:r>
              <a:rPr lang="en-US" altLang="ko-KR" sz="1400" dirty="0"/>
              <a:t>0</a:t>
            </a:r>
            <a:r>
              <a:rPr lang="ko-KR" altLang="en-US" sz="1400" dirty="0"/>
              <a:t>이라고 가정하고</a:t>
            </a:r>
            <a:r>
              <a:rPr lang="en-US" altLang="ko-KR" sz="1400" dirty="0"/>
              <a:t>, </a:t>
            </a:r>
            <a:r>
              <a:rPr lang="ko-KR" altLang="en-US" sz="1400" dirty="0"/>
              <a:t>점차 늘림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7C47E5C-4268-49CD-9C72-E67567ADA61F}"/>
              </a:ext>
            </a:extLst>
          </p:cNvPr>
          <p:cNvSpPr/>
          <p:nvPr/>
        </p:nvSpPr>
        <p:spPr>
          <a:xfrm>
            <a:off x="37976" y="2564904"/>
            <a:ext cx="288032" cy="38164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26C76-C7A6-4668-8EF6-C34A2DE0F57B}"/>
              </a:ext>
            </a:extLst>
          </p:cNvPr>
          <p:cNvSpPr txBox="1"/>
          <p:nvPr/>
        </p:nvSpPr>
        <p:spPr>
          <a:xfrm>
            <a:off x="85126" y="6463968"/>
            <a:ext cx="542297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처음엔 물건이 하나만 있다고 가정하며</a:t>
            </a:r>
            <a:r>
              <a:rPr lang="en-US" altLang="ko-KR" sz="1400" dirty="0"/>
              <a:t>, </a:t>
            </a:r>
            <a:r>
              <a:rPr lang="ko-KR" altLang="en-US" sz="1400" dirty="0"/>
              <a:t>점차 고려할 물건의 수를 </a:t>
            </a:r>
            <a:r>
              <a:rPr lang="ko-KR" altLang="en-US" sz="1400" dirty="0" err="1"/>
              <a:t>늘려나감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598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dirty="0"/>
              <a:t>고려하는 물건과 가방의 용량을 점차 늘려가면서 이익을 계산</a:t>
            </a:r>
            <a:endParaRPr lang="en-US" altLang="ko-KR" dirty="0"/>
          </a:p>
          <a:p>
            <a:pPr lvl="0"/>
            <a:r>
              <a:rPr lang="ko-KR" altLang="en-US" dirty="0"/>
              <a:t>고려해야하는 물건의 수를 </a:t>
            </a:r>
            <a:r>
              <a:rPr lang="en-US" altLang="ko-KR" dirty="0"/>
              <a:t>1</a:t>
            </a:r>
            <a:r>
              <a:rPr lang="ko-KR" altLang="en-US" dirty="0"/>
              <a:t>부터 차례대로 늘려갈 때</a:t>
            </a:r>
            <a:r>
              <a:rPr lang="en-US" altLang="ko-KR" dirty="0"/>
              <a:t>, </a:t>
            </a:r>
            <a:r>
              <a:rPr lang="ko-KR" altLang="en-US" dirty="0"/>
              <a:t>매번 </a:t>
            </a:r>
            <a:r>
              <a:rPr lang="ko-KR" altLang="en-US" dirty="0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 dirty="0"/>
              <a:t>를 판별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B6FB03B5-C50F-4543-AA7D-A8BCAC92A4D7}"/>
              </a:ext>
            </a:extLst>
          </p:cNvPr>
          <p:cNvSpPr/>
          <p:nvPr/>
        </p:nvSpPr>
        <p:spPr>
          <a:xfrm>
            <a:off x="2304378" y="1988840"/>
            <a:ext cx="288032" cy="4203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43EDC-DD98-4B48-B851-8C39CD14038C}"/>
              </a:ext>
            </a:extLst>
          </p:cNvPr>
          <p:cNvSpPr txBox="1"/>
          <p:nvPr/>
        </p:nvSpPr>
        <p:spPr>
          <a:xfrm>
            <a:off x="2771800" y="1885960"/>
            <a:ext cx="388843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가방의 용량이 </a:t>
            </a:r>
            <a:r>
              <a:rPr lang="en-US" altLang="ko-KR" sz="1400" dirty="0"/>
              <a:t>0</a:t>
            </a:r>
            <a:r>
              <a:rPr lang="ko-KR" altLang="en-US" sz="1400" dirty="0"/>
              <a:t>인 경우 → 담을 수 있는 물건이 없음 → 가방에 담긴 물건들의 가치의 총 합 </a:t>
            </a:r>
            <a:r>
              <a:rPr lang="en-US" altLang="ko-KR" sz="1400" dirty="0"/>
              <a:t>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512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고려하는 물건과 가방의 용량을 점차 늘려가면서 이익을 계산</a:t>
            </a:r>
            <a:endParaRPr lang="en-US" altLang="ko-KR"/>
          </a:p>
          <a:p>
            <a:pPr lvl="0"/>
            <a:r>
              <a:rPr lang="ko-KR" altLang="en-US"/>
              <a:t>고려해야하는 물건의 수를 </a:t>
            </a:r>
            <a:r>
              <a:rPr lang="en-US" altLang="ko-KR"/>
              <a:t>1</a:t>
            </a:r>
            <a:r>
              <a:rPr lang="ko-KR" altLang="en-US"/>
              <a:t>부터 차례대로 늘려갈 때</a:t>
            </a:r>
            <a:r>
              <a:rPr lang="en-US" altLang="ko-KR"/>
              <a:t>, </a:t>
            </a:r>
            <a:r>
              <a:rPr lang="ko-KR" altLang="en-US"/>
              <a:t>매번 </a:t>
            </a:r>
            <a:r>
              <a:rPr lang="ko-KR" altLang="en-US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/>
              <a:t>를 판별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1365FFE-854C-4CDA-ABF3-7B34767DD2E4}"/>
              </a:ext>
            </a:extLst>
          </p:cNvPr>
          <p:cNvSpPr/>
          <p:nvPr/>
        </p:nvSpPr>
        <p:spPr>
          <a:xfrm>
            <a:off x="1928129" y="4264436"/>
            <a:ext cx="1029714" cy="2880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15BFD-2DAD-470B-BB64-94797C6D95CC}"/>
              </a:ext>
            </a:extLst>
          </p:cNvPr>
          <p:cNvSpPr txBox="1"/>
          <p:nvPr/>
        </p:nvSpPr>
        <p:spPr>
          <a:xfrm>
            <a:off x="2339752" y="4700927"/>
            <a:ext cx="388843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(</a:t>
            </a:r>
            <a:r>
              <a:rPr lang="ko-KR" altLang="en-US" sz="1400" dirty="0"/>
              <a:t>현재 가방의 무게</a:t>
            </a:r>
            <a:r>
              <a:rPr lang="en-US" altLang="ko-KR" sz="1400" dirty="0"/>
              <a:t>(capacity) – weight &gt;= 0)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새로운 물건을 가방에 넣을 수 있음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새로운 물건의 </a:t>
            </a:r>
            <a:r>
              <a:rPr lang="en-US" altLang="ko-KR" sz="1400" dirty="0"/>
              <a:t>value</a:t>
            </a:r>
            <a:r>
              <a:rPr lang="ko-KR" altLang="en-US" sz="1400" dirty="0"/>
              <a:t>를 추가</a:t>
            </a:r>
            <a:endParaRPr lang="en-US" altLang="ko-KR" sz="1400" dirty="0"/>
          </a:p>
          <a:p>
            <a:r>
              <a:rPr lang="en-US" altLang="ko-KR" sz="1400" dirty="0"/>
              <a:t>else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새로운 물건을 가방에 넣을 수 없음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기존의 </a:t>
            </a:r>
            <a:r>
              <a:rPr lang="en-US" altLang="ko-KR" sz="1400" dirty="0"/>
              <a:t>value(</a:t>
            </a:r>
            <a:r>
              <a:rPr lang="ko-KR" altLang="en-US" sz="1400" dirty="0"/>
              <a:t>바로 위칸의 값</a:t>
            </a:r>
            <a:r>
              <a:rPr lang="en-US" altLang="ko-KR" sz="1400" dirty="0"/>
              <a:t>)</a:t>
            </a:r>
            <a:r>
              <a:rPr lang="ko-KR" altLang="en-US" sz="1400" dirty="0"/>
              <a:t>를 유지</a:t>
            </a:r>
            <a:r>
              <a:rPr lang="en-US" altLang="ko-KR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672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고려하는 물건과 가방의 용량을 점차 늘려가면서 이익을 계산</a:t>
            </a:r>
            <a:endParaRPr lang="en-US" altLang="ko-KR"/>
          </a:p>
          <a:p>
            <a:pPr lvl="0"/>
            <a:r>
              <a:rPr lang="ko-KR" altLang="en-US"/>
              <a:t>고려해야하는 물건의 수를 </a:t>
            </a:r>
            <a:r>
              <a:rPr lang="en-US" altLang="ko-KR"/>
              <a:t>1</a:t>
            </a:r>
            <a:r>
              <a:rPr lang="ko-KR" altLang="en-US"/>
              <a:t>부터 차례대로 늘려갈 때</a:t>
            </a:r>
            <a:r>
              <a:rPr lang="en-US" altLang="ko-KR"/>
              <a:t>, </a:t>
            </a:r>
            <a:r>
              <a:rPr lang="ko-KR" altLang="en-US"/>
              <a:t>매번 </a:t>
            </a:r>
            <a:r>
              <a:rPr lang="ko-KR" altLang="en-US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/>
              <a:t>를 판별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1365FFE-854C-4CDA-ABF3-7B34767DD2E4}"/>
              </a:ext>
            </a:extLst>
          </p:cNvPr>
          <p:cNvSpPr/>
          <p:nvPr/>
        </p:nvSpPr>
        <p:spPr>
          <a:xfrm>
            <a:off x="1928128" y="4264436"/>
            <a:ext cx="3507967" cy="2880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0C2F4-76C4-4EB3-86DD-2A0B0DA1E8BA}"/>
              </a:ext>
            </a:extLst>
          </p:cNvPr>
          <p:cNvSpPr txBox="1"/>
          <p:nvPr/>
        </p:nvSpPr>
        <p:spPr>
          <a:xfrm>
            <a:off x="4788024" y="4700927"/>
            <a:ext cx="388843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If (</a:t>
            </a:r>
            <a:r>
              <a:rPr lang="ko-KR" altLang="en-US" sz="1400"/>
              <a:t>현재 가방의 무게</a:t>
            </a:r>
            <a:r>
              <a:rPr lang="en-US" altLang="ko-KR" sz="1400"/>
              <a:t>(capacity) – weight &gt;= 0)</a:t>
            </a:r>
          </a:p>
          <a:p>
            <a:r>
              <a:rPr lang="en-US" altLang="ko-KR" sz="1400"/>
              <a:t>    </a:t>
            </a:r>
            <a:r>
              <a:rPr lang="ko-KR" altLang="en-US" sz="1400"/>
              <a:t>새로운 물건을 가방에 넣을 수 있음</a:t>
            </a:r>
            <a:endParaRPr lang="en-US" altLang="ko-KR" sz="1400"/>
          </a:p>
          <a:p>
            <a:r>
              <a:rPr lang="en-US" altLang="ko-KR" sz="1400"/>
              <a:t>    </a:t>
            </a:r>
            <a:r>
              <a:rPr lang="ko-KR" altLang="en-US" sz="1400"/>
              <a:t>새로운 물건의 </a:t>
            </a:r>
            <a:r>
              <a:rPr lang="en-US" altLang="ko-KR" sz="1400"/>
              <a:t>value</a:t>
            </a:r>
            <a:r>
              <a:rPr lang="ko-KR" altLang="en-US" sz="1400"/>
              <a:t>를 추가</a:t>
            </a:r>
            <a:endParaRPr lang="en-US" altLang="ko-KR" sz="1400"/>
          </a:p>
          <a:p>
            <a:r>
              <a:rPr lang="en-US" altLang="ko-KR" sz="1400"/>
              <a:t>else</a:t>
            </a:r>
          </a:p>
          <a:p>
            <a:r>
              <a:rPr lang="en-US" altLang="ko-KR" sz="1400"/>
              <a:t>    </a:t>
            </a:r>
            <a:r>
              <a:rPr lang="ko-KR" altLang="en-US" sz="1400"/>
              <a:t>새로운 물건을 가방에 넣을 수 없음</a:t>
            </a:r>
            <a:endParaRPr lang="en-US" altLang="ko-KR" sz="1400"/>
          </a:p>
          <a:p>
            <a:r>
              <a:rPr lang="en-US" altLang="ko-KR" sz="1400"/>
              <a:t>    </a:t>
            </a:r>
            <a:r>
              <a:rPr lang="ko-KR" altLang="en-US" sz="1400"/>
              <a:t>기존의 </a:t>
            </a:r>
            <a:r>
              <a:rPr lang="en-US" altLang="ko-KR" sz="1400"/>
              <a:t>value</a:t>
            </a:r>
            <a:r>
              <a:rPr lang="ko-KR" altLang="en-US" sz="1400"/>
              <a:t>를 유지</a:t>
            </a:r>
            <a:r>
              <a:rPr lang="en-US" altLang="ko-KR" sz="140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44702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고려하는 물건과 가방의 용량을 점차 늘려가면서 이익을 계산</a:t>
            </a:r>
            <a:endParaRPr lang="en-US" altLang="ko-KR"/>
          </a:p>
          <a:p>
            <a:pPr lvl="0"/>
            <a:r>
              <a:rPr lang="ko-KR" altLang="en-US"/>
              <a:t>고려해야하는 물건의 수를 </a:t>
            </a:r>
            <a:r>
              <a:rPr lang="en-US" altLang="ko-KR"/>
              <a:t>1</a:t>
            </a:r>
            <a:r>
              <a:rPr lang="ko-KR" altLang="en-US"/>
              <a:t>부터 차례대로 늘려갈 때</a:t>
            </a:r>
            <a:r>
              <a:rPr lang="en-US" altLang="ko-KR"/>
              <a:t>, </a:t>
            </a:r>
            <a:r>
              <a:rPr lang="ko-KR" altLang="en-US"/>
              <a:t>매번 </a:t>
            </a:r>
            <a:r>
              <a:rPr lang="ko-KR" altLang="en-US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/>
              <a:t>를 판별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0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고려하는 물건과 가방의 용량을 점차 늘려가면서 이익을 계산</a:t>
            </a:r>
            <a:endParaRPr lang="en-US" altLang="ko-KR"/>
          </a:p>
          <a:p>
            <a:pPr lvl="0"/>
            <a:r>
              <a:rPr lang="ko-KR" altLang="en-US"/>
              <a:t>고려해야하는 물건의 수를 </a:t>
            </a:r>
            <a:r>
              <a:rPr lang="en-US" altLang="ko-KR"/>
              <a:t>1</a:t>
            </a:r>
            <a:r>
              <a:rPr lang="ko-KR" altLang="en-US"/>
              <a:t>부터 차례대로 늘려갈 때</a:t>
            </a:r>
            <a:r>
              <a:rPr lang="en-US" altLang="ko-KR"/>
              <a:t>, </a:t>
            </a:r>
            <a:r>
              <a:rPr lang="ko-KR" altLang="en-US"/>
              <a:t>매번 </a:t>
            </a:r>
            <a:r>
              <a:rPr lang="ko-KR" altLang="en-US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/>
              <a:t>를 판별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550ED0AF-AD44-47D5-ABF7-CA71B3DE8D22}"/>
              </a:ext>
            </a:extLst>
          </p:cNvPr>
          <p:cNvSpPr/>
          <p:nvPr/>
        </p:nvSpPr>
        <p:spPr>
          <a:xfrm>
            <a:off x="3203848" y="4230531"/>
            <a:ext cx="288032" cy="420340"/>
          </a:xfrm>
          <a:prstGeom prst="downArrow">
            <a:avLst/>
          </a:prstGeom>
          <a:solidFill>
            <a:srgbClr val="FEEE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25D05B1-6BA8-43CD-AB9D-424CB84FC0BE}"/>
              </a:ext>
            </a:extLst>
          </p:cNvPr>
          <p:cNvSpPr/>
          <p:nvPr/>
        </p:nvSpPr>
        <p:spPr>
          <a:xfrm rot="16200000">
            <a:off x="2372829" y="4620059"/>
            <a:ext cx="288032" cy="9302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C113B-E5B6-4E08-8FB3-72F402C22A95}"/>
              </a:ext>
            </a:extLst>
          </p:cNvPr>
          <p:cNvSpPr txBox="1"/>
          <p:nvPr/>
        </p:nvSpPr>
        <p:spPr>
          <a:xfrm>
            <a:off x="3486617" y="4798984"/>
            <a:ext cx="388843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If (</a:t>
            </a:r>
            <a:r>
              <a:rPr lang="ko-KR" altLang="en-US" sz="1400"/>
              <a:t>현재 가방의 무게</a:t>
            </a:r>
            <a:r>
              <a:rPr lang="en-US" altLang="ko-KR" sz="1400"/>
              <a:t>(capacity) – weight &gt;= 0)</a:t>
            </a:r>
          </a:p>
          <a:p>
            <a:r>
              <a:rPr lang="en-US" altLang="ko-KR" sz="1400"/>
              <a:t>    </a:t>
            </a:r>
            <a:r>
              <a:rPr lang="ko-KR" altLang="en-US" sz="1400"/>
              <a:t>새로운 물건을 가방에 넣을 수 있음</a:t>
            </a:r>
            <a:endParaRPr lang="en-US" altLang="ko-KR" sz="1400"/>
          </a:p>
          <a:p>
            <a:r>
              <a:rPr lang="en-US" altLang="ko-KR" sz="1400"/>
              <a:t>    </a:t>
            </a:r>
            <a:r>
              <a:rPr lang="ko-KR" altLang="en-US" sz="1400"/>
              <a:t>새로운 물건의 </a:t>
            </a:r>
            <a:r>
              <a:rPr lang="en-US" altLang="ko-KR" sz="1400"/>
              <a:t>value</a:t>
            </a:r>
            <a:r>
              <a:rPr lang="ko-KR" altLang="en-US" sz="1400"/>
              <a:t>를 추가</a:t>
            </a:r>
            <a:endParaRPr lang="en-US" altLang="ko-KR" sz="1400"/>
          </a:p>
          <a:p>
            <a:r>
              <a:rPr lang="en-US" altLang="ko-KR" sz="1400"/>
              <a:t>else</a:t>
            </a:r>
          </a:p>
          <a:p>
            <a:r>
              <a:rPr lang="en-US" altLang="ko-KR" sz="1400"/>
              <a:t>    </a:t>
            </a:r>
            <a:r>
              <a:rPr lang="ko-KR" altLang="en-US" sz="1400"/>
              <a:t>새로운 물건을 가방에 넣을 수 없음</a:t>
            </a:r>
            <a:endParaRPr lang="en-US" altLang="ko-KR" sz="1400"/>
          </a:p>
          <a:p>
            <a:r>
              <a:rPr lang="en-US" altLang="ko-KR" sz="1400"/>
              <a:t>    </a:t>
            </a:r>
            <a:r>
              <a:rPr lang="ko-KR" altLang="en-US" sz="1400"/>
              <a:t>기존의 </a:t>
            </a:r>
            <a:r>
              <a:rPr lang="en-US" altLang="ko-KR" sz="1400"/>
              <a:t>value</a:t>
            </a:r>
            <a:r>
              <a:rPr lang="ko-KR" altLang="en-US" sz="1400"/>
              <a:t>를 유지</a:t>
            </a:r>
            <a:r>
              <a:rPr lang="en-US" altLang="ko-KR" sz="140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545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고려하는 물건과 가방의 용량을 점차 늘려가면서 이익을 계산</a:t>
            </a:r>
            <a:endParaRPr lang="en-US" altLang="ko-KR"/>
          </a:p>
          <a:p>
            <a:pPr lvl="0"/>
            <a:r>
              <a:rPr lang="ko-KR" altLang="en-US"/>
              <a:t>고려해야하는 물건의 수를 </a:t>
            </a:r>
            <a:r>
              <a:rPr lang="en-US" altLang="ko-KR"/>
              <a:t>1</a:t>
            </a:r>
            <a:r>
              <a:rPr lang="ko-KR" altLang="en-US"/>
              <a:t>부터 차례대로 늘려갈 때</a:t>
            </a:r>
            <a:r>
              <a:rPr lang="en-US" altLang="ko-KR"/>
              <a:t>, </a:t>
            </a:r>
            <a:r>
              <a:rPr lang="ko-KR" altLang="en-US"/>
              <a:t>매번 </a:t>
            </a:r>
            <a:r>
              <a:rPr lang="ko-KR" altLang="en-US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/>
              <a:t>를 판별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550ED0AF-AD44-47D5-ABF7-CA71B3DE8D22}"/>
              </a:ext>
            </a:extLst>
          </p:cNvPr>
          <p:cNvSpPr/>
          <p:nvPr/>
        </p:nvSpPr>
        <p:spPr>
          <a:xfrm>
            <a:off x="4716016" y="4221088"/>
            <a:ext cx="288032" cy="420340"/>
          </a:xfrm>
          <a:prstGeom prst="downArrow">
            <a:avLst/>
          </a:prstGeom>
          <a:solidFill>
            <a:srgbClr val="FEEE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25D05B1-6BA8-43CD-AB9D-424CB84FC0BE}"/>
              </a:ext>
            </a:extLst>
          </p:cNvPr>
          <p:cNvSpPr/>
          <p:nvPr/>
        </p:nvSpPr>
        <p:spPr>
          <a:xfrm rot="16200000">
            <a:off x="2987824" y="3429000"/>
            <a:ext cx="288032" cy="33123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C113B-E5B6-4E08-8FB3-72F402C22A95}"/>
              </a:ext>
            </a:extLst>
          </p:cNvPr>
          <p:cNvSpPr txBox="1"/>
          <p:nvPr/>
        </p:nvSpPr>
        <p:spPr>
          <a:xfrm>
            <a:off x="5828189" y="5234292"/>
            <a:ext cx="2920275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If (</a:t>
            </a:r>
            <a:r>
              <a:rPr lang="ko-KR" altLang="en-US" sz="1100" dirty="0"/>
              <a:t>현재 가방의 무게</a:t>
            </a:r>
            <a:r>
              <a:rPr lang="en-US" altLang="ko-KR" sz="1100" dirty="0"/>
              <a:t>(capacity) – weight &gt;= 0)</a:t>
            </a:r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새로운 물건을 가방에 넣을 수 있음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새로운 물건의 </a:t>
            </a:r>
            <a:r>
              <a:rPr lang="en-US" altLang="ko-KR" sz="1100" dirty="0"/>
              <a:t>value</a:t>
            </a:r>
            <a:r>
              <a:rPr lang="ko-KR" altLang="en-US" sz="1100" dirty="0"/>
              <a:t>를 추가</a:t>
            </a:r>
            <a:endParaRPr lang="en-US" altLang="ko-KR" sz="1100" dirty="0"/>
          </a:p>
          <a:p>
            <a:r>
              <a:rPr lang="en-US" altLang="ko-KR" sz="1100" dirty="0"/>
              <a:t>else</a:t>
            </a:r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새로운 물건을 가방에 넣을 수 없음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기존의 </a:t>
            </a:r>
            <a:r>
              <a:rPr lang="en-US" altLang="ko-KR" sz="1100" dirty="0"/>
              <a:t>value</a:t>
            </a:r>
            <a:r>
              <a:rPr lang="ko-KR" altLang="en-US" sz="1100" dirty="0"/>
              <a:t>를 유지</a:t>
            </a:r>
            <a:r>
              <a:rPr lang="en-US" altLang="ko-KR" sz="1100" dirty="0"/>
              <a:t>    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7729E8F3-0262-47D2-9ABE-F412F4F4228C}"/>
              </a:ext>
            </a:extLst>
          </p:cNvPr>
          <p:cNvSpPr/>
          <p:nvPr/>
        </p:nvSpPr>
        <p:spPr>
          <a:xfrm flipV="1">
            <a:off x="2555775" y="4323017"/>
            <a:ext cx="2232249" cy="936104"/>
          </a:xfrm>
          <a:prstGeom prst="bentArrow">
            <a:avLst>
              <a:gd name="adj1" fmla="val 16593"/>
              <a:gd name="adj2" fmla="val 18194"/>
              <a:gd name="adj3" fmla="val 16193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EB09B-3CA4-4071-9BD6-9874C757BCD2}"/>
              </a:ext>
            </a:extLst>
          </p:cNvPr>
          <p:cNvSpPr txBox="1"/>
          <p:nvPr/>
        </p:nvSpPr>
        <p:spPr>
          <a:xfrm>
            <a:off x="5292080" y="4208150"/>
            <a:ext cx="2232248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새로 고려하는 물건을 넣지 않는 경우 </a:t>
            </a:r>
            <a:r>
              <a:rPr lang="en-US" altLang="ko-KR" sz="1100" dirty="0"/>
              <a:t>= </a:t>
            </a:r>
            <a:r>
              <a:rPr lang="ko-KR" altLang="en-US" sz="1100" dirty="0"/>
              <a:t>기존 배낭 상태의 </a:t>
            </a:r>
            <a:r>
              <a:rPr lang="en-US" altLang="ko-KR" sz="1100" dirty="0"/>
              <a:t>value</a:t>
            </a:r>
            <a:r>
              <a:rPr lang="ko-KR" altLang="en-US" sz="1100" dirty="0"/>
              <a:t>의 합</a:t>
            </a:r>
            <a:endParaRPr lang="en-US" altLang="ko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E0B56-585C-4788-ADBC-4A176A21DEDB}"/>
              </a:ext>
            </a:extLst>
          </p:cNvPr>
          <p:cNvSpPr txBox="1"/>
          <p:nvPr/>
        </p:nvSpPr>
        <p:spPr>
          <a:xfrm>
            <a:off x="2264568" y="5361050"/>
            <a:ext cx="2955503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새로 고려하는 물건을 넣는 경우</a:t>
            </a:r>
            <a:endParaRPr lang="en-US" altLang="ko-KR" sz="1100" dirty="0"/>
          </a:p>
          <a:p>
            <a:r>
              <a:rPr lang="en-US" altLang="ko-KR" sz="1100" dirty="0"/>
              <a:t>= </a:t>
            </a:r>
            <a:r>
              <a:rPr lang="ko-KR" altLang="en-US" sz="1100" dirty="0"/>
              <a:t>기존 배낭 상태 중 새 물건의 무게를 넣을 수 있을 만큼의 여유가 있는 상태에서</a:t>
            </a:r>
            <a:r>
              <a:rPr lang="en-US" altLang="ko-KR" sz="1100" dirty="0"/>
              <a:t>, </a:t>
            </a:r>
            <a:r>
              <a:rPr lang="ko-KR" altLang="en-US" sz="1100" dirty="0"/>
              <a:t>새 물건을 넣었을 때의 </a:t>
            </a:r>
            <a:r>
              <a:rPr lang="en-US" altLang="ko-KR" sz="1100" dirty="0"/>
              <a:t>value</a:t>
            </a:r>
            <a:r>
              <a:rPr lang="ko-KR" altLang="en-US" sz="1100" dirty="0"/>
              <a:t>의 총 합</a:t>
            </a:r>
            <a:endParaRPr lang="en-US" altLang="ko-K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49726F-34EB-4831-9989-27779B59E0F3}"/>
                  </a:ext>
                </a:extLst>
              </p:cNvPr>
              <p:cNvSpPr txBox="1"/>
              <p:nvPr/>
            </p:nvSpPr>
            <p:spPr>
              <a:xfrm>
                <a:off x="5004048" y="4811197"/>
                <a:ext cx="1259295" cy="261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⁡(0, 0+40)</m:t>
                      </m:r>
                    </m:oMath>
                  </m:oMathPara>
                </a14:m>
                <a:endParaRPr lang="en-US" altLang="ko-KR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49726F-34EB-4831-9989-27779B59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811197"/>
                <a:ext cx="1259295" cy="26161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A6A2A6A-2A47-4EE7-A840-5B4BBF583220}"/>
              </a:ext>
            </a:extLst>
          </p:cNvPr>
          <p:cNvSpPr/>
          <p:nvPr/>
        </p:nvSpPr>
        <p:spPr>
          <a:xfrm>
            <a:off x="1642728" y="4550242"/>
            <a:ext cx="393459" cy="434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64227C-2C96-4749-8C02-C1701A3CEDB0}"/>
              </a:ext>
            </a:extLst>
          </p:cNvPr>
          <p:cNvSpPr/>
          <p:nvPr/>
        </p:nvSpPr>
        <p:spPr>
          <a:xfrm>
            <a:off x="4678294" y="2568658"/>
            <a:ext cx="393459" cy="434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F042FD-BD9F-4124-BA73-E86F2EC0F9E9}"/>
              </a:ext>
            </a:extLst>
          </p:cNvPr>
          <p:cNvCxnSpPr>
            <a:stCxn id="8" idx="7"/>
            <a:endCxn id="16" idx="3"/>
          </p:cNvCxnSpPr>
          <p:nvPr/>
        </p:nvCxnSpPr>
        <p:spPr>
          <a:xfrm flipV="1">
            <a:off x="1978566" y="2939261"/>
            <a:ext cx="2757349" cy="167456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고려하는 물건과 가방의 용량을 점차 늘려가면서 이익을 계산</a:t>
            </a:r>
            <a:endParaRPr lang="en-US" altLang="ko-KR"/>
          </a:p>
          <a:p>
            <a:pPr lvl="0"/>
            <a:r>
              <a:rPr lang="ko-KR" altLang="en-US"/>
              <a:t>고려해야하는 물건의 수를 </a:t>
            </a:r>
            <a:r>
              <a:rPr lang="en-US" altLang="ko-KR"/>
              <a:t>1</a:t>
            </a:r>
            <a:r>
              <a:rPr lang="ko-KR" altLang="en-US"/>
              <a:t>부터 차례대로 늘려갈 때</a:t>
            </a:r>
            <a:r>
              <a:rPr lang="en-US" altLang="ko-KR"/>
              <a:t>, </a:t>
            </a:r>
            <a:r>
              <a:rPr lang="ko-KR" altLang="en-US"/>
              <a:t>매번 </a:t>
            </a:r>
            <a:r>
              <a:rPr lang="ko-KR" altLang="en-US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/>
              <a:t>를 판별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550ED0AF-AD44-47D5-ABF7-CA71B3DE8D22}"/>
              </a:ext>
            </a:extLst>
          </p:cNvPr>
          <p:cNvSpPr/>
          <p:nvPr/>
        </p:nvSpPr>
        <p:spPr>
          <a:xfrm>
            <a:off x="5568340" y="4221088"/>
            <a:ext cx="288032" cy="420340"/>
          </a:xfrm>
          <a:prstGeom prst="downArrow">
            <a:avLst/>
          </a:prstGeom>
          <a:solidFill>
            <a:srgbClr val="FEEE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25D05B1-6BA8-43CD-AB9D-424CB84FC0BE}"/>
              </a:ext>
            </a:extLst>
          </p:cNvPr>
          <p:cNvSpPr/>
          <p:nvPr/>
        </p:nvSpPr>
        <p:spPr>
          <a:xfrm rot="16200000">
            <a:off x="3285225" y="3131599"/>
            <a:ext cx="288032" cy="39071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B6C2356B-BEC3-41D3-892C-43E086AF073E}"/>
              </a:ext>
            </a:extLst>
          </p:cNvPr>
          <p:cNvSpPr/>
          <p:nvPr/>
        </p:nvSpPr>
        <p:spPr>
          <a:xfrm flipV="1">
            <a:off x="3150577" y="4323017"/>
            <a:ext cx="2232249" cy="936104"/>
          </a:xfrm>
          <a:prstGeom prst="bentArrow">
            <a:avLst>
              <a:gd name="adj1" fmla="val 16593"/>
              <a:gd name="adj2" fmla="val 18194"/>
              <a:gd name="adj3" fmla="val 16193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7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실습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07 review</a:t>
            </a:r>
            <a:endParaRPr 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FD0FD-F874-4487-B257-A6F0CDA5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anumBarunGothic"/>
                <a:ea typeface="NanumBarunGothic"/>
                <a:cs typeface="Arial"/>
              </a:rPr>
              <a:t>동전 거스름돈 문제(</a:t>
            </a:r>
            <a:r>
              <a:rPr lang="en-US" altLang="ko-KR" dirty="0">
                <a:latin typeface="NanumBarunGothic"/>
                <a:ea typeface="NanumBarunGothic"/>
                <a:cs typeface="Arial"/>
              </a:rPr>
              <a:t>Coin Change</a:t>
            </a:r>
            <a:r>
              <a:rPr lang="ko-KR" altLang="en-US" dirty="0">
                <a:latin typeface="NanumBarunGothic"/>
                <a:ea typeface="NanumBarunGothic"/>
                <a:cs typeface="Arial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err="1"/>
              <a:t>동전의</a:t>
            </a:r>
            <a:r>
              <a:rPr lang="en-US" dirty="0"/>
              <a:t> </a:t>
            </a:r>
            <a:r>
              <a:rPr lang="en-US" dirty="0" err="1"/>
              <a:t>액수들이</a:t>
            </a:r>
            <a:r>
              <a:rPr lang="en-US" dirty="0"/>
              <a:t> </a:t>
            </a:r>
            <a:r>
              <a:rPr lang="en-US" dirty="0" err="1"/>
              <a:t>담긴</a:t>
            </a:r>
            <a:r>
              <a:rPr lang="en-US" dirty="0"/>
              <a:t> </a:t>
            </a:r>
            <a:r>
              <a:rPr lang="en-US" dirty="0" err="1"/>
              <a:t>배열</a:t>
            </a:r>
            <a:r>
              <a:rPr lang="en-US" dirty="0"/>
              <a:t> W, </a:t>
            </a:r>
            <a:r>
              <a:rPr lang="en-US" dirty="0" err="1"/>
              <a:t>동전의</a:t>
            </a:r>
            <a:r>
              <a:rPr lang="en-US" dirty="0"/>
              <a:t> </a:t>
            </a:r>
            <a:r>
              <a:rPr lang="en-US" dirty="0" err="1"/>
              <a:t>종류</a:t>
            </a:r>
            <a:r>
              <a:rPr lang="en-US" dirty="0"/>
              <a:t> </a:t>
            </a:r>
            <a:r>
              <a:rPr lang="en-US" dirty="0" err="1"/>
              <a:t>수</a:t>
            </a:r>
            <a:r>
              <a:rPr lang="en-US" dirty="0"/>
              <a:t> n, </a:t>
            </a:r>
            <a:r>
              <a:rPr lang="en-US" dirty="0" err="1"/>
              <a:t>거슬러줘야하는</a:t>
            </a:r>
            <a:r>
              <a:rPr lang="en-US" dirty="0"/>
              <a:t> </a:t>
            </a:r>
            <a:r>
              <a:rPr lang="en-US" dirty="0" err="1"/>
              <a:t>돈</a:t>
            </a:r>
            <a:r>
              <a:rPr 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이 주어졌을 때 최소의 동전  개수로 거스름돈을 주는 문제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93E961-A94B-7EAE-F5CB-6CBC3B4FEE24}"/>
              </a:ext>
            </a:extLst>
          </p:cNvPr>
          <p:cNvGrpSpPr/>
          <p:nvPr/>
        </p:nvGrpSpPr>
        <p:grpSpPr>
          <a:xfrm>
            <a:off x="1670824" y="2611139"/>
            <a:ext cx="5802352" cy="2894667"/>
            <a:chOff x="1524700" y="1610098"/>
            <a:chExt cx="5802352" cy="289466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D94E824-589D-C589-CDB3-1329836A1385}"/>
                </a:ext>
              </a:extLst>
            </p:cNvPr>
            <p:cNvGrpSpPr/>
            <p:nvPr/>
          </p:nvGrpSpPr>
          <p:grpSpPr>
            <a:xfrm>
              <a:off x="1524700" y="1988490"/>
              <a:ext cx="5802352" cy="2516275"/>
              <a:chOff x="1717404" y="1908287"/>
              <a:chExt cx="6535705" cy="2242178"/>
            </a:xfrm>
          </p:grpSpPr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F26815FF-5C1B-602F-1EF4-E5593EBDF95C}"/>
                  </a:ext>
                </a:extLst>
              </p:cNvPr>
              <p:cNvSpPr/>
              <p:nvPr/>
            </p:nvSpPr>
            <p:spPr>
              <a:xfrm>
                <a:off x="1721614" y="1908287"/>
                <a:ext cx="477051" cy="2242170"/>
              </a:xfrm>
              <a:custGeom>
                <a:avLst/>
                <a:gdLst/>
                <a:ahLst/>
                <a:cxnLst/>
                <a:rect l="l" t="t" r="r" b="b"/>
                <a:pathLst>
                  <a:path w="359994" h="1691995">
                    <a:moveTo>
                      <a:pt x="0" y="0"/>
                    </a:moveTo>
                    <a:lnTo>
                      <a:pt x="359994" y="0"/>
                    </a:lnTo>
                    <a:lnTo>
                      <a:pt x="359994" y="1691995"/>
                    </a:lnTo>
                    <a:lnTo>
                      <a:pt x="0" y="1691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D5E5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endParaRPr sz="1400" dirty="0"/>
              </a:p>
            </p:txBody>
          </p:sp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407E2BF5-32E5-44F3-675C-34887F509090}"/>
                  </a:ext>
                </a:extLst>
              </p:cNvPr>
              <p:cNvSpPr/>
              <p:nvPr/>
            </p:nvSpPr>
            <p:spPr>
              <a:xfrm>
                <a:off x="1721611" y="1912504"/>
                <a:ext cx="0" cy="2233755"/>
              </a:xfrm>
              <a:custGeom>
                <a:avLst/>
                <a:gdLst/>
                <a:ahLst/>
                <a:cxnLst/>
                <a:rect l="l" t="t" r="r" b="b"/>
                <a:pathLst>
                  <a:path h="1685645">
                    <a:moveTo>
                      <a:pt x="0" y="1685645"/>
                    </a:moveTo>
                    <a:lnTo>
                      <a:pt x="0" y="0"/>
                    </a:lnTo>
                  </a:path>
                </a:pathLst>
              </a:custGeom>
              <a:ln w="6350">
                <a:solidFill>
                  <a:srgbClr val="EC008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400" dirty="0"/>
              </a:p>
            </p:txBody>
          </p:sp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CF008D63-8286-6557-21BE-3871093981AD}"/>
                  </a:ext>
                </a:extLst>
              </p:cNvPr>
              <p:cNvSpPr/>
              <p:nvPr/>
            </p:nvSpPr>
            <p:spPr>
              <a:xfrm>
                <a:off x="8248901" y="1912504"/>
                <a:ext cx="0" cy="2233755"/>
              </a:xfrm>
              <a:custGeom>
                <a:avLst/>
                <a:gdLst/>
                <a:ahLst/>
                <a:cxnLst/>
                <a:rect l="l" t="t" r="r" b="b"/>
                <a:pathLst>
                  <a:path h="1685645">
                    <a:moveTo>
                      <a:pt x="0" y="1685645"/>
                    </a:moveTo>
                    <a:lnTo>
                      <a:pt x="0" y="0"/>
                    </a:lnTo>
                  </a:path>
                </a:pathLst>
              </a:custGeom>
              <a:ln w="6350">
                <a:solidFill>
                  <a:srgbClr val="EC008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400" dirty="0"/>
              </a:p>
            </p:txBody>
          </p:sp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A8321818-5139-6705-1AC2-BA55869933EB}"/>
                  </a:ext>
                </a:extLst>
              </p:cNvPr>
              <p:cNvSpPr/>
              <p:nvPr/>
            </p:nvSpPr>
            <p:spPr>
              <a:xfrm>
                <a:off x="1717404" y="4150465"/>
                <a:ext cx="6535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931999">
                    <a:moveTo>
                      <a:pt x="0" y="0"/>
                    </a:moveTo>
                    <a:lnTo>
                      <a:pt x="4931999" y="0"/>
                    </a:lnTo>
                  </a:path>
                </a:pathLst>
              </a:custGeom>
              <a:ln w="6350">
                <a:solidFill>
                  <a:srgbClr val="EC008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400" dirty="0"/>
              </a:p>
            </p:txBody>
          </p: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BC42D155-4B92-B307-510D-77D746F700D5}"/>
                  </a:ext>
                </a:extLst>
              </p:cNvPr>
              <p:cNvSpPr/>
              <p:nvPr/>
            </p:nvSpPr>
            <p:spPr>
              <a:xfrm>
                <a:off x="1717404" y="1908290"/>
                <a:ext cx="65357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931999">
                    <a:moveTo>
                      <a:pt x="0" y="0"/>
                    </a:moveTo>
                    <a:lnTo>
                      <a:pt x="4931999" y="0"/>
                    </a:lnTo>
                  </a:path>
                </a:pathLst>
              </a:custGeom>
              <a:ln w="6350">
                <a:solidFill>
                  <a:srgbClr val="EC008C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endParaRPr sz="1400" dirty="0"/>
              </a:p>
            </p:txBody>
          </p:sp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13F3CB0E-B3C7-D8B1-BB5C-C99CB500D0C8}"/>
                  </a:ext>
                </a:extLst>
              </p:cNvPr>
              <p:cNvSpPr txBox="1"/>
              <p:nvPr/>
            </p:nvSpPr>
            <p:spPr>
              <a:xfrm>
                <a:off x="1897863" y="2037625"/>
                <a:ext cx="124539" cy="197579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4901"/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1</a:t>
                </a:r>
                <a:endParaRPr sz="1400" dirty="0">
                  <a:latin typeface="Courier New"/>
                  <a:cs typeface="Courier New"/>
                </a:endParaRPr>
              </a:p>
              <a:p>
                <a:pPr marL="14901">
                  <a:spcBef>
                    <a:spcPts val="493"/>
                  </a:spcBef>
                </a:pP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2</a:t>
                </a:r>
                <a:endParaRPr sz="1400" dirty="0">
                  <a:latin typeface="Courier New"/>
                  <a:cs typeface="Courier New"/>
                </a:endParaRPr>
              </a:p>
              <a:p>
                <a:pPr marL="14901">
                  <a:spcBef>
                    <a:spcPts val="493"/>
                  </a:spcBef>
                </a:pP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3</a:t>
                </a:r>
                <a:endParaRPr sz="1400" dirty="0">
                  <a:latin typeface="Courier New"/>
                  <a:cs typeface="Courier New"/>
                </a:endParaRPr>
              </a:p>
              <a:p>
                <a:pPr marL="14901">
                  <a:spcBef>
                    <a:spcPts val="493"/>
                  </a:spcBef>
                </a:pP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4</a:t>
                </a:r>
                <a:endParaRPr sz="1400" dirty="0">
                  <a:latin typeface="Courier New"/>
                  <a:cs typeface="Courier New"/>
                </a:endParaRPr>
              </a:p>
              <a:p>
                <a:pPr marL="14901">
                  <a:spcBef>
                    <a:spcPts val="493"/>
                  </a:spcBef>
                </a:pP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5</a:t>
                </a:r>
                <a:endParaRPr sz="1400" dirty="0">
                  <a:latin typeface="Courier New"/>
                  <a:cs typeface="Courier New"/>
                </a:endParaRPr>
              </a:p>
              <a:p>
                <a:pPr marL="14901">
                  <a:spcBef>
                    <a:spcPts val="493"/>
                  </a:spcBef>
                </a:pP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6</a:t>
                </a:r>
                <a:endParaRPr sz="1400" dirty="0">
                  <a:latin typeface="Courier New"/>
                  <a:cs typeface="Courier New"/>
                </a:endParaRPr>
              </a:p>
              <a:p>
                <a:pPr marL="14901">
                  <a:spcBef>
                    <a:spcPts val="493"/>
                  </a:spcBef>
                </a:pP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7</a:t>
                </a:r>
                <a:endParaRPr sz="1400" dirty="0">
                  <a:latin typeface="Courier New"/>
                  <a:cs typeface="Courier New"/>
                </a:endParaRPr>
              </a:p>
              <a:p>
                <a:pPr marL="14901">
                  <a:spcBef>
                    <a:spcPts val="493"/>
                  </a:spcBef>
                </a:pP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8</a:t>
                </a:r>
                <a:endParaRPr sz="1400" dirty="0">
                  <a:latin typeface="Courier New"/>
                  <a:cs typeface="Courier New"/>
                </a:endParaRPr>
              </a:p>
            </p:txBody>
          </p:sp>
          <p:sp>
            <p:nvSpPr>
              <p:cNvPr id="16" name="object 13">
                <a:extLst>
                  <a:ext uri="{FF2B5EF4-FFF2-40B4-BE49-F238E27FC236}">
                    <a16:creationId xmlns:a16="http://schemas.microsoft.com/office/drawing/2014/main" id="{E8F29189-C0A3-8D17-5E41-5C81FC07C94B}"/>
                  </a:ext>
                </a:extLst>
              </p:cNvPr>
              <p:cNvSpPr txBox="1"/>
              <p:nvPr/>
            </p:nvSpPr>
            <p:spPr>
              <a:xfrm>
                <a:off x="2356803" y="2039800"/>
                <a:ext cx="5887891" cy="197326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4901"/>
                <a:r>
                  <a:rPr sz="1400" b="1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int</a:t>
                </a:r>
                <a:r>
                  <a:rPr sz="1400" b="1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coin</a:t>
                </a:r>
                <a:r>
                  <a:rPr sz="1400" spc="-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_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change</a:t>
                </a:r>
                <a:r>
                  <a:rPr sz="1400" spc="-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_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making</a:t>
                </a:r>
                <a:r>
                  <a:rPr sz="1400" spc="-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_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DP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(</a:t>
                </a:r>
                <a:r>
                  <a:rPr sz="1400" b="1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int</a:t>
                </a:r>
                <a:r>
                  <a:rPr sz="1400" b="1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W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[ ]</a:t>
                </a:r>
                <a:r>
                  <a:rPr sz="1400" spc="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,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b="1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int</a:t>
                </a:r>
                <a:r>
                  <a:rPr sz="1400" b="1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n</a:t>
                </a:r>
                <a:r>
                  <a:rPr sz="1400" spc="47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,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b="1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int</a:t>
                </a:r>
                <a:r>
                  <a:rPr sz="1400" b="1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M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) {</a:t>
                </a:r>
                <a:endParaRPr sz="1400" dirty="0">
                  <a:latin typeface="함초롬바탕"/>
                  <a:cs typeface="함초롬바탕"/>
                </a:endParaRPr>
              </a:p>
              <a:p>
                <a:pPr marL="192972">
                  <a:spcBef>
                    <a:spcPts val="493"/>
                  </a:spcBef>
                </a:pPr>
                <a:r>
                  <a:rPr sz="1400" b="1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int</a:t>
                </a:r>
                <a:r>
                  <a:rPr sz="1400" b="1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C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[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MAX</a:t>
                </a:r>
                <a:r>
                  <a:rPr sz="1400" spc="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]</a:t>
                </a:r>
                <a:r>
                  <a:rPr lang="en-US" sz="1400" spc="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spc="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=</a:t>
                </a:r>
                <a:r>
                  <a:rPr lang="en-US" sz="1400" spc="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spc="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{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0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}</a:t>
                </a:r>
                <a:r>
                  <a:rPr sz="1400" spc="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,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</a:t>
                </a:r>
                <a:r>
                  <a:rPr sz="1400" spc="47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,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k</a:t>
                </a:r>
                <a:r>
                  <a:rPr sz="1400" spc="71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;</a:t>
                </a:r>
                <a:endParaRPr sz="1400" dirty="0">
                  <a:latin typeface="함초롬바탕"/>
                  <a:cs typeface="함초롬바탕"/>
                </a:endParaRPr>
              </a:p>
              <a:p>
                <a:pPr marL="192972">
                  <a:spcBef>
                    <a:spcPts val="493"/>
                  </a:spcBef>
                </a:pPr>
                <a:r>
                  <a:rPr sz="1400" b="1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for</a:t>
                </a:r>
                <a:r>
                  <a:rPr sz="1400" b="1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(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</a:t>
                </a:r>
                <a:r>
                  <a:rPr sz="1400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9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=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10</a:t>
                </a:r>
                <a:r>
                  <a:rPr sz="1400" spc="71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;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</a:t>
                </a:r>
                <a:r>
                  <a:rPr sz="1400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&lt;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=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M</a:t>
                </a:r>
                <a:r>
                  <a:rPr sz="1400" spc="71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;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</a:t>
                </a:r>
                <a:r>
                  <a:rPr sz="1400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9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=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</a:t>
                </a:r>
                <a:r>
                  <a:rPr sz="1400" spc="15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+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10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)</a:t>
                </a:r>
                <a:endParaRPr sz="1400" dirty="0">
                  <a:latin typeface="함초롬바탕"/>
                  <a:cs typeface="함초롬바탕"/>
                </a:endParaRPr>
              </a:p>
              <a:p>
                <a:pPr marR="703342" algn="ctr">
                  <a:spcBef>
                    <a:spcPts val="493"/>
                  </a:spcBef>
                </a:pPr>
                <a:r>
                  <a:rPr sz="1400" b="1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for</a:t>
                </a:r>
                <a:r>
                  <a:rPr sz="1400" b="1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(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C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[</a:t>
                </a:r>
                <a:r>
                  <a:rPr sz="1400" dirty="0" err="1">
                    <a:solidFill>
                      <a:srgbClr val="231F20"/>
                    </a:solidFill>
                    <a:latin typeface="Courier New"/>
                    <a:cs typeface="Courier New"/>
                  </a:rPr>
                  <a:t>i</a:t>
                </a:r>
                <a:r>
                  <a:rPr sz="1400" spc="18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]</a:t>
                </a:r>
                <a:r>
                  <a:rPr lang="en-US" sz="1400" spc="18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spc="18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=</a:t>
                </a:r>
                <a:r>
                  <a:rPr lang="en-US" sz="1400" spc="18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spc="18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∞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,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k</a:t>
                </a:r>
                <a:r>
                  <a:rPr sz="1400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9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=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1</a:t>
                </a:r>
                <a:r>
                  <a:rPr sz="1400" spc="71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;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k</a:t>
                </a:r>
                <a:r>
                  <a:rPr sz="1400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&lt;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=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n</a:t>
                </a:r>
                <a:r>
                  <a:rPr sz="1400" spc="71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;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k</a:t>
                </a:r>
                <a:r>
                  <a:rPr sz="1400" spc="10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++)</a:t>
                </a:r>
                <a:endParaRPr sz="1400" dirty="0">
                  <a:latin typeface="함초롬바탕"/>
                  <a:cs typeface="함초롬바탕"/>
                </a:endParaRPr>
              </a:p>
              <a:p>
                <a:pPr marR="143052" algn="ctr">
                  <a:spcBef>
                    <a:spcPts val="493"/>
                  </a:spcBef>
                </a:pPr>
                <a:r>
                  <a:rPr sz="1400" b="1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if</a:t>
                </a:r>
                <a:r>
                  <a:rPr sz="1400" b="1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(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</a:t>
                </a:r>
                <a:r>
                  <a:rPr sz="1400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&gt;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=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W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[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k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] </a:t>
                </a:r>
                <a:r>
                  <a:rPr sz="1400" spc="-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&amp;</a:t>
                </a:r>
                <a:r>
                  <a:rPr sz="1400" spc="-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&amp;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C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[</a:t>
                </a:r>
                <a:r>
                  <a:rPr lang="en-US"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lang="en"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</a:t>
                </a:r>
                <a:r>
                  <a:rPr lang="en-US"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15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-</a:t>
                </a:r>
                <a:r>
                  <a:rPr lang="en-US" sz="1400" spc="15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W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[</a:t>
                </a:r>
                <a:r>
                  <a:rPr lang="en-US"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k</a:t>
                </a:r>
                <a:r>
                  <a:rPr lang="en-US"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58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]</a:t>
                </a:r>
                <a:r>
                  <a:rPr lang="en-US" sz="1400" spc="58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spc="58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]+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1</a:t>
                </a:r>
                <a:r>
                  <a:rPr sz="1400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spc="-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&lt;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C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[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])</a:t>
                </a:r>
                <a:endParaRPr sz="1400" dirty="0">
                  <a:latin typeface="함초롬바탕"/>
                  <a:cs typeface="함초롬바탕"/>
                </a:endParaRPr>
              </a:p>
              <a:p>
                <a:pPr marR="777104" algn="ctr">
                  <a:spcBef>
                    <a:spcPts val="493"/>
                  </a:spcBef>
                </a:pP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C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[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] </a:t>
                </a:r>
                <a:r>
                  <a:rPr sz="1400" spc="9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=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C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[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i</a:t>
                </a:r>
                <a:r>
                  <a:rPr sz="1400" spc="15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-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W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[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k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]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] </a:t>
                </a:r>
                <a:r>
                  <a:rPr sz="1400" spc="16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+</a:t>
                </a: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1</a:t>
                </a:r>
                <a:r>
                  <a:rPr sz="1400" spc="71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;</a:t>
                </a:r>
                <a:endParaRPr sz="1400" dirty="0">
                  <a:latin typeface="함초롬바탕"/>
                  <a:cs typeface="함초롬바탕"/>
                </a:endParaRPr>
              </a:p>
              <a:p>
                <a:pPr marL="192972">
                  <a:spcBef>
                    <a:spcPts val="493"/>
                  </a:spcBef>
                </a:pPr>
                <a:r>
                  <a:rPr sz="1400" b="1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return</a:t>
                </a:r>
                <a:r>
                  <a:rPr sz="1400" b="1" spc="-288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 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C</a:t>
                </a:r>
                <a:r>
                  <a:rPr sz="1400" spc="12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[</a:t>
                </a:r>
                <a:r>
                  <a:rPr sz="1400" dirty="0">
                    <a:solidFill>
                      <a:srgbClr val="231F20"/>
                    </a:solidFill>
                    <a:latin typeface="Courier New"/>
                    <a:cs typeface="Courier New"/>
                  </a:rPr>
                  <a:t>M</a:t>
                </a:r>
                <a:r>
                  <a:rPr sz="1400" spc="35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];</a:t>
                </a:r>
                <a:endParaRPr sz="1400" dirty="0">
                  <a:latin typeface="함초롬바탕"/>
                  <a:cs typeface="함초롬바탕"/>
                </a:endParaRPr>
              </a:p>
              <a:p>
                <a:pPr marL="14901">
                  <a:spcBef>
                    <a:spcPts val="493"/>
                  </a:spcBef>
                </a:pPr>
                <a:r>
                  <a:rPr sz="1400" spc="24" dirty="0">
                    <a:solidFill>
                      <a:srgbClr val="231F20"/>
                    </a:solidFill>
                    <a:latin typeface="함초롬바탕"/>
                    <a:cs typeface="함초롬바탕"/>
                  </a:rPr>
                  <a:t>}</a:t>
                </a:r>
                <a:endParaRPr sz="1400" dirty="0">
                  <a:latin typeface="함초롬바탕"/>
                  <a:cs typeface="함초롬바탕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13357D-299D-5353-92C4-4540127F782F}"/>
                </a:ext>
              </a:extLst>
            </p:cNvPr>
            <p:cNvSpPr/>
            <p:nvPr/>
          </p:nvSpPr>
          <p:spPr>
            <a:xfrm>
              <a:off x="1527758" y="1610098"/>
              <a:ext cx="3475436" cy="297194"/>
            </a:xfrm>
            <a:prstGeom prst="rect">
              <a:avLst/>
            </a:prstGeom>
          </p:spPr>
          <p:txBody>
            <a:bodyPr wrap="none" lIns="80961" tIns="40480" rIns="80961" bIns="40480">
              <a:spAutoFit/>
            </a:bodyPr>
            <a:lstStyle/>
            <a:p>
              <a:pPr marL="172855"/>
              <a:r>
                <a:rPr lang="ko-KR" altLang="en-US" sz="1400" dirty="0">
                  <a:solidFill>
                    <a:srgbClr val="EC008C"/>
                  </a:solidFill>
                  <a:latin typeface="함초롬바탕"/>
                  <a:cs typeface="함초롬바탕"/>
                </a:rPr>
                <a:t>알고리즘 </a:t>
              </a:r>
              <a:r>
                <a:rPr lang="en-US" altLang="ko-KR" sz="1400" dirty="0">
                  <a:solidFill>
                    <a:srgbClr val="EC008C"/>
                  </a:solidFill>
                  <a:cs typeface="함초롬바탕"/>
                </a:rPr>
                <a:t>4.5</a:t>
              </a:r>
              <a:r>
                <a:rPr lang="en-US" altLang="ko-KR" sz="1400" dirty="0">
                  <a:solidFill>
                    <a:srgbClr val="EC008C"/>
                  </a:solidFill>
                  <a:latin typeface="+mn-ea"/>
                  <a:cs typeface="함초롬바탕"/>
                </a:rPr>
                <a:t> </a:t>
              </a:r>
              <a:r>
                <a:rPr lang="ko-KR" altLang="en-US" sz="1400" spc="-105" dirty="0">
                  <a:solidFill>
                    <a:srgbClr val="231F20"/>
                  </a:solidFill>
                  <a:latin typeface="함초롬바탕"/>
                  <a:cs typeface="함초롬바탕"/>
                </a:rPr>
                <a:t>동</a:t>
              </a:r>
              <a:r>
                <a:rPr lang="ko-KR" altLang="en-US" sz="1400" spc="-82" dirty="0">
                  <a:solidFill>
                    <a:srgbClr val="231F20"/>
                  </a:solidFill>
                  <a:latin typeface="함초롬바탕"/>
                  <a:cs typeface="함초롬바탕"/>
                </a:rPr>
                <a:t>전 </a:t>
              </a:r>
              <a:r>
                <a:rPr lang="ko-KR" altLang="en-US" sz="1400" spc="-100" dirty="0">
                  <a:solidFill>
                    <a:srgbClr val="231F20"/>
                  </a:solidFill>
                  <a:latin typeface="함초롬바탕"/>
                  <a:cs typeface="함초롬바탕"/>
                </a:rPr>
                <a:t>거스름돈</a:t>
              </a:r>
              <a:r>
                <a:rPr lang="en-US" altLang="ko-KR" sz="1400" spc="-100" dirty="0">
                  <a:solidFill>
                    <a:srgbClr val="231F20"/>
                  </a:solidFill>
                  <a:latin typeface="함초롬바탕"/>
                  <a:cs typeface="함초롬바탕"/>
                </a:rPr>
                <a:t>(</a:t>
              </a:r>
              <a:r>
                <a:rPr lang="ko-KR" altLang="en-US" sz="1400" spc="-100" dirty="0">
                  <a:solidFill>
                    <a:srgbClr val="231F20"/>
                  </a:solidFill>
                  <a:latin typeface="함초롬바탕"/>
                  <a:cs typeface="함초롬바탕"/>
                </a:rPr>
                <a:t>동</a:t>
              </a:r>
              <a:r>
                <a:rPr lang="ko-KR" altLang="en-US" sz="1400" spc="-82" dirty="0">
                  <a:solidFill>
                    <a:srgbClr val="231F20"/>
                  </a:solidFill>
                  <a:latin typeface="함초롬바탕"/>
                  <a:cs typeface="함초롬바탕"/>
                </a:rPr>
                <a:t>적 </a:t>
              </a:r>
              <a:r>
                <a:rPr lang="ko-KR" altLang="en-US" sz="1400" spc="-94" dirty="0">
                  <a:solidFill>
                    <a:srgbClr val="231F20"/>
                  </a:solidFill>
                  <a:latin typeface="함초롬바탕"/>
                  <a:cs typeface="함초롬바탕"/>
                </a:rPr>
                <a:t>계획법</a:t>
              </a:r>
              <a:r>
                <a:rPr lang="en-US" altLang="ko-KR" sz="1400" spc="-94" dirty="0">
                  <a:solidFill>
                    <a:srgbClr val="231F20"/>
                  </a:solidFill>
                  <a:latin typeface="함초롬바탕"/>
                  <a:cs typeface="함초롬바탕"/>
                </a:rPr>
                <a:t>)</a:t>
              </a:r>
              <a:endParaRPr lang="ko-KR" altLang="en-US" sz="1400" dirty="0">
                <a:latin typeface="함초롬바탕"/>
                <a:cs typeface="함초롬바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605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dirty="0"/>
              <a:t>고려하는 물건과 가방의 용량을 점차 늘려가면서 이익을 계산</a:t>
            </a:r>
            <a:endParaRPr lang="en-US" altLang="ko-KR" dirty="0"/>
          </a:p>
          <a:p>
            <a:pPr lvl="0"/>
            <a:r>
              <a:rPr lang="ko-KR" altLang="en-US" dirty="0"/>
              <a:t>고려해야하는 물건의 수를 </a:t>
            </a:r>
            <a:r>
              <a:rPr lang="en-US" altLang="ko-KR" dirty="0"/>
              <a:t>1</a:t>
            </a:r>
            <a:r>
              <a:rPr lang="ko-KR" altLang="en-US" dirty="0"/>
              <a:t>부터 차례대로 늘려갈 때</a:t>
            </a:r>
            <a:r>
              <a:rPr lang="en-US" altLang="ko-KR" dirty="0"/>
              <a:t>, </a:t>
            </a:r>
            <a:r>
              <a:rPr lang="ko-KR" altLang="en-US" dirty="0"/>
              <a:t>매번 </a:t>
            </a:r>
            <a:r>
              <a:rPr lang="ko-KR" altLang="en-US" dirty="0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 dirty="0"/>
              <a:t>를 판별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163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고려하는 물건과 가방의 용량을 점차 늘려가면서 이익을 계산</a:t>
            </a:r>
            <a:endParaRPr lang="en-US" altLang="ko-KR"/>
          </a:p>
          <a:p>
            <a:pPr lvl="0"/>
            <a:r>
              <a:rPr lang="ko-KR" altLang="en-US"/>
              <a:t>고려해야하는 물건의 수를 </a:t>
            </a:r>
            <a:r>
              <a:rPr lang="en-US" altLang="ko-KR"/>
              <a:t>1</a:t>
            </a:r>
            <a:r>
              <a:rPr lang="ko-KR" altLang="en-US"/>
              <a:t>부터 차례대로 늘려갈 때</a:t>
            </a:r>
            <a:r>
              <a:rPr lang="en-US" altLang="ko-KR"/>
              <a:t>, </a:t>
            </a:r>
            <a:r>
              <a:rPr lang="ko-KR" altLang="en-US"/>
              <a:t>매번 </a:t>
            </a:r>
            <a:r>
              <a:rPr lang="ko-KR" altLang="en-US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/>
              <a:t>를 판별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A09FD24A-DFF2-4933-9729-1F57A08F54BB}"/>
              </a:ext>
            </a:extLst>
          </p:cNvPr>
          <p:cNvSpPr/>
          <p:nvPr/>
        </p:nvSpPr>
        <p:spPr>
          <a:xfrm>
            <a:off x="7956376" y="4221088"/>
            <a:ext cx="288032" cy="420340"/>
          </a:xfrm>
          <a:prstGeom prst="downArrow">
            <a:avLst/>
          </a:prstGeom>
          <a:solidFill>
            <a:srgbClr val="FEEE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589D9C0-E552-4C80-A778-F38F0305EE15}"/>
              </a:ext>
            </a:extLst>
          </p:cNvPr>
          <p:cNvSpPr/>
          <p:nvPr/>
        </p:nvSpPr>
        <p:spPr>
          <a:xfrm rot="16200000">
            <a:off x="4499992" y="1916832"/>
            <a:ext cx="288032" cy="63367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C17B78E-439E-4CE8-8B7A-5694AD99FE9C}"/>
              </a:ext>
            </a:extLst>
          </p:cNvPr>
          <p:cNvSpPr/>
          <p:nvPr/>
        </p:nvSpPr>
        <p:spPr>
          <a:xfrm flipV="1">
            <a:off x="5572846" y="4323017"/>
            <a:ext cx="2232249" cy="936104"/>
          </a:xfrm>
          <a:prstGeom prst="bentArrow">
            <a:avLst>
              <a:gd name="adj1" fmla="val 16593"/>
              <a:gd name="adj2" fmla="val 18194"/>
              <a:gd name="adj3" fmla="val 16193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870B76-E3E9-496E-BFD0-692775AA282B}"/>
                  </a:ext>
                </a:extLst>
              </p:cNvPr>
              <p:cNvSpPr txBox="1"/>
              <p:nvPr/>
            </p:nvSpPr>
            <p:spPr>
              <a:xfrm>
                <a:off x="7263763" y="5373216"/>
                <a:ext cx="1385225" cy="2651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⁡(10, 10+40)</m:t>
                      </m:r>
                    </m:oMath>
                  </m:oMathPara>
                </a14:m>
                <a:endParaRPr lang="en-US" altLang="ko-KR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870B76-E3E9-496E-BFD0-692775AA2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63" y="5373216"/>
                <a:ext cx="1385225" cy="265119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70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고려하는 물건과 가방의 용량을 점차 늘려가면서 이익을 계산</a:t>
            </a:r>
            <a:endParaRPr lang="en-US" altLang="ko-KR"/>
          </a:p>
          <a:p>
            <a:pPr lvl="0"/>
            <a:r>
              <a:rPr lang="ko-KR" altLang="en-US"/>
              <a:t>고려해야하는 물건의 수를 </a:t>
            </a:r>
            <a:r>
              <a:rPr lang="en-US" altLang="ko-KR"/>
              <a:t>1</a:t>
            </a:r>
            <a:r>
              <a:rPr lang="ko-KR" altLang="en-US"/>
              <a:t>부터 차례대로 늘려갈 때</a:t>
            </a:r>
            <a:r>
              <a:rPr lang="en-US" altLang="ko-KR"/>
              <a:t>, </a:t>
            </a:r>
            <a:r>
              <a:rPr lang="ko-KR" altLang="en-US"/>
              <a:t>매번 </a:t>
            </a:r>
            <a:r>
              <a:rPr lang="ko-KR" altLang="en-US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/>
              <a:t>를 판별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121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고려하는 물건과 가방의 용량을 점차 늘려가면서 이익을 계산</a:t>
            </a:r>
            <a:endParaRPr lang="en-US" altLang="ko-KR"/>
          </a:p>
          <a:p>
            <a:pPr lvl="0"/>
            <a:r>
              <a:rPr lang="ko-KR" altLang="en-US"/>
              <a:t>고려해야하는 물건의 수를 </a:t>
            </a:r>
            <a:r>
              <a:rPr lang="en-US" altLang="ko-KR"/>
              <a:t>1</a:t>
            </a:r>
            <a:r>
              <a:rPr lang="ko-KR" altLang="en-US"/>
              <a:t>부터 차례대로 늘려갈 때</a:t>
            </a:r>
            <a:r>
              <a:rPr lang="en-US" altLang="ko-KR"/>
              <a:t>, </a:t>
            </a:r>
            <a:r>
              <a:rPr lang="ko-KR" altLang="en-US"/>
              <a:t>매번 </a:t>
            </a:r>
            <a:r>
              <a:rPr lang="ko-KR" altLang="en-US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/>
              <a:t>를 판별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844983BC-89C5-4552-92C9-F57460D38C96}"/>
              </a:ext>
            </a:extLst>
          </p:cNvPr>
          <p:cNvSpPr/>
          <p:nvPr/>
        </p:nvSpPr>
        <p:spPr>
          <a:xfrm>
            <a:off x="6163442" y="4873542"/>
            <a:ext cx="288032" cy="420340"/>
          </a:xfrm>
          <a:prstGeom prst="downArrow">
            <a:avLst/>
          </a:prstGeom>
          <a:solidFill>
            <a:srgbClr val="FEEE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DE8B672-F3BC-42E2-8823-B829EE4924A3}"/>
              </a:ext>
            </a:extLst>
          </p:cNvPr>
          <p:cNvSpPr/>
          <p:nvPr/>
        </p:nvSpPr>
        <p:spPr>
          <a:xfrm rot="16200000">
            <a:off x="3567521" y="3429749"/>
            <a:ext cx="288032" cy="461577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6A0A04B4-9EC4-441B-A861-3A2B9816C3F6}"/>
              </a:ext>
            </a:extLst>
          </p:cNvPr>
          <p:cNvSpPr/>
          <p:nvPr/>
        </p:nvSpPr>
        <p:spPr>
          <a:xfrm flipV="1">
            <a:off x="2555776" y="4975471"/>
            <a:ext cx="3456385" cy="936104"/>
          </a:xfrm>
          <a:prstGeom prst="bentArrow">
            <a:avLst>
              <a:gd name="adj1" fmla="val 16593"/>
              <a:gd name="adj2" fmla="val 18194"/>
              <a:gd name="adj3" fmla="val 16193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DF72B6-1912-4228-97E8-2698B617510B}"/>
                  </a:ext>
                </a:extLst>
              </p:cNvPr>
              <p:cNvSpPr txBox="1"/>
              <p:nvPr/>
            </p:nvSpPr>
            <p:spPr>
              <a:xfrm>
                <a:off x="6440325" y="5443523"/>
                <a:ext cx="1385225" cy="2651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⁡(40, 0+30)</m:t>
                      </m:r>
                    </m:oMath>
                  </m:oMathPara>
                </a14:m>
                <a:endParaRPr lang="en-US" altLang="ko-KR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DF72B6-1912-4228-97E8-2698B6175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325" y="5443523"/>
                <a:ext cx="1385225" cy="265119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1B8C896-E8BE-4BDA-A326-E5CC7CFFE519}"/>
              </a:ext>
            </a:extLst>
          </p:cNvPr>
          <p:cNvSpPr/>
          <p:nvPr/>
        </p:nvSpPr>
        <p:spPr>
          <a:xfrm>
            <a:off x="1647031" y="5189477"/>
            <a:ext cx="393459" cy="434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2C3CE6-56DD-4885-B168-5DA415D47CFF}"/>
              </a:ext>
            </a:extLst>
          </p:cNvPr>
          <p:cNvSpPr/>
          <p:nvPr/>
        </p:nvSpPr>
        <p:spPr>
          <a:xfrm>
            <a:off x="5887767" y="2564904"/>
            <a:ext cx="393459" cy="434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119184-AD77-4B8A-8C93-2B8B5A693708}"/>
              </a:ext>
            </a:extLst>
          </p:cNvPr>
          <p:cNvCxnSpPr>
            <a:cxnSpLocks/>
            <a:stCxn id="19" idx="7"/>
            <a:endCxn id="20" idx="2"/>
          </p:cNvCxnSpPr>
          <p:nvPr/>
        </p:nvCxnSpPr>
        <p:spPr>
          <a:xfrm flipV="1">
            <a:off x="1982869" y="2781998"/>
            <a:ext cx="3904898" cy="24710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2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고려하는 물건과 가방의 용량을 점차 늘려가면서 이익을 계산</a:t>
            </a:r>
            <a:endParaRPr lang="en-US" altLang="ko-KR"/>
          </a:p>
          <a:p>
            <a:pPr lvl="0"/>
            <a:r>
              <a:rPr lang="ko-KR" altLang="en-US"/>
              <a:t>고려해야하는 물건의 수를 </a:t>
            </a:r>
            <a:r>
              <a:rPr lang="en-US" altLang="ko-KR"/>
              <a:t>1</a:t>
            </a:r>
            <a:r>
              <a:rPr lang="ko-KR" altLang="en-US"/>
              <a:t>부터 차례대로 늘려갈 때</a:t>
            </a:r>
            <a:r>
              <a:rPr lang="en-US" altLang="ko-KR"/>
              <a:t>, </a:t>
            </a:r>
            <a:r>
              <a:rPr lang="ko-KR" altLang="en-US"/>
              <a:t>매번 </a:t>
            </a:r>
            <a:r>
              <a:rPr lang="ko-KR" altLang="en-US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/>
              <a:t>를 판별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EEE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70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86C85DC0-48FD-4EC3-9F7A-F162E0DF5330}"/>
              </a:ext>
            </a:extLst>
          </p:cNvPr>
          <p:cNvSpPr/>
          <p:nvPr/>
        </p:nvSpPr>
        <p:spPr>
          <a:xfrm>
            <a:off x="8557059" y="4873542"/>
            <a:ext cx="288032" cy="420340"/>
          </a:xfrm>
          <a:prstGeom prst="downArrow">
            <a:avLst/>
          </a:prstGeom>
          <a:solidFill>
            <a:srgbClr val="FEEE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F47696F-9F8B-4293-9F98-6C99CA542C4C}"/>
              </a:ext>
            </a:extLst>
          </p:cNvPr>
          <p:cNvSpPr/>
          <p:nvPr/>
        </p:nvSpPr>
        <p:spPr>
          <a:xfrm rot="16200000">
            <a:off x="4776781" y="2220490"/>
            <a:ext cx="288032" cy="70342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60D03A49-6CAB-41C8-BD2D-3536E557CAAD}"/>
              </a:ext>
            </a:extLst>
          </p:cNvPr>
          <p:cNvSpPr/>
          <p:nvPr/>
        </p:nvSpPr>
        <p:spPr>
          <a:xfrm flipV="1">
            <a:off x="4981560" y="4975471"/>
            <a:ext cx="3456385" cy="936104"/>
          </a:xfrm>
          <a:prstGeom prst="bentArrow">
            <a:avLst>
              <a:gd name="adj1" fmla="val 16593"/>
              <a:gd name="adj2" fmla="val 18194"/>
              <a:gd name="adj3" fmla="val 16193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1B692-10DA-46E2-B798-8AB1D040FC9E}"/>
                  </a:ext>
                </a:extLst>
              </p:cNvPr>
              <p:cNvSpPr txBox="1"/>
              <p:nvPr/>
            </p:nvSpPr>
            <p:spPr>
              <a:xfrm>
                <a:off x="7315850" y="5968315"/>
                <a:ext cx="1385225" cy="2651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⁡(50, 30+40)</m:t>
                      </m:r>
                    </m:oMath>
                  </m:oMathPara>
                </a14:m>
                <a:endParaRPr lang="en-US" altLang="ko-KR" sz="11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1B692-10DA-46E2-B798-8AB1D040F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50" y="5968315"/>
                <a:ext cx="1385225" cy="265119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56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(DP)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/>
              <a:t>고려하는 물건과 가방의 용량을 점차 늘려가면서 이익을 계산</a:t>
            </a:r>
            <a:endParaRPr lang="en-US" altLang="ko-KR"/>
          </a:p>
          <a:p>
            <a:pPr lvl="0"/>
            <a:r>
              <a:rPr lang="ko-KR" altLang="en-US"/>
              <a:t>고려해야하는 물건의 수를 </a:t>
            </a:r>
            <a:r>
              <a:rPr lang="en-US" altLang="ko-KR"/>
              <a:t>1</a:t>
            </a:r>
            <a:r>
              <a:rPr lang="ko-KR" altLang="en-US"/>
              <a:t>부터 차례대로 늘려갈 때</a:t>
            </a:r>
            <a:r>
              <a:rPr lang="en-US" altLang="ko-KR"/>
              <a:t>, </a:t>
            </a:r>
            <a:r>
              <a:rPr lang="ko-KR" altLang="en-US"/>
              <a:t>매번 </a:t>
            </a:r>
            <a:r>
              <a:rPr lang="ko-KR" altLang="en-US">
                <a:solidFill>
                  <a:srgbClr val="FF0000"/>
                </a:solidFill>
              </a:rPr>
              <a:t>새로운 물건을 넣는 것이 더 이득인지 아닌지</a:t>
            </a:r>
            <a:r>
              <a:rPr lang="ko-KR" altLang="en-US"/>
              <a:t>를 판별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291AB06-9146-4CEE-926B-D612EAD9F2BF}"/>
              </a:ext>
            </a:extLst>
          </p:cNvPr>
          <p:cNvGraphicFramePr>
            <a:graphicFrameLocks noGrp="1"/>
          </p:cNvGraphicFramePr>
          <p:nvPr/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Weight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70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90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90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90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90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093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(Greedy)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err="1"/>
              <a:t>지금</a:t>
            </a:r>
            <a:r>
              <a:rPr lang="en-US" dirty="0"/>
              <a:t> </a:t>
            </a:r>
            <a:r>
              <a:rPr lang="en-US" dirty="0" err="1"/>
              <a:t>선택할</a:t>
            </a:r>
            <a:r>
              <a:rPr lang="en-US" dirty="0"/>
              <a:t> </a:t>
            </a:r>
            <a:r>
              <a:rPr lang="en-US" dirty="0" err="1"/>
              <a:t>수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물건</a:t>
            </a:r>
            <a:r>
              <a:rPr lang="en-US" dirty="0"/>
              <a:t> </a:t>
            </a:r>
            <a:r>
              <a:rPr lang="en-US" dirty="0" err="1"/>
              <a:t>중</a:t>
            </a:r>
            <a:r>
              <a:rPr lang="en-US" dirty="0"/>
              <a:t> </a:t>
            </a:r>
            <a:r>
              <a:rPr lang="en-US" dirty="0" err="1"/>
              <a:t>가장</a:t>
            </a:r>
            <a:r>
              <a:rPr lang="en-US" dirty="0"/>
              <a:t> </a:t>
            </a:r>
            <a:r>
              <a:rPr lang="en-US" dirty="0" err="1"/>
              <a:t>최고의</a:t>
            </a:r>
            <a:r>
              <a:rPr lang="en-US" dirty="0"/>
              <a:t> </a:t>
            </a:r>
            <a:r>
              <a:rPr lang="en-US" dirty="0" err="1"/>
              <a:t>선택을</a:t>
            </a:r>
            <a:r>
              <a:rPr lang="en-US" dirty="0"/>
              <a:t> </a:t>
            </a:r>
            <a:r>
              <a:rPr lang="en-US" dirty="0" err="1"/>
              <a:t>수행</a:t>
            </a:r>
            <a:r>
              <a:rPr lang="en-US" dirty="0"/>
              <a:t> </a:t>
            </a:r>
          </a:p>
          <a:p>
            <a:pPr lvl="1"/>
            <a:r>
              <a:rPr lang="en-US" altLang="ko-KR" dirty="0"/>
              <a:t>Value/Weight</a:t>
            </a:r>
            <a:r>
              <a:rPr lang="ko-KR" altLang="en-US" dirty="0"/>
              <a:t>가 가장 높은 순서대로 정렬하고</a:t>
            </a:r>
            <a:r>
              <a:rPr lang="en-US" altLang="ko-KR" dirty="0"/>
              <a:t>, </a:t>
            </a:r>
            <a:r>
              <a:rPr lang="ko-KR" altLang="en-US" dirty="0"/>
              <a:t>순서대로 선택한다</a:t>
            </a:r>
            <a:endParaRPr lang="en-US" altLang="ko-KR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6E5BAF-A385-34EA-F199-9C4D3EBF4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68911"/>
              </p:ext>
            </p:extLst>
          </p:nvPr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Weight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2" name="Arrow: Down 11">
            <a:extLst>
              <a:ext uri="{FF2B5EF4-FFF2-40B4-BE49-F238E27FC236}">
                <a16:creationId xmlns:a16="http://schemas.microsoft.com/office/drawing/2014/main" id="{35892DBC-9872-5AE3-C719-B77B34AF08FD}"/>
              </a:ext>
            </a:extLst>
          </p:cNvPr>
          <p:cNvSpPr/>
          <p:nvPr/>
        </p:nvSpPr>
        <p:spPr>
          <a:xfrm rot="16200000">
            <a:off x="2922828" y="3133956"/>
            <a:ext cx="288032" cy="18862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91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0-1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배낭문제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(Greedy)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err="1"/>
              <a:t>지금</a:t>
            </a:r>
            <a:r>
              <a:rPr lang="en-US" dirty="0"/>
              <a:t> </a:t>
            </a:r>
            <a:r>
              <a:rPr lang="en-US" dirty="0" err="1"/>
              <a:t>선택할</a:t>
            </a:r>
            <a:r>
              <a:rPr lang="en-US" dirty="0"/>
              <a:t> </a:t>
            </a:r>
            <a:r>
              <a:rPr lang="en-US" dirty="0" err="1"/>
              <a:t>수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물건</a:t>
            </a:r>
            <a:r>
              <a:rPr lang="en-US" dirty="0"/>
              <a:t> </a:t>
            </a:r>
            <a:r>
              <a:rPr lang="en-US" dirty="0" err="1"/>
              <a:t>중</a:t>
            </a:r>
            <a:r>
              <a:rPr lang="en-US" dirty="0"/>
              <a:t> </a:t>
            </a:r>
            <a:r>
              <a:rPr lang="en-US" dirty="0" err="1"/>
              <a:t>가장</a:t>
            </a:r>
            <a:r>
              <a:rPr lang="en-US" dirty="0"/>
              <a:t> </a:t>
            </a:r>
            <a:r>
              <a:rPr lang="en-US" dirty="0" err="1"/>
              <a:t>최고의</a:t>
            </a:r>
            <a:r>
              <a:rPr lang="en-US" dirty="0"/>
              <a:t> </a:t>
            </a:r>
            <a:r>
              <a:rPr lang="en-US" dirty="0" err="1"/>
              <a:t>선택을</a:t>
            </a:r>
            <a:r>
              <a:rPr lang="en-US" dirty="0"/>
              <a:t> </a:t>
            </a:r>
            <a:r>
              <a:rPr lang="en-US" dirty="0" err="1"/>
              <a:t>수행</a:t>
            </a:r>
            <a:r>
              <a:rPr lang="en-US" dirty="0"/>
              <a:t> </a:t>
            </a:r>
          </a:p>
          <a:p>
            <a:pPr lvl="1"/>
            <a:r>
              <a:rPr lang="en-US" altLang="ko-KR" dirty="0"/>
              <a:t>Value/Weight</a:t>
            </a:r>
            <a:r>
              <a:rPr lang="ko-KR" altLang="en-US" dirty="0"/>
              <a:t>가 가장 높은 순서대로 정렬하고</a:t>
            </a:r>
            <a:r>
              <a:rPr lang="en-US" altLang="ko-KR" dirty="0"/>
              <a:t>, </a:t>
            </a:r>
            <a:r>
              <a:rPr lang="ko-KR" altLang="en-US" dirty="0"/>
              <a:t>순서대로 선택한다</a:t>
            </a:r>
            <a:endParaRPr lang="en-US" altLang="ko-KR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8264" y="6472222"/>
            <a:ext cx="2133600" cy="365125"/>
          </a:xfrm>
        </p:spPr>
        <p:txBody>
          <a:bodyPr/>
          <a:lstStyle/>
          <a:p>
            <a:fld id="{FD232C38-AB57-4EED-8204-43F2A905D3B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6E5BAF-A385-34EA-F199-9C4D3EBF4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94173"/>
              </p:ext>
            </p:extLst>
          </p:nvPr>
        </p:nvGraphicFramePr>
        <p:xfrm>
          <a:off x="326008" y="2469803"/>
          <a:ext cx="8491980" cy="394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0">
                  <a:extLst>
                    <a:ext uri="{9D8B030D-6E8A-4147-A177-3AD203B41FA5}">
                      <a16:colId xmlns:a16="http://schemas.microsoft.com/office/drawing/2014/main" val="251452689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84806499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18803891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77392987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39535760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690295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42972856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1635461187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523391734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871814362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6407158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491088231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2220100728"/>
                    </a:ext>
                  </a:extLst>
                </a:gridCol>
                <a:gridCol w="606570">
                  <a:extLst>
                    <a:ext uri="{9D8B030D-6E8A-4147-A177-3AD203B41FA5}">
                      <a16:colId xmlns:a16="http://schemas.microsoft.com/office/drawing/2014/main" val="333169909"/>
                    </a:ext>
                  </a:extLst>
                </a:gridCol>
              </a:tblGrid>
              <a:tr h="656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Capacity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 marL="127379" marR="127379" marT="80995" marB="8099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172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Value</a:t>
                      </a:r>
                      <a:endParaRPr lang="ko-KR" altLang="en-US" sz="140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Weight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050274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765190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90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7614712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5760958"/>
                  </a:ext>
                </a:extLst>
              </a:tr>
              <a:tr h="656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5498178"/>
                  </a:ext>
                </a:extLst>
              </a:tr>
            </a:tbl>
          </a:graphicData>
        </a:graphic>
      </p:graphicFrame>
      <p:sp>
        <p:nvSpPr>
          <p:cNvPr id="7" name="Arrow: Down 11">
            <a:extLst>
              <a:ext uri="{FF2B5EF4-FFF2-40B4-BE49-F238E27FC236}">
                <a16:creationId xmlns:a16="http://schemas.microsoft.com/office/drawing/2014/main" id="{DCA9393A-9678-2DD3-4EAB-B3CC45CF5A6C}"/>
              </a:ext>
            </a:extLst>
          </p:cNvPr>
          <p:cNvSpPr/>
          <p:nvPr/>
        </p:nvSpPr>
        <p:spPr>
          <a:xfrm rot="16200000">
            <a:off x="4137215" y="2619920"/>
            <a:ext cx="288032" cy="43259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row: Bent 16">
            <a:extLst>
              <a:ext uri="{FF2B5EF4-FFF2-40B4-BE49-F238E27FC236}">
                <a16:creationId xmlns:a16="http://schemas.microsoft.com/office/drawing/2014/main" id="{FDA760EC-B74D-6572-F9CC-D5F2978B9D4F}"/>
              </a:ext>
            </a:extLst>
          </p:cNvPr>
          <p:cNvSpPr/>
          <p:nvPr/>
        </p:nvSpPr>
        <p:spPr>
          <a:xfrm flipV="1">
            <a:off x="4139952" y="4293096"/>
            <a:ext cx="2304256" cy="646009"/>
          </a:xfrm>
          <a:prstGeom prst="bentArrow">
            <a:avLst>
              <a:gd name="adj1" fmla="val 25011"/>
              <a:gd name="adj2" fmla="val 27439"/>
              <a:gd name="adj3" fmla="val 31089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14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76757AE-9B9A-478C-8BEB-EA428084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[1010] Knapsack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5066C-6610-42F1-A28D-243D83AA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49DBF2-F23E-4D7F-A290-2D7AE586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950542"/>
            <a:ext cx="8312728" cy="55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23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76757AE-9B9A-478C-8BEB-EA428084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[1010] Knapsack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5066C-6610-42F1-A28D-243D83AA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04ACD-6178-F21D-DFB0-58CE916BE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650" y="980728"/>
            <a:ext cx="8648700" cy="5568376"/>
          </a:xfrm>
        </p:spPr>
        <p:txBody>
          <a:bodyPr/>
          <a:lstStyle/>
          <a:p>
            <a:pPr lvl="0"/>
            <a:r>
              <a:rPr lang="en-US" altLang="ko-Kore-KR" dirty="0"/>
              <a:t>1010</a:t>
            </a:r>
            <a:r>
              <a:rPr lang="ko-Kore-KR" altLang="en-US" dirty="0"/>
              <a:t> </a:t>
            </a:r>
            <a:r>
              <a:rPr lang="en-US" altLang="ko-Kore-KR" dirty="0"/>
              <a:t>Knapsack</a:t>
            </a:r>
            <a:r>
              <a:rPr lang="ko-Kore-KR" altLang="en-US" dirty="0"/>
              <a:t>문제를 </a:t>
            </a:r>
            <a:r>
              <a:rPr lang="en-US" altLang="ko-Kore-KR" dirty="0"/>
              <a:t>DP</a:t>
            </a:r>
            <a:r>
              <a:rPr lang="ko-Kore-KR" altLang="en-US" dirty="0"/>
              <a:t>와 </a:t>
            </a:r>
            <a:r>
              <a:rPr lang="en-US" altLang="ko-Kore-KR" dirty="0"/>
              <a:t>Greedy</a:t>
            </a:r>
            <a:r>
              <a:rPr lang="ko-Kore-KR" altLang="en-US" dirty="0"/>
              <a:t>로 모두 작성해본다</a:t>
            </a:r>
            <a:endParaRPr lang="en-US" altLang="ko-Kore-KR" dirty="0"/>
          </a:p>
          <a:p>
            <a:pPr lvl="0"/>
            <a:r>
              <a:rPr lang="ko-Kore-KR" altLang="en-US" dirty="0"/>
              <a:t>각각의 코드를 설명하고</a:t>
            </a:r>
            <a:r>
              <a:rPr lang="en-US" altLang="ko-Kore-KR" dirty="0"/>
              <a:t>, </a:t>
            </a:r>
            <a:r>
              <a:rPr lang="ko-Kore-KR" altLang="en-US" dirty="0"/>
              <a:t>두 알고리즘으로 작성한 코드의 결과가 어떻게 다른지 </a:t>
            </a:r>
            <a:r>
              <a:rPr lang="ko-Kore-KR" altLang="en-US"/>
              <a:t>보고서로 제출</a:t>
            </a:r>
            <a:endParaRPr lang="en-US" dirty="0"/>
          </a:p>
          <a:p>
            <a:pPr lvl="0"/>
            <a:r>
              <a:rPr lang="en-US" dirty="0" err="1"/>
              <a:t>Status의</a:t>
            </a:r>
            <a:r>
              <a:rPr lang="en-US" dirty="0"/>
              <a:t> </a:t>
            </a:r>
            <a:r>
              <a:rPr lang="en-US" dirty="0" err="1"/>
              <a:t>본인이</a:t>
            </a:r>
            <a:r>
              <a:rPr lang="en-US" dirty="0"/>
              <a:t> </a:t>
            </a:r>
            <a:r>
              <a:rPr lang="en-US" dirty="0" err="1"/>
              <a:t>제출하고자하는</a:t>
            </a:r>
            <a:r>
              <a:rPr lang="en-US" dirty="0"/>
              <a:t> </a:t>
            </a:r>
            <a:r>
              <a:rPr lang="en-US" dirty="0" err="1"/>
              <a:t>코드의</a:t>
            </a:r>
            <a:r>
              <a:rPr lang="en-US" dirty="0"/>
              <a:t> </a:t>
            </a:r>
            <a:r>
              <a:rPr lang="en-US" dirty="0" err="1"/>
              <a:t>ID를</a:t>
            </a:r>
            <a:r>
              <a:rPr lang="en-US" dirty="0"/>
              <a:t> </a:t>
            </a:r>
            <a:r>
              <a:rPr lang="en-US" dirty="0" err="1"/>
              <a:t>보고서에</a:t>
            </a:r>
            <a:r>
              <a:rPr lang="en-US" dirty="0"/>
              <a:t> </a:t>
            </a:r>
            <a:r>
              <a:rPr lang="en-US" dirty="0" err="1"/>
              <a:t>꼭</a:t>
            </a:r>
            <a:r>
              <a:rPr lang="en-US" dirty="0"/>
              <a:t> </a:t>
            </a:r>
            <a:r>
              <a:rPr lang="en-US" dirty="0" err="1"/>
              <a:t>포함하여</a:t>
            </a:r>
            <a:r>
              <a:rPr lang="en-US" dirty="0"/>
              <a:t> </a:t>
            </a:r>
            <a:r>
              <a:rPr lang="en-US" dirty="0" err="1"/>
              <a:t>제출한다</a:t>
            </a:r>
            <a:endParaRPr lang="en-US" altLang="ko-KR" dirty="0"/>
          </a:p>
          <a:p>
            <a:pPr lvl="1"/>
            <a:r>
              <a:rPr lang="en-US" dirty="0" err="1"/>
              <a:t>기존과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통과하였음을</a:t>
            </a:r>
            <a:r>
              <a:rPr lang="en-US" dirty="0"/>
              <a:t> </a:t>
            </a:r>
            <a:r>
              <a:rPr lang="en-US" dirty="0" err="1"/>
              <a:t>보이는</a:t>
            </a:r>
            <a:r>
              <a:rPr lang="en-US" dirty="0"/>
              <a:t> </a:t>
            </a:r>
            <a:r>
              <a:rPr lang="en-US" dirty="0" err="1"/>
              <a:t>스크린샷만</a:t>
            </a:r>
            <a:r>
              <a:rPr lang="en-US" dirty="0"/>
              <a:t> </a:t>
            </a:r>
            <a:r>
              <a:rPr lang="en-US" dirty="0" err="1"/>
              <a:t>제출하면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감점될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수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있음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AAFB11-B0EA-4874-298D-D18948B061E0}"/>
              </a:ext>
            </a:extLst>
          </p:cNvPr>
          <p:cNvGrpSpPr/>
          <p:nvPr/>
        </p:nvGrpSpPr>
        <p:grpSpPr>
          <a:xfrm>
            <a:off x="1494999" y="2852936"/>
            <a:ext cx="6154001" cy="4099061"/>
            <a:chOff x="613387" y="1594678"/>
            <a:chExt cx="7917226" cy="527351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3C210FD-0A84-A1EF-6634-3B5B84AC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387" y="1594678"/>
              <a:ext cx="7917226" cy="5273512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8B9E0BE-1B38-2003-D0FF-F171BCA435D6}"/>
                </a:ext>
              </a:extLst>
            </p:cNvPr>
            <p:cNvSpPr/>
            <p:nvPr/>
          </p:nvSpPr>
          <p:spPr>
            <a:xfrm>
              <a:off x="3347864" y="2060848"/>
              <a:ext cx="720080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3B66C5-C9F3-B19E-93E8-6C679FA01965}"/>
                </a:ext>
              </a:extLst>
            </p:cNvPr>
            <p:cNvSpPr/>
            <p:nvPr/>
          </p:nvSpPr>
          <p:spPr>
            <a:xfrm>
              <a:off x="1907704" y="4231434"/>
              <a:ext cx="720080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DB6BF98-29CD-F427-B5E3-11396D4100D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2382631" y="2429624"/>
              <a:ext cx="1070686" cy="18018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69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실습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07 review</a:t>
            </a:r>
            <a:endParaRPr 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FD0FD-F874-4487-B257-A6F0CDA5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anumBarunGothic"/>
                <a:ea typeface="NanumBarunGothic"/>
                <a:cs typeface="Arial"/>
              </a:rPr>
              <a:t>동전 거스름돈 문제(</a:t>
            </a:r>
            <a:r>
              <a:rPr lang="en-US" altLang="ko-KR" dirty="0">
                <a:latin typeface="NanumBarunGothic"/>
                <a:ea typeface="NanumBarunGothic"/>
                <a:cs typeface="Arial"/>
              </a:rPr>
              <a:t>Coin Change</a:t>
            </a:r>
            <a:r>
              <a:rPr lang="ko-KR" altLang="en-US" dirty="0">
                <a:latin typeface="NanumBarunGothic"/>
                <a:ea typeface="NanumBarunGothic"/>
                <a:cs typeface="Arial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ore-KR" dirty="0"/>
              <a:t>ex) </a:t>
            </a:r>
            <a:r>
              <a:rPr lang="ko-Kore-KR" altLang="en-US" dirty="0"/>
              <a:t>동전이 </a:t>
            </a:r>
            <a:r>
              <a:rPr lang="en-US" altLang="ko-Kore-KR" dirty="0"/>
              <a:t>16, 10, 5, 1 </a:t>
            </a:r>
            <a:r>
              <a:rPr lang="ko-Kore-KR" altLang="en-US" dirty="0"/>
              <a:t>이렇게 </a:t>
            </a:r>
            <a:r>
              <a:rPr lang="en-US" altLang="ko-Kore-KR" dirty="0"/>
              <a:t>4</a:t>
            </a:r>
            <a:r>
              <a:rPr lang="ko-Kore-KR" altLang="en-US" dirty="0"/>
              <a:t>가지가 주어지고 </a:t>
            </a:r>
            <a:r>
              <a:rPr lang="en-US" altLang="ko-KR" dirty="0"/>
              <a:t>21</a:t>
            </a:r>
            <a:r>
              <a:rPr lang="ko-KR" altLang="en-US" dirty="0"/>
              <a:t>원을 거스름돈으로 주는 경우</a:t>
            </a:r>
            <a:endParaRPr lang="en-US" altLang="ko-KR" dirty="0"/>
          </a:p>
          <a:p>
            <a:pPr lvl="1"/>
            <a:r>
              <a:rPr lang="ko-Kore-KR" altLang="en-US" dirty="0"/>
              <a:t>거슬러줘야 하는 액수를 키워가면서 각 액수의 최소 갯수를 구한다</a:t>
            </a:r>
            <a:endParaRPr lang="en-US" altLang="ko-Kore-KR" dirty="0"/>
          </a:p>
          <a:p>
            <a:pPr lvl="1"/>
            <a:endParaRPr lang="en-US" dirty="0"/>
          </a:p>
          <a:p>
            <a:pPr lvl="1"/>
            <a:r>
              <a:rPr lang="en-US" dirty="0"/>
              <a:t>4원까지는 </a:t>
            </a:r>
            <a:r>
              <a:rPr lang="en-US" altLang="ko-KR" dirty="0"/>
              <a:t>1</a:t>
            </a:r>
            <a:r>
              <a:rPr lang="ko-KR" altLang="en-US" dirty="0"/>
              <a:t>원으로 밖에 거슬러줄 수 없다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36641F-D13A-28E0-E481-BA11F7965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41247"/>
              </p:ext>
            </p:extLst>
          </p:nvPr>
        </p:nvGraphicFramePr>
        <p:xfrm>
          <a:off x="514801" y="3404342"/>
          <a:ext cx="8114398" cy="290497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9425">
                  <a:extLst>
                    <a:ext uri="{9D8B030D-6E8A-4147-A177-3AD203B41FA5}">
                      <a16:colId xmlns:a16="http://schemas.microsoft.com/office/drawing/2014/main" val="21591451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65706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2495222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02715150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10070901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41702317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45065981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8257528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54872875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98751404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988435022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69867812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62104546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5893257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6141465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25846045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6011884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8311863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1853956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75280380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29085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825379342"/>
                    </a:ext>
                  </a:extLst>
                </a:gridCol>
              </a:tblGrid>
              <a:tr h="484163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2566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lt"/>
                        </a:rPr>
                        <a:t>1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279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5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86496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10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891001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16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9941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total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3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67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CDD60-5724-4C31-B264-046F2E3325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53188"/>
            <a:ext cx="2133600" cy="365125"/>
          </a:xfrm>
          <a:prstGeom prst="rect">
            <a:avLst/>
          </a:prstGeom>
        </p:spPr>
        <p:txBody>
          <a:bodyPr/>
          <a:lstStyle/>
          <a:p>
            <a:fld id="{3A2F0832-F084-422D-97D1-AF848F4F2C3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실습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07 review</a:t>
            </a:r>
            <a:endParaRPr 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FD0FD-F874-4487-B257-A6F0CDA5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anumBarunGothic"/>
                <a:ea typeface="NanumBarunGothic"/>
                <a:cs typeface="Arial"/>
              </a:rPr>
              <a:t>동전 거스름돈 문제(</a:t>
            </a:r>
            <a:r>
              <a:rPr lang="en-US" altLang="ko-KR" dirty="0">
                <a:latin typeface="NanumBarunGothic"/>
                <a:ea typeface="NanumBarunGothic"/>
                <a:cs typeface="Arial"/>
              </a:rPr>
              <a:t>Coin Change</a:t>
            </a:r>
            <a:r>
              <a:rPr lang="ko-KR" altLang="en-US" dirty="0">
                <a:latin typeface="NanumBarunGothic"/>
                <a:ea typeface="NanumBarunGothic"/>
                <a:cs typeface="Arial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ore-KR" dirty="0"/>
              <a:t>ex) </a:t>
            </a:r>
            <a:r>
              <a:rPr lang="ko-Kore-KR" altLang="en-US" dirty="0"/>
              <a:t>동전이 </a:t>
            </a:r>
            <a:r>
              <a:rPr lang="en-US" altLang="ko-Kore-KR" dirty="0"/>
              <a:t>16, 10, 5, 1 </a:t>
            </a:r>
            <a:r>
              <a:rPr lang="ko-Kore-KR" altLang="en-US" dirty="0"/>
              <a:t>이렇게 </a:t>
            </a:r>
            <a:r>
              <a:rPr lang="en-US" altLang="ko-Kore-KR" dirty="0"/>
              <a:t>4</a:t>
            </a:r>
            <a:r>
              <a:rPr lang="ko-Kore-KR" altLang="en-US" dirty="0"/>
              <a:t>가지가 주어지고 </a:t>
            </a:r>
            <a:r>
              <a:rPr lang="en-US" altLang="ko-KR" dirty="0"/>
              <a:t>21</a:t>
            </a:r>
            <a:r>
              <a:rPr lang="ko-KR" altLang="en-US" dirty="0"/>
              <a:t>원을 거스름돈으로 주는 경우</a:t>
            </a:r>
            <a:endParaRPr lang="en-US" altLang="ko-KR" dirty="0"/>
          </a:p>
          <a:p>
            <a:pPr lvl="1"/>
            <a:r>
              <a:rPr lang="ko-Kore-KR" altLang="en-US" dirty="0"/>
              <a:t>거슬러줘야 하는 액수를 키워가면서 각 액수의 최소 갯수를 구한다</a:t>
            </a:r>
            <a:endParaRPr lang="en-US" altLang="ko-Kore-KR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원은 </a:t>
            </a:r>
            <a:r>
              <a:rPr lang="en-US" altLang="ko-KR" dirty="0"/>
              <a:t>5</a:t>
            </a:r>
            <a:r>
              <a:rPr lang="ko-KR" altLang="en-US" dirty="0" err="1"/>
              <a:t>원짜리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개로 표현이 가능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원부터 </a:t>
            </a:r>
            <a:r>
              <a:rPr lang="en-US" altLang="ko-KR" dirty="0"/>
              <a:t>9</a:t>
            </a:r>
            <a:r>
              <a:rPr lang="ko-KR" altLang="en-US" dirty="0"/>
              <a:t>원까지는 </a:t>
            </a:r>
            <a:r>
              <a:rPr lang="en-US" altLang="ko-KR" dirty="0"/>
              <a:t>5</a:t>
            </a:r>
            <a:r>
              <a:rPr lang="ko-KR" altLang="en-US" dirty="0"/>
              <a:t>원과 </a:t>
            </a:r>
            <a:r>
              <a:rPr lang="en-US" altLang="ko-KR" dirty="0"/>
              <a:t>1</a:t>
            </a:r>
            <a:r>
              <a:rPr lang="ko-KR" altLang="en-US" dirty="0"/>
              <a:t>원의 조합으로 거슬러줄 수 있음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동전의 개수는  </a:t>
            </a:r>
            <a:r>
              <a:rPr lang="ko-KR" altLang="en-US" dirty="0">
                <a:solidFill>
                  <a:srgbClr val="FF0000"/>
                </a:solidFill>
              </a:rPr>
              <a:t>거슬러줄 돈 </a:t>
            </a:r>
            <a:r>
              <a:rPr lang="en-US" altLang="ko-KR" dirty="0">
                <a:solidFill>
                  <a:srgbClr val="FF0000"/>
                </a:solidFill>
              </a:rPr>
              <a:t>– 5</a:t>
            </a:r>
            <a:r>
              <a:rPr lang="ko-KR" altLang="en-US" dirty="0">
                <a:solidFill>
                  <a:srgbClr val="FF0000"/>
                </a:solidFill>
              </a:rPr>
              <a:t>의 경우에서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을 더한 것과 같음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596C652A-DA1F-C7CB-1D47-D915F24B2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91623"/>
              </p:ext>
            </p:extLst>
          </p:nvPr>
        </p:nvGraphicFramePr>
        <p:xfrm>
          <a:off x="514801" y="3404342"/>
          <a:ext cx="8114398" cy="290497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9425">
                  <a:extLst>
                    <a:ext uri="{9D8B030D-6E8A-4147-A177-3AD203B41FA5}">
                      <a16:colId xmlns:a16="http://schemas.microsoft.com/office/drawing/2014/main" val="21591451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65706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2495222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02715150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10070901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41702317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45065981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8257528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54872875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98751404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988435022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69867812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62104546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5893257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6141465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25846045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6011884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8311863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1853956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75280380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29085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825379342"/>
                    </a:ext>
                  </a:extLst>
                </a:gridCol>
              </a:tblGrid>
              <a:tr h="484163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2566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lt"/>
                        </a:rPr>
                        <a:t>1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279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5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86496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10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891001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16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9941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total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3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실습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07 review</a:t>
            </a:r>
            <a:endParaRPr 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FD0FD-F874-4487-B257-A6F0CDA5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anumBarunGothic"/>
                <a:ea typeface="NanumBarunGothic"/>
                <a:cs typeface="Arial"/>
              </a:rPr>
              <a:t>동전 거스름돈 문제(</a:t>
            </a:r>
            <a:r>
              <a:rPr lang="en-US" altLang="ko-KR" dirty="0">
                <a:latin typeface="NanumBarunGothic"/>
                <a:ea typeface="NanumBarunGothic"/>
                <a:cs typeface="Arial"/>
              </a:rPr>
              <a:t>Coin Change</a:t>
            </a:r>
            <a:r>
              <a:rPr lang="ko-KR" altLang="en-US" dirty="0">
                <a:latin typeface="NanumBarunGothic"/>
                <a:ea typeface="NanumBarunGothic"/>
                <a:cs typeface="Arial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ore-KR" dirty="0"/>
              <a:t>ex) </a:t>
            </a:r>
            <a:r>
              <a:rPr lang="ko-Kore-KR" altLang="en-US" dirty="0"/>
              <a:t>동전이 </a:t>
            </a:r>
            <a:r>
              <a:rPr lang="en-US" altLang="ko-Kore-KR" dirty="0"/>
              <a:t>16, 10, 5, 1 </a:t>
            </a:r>
            <a:r>
              <a:rPr lang="ko-Kore-KR" altLang="en-US" dirty="0"/>
              <a:t>이렇게 </a:t>
            </a:r>
            <a:r>
              <a:rPr lang="en-US" altLang="ko-Kore-KR" dirty="0"/>
              <a:t>4</a:t>
            </a:r>
            <a:r>
              <a:rPr lang="ko-Kore-KR" altLang="en-US" dirty="0"/>
              <a:t>가지가 주어지고 </a:t>
            </a:r>
            <a:r>
              <a:rPr lang="en-US" altLang="ko-KR" dirty="0"/>
              <a:t>21</a:t>
            </a:r>
            <a:r>
              <a:rPr lang="ko-KR" altLang="en-US" dirty="0"/>
              <a:t>원을 거스름돈으로 주는 경우</a:t>
            </a:r>
            <a:endParaRPr lang="en-US" altLang="ko-KR" dirty="0"/>
          </a:p>
          <a:p>
            <a:pPr lvl="1"/>
            <a:r>
              <a:rPr lang="ko-Kore-KR" altLang="en-US" dirty="0"/>
              <a:t>거슬러줘야 하는 액수를 키워가면서 각 액수의 최소 갯수를 구한다</a:t>
            </a:r>
            <a:endParaRPr lang="en-US" altLang="ko-Kore-KR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원은 </a:t>
            </a:r>
            <a:r>
              <a:rPr lang="en-US" altLang="ko-KR" dirty="0"/>
              <a:t>10</a:t>
            </a:r>
            <a:r>
              <a:rPr lang="ko-KR" altLang="en-US" dirty="0" err="1"/>
              <a:t>원짜리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개로 표현이 가능</a:t>
            </a:r>
            <a:endParaRPr lang="en-US" altLang="ko-KR" dirty="0"/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원부터 </a:t>
            </a:r>
            <a:r>
              <a:rPr lang="en-US" altLang="ko-KR" dirty="0"/>
              <a:t>14</a:t>
            </a:r>
            <a:r>
              <a:rPr lang="ko-KR" altLang="en-US" dirty="0"/>
              <a:t>원까지는 </a:t>
            </a:r>
            <a:r>
              <a:rPr lang="en-US" altLang="ko-KR" dirty="0"/>
              <a:t>10</a:t>
            </a:r>
            <a:r>
              <a:rPr lang="ko-KR" altLang="en-US" dirty="0"/>
              <a:t>원과 </a:t>
            </a:r>
            <a:r>
              <a:rPr lang="en-US" altLang="ko-KR" dirty="0"/>
              <a:t>1</a:t>
            </a:r>
            <a:r>
              <a:rPr lang="ko-KR" altLang="en-US" dirty="0"/>
              <a:t>원의 조합으로 거슬러줄 수 있음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동전의 개수는 </a:t>
            </a:r>
            <a:r>
              <a:rPr lang="ko-KR" altLang="en-US" dirty="0">
                <a:solidFill>
                  <a:srgbClr val="FF0000"/>
                </a:solidFill>
              </a:rPr>
              <a:t>거슬러줄 돈 </a:t>
            </a:r>
            <a:r>
              <a:rPr lang="en-US" altLang="ko-KR" dirty="0">
                <a:solidFill>
                  <a:srgbClr val="FF0000"/>
                </a:solidFill>
              </a:rPr>
              <a:t>– 10</a:t>
            </a:r>
            <a:r>
              <a:rPr lang="ko-KR" altLang="en-US" dirty="0">
                <a:solidFill>
                  <a:srgbClr val="FF0000"/>
                </a:solidFill>
              </a:rPr>
              <a:t>의 경우에서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을 더한 것과 같음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CB7AEAD3-1782-942C-BF99-ABD3666E2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81470"/>
              </p:ext>
            </p:extLst>
          </p:nvPr>
        </p:nvGraphicFramePr>
        <p:xfrm>
          <a:off x="514801" y="3404342"/>
          <a:ext cx="8114398" cy="290497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9425">
                  <a:extLst>
                    <a:ext uri="{9D8B030D-6E8A-4147-A177-3AD203B41FA5}">
                      <a16:colId xmlns:a16="http://schemas.microsoft.com/office/drawing/2014/main" val="21591451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65706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2495222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02715150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10070901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41702317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45065981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8257528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54872875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98751404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988435022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69867812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62104546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5893257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6141465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25846045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6011884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8311863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1853956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75280380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29085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825379342"/>
                    </a:ext>
                  </a:extLst>
                </a:gridCol>
              </a:tblGrid>
              <a:tr h="484163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2566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lt"/>
                        </a:rPr>
                        <a:t>1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279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5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86496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10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891001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16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9941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total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3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56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실습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07 review</a:t>
            </a:r>
            <a:endParaRPr 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FD0FD-F874-4487-B257-A6F0CDA5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anumBarunGothic"/>
                <a:ea typeface="NanumBarunGothic"/>
                <a:cs typeface="Arial"/>
              </a:rPr>
              <a:t>동전 거스름돈 문제(</a:t>
            </a:r>
            <a:r>
              <a:rPr lang="en-US" altLang="ko-KR" dirty="0">
                <a:latin typeface="NanumBarunGothic"/>
                <a:ea typeface="NanumBarunGothic"/>
                <a:cs typeface="Arial"/>
              </a:rPr>
              <a:t>Coin Change</a:t>
            </a:r>
            <a:r>
              <a:rPr lang="ko-KR" altLang="en-US" dirty="0">
                <a:latin typeface="NanumBarunGothic"/>
                <a:ea typeface="NanumBarunGothic"/>
                <a:cs typeface="Arial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ore-KR" dirty="0"/>
              <a:t>ex) </a:t>
            </a:r>
            <a:r>
              <a:rPr lang="ko-Kore-KR" altLang="en-US" dirty="0"/>
              <a:t>동전이 </a:t>
            </a:r>
            <a:r>
              <a:rPr lang="en-US" altLang="ko-Kore-KR" dirty="0"/>
              <a:t>16, 10, 5, 1 </a:t>
            </a:r>
            <a:r>
              <a:rPr lang="ko-Kore-KR" altLang="en-US" dirty="0"/>
              <a:t>이렇게 </a:t>
            </a:r>
            <a:r>
              <a:rPr lang="en-US" altLang="ko-Kore-KR" dirty="0"/>
              <a:t>4</a:t>
            </a:r>
            <a:r>
              <a:rPr lang="ko-Kore-KR" altLang="en-US" dirty="0"/>
              <a:t>가지가 주어지고 </a:t>
            </a:r>
            <a:r>
              <a:rPr lang="en-US" altLang="ko-KR" dirty="0"/>
              <a:t>21</a:t>
            </a:r>
            <a:r>
              <a:rPr lang="ko-KR" altLang="en-US" dirty="0"/>
              <a:t>원을 거스름돈으로 주는 경우</a:t>
            </a:r>
            <a:endParaRPr lang="en-US" altLang="ko-KR" dirty="0"/>
          </a:p>
          <a:p>
            <a:pPr lvl="1"/>
            <a:r>
              <a:rPr lang="ko-Kore-KR" altLang="en-US" dirty="0"/>
              <a:t>거슬러줘야 하는 액수를 키워가면서 각 액수의 최소 갯수를 구한다</a:t>
            </a:r>
            <a:endParaRPr lang="en-US" altLang="ko-Kore-KR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15</a:t>
            </a:r>
            <a:r>
              <a:rPr lang="ko-KR" altLang="en-US" dirty="0"/>
              <a:t>원은 </a:t>
            </a:r>
            <a:r>
              <a:rPr lang="en-US" altLang="ko-KR" dirty="0"/>
              <a:t>10</a:t>
            </a:r>
            <a:r>
              <a:rPr lang="ko-KR" altLang="en-US" dirty="0" err="1"/>
              <a:t>원짜리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개와 </a:t>
            </a:r>
            <a:r>
              <a:rPr lang="en-US" altLang="ko-KR" dirty="0"/>
              <a:t>5</a:t>
            </a:r>
            <a:r>
              <a:rPr lang="ko-KR" altLang="en-US" dirty="0" err="1"/>
              <a:t>원짜리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개로 표현이 가능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동전의 개수는  </a:t>
            </a:r>
            <a:r>
              <a:rPr lang="ko-KR" altLang="en-US" dirty="0">
                <a:solidFill>
                  <a:srgbClr val="FF0000"/>
                </a:solidFill>
              </a:rPr>
              <a:t>거슬러줄 돈 </a:t>
            </a:r>
            <a:r>
              <a:rPr lang="en-US" altLang="ko-KR" dirty="0">
                <a:solidFill>
                  <a:srgbClr val="FF0000"/>
                </a:solidFill>
              </a:rPr>
              <a:t>– 10</a:t>
            </a:r>
            <a:r>
              <a:rPr lang="ko-KR" altLang="en-US" dirty="0">
                <a:solidFill>
                  <a:srgbClr val="FF0000"/>
                </a:solidFill>
              </a:rPr>
              <a:t>의 경우에서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을 더한 것과 같음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원은 </a:t>
            </a:r>
            <a:r>
              <a:rPr lang="en-US" altLang="ko-KR" dirty="0"/>
              <a:t>16</a:t>
            </a:r>
            <a:r>
              <a:rPr lang="ko-KR" altLang="en-US" dirty="0" err="1"/>
              <a:t>원짜리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개로 표현 가능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6FE1F831-C990-FD9A-DB53-B051159C1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75251"/>
              </p:ext>
            </p:extLst>
          </p:nvPr>
        </p:nvGraphicFramePr>
        <p:xfrm>
          <a:off x="514801" y="3404342"/>
          <a:ext cx="8114398" cy="290497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9425">
                  <a:extLst>
                    <a:ext uri="{9D8B030D-6E8A-4147-A177-3AD203B41FA5}">
                      <a16:colId xmlns:a16="http://schemas.microsoft.com/office/drawing/2014/main" val="21591451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65706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2495222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02715150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10070901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41702317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45065981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8257528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54872875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98751404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988435022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69867812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62104546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5893257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6141465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25846045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6011884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8311863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1853956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75280380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29085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825379342"/>
                    </a:ext>
                  </a:extLst>
                </a:gridCol>
              </a:tblGrid>
              <a:tr h="484163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2566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lt"/>
                        </a:rPr>
                        <a:t>1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279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5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86496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10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891001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16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9941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total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3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03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실습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07 review</a:t>
            </a:r>
            <a:endParaRPr 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FD0FD-F874-4487-B257-A6F0CDA5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anumBarunGothic"/>
                <a:ea typeface="NanumBarunGothic"/>
                <a:cs typeface="Arial"/>
              </a:rPr>
              <a:t>동전 거스름돈 문제(</a:t>
            </a:r>
            <a:r>
              <a:rPr lang="en-US" altLang="ko-KR" dirty="0">
                <a:latin typeface="NanumBarunGothic"/>
                <a:ea typeface="NanumBarunGothic"/>
                <a:cs typeface="Arial"/>
              </a:rPr>
              <a:t>Coin Change</a:t>
            </a:r>
            <a:r>
              <a:rPr lang="ko-KR" altLang="en-US" dirty="0">
                <a:latin typeface="NanumBarunGothic"/>
                <a:ea typeface="NanumBarunGothic"/>
                <a:cs typeface="Arial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ore-KR" dirty="0"/>
              <a:t>ex) </a:t>
            </a:r>
            <a:r>
              <a:rPr lang="ko-Kore-KR" altLang="en-US" dirty="0"/>
              <a:t>동전이 </a:t>
            </a:r>
            <a:r>
              <a:rPr lang="en-US" altLang="ko-Kore-KR" dirty="0"/>
              <a:t>16, 10, 5, 1 </a:t>
            </a:r>
            <a:r>
              <a:rPr lang="ko-Kore-KR" altLang="en-US" dirty="0"/>
              <a:t>이렇게 </a:t>
            </a:r>
            <a:r>
              <a:rPr lang="en-US" altLang="ko-Kore-KR" dirty="0"/>
              <a:t>4</a:t>
            </a:r>
            <a:r>
              <a:rPr lang="ko-Kore-KR" altLang="en-US" dirty="0"/>
              <a:t>가지가 주어지고 </a:t>
            </a:r>
            <a:r>
              <a:rPr lang="en-US" altLang="ko-KR" dirty="0"/>
              <a:t>21</a:t>
            </a:r>
            <a:r>
              <a:rPr lang="ko-KR" altLang="en-US" dirty="0"/>
              <a:t>원을 거스름돈으로 주는 경우</a:t>
            </a:r>
            <a:endParaRPr lang="en-US" altLang="ko-KR" dirty="0"/>
          </a:p>
          <a:p>
            <a:pPr lvl="1"/>
            <a:r>
              <a:rPr lang="ko-Kore-KR" altLang="en-US" dirty="0"/>
              <a:t>거슬러줘야 하는 액수를 키워가면서 각 액수의 최소 갯수를 구한다</a:t>
            </a:r>
            <a:endParaRPr lang="en-US" altLang="ko-Kore-KR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17</a:t>
            </a:r>
            <a:r>
              <a:rPr lang="ko-KR" altLang="en-US" dirty="0"/>
              <a:t>원부터 </a:t>
            </a:r>
            <a:r>
              <a:rPr lang="en-US" altLang="ko-KR" dirty="0"/>
              <a:t>19</a:t>
            </a:r>
            <a:r>
              <a:rPr lang="ko-KR" altLang="en-US" dirty="0"/>
              <a:t>원까지는 </a:t>
            </a:r>
            <a:r>
              <a:rPr lang="en-US" altLang="ko-KR" dirty="0"/>
              <a:t>16</a:t>
            </a:r>
            <a:r>
              <a:rPr lang="ko-KR" altLang="en-US" dirty="0"/>
              <a:t>원과 </a:t>
            </a:r>
            <a:r>
              <a:rPr lang="en-US" altLang="ko-KR" dirty="0"/>
              <a:t>1</a:t>
            </a:r>
            <a:r>
              <a:rPr lang="ko-KR" altLang="en-US" dirty="0"/>
              <a:t>원의 조합으로 거슬러줄 수 있음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동전의 개수는 </a:t>
            </a:r>
            <a:r>
              <a:rPr lang="ko-KR" altLang="en-US" dirty="0">
                <a:solidFill>
                  <a:srgbClr val="FF0000"/>
                </a:solidFill>
              </a:rPr>
              <a:t>거슬러줄 돈 </a:t>
            </a:r>
            <a:r>
              <a:rPr lang="en-US" altLang="ko-KR" dirty="0">
                <a:solidFill>
                  <a:srgbClr val="FF0000"/>
                </a:solidFill>
              </a:rPr>
              <a:t>– 16</a:t>
            </a:r>
            <a:r>
              <a:rPr lang="ko-KR" altLang="en-US" dirty="0">
                <a:solidFill>
                  <a:srgbClr val="FF0000"/>
                </a:solidFill>
              </a:rPr>
              <a:t>의 경우에서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을 더한 것과 같음</a:t>
            </a:r>
            <a:r>
              <a:rPr lang="en-US" altLang="ko-KR" dirty="0"/>
              <a:t>)</a:t>
            </a:r>
            <a:endParaRPr lang="en-US" altLang="ko-Kore-KR" dirty="0"/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id="{52BBD23B-AC61-4069-13BF-58BFB662B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45817"/>
              </p:ext>
            </p:extLst>
          </p:nvPr>
        </p:nvGraphicFramePr>
        <p:xfrm>
          <a:off x="514801" y="3404342"/>
          <a:ext cx="8114398" cy="290497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9425">
                  <a:extLst>
                    <a:ext uri="{9D8B030D-6E8A-4147-A177-3AD203B41FA5}">
                      <a16:colId xmlns:a16="http://schemas.microsoft.com/office/drawing/2014/main" val="21591451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65706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2495222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02715150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10070901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41702317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45065981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8257528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54872875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98751404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988435022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69867812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62104546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5893257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6141465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25846045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6011884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8311863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1853956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75280380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29085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825379342"/>
                    </a:ext>
                  </a:extLst>
                </a:gridCol>
              </a:tblGrid>
              <a:tr h="484163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2566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lt"/>
                        </a:rPr>
                        <a:t>1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279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5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86496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10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891001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16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9941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total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3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83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실습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07 review</a:t>
            </a:r>
            <a:endParaRPr 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FD0FD-F874-4487-B257-A6F0CDA5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anumBarunGothic"/>
                <a:ea typeface="NanumBarunGothic"/>
                <a:cs typeface="Arial"/>
              </a:rPr>
              <a:t>동전 거스름돈 문제(</a:t>
            </a:r>
            <a:r>
              <a:rPr lang="en-US" altLang="ko-KR" dirty="0">
                <a:latin typeface="NanumBarunGothic"/>
                <a:ea typeface="NanumBarunGothic"/>
                <a:cs typeface="Arial"/>
              </a:rPr>
              <a:t>Coin Change</a:t>
            </a:r>
            <a:r>
              <a:rPr lang="ko-KR" altLang="en-US" dirty="0">
                <a:latin typeface="NanumBarunGothic"/>
                <a:ea typeface="NanumBarunGothic"/>
                <a:cs typeface="Arial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ore-KR" dirty="0"/>
              <a:t>ex) </a:t>
            </a:r>
            <a:r>
              <a:rPr lang="ko-Kore-KR" altLang="en-US" dirty="0"/>
              <a:t>동전이 </a:t>
            </a:r>
            <a:r>
              <a:rPr lang="en-US" altLang="ko-Kore-KR" dirty="0"/>
              <a:t>16, 10, 5, 1 </a:t>
            </a:r>
            <a:r>
              <a:rPr lang="ko-Kore-KR" altLang="en-US" dirty="0"/>
              <a:t>이렇게 </a:t>
            </a:r>
            <a:r>
              <a:rPr lang="en-US" altLang="ko-Kore-KR" dirty="0"/>
              <a:t>4</a:t>
            </a:r>
            <a:r>
              <a:rPr lang="ko-Kore-KR" altLang="en-US" dirty="0"/>
              <a:t>가지가 주어지고 </a:t>
            </a:r>
            <a:r>
              <a:rPr lang="en-US" altLang="ko-KR" dirty="0"/>
              <a:t>21</a:t>
            </a:r>
            <a:r>
              <a:rPr lang="ko-KR" altLang="en-US" dirty="0"/>
              <a:t>원을 거스름돈으로 주는 경우</a:t>
            </a:r>
            <a:endParaRPr lang="en-US" altLang="ko-KR" dirty="0"/>
          </a:p>
          <a:p>
            <a:pPr lvl="1"/>
            <a:r>
              <a:rPr lang="ko-Kore-KR" altLang="en-US" dirty="0"/>
              <a:t>거슬러줘야 하는 액수를 키워가면서 각 액수의 최소 갯수를 구한다</a:t>
            </a:r>
            <a:endParaRPr lang="en-US" altLang="ko-Kore-KR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20</a:t>
            </a:r>
            <a:r>
              <a:rPr lang="ko-KR" altLang="en-US" dirty="0"/>
              <a:t>의 경우에는</a:t>
            </a:r>
            <a:r>
              <a:rPr lang="en-US" altLang="ko-KR" dirty="0"/>
              <a:t> (20-1)</a:t>
            </a:r>
            <a:r>
              <a:rPr lang="ko-KR" altLang="en-US" dirty="0"/>
              <a:t>의 </a:t>
            </a:r>
            <a:r>
              <a:rPr lang="ko-KR" altLang="en-US" dirty="0" err="1"/>
              <a:t>동전갯수</a:t>
            </a:r>
            <a:r>
              <a:rPr lang="ko-KR" altLang="en-US" dirty="0"/>
              <a:t> </a:t>
            </a:r>
            <a:r>
              <a:rPr lang="en-US" altLang="ko-KR" dirty="0"/>
              <a:t>+1, (20-5)</a:t>
            </a:r>
            <a:r>
              <a:rPr lang="ko-KR" altLang="en-US" dirty="0"/>
              <a:t>의 </a:t>
            </a:r>
            <a:r>
              <a:rPr lang="ko-KR" altLang="en-US" dirty="0" err="1"/>
              <a:t>동전갯수</a:t>
            </a:r>
            <a:r>
              <a:rPr lang="ko-KR" altLang="en-US" dirty="0"/>
              <a:t> </a:t>
            </a:r>
            <a:r>
              <a:rPr lang="en-US" altLang="ko-KR" dirty="0"/>
              <a:t>+ 1, (20-10)</a:t>
            </a:r>
            <a:r>
              <a:rPr lang="ko-KR" altLang="en-US" dirty="0"/>
              <a:t>의 </a:t>
            </a:r>
            <a:r>
              <a:rPr lang="ko-KR" altLang="en-US" dirty="0" err="1"/>
              <a:t>동전갯수</a:t>
            </a:r>
            <a:r>
              <a:rPr lang="ko-KR" altLang="en-US" dirty="0"/>
              <a:t> </a:t>
            </a:r>
            <a:r>
              <a:rPr lang="en-US" altLang="ko-KR" dirty="0"/>
              <a:t>+1, (20-16)</a:t>
            </a:r>
            <a:r>
              <a:rPr lang="ko-KR" altLang="en-US" dirty="0"/>
              <a:t>의 </a:t>
            </a:r>
            <a:r>
              <a:rPr lang="ko-KR" altLang="en-US" dirty="0" err="1"/>
              <a:t>동전갯수</a:t>
            </a:r>
            <a:r>
              <a:rPr lang="ko-KR" altLang="en-US" dirty="0"/>
              <a:t> </a:t>
            </a:r>
            <a:r>
              <a:rPr lang="en-US" altLang="ko-KR" dirty="0"/>
              <a:t>+1 </a:t>
            </a:r>
            <a:r>
              <a:rPr lang="ko-KR" altLang="en-US" dirty="0"/>
              <a:t>중 가장 작을 값을 선택한다</a:t>
            </a:r>
            <a:endParaRPr lang="en-US" altLang="ko-KR" dirty="0"/>
          </a:p>
          <a:p>
            <a:pPr lvl="2"/>
            <a:r>
              <a:rPr lang="en-US" altLang="ko-KR" dirty="0"/>
              <a:t>(20-10)</a:t>
            </a:r>
            <a:r>
              <a:rPr lang="ko-KR" altLang="en-US" dirty="0"/>
              <a:t>의 </a:t>
            </a:r>
            <a:r>
              <a:rPr lang="ko-KR" altLang="en-US" dirty="0" err="1"/>
              <a:t>동전갯수가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가장 작기 때문에</a:t>
            </a:r>
            <a:r>
              <a:rPr lang="en-US" altLang="ko-KR" dirty="0"/>
              <a:t> 20</a:t>
            </a:r>
            <a:r>
              <a:rPr lang="ko-KR" altLang="en-US" dirty="0"/>
              <a:t>원은 동전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(10</a:t>
            </a:r>
            <a:r>
              <a:rPr lang="ko-KR" altLang="en-US" dirty="0"/>
              <a:t>원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로 거슬러줄 수 있다</a:t>
            </a:r>
            <a:endParaRPr lang="en-US" altLang="ko-Kore-KR" dirty="0"/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표 17">
            <a:extLst>
              <a:ext uri="{FF2B5EF4-FFF2-40B4-BE49-F238E27FC236}">
                <a16:creationId xmlns:a16="http://schemas.microsoft.com/office/drawing/2014/main" id="{BCA38F6A-6072-ED58-A16D-17BBA3307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7223"/>
              </p:ext>
            </p:extLst>
          </p:nvPr>
        </p:nvGraphicFramePr>
        <p:xfrm>
          <a:off x="514801" y="3404342"/>
          <a:ext cx="8114398" cy="290497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9425">
                  <a:extLst>
                    <a:ext uri="{9D8B030D-6E8A-4147-A177-3AD203B41FA5}">
                      <a16:colId xmlns:a16="http://schemas.microsoft.com/office/drawing/2014/main" val="21591451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65706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2495222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02715150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10070901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41702317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45065981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8257528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54872875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98751404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988435022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69867812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62104546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5893257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6141465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25846045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6011884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8311863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1853956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75280380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29085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825379342"/>
                    </a:ext>
                  </a:extLst>
                </a:gridCol>
              </a:tblGrid>
              <a:tr h="484163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2566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lt"/>
                        </a:rPr>
                        <a:t>1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279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5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86496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10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891001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16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9941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total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3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6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D7D04-111E-4D44-9F13-D17DD6E6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실습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07 review</a:t>
            </a:r>
            <a:endParaRPr 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FD0FD-F874-4487-B257-A6F0CDA5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anumBarunGothic"/>
                <a:ea typeface="NanumBarunGothic"/>
                <a:cs typeface="Arial"/>
              </a:rPr>
              <a:t>동전 거스름돈 문제(</a:t>
            </a:r>
            <a:r>
              <a:rPr lang="en-US" altLang="ko-KR" dirty="0">
                <a:latin typeface="NanumBarunGothic"/>
                <a:ea typeface="NanumBarunGothic"/>
                <a:cs typeface="Arial"/>
              </a:rPr>
              <a:t>Coin Change</a:t>
            </a:r>
            <a:r>
              <a:rPr lang="ko-KR" altLang="en-US" dirty="0">
                <a:latin typeface="NanumBarunGothic"/>
                <a:ea typeface="NanumBarunGothic"/>
                <a:cs typeface="Arial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ore-KR" dirty="0"/>
              <a:t>ex) </a:t>
            </a:r>
            <a:r>
              <a:rPr lang="ko-Kore-KR" altLang="en-US" dirty="0"/>
              <a:t>동전이 </a:t>
            </a:r>
            <a:r>
              <a:rPr lang="en-US" altLang="ko-Kore-KR" dirty="0"/>
              <a:t>16, 10, 5, 1 </a:t>
            </a:r>
            <a:r>
              <a:rPr lang="ko-Kore-KR" altLang="en-US" dirty="0"/>
              <a:t>이렇게 </a:t>
            </a:r>
            <a:r>
              <a:rPr lang="en-US" altLang="ko-Kore-KR" dirty="0"/>
              <a:t>4</a:t>
            </a:r>
            <a:r>
              <a:rPr lang="ko-Kore-KR" altLang="en-US" dirty="0"/>
              <a:t>가지가 주어지고 </a:t>
            </a:r>
            <a:r>
              <a:rPr lang="en-US" altLang="ko-KR" dirty="0"/>
              <a:t>21</a:t>
            </a:r>
            <a:r>
              <a:rPr lang="ko-KR" altLang="en-US" dirty="0"/>
              <a:t>원을 거스름돈으로 주는 경우</a:t>
            </a:r>
            <a:endParaRPr lang="en-US" altLang="ko-KR" dirty="0"/>
          </a:p>
          <a:p>
            <a:pPr lvl="1"/>
            <a:r>
              <a:rPr lang="ko-Kore-KR" altLang="en-US" dirty="0"/>
              <a:t>거슬러줘야 하는 액수를 키워가면서 각 액수의 최소 갯수를 구한다</a:t>
            </a:r>
            <a:endParaRPr lang="en-US" altLang="ko-Kore-KR" dirty="0"/>
          </a:p>
          <a:p>
            <a:pPr lvl="1"/>
            <a:endParaRPr lang="en-US" dirty="0"/>
          </a:p>
          <a:p>
            <a:pPr lvl="1"/>
            <a:r>
              <a:rPr lang="en-US" altLang="ko-KR" dirty="0"/>
              <a:t>21</a:t>
            </a:r>
            <a:r>
              <a:rPr lang="ko-KR" altLang="en-US" dirty="0"/>
              <a:t>의 경우에는</a:t>
            </a:r>
            <a:r>
              <a:rPr lang="en-US" altLang="ko-KR" dirty="0"/>
              <a:t> (21-1)</a:t>
            </a:r>
            <a:r>
              <a:rPr lang="ko-KR" altLang="en-US" dirty="0"/>
              <a:t>의 </a:t>
            </a:r>
            <a:r>
              <a:rPr lang="ko-KR" altLang="en-US" dirty="0" err="1"/>
              <a:t>동전갯수</a:t>
            </a:r>
            <a:r>
              <a:rPr lang="ko-KR" altLang="en-US" dirty="0"/>
              <a:t> </a:t>
            </a:r>
            <a:r>
              <a:rPr lang="en-US" altLang="ko-KR" dirty="0"/>
              <a:t>+1, (21-5)</a:t>
            </a:r>
            <a:r>
              <a:rPr lang="ko-KR" altLang="en-US" dirty="0"/>
              <a:t>의 </a:t>
            </a:r>
            <a:r>
              <a:rPr lang="ko-KR" altLang="en-US" dirty="0" err="1"/>
              <a:t>동전갯수</a:t>
            </a:r>
            <a:r>
              <a:rPr lang="ko-KR" altLang="en-US" dirty="0"/>
              <a:t> </a:t>
            </a:r>
            <a:r>
              <a:rPr lang="en-US" altLang="ko-KR" dirty="0"/>
              <a:t>+ 1, (21-10)</a:t>
            </a:r>
            <a:r>
              <a:rPr lang="ko-KR" altLang="en-US" dirty="0"/>
              <a:t>의 </a:t>
            </a:r>
            <a:r>
              <a:rPr lang="ko-KR" altLang="en-US" dirty="0" err="1"/>
              <a:t>동전갯수</a:t>
            </a:r>
            <a:r>
              <a:rPr lang="ko-KR" altLang="en-US" dirty="0"/>
              <a:t> </a:t>
            </a:r>
            <a:r>
              <a:rPr lang="en-US" altLang="ko-KR" dirty="0"/>
              <a:t>+1, (21-16)</a:t>
            </a:r>
            <a:r>
              <a:rPr lang="ko-KR" altLang="en-US" dirty="0"/>
              <a:t>의 </a:t>
            </a:r>
            <a:r>
              <a:rPr lang="ko-KR" altLang="en-US" dirty="0" err="1"/>
              <a:t>동전갯수</a:t>
            </a:r>
            <a:r>
              <a:rPr lang="ko-KR" altLang="en-US" dirty="0"/>
              <a:t> </a:t>
            </a:r>
            <a:r>
              <a:rPr lang="en-US" altLang="ko-KR" dirty="0"/>
              <a:t>+1 </a:t>
            </a:r>
            <a:r>
              <a:rPr lang="ko-KR" altLang="en-US" dirty="0"/>
              <a:t>중 가장 작을 값을 선택한다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en-US" altLang="ko-KR" sz="1200" dirty="0"/>
              <a:t>20-16)</a:t>
            </a:r>
            <a:r>
              <a:rPr lang="ko-KR" altLang="en-US" sz="1200" dirty="0"/>
              <a:t>과 </a:t>
            </a:r>
            <a:r>
              <a:rPr lang="en-US" altLang="ko-KR" sz="1200" dirty="0"/>
              <a:t>(20-5)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동전갯수가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로</a:t>
            </a:r>
            <a:r>
              <a:rPr lang="en-US" altLang="ko-KR" sz="1200" dirty="0"/>
              <a:t>, </a:t>
            </a:r>
            <a:r>
              <a:rPr lang="ko-KR" altLang="en-US" sz="1200" dirty="0"/>
              <a:t>가장 작기 때문에</a:t>
            </a:r>
            <a:r>
              <a:rPr lang="en-US" altLang="ko-KR" sz="1200" dirty="0"/>
              <a:t> 21</a:t>
            </a:r>
            <a:r>
              <a:rPr lang="ko-KR" altLang="en-US" sz="1200" dirty="0"/>
              <a:t>원은 동전 </a:t>
            </a:r>
            <a:r>
              <a:rPr lang="en-US" altLang="ko-KR" sz="1200" dirty="0"/>
              <a:t>2</a:t>
            </a:r>
            <a:r>
              <a:rPr lang="ko-KR" altLang="en-US" sz="1200" dirty="0"/>
              <a:t>개</a:t>
            </a:r>
            <a:r>
              <a:rPr lang="en-US" altLang="ko-KR" sz="1200" dirty="0"/>
              <a:t>(5</a:t>
            </a:r>
            <a:r>
              <a:rPr lang="ko-KR" altLang="en-US" sz="1200" dirty="0"/>
              <a:t>원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r>
              <a:rPr lang="en-US" altLang="ko-KR" sz="1200" dirty="0"/>
              <a:t>, 16</a:t>
            </a:r>
            <a:r>
              <a:rPr lang="ko-KR" altLang="en-US" sz="1200" dirty="0"/>
              <a:t>원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  <a:r>
              <a:rPr lang="ko-KR" altLang="en-US" sz="1200" dirty="0"/>
              <a:t>로 거슬러줄 수 있다</a:t>
            </a:r>
            <a:endParaRPr lang="en-US" altLang="ko-Kore-KR" dirty="0"/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3D08-73AC-488A-94D1-81E8D9AD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232C38-AB57-4EED-8204-43F2A905D3B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9E56D745-DCEE-7E29-B4BA-AC965ABA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40934"/>
              </p:ext>
            </p:extLst>
          </p:nvPr>
        </p:nvGraphicFramePr>
        <p:xfrm>
          <a:off x="514801" y="3404342"/>
          <a:ext cx="8114398" cy="290497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9425">
                  <a:extLst>
                    <a:ext uri="{9D8B030D-6E8A-4147-A177-3AD203B41FA5}">
                      <a16:colId xmlns:a16="http://schemas.microsoft.com/office/drawing/2014/main" val="21591451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65706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2495222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02715150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10070901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41702317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45065981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8257528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54872875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98751404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988435022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69867812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3621045467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35893257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614146565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2258460453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60118842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83118638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218539569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075280380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429085281"/>
                    </a:ext>
                  </a:extLst>
                </a:gridCol>
                <a:gridCol w="360713">
                  <a:extLst>
                    <a:ext uri="{9D8B030D-6E8A-4147-A177-3AD203B41FA5}">
                      <a16:colId xmlns:a16="http://schemas.microsoft.com/office/drawing/2014/main" val="1825379342"/>
                    </a:ext>
                  </a:extLst>
                </a:gridCol>
              </a:tblGrid>
              <a:tr h="484163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2566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lt"/>
                        </a:rPr>
                        <a:t>1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2799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5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86496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10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891001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lt"/>
                        </a:rPr>
                        <a:t>16</a:t>
                      </a:r>
                      <a:endParaRPr lang="ko-Kore-KR" alt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0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9941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total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5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n-lt"/>
                        </a:rPr>
                        <a:t>1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3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4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E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n-lt"/>
                        </a:rPr>
                        <a:t>2</a:t>
                      </a:r>
                      <a:endParaRPr lang="ko-Kore-KR" altLang="en-US" sz="12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33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28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anum-set">
      <a:majorFont>
        <a:latin typeface="NanumGothicExtraBold"/>
        <a:ea typeface="NanumGothicExtraBold"/>
        <a:cs typeface=""/>
      </a:majorFont>
      <a:minorFont>
        <a:latin typeface="NanumBarunGothic"/>
        <a:ea typeface="NanumBarun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38D8588BB7D0C418C595D637298F3CF" ma:contentTypeVersion="10" ma:contentTypeDescription="새 문서를 만듭니다." ma:contentTypeScope="" ma:versionID="9c7ad9d5249dbf1d77757873f72a77ad">
  <xsd:schema xmlns:xsd="http://www.w3.org/2001/XMLSchema" xmlns:xs="http://www.w3.org/2001/XMLSchema" xmlns:p="http://schemas.microsoft.com/office/2006/metadata/properties" xmlns:ns2="14463c39-aec4-41a8-ad75-466433d3d254" targetNamespace="http://schemas.microsoft.com/office/2006/metadata/properties" ma:root="true" ma:fieldsID="dc45c9b49626b44d78f1608a136f7414" ns2:_="">
    <xsd:import namespace="14463c39-aec4-41a8-ad75-466433d3d2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63c39-aec4-41a8-ad75-466433d3d2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805F26-C54C-4B03-9B58-89A6126B61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19873F-DE63-4C10-BC4D-B31847DCB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463c39-aec4-41a8-ad75-466433d3d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A444D-8CB9-482E-AEC1-53071B91BEDB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4463c39-aec4-41a8-ad75-466433d3d254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3072</Words>
  <Application>Microsoft Macintosh PowerPoint</Application>
  <PresentationFormat>화면 슬라이드 쇼(4:3)</PresentationFormat>
  <Paragraphs>1577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Courier New</vt:lpstr>
      <vt:lpstr>맑은 고딕</vt:lpstr>
      <vt:lpstr>함초롬바탕</vt:lpstr>
      <vt:lpstr>NanumGothicExtraBold</vt:lpstr>
      <vt:lpstr>NanumBarunGothic</vt:lpstr>
      <vt:lpstr>Cambria Math</vt:lpstr>
      <vt:lpstr>Arial</vt:lpstr>
      <vt:lpstr>Office Theme</vt:lpstr>
      <vt:lpstr>알고리즘 실습 07</vt:lpstr>
      <vt:lpstr>실습 07 review</vt:lpstr>
      <vt:lpstr>실습 07 review</vt:lpstr>
      <vt:lpstr>실습 07 review</vt:lpstr>
      <vt:lpstr>실습 07 review</vt:lpstr>
      <vt:lpstr>실습 07 review</vt:lpstr>
      <vt:lpstr>실습 07 review</vt:lpstr>
      <vt:lpstr>실습 07 review</vt:lpstr>
      <vt:lpstr>실습 07 review</vt:lpstr>
      <vt:lpstr>실습 07 review</vt:lpstr>
      <vt:lpstr>10주차 실습</vt:lpstr>
      <vt:lpstr>0-1 배낭문제(DP)</vt:lpstr>
      <vt:lpstr>0-1 배낭문제(DP)</vt:lpstr>
      <vt:lpstr>0-1 배낭문제(DP)</vt:lpstr>
      <vt:lpstr>0-1 배낭문제(DP)</vt:lpstr>
      <vt:lpstr>0-1 배낭문제(DP)</vt:lpstr>
      <vt:lpstr>0-1 배낭문제(DP)</vt:lpstr>
      <vt:lpstr>0-1 배낭문제(DP)</vt:lpstr>
      <vt:lpstr>0-1 배낭문제(DP)</vt:lpstr>
      <vt:lpstr>0-1 배낭문제(DP)</vt:lpstr>
      <vt:lpstr>0-1 배낭문제(DP)</vt:lpstr>
      <vt:lpstr>0-1 배낭문제(DP)</vt:lpstr>
      <vt:lpstr>0-1 배낭문제(DP)</vt:lpstr>
      <vt:lpstr>0-1 배낭문제(DP)</vt:lpstr>
      <vt:lpstr>0-1 배낭문제(DP)</vt:lpstr>
      <vt:lpstr>0-1 배낭문제(Greedy)</vt:lpstr>
      <vt:lpstr>0-1 배낭문제(Greedy)</vt:lpstr>
      <vt:lpstr>실습: [1010] Knapsack Problem</vt:lpstr>
      <vt:lpstr>실습: [1010] Knapsack Problem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차해성</cp:lastModifiedBy>
  <cp:revision>210</cp:revision>
  <dcterms:created xsi:type="dcterms:W3CDTF">2014-04-01T16:35:38Z</dcterms:created>
  <dcterms:modified xsi:type="dcterms:W3CDTF">2022-11-07T23:54:06Z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0x010100738D8588BB7D0C418C595D637298F3CF</vt:lpwstr>
  </property>
</Properties>
</file>