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8"/>
  </p:notesMasterIdLst>
  <p:sldIdLst>
    <p:sldId id="256" r:id="rId5"/>
    <p:sldId id="277" r:id="rId6"/>
    <p:sldId id="469" r:id="rId7"/>
    <p:sldId id="468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0" r:id="rId16"/>
    <p:sldId id="26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anumBarunGothic" panose="020B0603020101020101" pitchFamily="50" charset="-127"/>
      <p:regular r:id="rId23"/>
      <p:bold r:id="rId24"/>
    </p:embeddedFont>
    <p:embeddedFont>
      <p:font typeface="NanumGothicExtraBold" panose="020D0904000000000000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 Hyeon Gong" initials="SHG" lastIdx="1" clrIdx="0">
    <p:extLst>
      <p:ext uri="{19B8F6BF-5375-455C-9EA6-DF929625EA0E}">
        <p15:presenceInfo xmlns:p15="http://schemas.microsoft.com/office/powerpoint/2012/main" userId="ac819a0c926909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A0"/>
    <a:srgbClr val="F5F7A7"/>
    <a:srgbClr val="F8F8A6"/>
    <a:srgbClr val="EEF0AE"/>
    <a:srgbClr val="0000FF"/>
    <a:srgbClr val="00B050"/>
    <a:srgbClr val="007434"/>
    <a:srgbClr val="FDEADA"/>
    <a:srgbClr val="FF33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0" autoAdjust="0"/>
    <p:restoredTop sz="82461" autoAdjust="0"/>
  </p:normalViewPr>
  <p:slideViewPr>
    <p:cSldViewPr>
      <p:cViewPr varScale="1">
        <p:scale>
          <a:sx n="68" d="100"/>
          <a:sy n="68" d="100"/>
        </p:scale>
        <p:origin x="197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D7C2-78D6-4E39-8D57-7FD3BF45752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E202-4938-43BE-924B-F7A755DE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2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실습은 </a:t>
            </a:r>
            <a:r>
              <a:rPr kumimoji="1" lang="en-US" altLang="ko-Kore-KR" dirty="0"/>
              <a:t>DP, Greedy </a:t>
            </a:r>
            <a:r>
              <a:rPr kumimoji="1" lang="ko-Kore-KR" altLang="en-US" dirty="0"/>
              <a:t>모두 작성해야함</a:t>
            </a:r>
            <a:r>
              <a:rPr kumimoji="1" lang="en-US" altLang="ko-Kore-KR" dirty="0"/>
              <a:t>. DP</a:t>
            </a:r>
            <a:r>
              <a:rPr kumimoji="1" lang="ko-Kore-KR" altLang="en-US" dirty="0"/>
              <a:t>로는 해결이 가능하나</a:t>
            </a:r>
            <a:r>
              <a:rPr kumimoji="1" lang="en-US" altLang="ko-Kore-KR" dirty="0"/>
              <a:t>, Greedy</a:t>
            </a:r>
            <a:r>
              <a:rPr kumimoji="1" lang="ko-Kore-KR" altLang="en-US" dirty="0"/>
              <a:t> 로는 해결할 수 없는 케이스가 하나 섞여있음을 말해줘야함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7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실습은 </a:t>
            </a:r>
            <a:r>
              <a:rPr kumimoji="1" lang="en-US" altLang="ko-Kore-KR" dirty="0"/>
              <a:t>DP, Greedy </a:t>
            </a:r>
            <a:r>
              <a:rPr kumimoji="1" lang="ko-Kore-KR" altLang="en-US" dirty="0"/>
              <a:t>모두 작성해야함</a:t>
            </a:r>
            <a:r>
              <a:rPr kumimoji="1" lang="en-US" altLang="ko-Kore-KR" dirty="0"/>
              <a:t>. DP</a:t>
            </a:r>
            <a:r>
              <a:rPr kumimoji="1" lang="ko-Kore-KR" altLang="en-US" dirty="0"/>
              <a:t>로는 해결이 가능하나</a:t>
            </a:r>
            <a:r>
              <a:rPr kumimoji="1" lang="en-US" altLang="ko-Kore-KR" dirty="0"/>
              <a:t>, Greedy</a:t>
            </a:r>
            <a:r>
              <a:rPr kumimoji="1" lang="ko-Kore-KR" altLang="en-US" dirty="0"/>
              <a:t> 로는 해결할 수 없는 케이스가 하나 섞여있음을 말해줘야함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4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실습은 </a:t>
            </a:r>
            <a:r>
              <a:rPr kumimoji="1" lang="en-US" altLang="ko-Kore-KR" dirty="0"/>
              <a:t>DP, Greedy </a:t>
            </a:r>
            <a:r>
              <a:rPr kumimoji="1" lang="ko-Kore-KR" altLang="en-US" dirty="0"/>
              <a:t>모두 작성해야함</a:t>
            </a:r>
            <a:r>
              <a:rPr kumimoji="1" lang="en-US" altLang="ko-Kore-KR" dirty="0"/>
              <a:t>. DP</a:t>
            </a:r>
            <a:r>
              <a:rPr kumimoji="1" lang="ko-Kore-KR" altLang="en-US" dirty="0"/>
              <a:t>로는 해결이 가능하나</a:t>
            </a:r>
            <a:r>
              <a:rPr kumimoji="1" lang="en-US" altLang="ko-Kore-KR" dirty="0"/>
              <a:t>, Greedy</a:t>
            </a:r>
            <a:r>
              <a:rPr kumimoji="1" lang="ko-Kore-KR" altLang="en-US" dirty="0"/>
              <a:t> 로는 해결할 수 없는 케이스가 하나 섞여있음을 말해줘야함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3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8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실습은 </a:t>
            </a:r>
            <a:r>
              <a:rPr kumimoji="1" lang="en-US" altLang="ko-Kore-KR" dirty="0"/>
              <a:t>DP, Greedy </a:t>
            </a:r>
            <a:r>
              <a:rPr kumimoji="1" lang="ko-Kore-KR" altLang="en-US" dirty="0"/>
              <a:t>모두 작성해야함</a:t>
            </a:r>
            <a:r>
              <a:rPr kumimoji="1" lang="en-US" altLang="ko-Kore-KR" dirty="0"/>
              <a:t>. DP</a:t>
            </a:r>
            <a:r>
              <a:rPr kumimoji="1" lang="ko-Kore-KR" altLang="en-US" dirty="0"/>
              <a:t>로는 해결이 가능하나</a:t>
            </a:r>
            <a:r>
              <a:rPr kumimoji="1" lang="en-US" altLang="ko-Kore-KR" dirty="0"/>
              <a:t>, Greedy</a:t>
            </a:r>
            <a:r>
              <a:rPr kumimoji="1" lang="ko-Kore-KR" altLang="en-US" dirty="0"/>
              <a:t> 로는 해결할 수 없는 케이스가 하나 섞여있음을 말해줘야함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실습은 </a:t>
            </a:r>
            <a:r>
              <a:rPr kumimoji="1" lang="en-US" altLang="ko-Kore-KR" dirty="0"/>
              <a:t>DP, Greedy </a:t>
            </a:r>
            <a:r>
              <a:rPr kumimoji="1" lang="ko-Kore-KR" altLang="en-US" dirty="0"/>
              <a:t>모두 작성해야함</a:t>
            </a:r>
            <a:r>
              <a:rPr kumimoji="1" lang="en-US" altLang="ko-Kore-KR" dirty="0"/>
              <a:t>. DP</a:t>
            </a:r>
            <a:r>
              <a:rPr kumimoji="1" lang="ko-Kore-KR" altLang="en-US" dirty="0"/>
              <a:t>로는 해결이 가능하나</a:t>
            </a:r>
            <a:r>
              <a:rPr kumimoji="1" lang="en-US" altLang="ko-Kore-KR" dirty="0"/>
              <a:t>, Greedy</a:t>
            </a:r>
            <a:r>
              <a:rPr kumimoji="1" lang="ko-Kore-KR" altLang="en-US" dirty="0"/>
              <a:t> 로는 해결할 수 없는 케이스가 하나 섞여있음을 말해줘야함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C02822-9345-46C3-B02E-D70065ACDE22}"/>
              </a:ext>
            </a:extLst>
          </p:cNvPr>
          <p:cNvSpPr/>
          <p:nvPr userDrawn="1"/>
        </p:nvSpPr>
        <p:spPr>
          <a:xfrm>
            <a:off x="2987823" y="3736012"/>
            <a:ext cx="163509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E7D93515-5FA9-4CEB-A1BF-8614B96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376" y="3634187"/>
            <a:ext cx="5436096" cy="115212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0BBED4A-3381-4673-B708-118C16269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4550" y="4786312"/>
            <a:ext cx="5435600" cy="94694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899" y="12633"/>
            <a:ext cx="8700202" cy="883895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04" y="980728"/>
            <a:ext cx="864939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89F4F81-091F-4F4D-A397-6C7F189AD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650" y="1525576"/>
            <a:ext cx="8648700" cy="5023528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300"/>
              </a:spcBef>
              <a:spcAft>
                <a:spcPts val="300"/>
              </a:spcAft>
              <a:defRPr sz="16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FCBC1-5CF3-4EDB-ABFF-5C50A20A0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899" y="12633"/>
            <a:ext cx="8700202" cy="883895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89F4F81-091F-4F4D-A397-6C7F189ADC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50" y="980728"/>
            <a:ext cx="8648700" cy="556837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300"/>
              </a:spcBef>
              <a:spcAft>
                <a:spcPts val="300"/>
              </a:spcAft>
              <a:defRPr sz="18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37A289-7E90-404E-9C12-C36A0A04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174F-AAC3-4719-9A3B-7785C3CB1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73DCE-882D-461A-A653-DEECF849D9AF}"/>
              </a:ext>
            </a:extLst>
          </p:cNvPr>
          <p:cNvSpPr txBox="1"/>
          <p:nvPr userDrawn="1"/>
        </p:nvSpPr>
        <p:spPr>
          <a:xfrm>
            <a:off x="1013842" y="2313725"/>
            <a:ext cx="7116316" cy="223055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</a:p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Do you have any questions?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60" r:id="rId4"/>
    <p:sldLayoutId id="2147483675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604469B-4CB9-4271-A0BF-6C26E093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실습 </a:t>
            </a:r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EB00-B907-47E0-A9F3-F54702564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4550" y="4786312"/>
            <a:ext cx="5435600" cy="137899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실습 </a:t>
            </a:r>
            <a:r>
              <a:rPr lang="en-US" altLang="ko-KR" dirty="0"/>
              <a:t>08 : review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실습 </a:t>
            </a:r>
            <a:r>
              <a:rPr lang="en-US" altLang="ko-KR" dirty="0"/>
              <a:t>09 : Shell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/>
              <a:t>Pseudo code</a:t>
            </a:r>
            <a:r>
              <a:rPr lang="ko-Kore-KR" altLang="en-US" dirty="0"/>
              <a:t>는   셸정렬을 할 때 그룹을 다루는 배열을 새로 만들어서 정렬하는 것이 아닌</a:t>
            </a:r>
            <a:r>
              <a:rPr lang="en-US" altLang="ko-Kore-KR" dirty="0"/>
              <a:t>, </a:t>
            </a:r>
            <a:r>
              <a:rPr lang="ko-Kore-KR" altLang="en-US" dirty="0"/>
              <a:t>아래의 그림과 같이 간격을 두고 배열 인덱스 순서대로 셸 정렬을 진행하는 코드이다</a:t>
            </a:r>
            <a:endParaRPr lang="en-US" altLang="ko-Kore-KR" dirty="0"/>
          </a:p>
          <a:p>
            <a:pPr lvl="1"/>
            <a:endParaRPr lang="en-US" altLang="ko-Kore-KR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정렬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(Shell sort)</a:t>
            </a:r>
            <a:endParaRPr 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5E1340-0C4B-B556-D3B9-0FBA9D50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40" y="4213120"/>
            <a:ext cx="6744715" cy="26448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FC0858-3258-07FA-CBBE-2C8596384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74" y="1942304"/>
            <a:ext cx="6513645" cy="24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76757AE-9B9A-478C-8BEB-EA42808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[1005] 1K sorting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066C-6610-42F1-A28D-243D83A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F4AF2C-FE90-C78A-5E20-3BCDB880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1" y="1700808"/>
            <a:ext cx="8614320" cy="4413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CA19E-6B25-C616-5992-0694E434935D}"/>
              </a:ext>
            </a:extLst>
          </p:cNvPr>
          <p:cNvSpPr txBox="1"/>
          <p:nvPr/>
        </p:nvSpPr>
        <p:spPr>
          <a:xfrm>
            <a:off x="467544" y="1196752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</a:t>
            </a:r>
            <a:r>
              <a:rPr kumimoji="1" lang="ko-Kore-KR" altLang="en-US" dirty="0"/>
              <a:t>셸정렬을 이용하여 </a:t>
            </a:r>
            <a:r>
              <a:rPr kumimoji="1" lang="en-US" altLang="ko-Kore-KR" dirty="0"/>
              <a:t>1005</a:t>
            </a:r>
            <a:r>
              <a:rPr kumimoji="1" lang="ko-Kore-KR" altLang="en-US" dirty="0"/>
              <a:t>번 문제를 해결하시오</a:t>
            </a:r>
          </a:p>
        </p:txBody>
      </p:sp>
    </p:spTree>
    <p:extLst>
      <p:ext uri="{BB962C8B-B14F-4D97-AF65-F5344CB8AC3E}">
        <p14:creationId xmlns:p14="http://schemas.microsoft.com/office/powerpoint/2010/main" val="33350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76757AE-9B9A-478C-8BEB-EA42808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8</a:t>
            </a:r>
            <a:r>
              <a:rPr lang="ko-KR" altLang="en-US" dirty="0"/>
              <a:t>주차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066C-6610-42F1-A28D-243D83A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04ACD-6178-F21D-DFB0-58CE916BE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650" y="980728"/>
            <a:ext cx="8648700" cy="5568376"/>
          </a:xfrm>
        </p:spPr>
        <p:txBody>
          <a:bodyPr/>
          <a:lstStyle/>
          <a:p>
            <a:pPr lvl="0"/>
            <a:r>
              <a:rPr lang="en-US" altLang="ko-Kore-KR" dirty="0"/>
              <a:t>1010</a:t>
            </a:r>
            <a:r>
              <a:rPr lang="ko-Kore-KR" altLang="en-US" dirty="0"/>
              <a:t> </a:t>
            </a:r>
            <a:r>
              <a:rPr lang="en-US" altLang="ko-Kore-KR" dirty="0"/>
              <a:t>Knapsack</a:t>
            </a:r>
            <a:r>
              <a:rPr lang="ko-Kore-KR" altLang="en-US" dirty="0"/>
              <a:t>문제를 </a:t>
            </a:r>
            <a:r>
              <a:rPr lang="en-US" altLang="ko-Kore-KR" dirty="0"/>
              <a:t>DP</a:t>
            </a:r>
            <a:r>
              <a:rPr lang="ko-Kore-KR" altLang="en-US" dirty="0"/>
              <a:t>로 풀고</a:t>
            </a:r>
            <a:r>
              <a:rPr lang="en-US" altLang="ko-Kore-KR" dirty="0"/>
              <a:t>, </a:t>
            </a:r>
            <a:r>
              <a:rPr lang="en-US" altLang="ko-KR" dirty="0"/>
              <a:t>1005 1K sorting</a:t>
            </a:r>
            <a:r>
              <a:rPr lang="ko-KR" altLang="en-US" dirty="0"/>
              <a:t>문제를 </a:t>
            </a:r>
            <a:r>
              <a:rPr lang="ko-KR" altLang="en-US" dirty="0" err="1"/>
              <a:t>셸정렬로</a:t>
            </a:r>
            <a:r>
              <a:rPr lang="ko-KR" altLang="en-US" dirty="0"/>
              <a:t> 푸시오</a:t>
            </a:r>
            <a:endParaRPr lang="en-US" altLang="ko-Kore-KR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제출은</a:t>
            </a:r>
            <a:r>
              <a:rPr lang="en-US" dirty="0"/>
              <a:t> </a:t>
            </a:r>
            <a:r>
              <a:rPr lang="en-US" dirty="0" err="1"/>
              <a:t>Status의</a:t>
            </a:r>
            <a:r>
              <a:rPr lang="en-US" dirty="0"/>
              <a:t> </a:t>
            </a:r>
            <a:r>
              <a:rPr lang="en-US" dirty="0" err="1"/>
              <a:t>본인이</a:t>
            </a:r>
            <a:r>
              <a:rPr lang="en-US" dirty="0"/>
              <a:t> </a:t>
            </a:r>
            <a:r>
              <a:rPr lang="en-US" dirty="0" err="1"/>
              <a:t>제출하고자하는</a:t>
            </a:r>
            <a:r>
              <a:rPr lang="en-US" dirty="0"/>
              <a:t> </a:t>
            </a:r>
            <a:r>
              <a:rPr lang="en-US" dirty="0" err="1"/>
              <a:t>코드의</a:t>
            </a:r>
            <a:r>
              <a:rPr lang="en-US" dirty="0"/>
              <a:t> </a:t>
            </a:r>
            <a:r>
              <a:rPr lang="en-US" dirty="0" err="1"/>
              <a:t>ID를</a:t>
            </a:r>
            <a:r>
              <a:rPr lang="en-US" dirty="0"/>
              <a:t> </a:t>
            </a:r>
            <a:r>
              <a:rPr lang="en-US" dirty="0" err="1"/>
              <a:t>복사하여</a:t>
            </a:r>
            <a:r>
              <a:rPr lang="en-US" dirty="0"/>
              <a:t> </a:t>
            </a:r>
            <a:r>
              <a:rPr lang="en-US" dirty="0" err="1"/>
              <a:t>제출한다</a:t>
            </a:r>
            <a:endParaRPr lang="en-US" altLang="ko-KR" dirty="0"/>
          </a:p>
          <a:p>
            <a:pPr lvl="1"/>
            <a:r>
              <a:rPr lang="en-US" dirty="0" err="1"/>
              <a:t>기존과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통과하였음을</a:t>
            </a:r>
            <a:r>
              <a:rPr lang="en-US" dirty="0"/>
              <a:t> </a:t>
            </a:r>
            <a:r>
              <a:rPr lang="en-US" dirty="0" err="1"/>
              <a:t>보이는</a:t>
            </a:r>
            <a:r>
              <a:rPr lang="en-US" dirty="0"/>
              <a:t> </a:t>
            </a:r>
            <a:r>
              <a:rPr lang="en-US" dirty="0" err="1"/>
              <a:t>스크린샷만</a:t>
            </a:r>
            <a:r>
              <a:rPr lang="en-US" dirty="0"/>
              <a:t> </a:t>
            </a:r>
            <a:r>
              <a:rPr lang="en-US" dirty="0" err="1"/>
              <a:t>제출하면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감점될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수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있음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AAFB11-B0EA-4874-298D-D18948B061E0}"/>
              </a:ext>
            </a:extLst>
          </p:cNvPr>
          <p:cNvGrpSpPr/>
          <p:nvPr/>
        </p:nvGrpSpPr>
        <p:grpSpPr>
          <a:xfrm>
            <a:off x="1008517" y="2276872"/>
            <a:ext cx="7126965" cy="4747134"/>
            <a:chOff x="613387" y="1594678"/>
            <a:chExt cx="7917226" cy="52735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3C210FD-0A84-A1EF-6634-3B5B84AC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387" y="1594678"/>
              <a:ext cx="7917226" cy="5273512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B9E0BE-1B38-2003-D0FF-F171BCA435D6}"/>
                </a:ext>
              </a:extLst>
            </p:cNvPr>
            <p:cNvSpPr/>
            <p:nvPr/>
          </p:nvSpPr>
          <p:spPr>
            <a:xfrm>
              <a:off x="3347864" y="2060848"/>
              <a:ext cx="720080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3B66C5-C9F3-B19E-93E8-6C679FA01965}"/>
                </a:ext>
              </a:extLst>
            </p:cNvPr>
            <p:cNvSpPr/>
            <p:nvPr/>
          </p:nvSpPr>
          <p:spPr>
            <a:xfrm>
              <a:off x="1907704" y="4231434"/>
              <a:ext cx="720080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DB6BF98-29CD-F427-B5E3-11396D4100D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2382631" y="2429624"/>
              <a:ext cx="1070686" cy="18018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69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CDD60-5724-4C31-B264-046F2E3325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76757AE-9B9A-478C-8BEB-EA42808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[1010]  review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066C-6610-42F1-A28D-243D83A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49DBF2-F23E-4D7F-A290-2D7AE586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950542"/>
            <a:ext cx="8312728" cy="55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76757AE-9B9A-478C-8BEB-EA42808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[1010] review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066C-6610-42F1-A28D-243D83A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869FB-8CF6-FFA8-C1CB-801EEA5ACF45}"/>
              </a:ext>
            </a:extLst>
          </p:cNvPr>
          <p:cNvSpPr txBox="1"/>
          <p:nvPr/>
        </p:nvSpPr>
        <p:spPr>
          <a:xfrm>
            <a:off x="539552" y="896528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Greedy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24091E-D0EC-C128-04A9-D6319229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38" y="1126494"/>
            <a:ext cx="5799323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76757AE-9B9A-478C-8BEB-EA42808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[1010] review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066C-6610-42F1-A28D-243D83A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869FB-8CF6-FFA8-C1CB-801EEA5ACF45}"/>
              </a:ext>
            </a:extLst>
          </p:cNvPr>
          <p:cNvSpPr txBox="1"/>
          <p:nvPr/>
        </p:nvSpPr>
        <p:spPr>
          <a:xfrm>
            <a:off x="539552" y="896528"/>
            <a:ext cx="84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DP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58AAC9-CFD1-2CD0-9248-00220DE6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36613"/>
            <a:ext cx="7488500" cy="36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정렬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(Shell sort)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버블정렬과</a:t>
            </a:r>
            <a:r>
              <a:rPr lang="en-US" dirty="0"/>
              <a:t> </a:t>
            </a:r>
            <a:r>
              <a:rPr lang="en-US" dirty="0" err="1"/>
              <a:t>삽입정렬의</a:t>
            </a:r>
            <a:r>
              <a:rPr lang="en-US" dirty="0"/>
              <a:t> </a:t>
            </a:r>
            <a:r>
              <a:rPr lang="en-US" dirty="0" err="1"/>
              <a:t>단점을</a:t>
            </a:r>
            <a:r>
              <a:rPr lang="en-US" dirty="0"/>
              <a:t> </a:t>
            </a:r>
            <a:r>
              <a:rPr lang="en-US" dirty="0" err="1"/>
              <a:t>보완한</a:t>
            </a:r>
            <a:r>
              <a:rPr lang="en-US" dirty="0"/>
              <a:t> </a:t>
            </a:r>
            <a:r>
              <a:rPr lang="en-US" dirty="0" err="1"/>
              <a:t>정렬</a:t>
            </a:r>
            <a:endParaRPr lang="en-US" dirty="0"/>
          </a:p>
          <a:p>
            <a:pPr lvl="1"/>
            <a:r>
              <a:rPr lang="en-US" dirty="0" err="1"/>
              <a:t>버블정렬의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altLang="ko-KR" dirty="0"/>
              <a:t>, </a:t>
            </a:r>
            <a:r>
              <a:rPr lang="ko-KR" altLang="en-US" dirty="0"/>
              <a:t>맨 뒤의 숫자를 맨 앞으로 이동시키는 숫자가 이동하는 데에 </a:t>
            </a:r>
            <a:r>
              <a:rPr lang="ko-KR" altLang="en-US" dirty="0" err="1"/>
              <a:t>오래걸림</a:t>
            </a:r>
            <a:endParaRPr lang="en-US" altLang="ko-KR" dirty="0"/>
          </a:p>
          <a:p>
            <a:pPr lvl="1"/>
            <a:r>
              <a:rPr lang="en-US" dirty="0" err="1"/>
              <a:t>삽입정렬의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altLang="ko-KR" dirty="0"/>
              <a:t>, </a:t>
            </a:r>
            <a:r>
              <a:rPr lang="ko-KR" altLang="en-US" dirty="0"/>
              <a:t>동일한 경우에 데이터를 이동하는 연산이 매우 많이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ko-KR" altLang="en-US" dirty="0"/>
              <a:t>셸 정렬은 일정 간격을 가진 그룹에 대해 </a:t>
            </a:r>
            <a:r>
              <a:rPr lang="ko-KR" altLang="en-US" dirty="0" err="1"/>
              <a:t>삽입정렬을</a:t>
            </a:r>
            <a:r>
              <a:rPr lang="ko-KR" altLang="en-US" dirty="0"/>
              <a:t> 수행함으로 배열 뒤쪽에 위치한 </a:t>
            </a:r>
            <a:r>
              <a:rPr lang="ko-KR" altLang="en-US" dirty="0" err="1"/>
              <a:t>작은숫자를</a:t>
            </a:r>
            <a:r>
              <a:rPr lang="ko-KR" altLang="en-US" dirty="0"/>
              <a:t> 빠르게 앞으로 이동시키고</a:t>
            </a:r>
            <a:r>
              <a:rPr lang="en-US" altLang="ko-KR" dirty="0"/>
              <a:t>, </a:t>
            </a:r>
            <a:r>
              <a:rPr lang="ko-KR" altLang="en-US" dirty="0"/>
              <a:t>배열 앞쪽에 위치한 큰 숫자를 뒤로 이동시킴</a:t>
            </a:r>
            <a:endParaRPr lang="en-US" altLang="ko-KR" dirty="0"/>
          </a:p>
          <a:p>
            <a:pPr lvl="1"/>
            <a:r>
              <a:rPr lang="en-US" dirty="0" err="1"/>
              <a:t>이</a:t>
            </a:r>
            <a:r>
              <a:rPr lang="en-US" dirty="0"/>
              <a:t> </a:t>
            </a:r>
            <a:r>
              <a:rPr lang="en-US" dirty="0" err="1"/>
              <a:t>때</a:t>
            </a:r>
            <a:r>
              <a:rPr lang="en-US" dirty="0"/>
              <a:t> </a:t>
            </a:r>
            <a:r>
              <a:rPr lang="en-US" dirty="0" err="1"/>
              <a:t>간격을</a:t>
            </a:r>
            <a:r>
              <a:rPr lang="en-US" dirty="0"/>
              <a:t> </a:t>
            </a:r>
            <a:r>
              <a:rPr lang="en-US" dirty="0" err="1"/>
              <a:t>어떻게</a:t>
            </a:r>
            <a:r>
              <a:rPr lang="en-US" dirty="0"/>
              <a:t> </a:t>
            </a:r>
            <a:r>
              <a:rPr lang="en-US" dirty="0" err="1"/>
              <a:t>설정할</a:t>
            </a:r>
            <a:r>
              <a:rPr lang="en-US" dirty="0"/>
              <a:t> </a:t>
            </a:r>
            <a:r>
              <a:rPr lang="en-US" dirty="0" err="1"/>
              <a:t>것</a:t>
            </a:r>
            <a:r>
              <a:rPr lang="en-US" dirty="0"/>
              <a:t> </a:t>
            </a:r>
            <a:r>
              <a:rPr lang="en-US" dirty="0" err="1"/>
              <a:t>인지가</a:t>
            </a:r>
            <a:r>
              <a:rPr lang="en-US" dirty="0"/>
              <a:t> </a:t>
            </a:r>
            <a:r>
              <a:rPr lang="en-US" dirty="0" err="1"/>
              <a:t>시간복잡도에</a:t>
            </a:r>
            <a:r>
              <a:rPr lang="en-US" dirty="0"/>
              <a:t> </a:t>
            </a:r>
            <a:r>
              <a:rPr lang="en-US" dirty="0" err="1"/>
              <a:t>큰</a:t>
            </a:r>
            <a:r>
              <a:rPr lang="en-US" dirty="0"/>
              <a:t> </a:t>
            </a:r>
            <a:r>
              <a:rPr lang="en-US" dirty="0" err="1"/>
              <a:t>영향을</a:t>
            </a:r>
            <a:r>
              <a:rPr lang="en-US" dirty="0"/>
              <a:t> </a:t>
            </a:r>
            <a:r>
              <a:rPr lang="en-US" dirty="0" err="1"/>
              <a:t>미침</a:t>
            </a:r>
            <a:endParaRPr lang="en-US" dirty="0"/>
          </a:p>
          <a:p>
            <a:r>
              <a:rPr lang="en-US" altLang="ko-Kore-KR" dirty="0" err="1"/>
              <a:t>이후</a:t>
            </a:r>
            <a:r>
              <a:rPr lang="en-US" altLang="ko-Kore-KR" dirty="0"/>
              <a:t> </a:t>
            </a:r>
            <a:r>
              <a:rPr lang="en-US" altLang="ko-Kore-KR" dirty="0" err="1"/>
              <a:t>삽입정렬을</a:t>
            </a:r>
            <a:r>
              <a:rPr lang="en-US" altLang="ko-Kore-KR" dirty="0"/>
              <a:t> </a:t>
            </a:r>
            <a:r>
              <a:rPr lang="en-US" altLang="ko-Kore-KR" dirty="0" err="1"/>
              <a:t>수행하여</a:t>
            </a:r>
            <a:r>
              <a:rPr lang="en-US" altLang="ko-Kore-KR" dirty="0"/>
              <a:t> </a:t>
            </a:r>
            <a:r>
              <a:rPr lang="en-US" altLang="ko-Kore-KR" dirty="0" err="1"/>
              <a:t>정렬을</a:t>
            </a:r>
            <a:r>
              <a:rPr lang="en-US" altLang="ko-Kore-KR" dirty="0"/>
              <a:t> </a:t>
            </a:r>
            <a:r>
              <a:rPr lang="en-US" altLang="ko-Kore-KR" dirty="0" err="1"/>
              <a:t>마친다</a:t>
            </a:r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아래와 같이 주어진 배열에 대해 셸 정렬을 어떻게 수행해야할까</a:t>
            </a:r>
            <a:r>
              <a:rPr lang="en-US" altLang="en-US" dirty="0"/>
              <a:t>?</a:t>
            </a:r>
            <a:endParaRPr lang="en-US" altLang="ko-Kore-KR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04458-4C4B-DC58-07C4-44BF14750A1F}"/>
              </a:ext>
            </a:extLst>
          </p:cNvPr>
          <p:cNvSpPr txBox="1"/>
          <p:nvPr/>
        </p:nvSpPr>
        <p:spPr>
          <a:xfrm>
            <a:off x="1166259" y="5347351"/>
            <a:ext cx="6811481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ore-KR" sz="2800" dirty="0">
                <a:effectLst/>
                <a:latin typeface="Calibri" panose="020F0502020204030204" pitchFamily="34" charset="0"/>
              </a:rPr>
              <a:t>30 60 90 10 40 80 40 20 10 60 50 30 40 90 80</a:t>
            </a:r>
            <a:endParaRPr lang="ko-Kore-KR" altLang="en-US" sz="2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정렬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(Shell sort)</a:t>
            </a:r>
            <a:endParaRPr 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6F1A66-2B18-5040-EB0E-134A0740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0768"/>
            <a:ext cx="7772400" cy="21894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845A8F-619E-E407-4B64-991FF4A9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09120"/>
            <a:ext cx="7772400" cy="178584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3994F72-900F-B4FD-AAB0-79797867667F}"/>
              </a:ext>
            </a:extLst>
          </p:cNvPr>
          <p:cNvSpPr/>
          <p:nvPr/>
        </p:nvSpPr>
        <p:spPr>
          <a:xfrm>
            <a:off x="2339752" y="256490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0CD92A-CBA5-F7F3-09B3-698FF361B652}"/>
              </a:ext>
            </a:extLst>
          </p:cNvPr>
          <p:cNvSpPr/>
          <p:nvPr/>
        </p:nvSpPr>
        <p:spPr>
          <a:xfrm>
            <a:off x="6948264" y="53732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22C2D4-7850-B487-31A9-3C399C61D7E1}"/>
              </a:ext>
            </a:extLst>
          </p:cNvPr>
          <p:cNvCxnSpPr>
            <a:stCxn id="7" idx="5"/>
          </p:cNvCxnSpPr>
          <p:nvPr/>
        </p:nvCxnSpPr>
        <p:spPr>
          <a:xfrm>
            <a:off x="2708528" y="2933680"/>
            <a:ext cx="4239736" cy="24683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altLang="en-US" dirty="0"/>
              <a:t>간격을 </a:t>
            </a:r>
            <a:r>
              <a:rPr lang="en-US" altLang="ko-Kore-KR" dirty="0"/>
              <a:t>5</a:t>
            </a:r>
            <a:r>
              <a:rPr lang="ko-Kore-KR" altLang="en-US" dirty="0"/>
              <a:t>로 하여 </a:t>
            </a:r>
            <a:r>
              <a:rPr lang="en-US" altLang="ko-Kore-KR" dirty="0"/>
              <a:t>3</a:t>
            </a:r>
            <a:r>
              <a:rPr lang="ko-Kore-KR" altLang="en-US" dirty="0"/>
              <a:t>개의 원소를 가진 그룹 </a:t>
            </a:r>
            <a:r>
              <a:rPr lang="en-US" altLang="ko-Kore-KR" dirty="0"/>
              <a:t>5</a:t>
            </a:r>
            <a:r>
              <a:rPr lang="ko-Kore-KR" altLang="en-US" dirty="0"/>
              <a:t>개를 생성하여 삽입정렬 수행</a:t>
            </a:r>
            <a:endParaRPr lang="en-US" altLang="ko-Kore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ore-KR" altLang="en-US" dirty="0"/>
              <a:t>간격 </a:t>
            </a:r>
            <a:r>
              <a:rPr lang="en-US" altLang="ko-Kore-KR" dirty="0"/>
              <a:t>5</a:t>
            </a:r>
            <a:r>
              <a:rPr lang="ko-Kore-KR" altLang="en-US" dirty="0"/>
              <a:t>의 그룹 별로 삽입 정렬을 수행한 결과는 아래와 같다</a:t>
            </a:r>
            <a:endParaRPr lang="en-US" altLang="ko-Kore-KR" dirty="0"/>
          </a:p>
          <a:p>
            <a:pPr lvl="1"/>
            <a:r>
              <a:rPr lang="ko-Kore-KR" altLang="en-US" dirty="0"/>
              <a:t>앞부분의 </a:t>
            </a:r>
            <a:r>
              <a:rPr lang="en-US" altLang="ko-Kore-KR" dirty="0"/>
              <a:t>9</a:t>
            </a:r>
            <a:r>
              <a:rPr lang="en-US" altLang="ko-KR" dirty="0"/>
              <a:t>0</a:t>
            </a:r>
            <a:r>
              <a:rPr lang="ko-KR" altLang="en-US" dirty="0"/>
              <a:t>이 뒤로 빠르게 이동한 걸 볼 수 있다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altLang="en-US" dirty="0"/>
              <a:t>간격 </a:t>
            </a:r>
            <a:r>
              <a:rPr lang="en-US" altLang="ko-Kore-KR" dirty="0"/>
              <a:t>5</a:t>
            </a:r>
            <a:r>
              <a:rPr lang="ko-Kore-KR" altLang="en-US" dirty="0"/>
              <a:t>의 그룹 별로 삽입 정렬을 수행한 결과는 아래와 같다</a:t>
            </a:r>
            <a:endParaRPr lang="en-US" altLang="ko-Kore-KR" dirty="0"/>
          </a:p>
          <a:p>
            <a:pPr lvl="1"/>
            <a:r>
              <a:rPr lang="ko-Kore-KR" altLang="en-US" dirty="0"/>
              <a:t>앞부분의 </a:t>
            </a:r>
            <a:r>
              <a:rPr lang="en-US" altLang="ko-Kore-KR" dirty="0"/>
              <a:t>9</a:t>
            </a:r>
            <a:r>
              <a:rPr lang="en-US" altLang="ko-KR" dirty="0"/>
              <a:t>0</a:t>
            </a:r>
            <a:r>
              <a:rPr lang="ko-KR" altLang="en-US" dirty="0"/>
              <a:t>이 뒤로 빠르게 이동한 걸 볼 수 있다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그</a:t>
            </a:r>
            <a:r>
              <a:rPr lang="en-US" dirty="0"/>
              <a:t> </a:t>
            </a:r>
            <a:r>
              <a:rPr lang="en-US" dirty="0" err="1"/>
              <a:t>후</a:t>
            </a:r>
            <a:r>
              <a:rPr lang="en-US" dirty="0"/>
              <a:t> </a:t>
            </a:r>
            <a:r>
              <a:rPr lang="en-US" dirty="0" err="1"/>
              <a:t>간격을</a:t>
            </a:r>
            <a:r>
              <a:rPr 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으로</a:t>
            </a:r>
            <a:r>
              <a:rPr lang="ko-KR" altLang="en-US" dirty="0"/>
              <a:t> 설정하면 아래와 같은 </a:t>
            </a:r>
            <a:r>
              <a:rPr lang="en-US" altLang="ko-KR" dirty="0"/>
              <a:t>3</a:t>
            </a:r>
            <a:r>
              <a:rPr lang="ko-KR" altLang="en-US" dirty="0"/>
              <a:t>개의 그룹이 생성된다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정렬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(Shell sort)</a:t>
            </a:r>
            <a:endParaRPr 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845A8F-619E-E407-4B64-991FF4A9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6705"/>
            <a:ext cx="7772400" cy="1785844"/>
          </a:xfrm>
          <a:prstGeom prst="rect">
            <a:avLst/>
          </a:prstGeom>
        </p:spPr>
      </p:pic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A5269F6E-2C9D-EC82-8933-B24AC4A8B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65577"/>
              </p:ext>
            </p:extLst>
          </p:nvPr>
        </p:nvGraphicFramePr>
        <p:xfrm>
          <a:off x="1403648" y="4533440"/>
          <a:ext cx="6912765" cy="116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val="3393502526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45242865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845429838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924474044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3913812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2229991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05707125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30049802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55437056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5874528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2662183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6559131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77571719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63846279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79651711"/>
                    </a:ext>
                  </a:extLst>
                </a:gridCol>
              </a:tblGrid>
              <a:tr h="29227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028968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7647962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95245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438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C088E5-73A6-7A31-B5AE-29F9D5238A46}"/>
              </a:ext>
            </a:extLst>
          </p:cNvPr>
          <p:cNvSpPr txBox="1"/>
          <p:nvPr/>
        </p:nvSpPr>
        <p:spPr>
          <a:xfrm>
            <a:off x="758150" y="484363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</a:t>
            </a:r>
            <a:endParaRPr kumimoji="1" lang="en-US" altLang="ko-Kore-KR" dirty="0"/>
          </a:p>
          <a:p>
            <a:r>
              <a:rPr kumimoji="1" lang="ko-Kore-KR" altLang="en-US" dirty="0"/>
              <a:t>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92499-0BB5-6ADD-A2E5-4A9DF796ECB7}"/>
              </a:ext>
            </a:extLst>
          </p:cNvPr>
          <p:cNvSpPr txBox="1"/>
          <p:nvPr/>
        </p:nvSpPr>
        <p:spPr>
          <a:xfrm>
            <a:off x="1104172" y="4809926"/>
            <a:ext cx="319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</a:p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54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 err="1"/>
              <a:t>그</a:t>
            </a:r>
            <a:r>
              <a:rPr lang="en-US" altLang="ko-Kore-KR" dirty="0"/>
              <a:t> </a:t>
            </a:r>
            <a:r>
              <a:rPr lang="en-US" altLang="ko-Kore-KR" dirty="0" err="1"/>
              <a:t>후</a:t>
            </a:r>
            <a:r>
              <a:rPr lang="en-US" altLang="ko-Kore-KR" dirty="0"/>
              <a:t> </a:t>
            </a:r>
            <a:r>
              <a:rPr lang="en-US" altLang="ko-Kore-KR" dirty="0" err="1"/>
              <a:t>간격을</a:t>
            </a:r>
            <a:r>
              <a:rPr lang="en-US" altLang="ko-Kore-KR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으로</a:t>
            </a:r>
            <a:r>
              <a:rPr lang="ko-KR" altLang="en-US" dirty="0"/>
              <a:t> 설정하면 아래와 같은 </a:t>
            </a:r>
            <a:r>
              <a:rPr lang="en-US" altLang="ko-KR" dirty="0"/>
              <a:t>3</a:t>
            </a:r>
            <a:r>
              <a:rPr lang="ko-KR" altLang="en-US" dirty="0"/>
              <a:t>개의 그룹이 생성된다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ore-KR" altLang="en-US" dirty="0"/>
              <a:t>간격 </a:t>
            </a:r>
            <a:r>
              <a:rPr lang="en-US" altLang="ko-Kore-KR" dirty="0"/>
              <a:t>3</a:t>
            </a:r>
            <a:r>
              <a:rPr lang="ko-Kore-KR" altLang="en-US" dirty="0"/>
              <a:t>의 그룹 별로 삽입 정렬을 수행한 결과는 아래와 같다</a:t>
            </a:r>
            <a:endParaRPr lang="en-US" altLang="ko-Kore-KR" dirty="0"/>
          </a:p>
          <a:p>
            <a:endParaRPr lang="en-US" altLang="ko-KR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정렬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(Shell sort)</a:t>
            </a:r>
            <a:endParaRPr 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A5269F6E-2C9D-EC82-8933-B24AC4A8B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62477"/>
              </p:ext>
            </p:extLst>
          </p:nvPr>
        </p:nvGraphicFramePr>
        <p:xfrm>
          <a:off x="1403648" y="1700808"/>
          <a:ext cx="6912765" cy="116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val="3393502526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45242865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845429838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924474044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3913812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2229991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05707125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30049802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55437056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5874528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2662183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6559131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77571719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63846279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79651711"/>
                    </a:ext>
                  </a:extLst>
                </a:gridCol>
              </a:tblGrid>
              <a:tr h="29227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028968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7647962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95245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438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C088E5-73A6-7A31-B5AE-29F9D5238A46}"/>
              </a:ext>
            </a:extLst>
          </p:cNvPr>
          <p:cNvSpPr txBox="1"/>
          <p:nvPr/>
        </p:nvSpPr>
        <p:spPr>
          <a:xfrm>
            <a:off x="758150" y="20110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</a:t>
            </a:r>
            <a:endParaRPr kumimoji="1" lang="en-US" altLang="ko-Kore-KR" dirty="0"/>
          </a:p>
          <a:p>
            <a:r>
              <a:rPr kumimoji="1" lang="ko-Kore-KR" altLang="en-US" dirty="0"/>
              <a:t>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92499-0BB5-6ADD-A2E5-4A9DF796ECB7}"/>
              </a:ext>
            </a:extLst>
          </p:cNvPr>
          <p:cNvSpPr txBox="1"/>
          <p:nvPr/>
        </p:nvSpPr>
        <p:spPr>
          <a:xfrm>
            <a:off x="1104172" y="1977294"/>
            <a:ext cx="319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</a:p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graphicFrame>
        <p:nvGraphicFramePr>
          <p:cNvPr id="2" name="표 11">
            <a:extLst>
              <a:ext uri="{FF2B5EF4-FFF2-40B4-BE49-F238E27FC236}">
                <a16:creationId xmlns:a16="http://schemas.microsoft.com/office/drawing/2014/main" id="{B0EC169B-867D-738A-46FA-4FE2BBB19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23"/>
              </p:ext>
            </p:extLst>
          </p:nvPr>
        </p:nvGraphicFramePr>
        <p:xfrm>
          <a:off x="1403648" y="4221088"/>
          <a:ext cx="6912765" cy="116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val="3393502526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45242865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845429838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924474044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3913812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2229991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05707125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30049802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55437056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5874528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2662183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6559131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77571719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63846279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79651711"/>
                    </a:ext>
                  </a:extLst>
                </a:gridCol>
              </a:tblGrid>
              <a:tr h="29227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028968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7647962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95245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438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DC309A-5E7F-4CEA-5AE8-60D111FE61F5}"/>
              </a:ext>
            </a:extLst>
          </p:cNvPr>
          <p:cNvSpPr txBox="1"/>
          <p:nvPr/>
        </p:nvSpPr>
        <p:spPr>
          <a:xfrm>
            <a:off x="758150" y="453128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</a:t>
            </a:r>
            <a:endParaRPr kumimoji="1" lang="en-US" altLang="ko-Kore-KR" dirty="0"/>
          </a:p>
          <a:p>
            <a:r>
              <a:rPr kumimoji="1" lang="ko-Kore-KR" altLang="en-US" dirty="0"/>
              <a:t>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FD1B8-FDAD-96A3-9710-205256411849}"/>
              </a:ext>
            </a:extLst>
          </p:cNvPr>
          <p:cNvSpPr txBox="1"/>
          <p:nvPr/>
        </p:nvSpPr>
        <p:spPr>
          <a:xfrm>
            <a:off x="1104172" y="4497574"/>
            <a:ext cx="319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</a:p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500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ore-KR" dirty="0" err="1"/>
              <a:t>그</a:t>
            </a:r>
            <a:r>
              <a:rPr lang="en-US" altLang="ko-Kore-KR" dirty="0"/>
              <a:t> </a:t>
            </a:r>
            <a:r>
              <a:rPr lang="en-US" altLang="ko-Kore-KR" dirty="0" err="1"/>
              <a:t>후</a:t>
            </a:r>
            <a:r>
              <a:rPr lang="en-US" altLang="ko-Kore-KR" dirty="0"/>
              <a:t> </a:t>
            </a:r>
            <a:r>
              <a:rPr lang="en-US" altLang="ko-Kore-KR" dirty="0" err="1"/>
              <a:t>간격을</a:t>
            </a:r>
            <a:r>
              <a:rPr lang="en-US" altLang="ko-Kore-KR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설정하면 아래와 같은 </a:t>
            </a:r>
            <a:r>
              <a:rPr lang="en-US" altLang="ko-KR" dirty="0"/>
              <a:t>1</a:t>
            </a:r>
            <a:r>
              <a:rPr lang="ko-KR" altLang="en-US" dirty="0"/>
              <a:t>개의 배열이 생성된다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ko-Kore-KR" altLang="en-US" dirty="0"/>
              <a:t>삽입 정렬을 수행한 결과는 아래와 같으며</a:t>
            </a:r>
            <a:r>
              <a:rPr lang="en-US" altLang="ko-Kore-KR" dirty="0"/>
              <a:t>,</a:t>
            </a:r>
            <a:r>
              <a:rPr lang="ko-Kore-KR" altLang="en-US" dirty="0"/>
              <a:t> 셸정렬은 마무리된다</a:t>
            </a:r>
            <a:endParaRPr lang="en-US" altLang="ko-Kore-KR" dirty="0"/>
          </a:p>
          <a:p>
            <a:pPr lvl="1"/>
            <a:r>
              <a:rPr lang="ko-Kore-KR" altLang="en-US" dirty="0"/>
              <a:t>이 때 배열의 앞부분에서만 순서가 바뀐 것을 볼 수 있다</a:t>
            </a:r>
            <a:endParaRPr lang="en-US" altLang="ko-Kore-KR" dirty="0"/>
          </a:p>
          <a:p>
            <a:pPr lvl="1"/>
            <a:r>
              <a:rPr lang="ko-Kore-KR" altLang="en-US" dirty="0"/>
              <a:t>앞선 넓은 간격의 셸정렬에서 뒷 부분의 정렬이 상당수 수행됐기 때문</a:t>
            </a:r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r>
              <a:rPr lang="ko-Kore-KR" altLang="en-US" dirty="0">
                <a:solidFill>
                  <a:srgbClr val="FF0000"/>
                </a:solidFill>
              </a:rPr>
              <a:t>셸 정렬의 마지막 간격은 무조건 </a:t>
            </a:r>
            <a:r>
              <a:rPr lang="en-US" altLang="ko-Kore-KR" dirty="0">
                <a:solidFill>
                  <a:srgbClr val="FF0000"/>
                </a:solidFill>
              </a:rPr>
              <a:t>1</a:t>
            </a:r>
            <a:r>
              <a:rPr lang="ko-Kore-KR" altLang="en-US" dirty="0">
                <a:solidFill>
                  <a:srgbClr val="FF0000"/>
                </a:solidFill>
              </a:rPr>
              <a:t>이어야한다</a:t>
            </a:r>
            <a:endParaRPr lang="en-US" altLang="ko-Kore-KR" dirty="0">
              <a:solidFill>
                <a:srgbClr val="FF0000"/>
              </a:solidFill>
            </a:endParaRPr>
          </a:p>
          <a:p>
            <a:pPr lvl="1"/>
            <a:r>
              <a:rPr lang="ko-Kore-KR" altLang="en-US" dirty="0"/>
              <a:t>서로 다른 그룹에 속해있어 비교되지 않은 숫자가 있을 수 있기 때문</a:t>
            </a:r>
            <a:endParaRPr lang="en-US" altLang="ko-Kore-KR" dirty="0"/>
          </a:p>
          <a:p>
            <a:pPr lvl="1"/>
            <a:r>
              <a:rPr lang="ko-Kore-KR" altLang="en-US" dirty="0"/>
              <a:t>서로 비교되지 않은 숫자가 있는 경우 제대로 된 정렬을 수행할 수 없다  </a:t>
            </a:r>
            <a:endParaRPr lang="en-US" altLang="ko-Kore-KR" dirty="0"/>
          </a:p>
          <a:p>
            <a:pPr lvl="1"/>
            <a:endParaRPr lang="en-US" altLang="ko-Kore-KR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정렬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(Shell sort)</a:t>
            </a:r>
            <a:endParaRPr 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표 11">
            <a:extLst>
              <a:ext uri="{FF2B5EF4-FFF2-40B4-BE49-F238E27FC236}">
                <a16:creationId xmlns:a16="http://schemas.microsoft.com/office/drawing/2014/main" id="{B0EC169B-867D-738A-46FA-4FE2BBB19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94782"/>
              </p:ext>
            </p:extLst>
          </p:nvPr>
        </p:nvGraphicFramePr>
        <p:xfrm>
          <a:off x="1403648" y="1712354"/>
          <a:ext cx="6912765" cy="584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val="3393502526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45242865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845429838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924474044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3913812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2229991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05707125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30049802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55437056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5874528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2662183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6559131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77571719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63846279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79651711"/>
                    </a:ext>
                  </a:extLst>
                </a:gridCol>
              </a:tblGrid>
              <a:tr h="29227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028968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479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DC309A-5E7F-4CEA-5AE8-60D111FE61F5}"/>
              </a:ext>
            </a:extLst>
          </p:cNvPr>
          <p:cNvSpPr txBox="1"/>
          <p:nvPr/>
        </p:nvSpPr>
        <p:spPr>
          <a:xfrm>
            <a:off x="758150" y="171184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</a:t>
            </a:r>
            <a:endParaRPr kumimoji="1" lang="en-US" altLang="ko-Kore-KR" dirty="0"/>
          </a:p>
          <a:p>
            <a:r>
              <a:rPr kumimoji="1" lang="ko-Kore-KR" altLang="en-US" dirty="0"/>
              <a:t>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FD1B8-FDAD-96A3-9710-205256411849}"/>
              </a:ext>
            </a:extLst>
          </p:cNvPr>
          <p:cNvSpPr txBox="1"/>
          <p:nvPr/>
        </p:nvSpPr>
        <p:spPr>
          <a:xfrm>
            <a:off x="1104172" y="19888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AA354FC0-FCBD-90A0-CCD1-33745A08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08320"/>
              </p:ext>
            </p:extLst>
          </p:nvPr>
        </p:nvGraphicFramePr>
        <p:xfrm>
          <a:off x="1403648" y="4268813"/>
          <a:ext cx="6912765" cy="584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val="3393502526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45242865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845429838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924474044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3913812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2229991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05707125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30049802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55437056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5874528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12662183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65591319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77571719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63846279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79651711"/>
                    </a:ext>
                  </a:extLst>
                </a:gridCol>
              </a:tblGrid>
              <a:tr h="29227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028968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588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479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16D84E-220F-FE80-230B-0E680B9579BC}"/>
              </a:ext>
            </a:extLst>
          </p:cNvPr>
          <p:cNvSpPr txBox="1"/>
          <p:nvPr/>
        </p:nvSpPr>
        <p:spPr>
          <a:xfrm>
            <a:off x="758150" y="42683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</a:t>
            </a:r>
            <a:endParaRPr kumimoji="1" lang="en-US" altLang="ko-Kore-KR" dirty="0"/>
          </a:p>
          <a:p>
            <a:r>
              <a:rPr kumimoji="1" lang="ko-Kore-KR" altLang="en-US" dirty="0"/>
              <a:t>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0CD76-BC38-80D0-7CEE-EE147B411B4C}"/>
              </a:ext>
            </a:extLst>
          </p:cNvPr>
          <p:cNvSpPr txBox="1"/>
          <p:nvPr/>
        </p:nvSpPr>
        <p:spPr>
          <a:xfrm>
            <a:off x="1104172" y="45452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528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num-set">
      <a:majorFont>
        <a:latin typeface="NanumGothicExtraBold"/>
        <a:ea typeface="NanumGothicExtraBold"/>
        <a:cs typeface=""/>
      </a:majorFont>
      <a:minorFont>
        <a:latin typeface="NanumBarunGothic"/>
        <a:ea typeface="NanumBarun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38D8588BB7D0C418C595D637298F3CF" ma:contentTypeVersion="10" ma:contentTypeDescription="새 문서를 만듭니다." ma:contentTypeScope="" ma:versionID="9c7ad9d5249dbf1d77757873f72a77ad">
  <xsd:schema xmlns:xsd="http://www.w3.org/2001/XMLSchema" xmlns:xs="http://www.w3.org/2001/XMLSchema" xmlns:p="http://schemas.microsoft.com/office/2006/metadata/properties" xmlns:ns2="14463c39-aec4-41a8-ad75-466433d3d254" targetNamespace="http://schemas.microsoft.com/office/2006/metadata/properties" ma:root="true" ma:fieldsID="dc45c9b49626b44d78f1608a136f7414" ns2:_="">
    <xsd:import namespace="14463c39-aec4-41a8-ad75-466433d3d2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63c39-aec4-41a8-ad75-466433d3d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05F26-C54C-4B03-9B58-89A6126B6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A444D-8CB9-482E-AEC1-53071B91BEDB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4463c39-aec4-41a8-ad75-466433d3d25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D19873F-DE63-4C10-BC4D-B31847DCB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463c39-aec4-41a8-ad75-466433d3d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698</Words>
  <Application>Microsoft Office PowerPoint</Application>
  <PresentationFormat>화면 슬라이드 쇼(4:3)</PresentationFormat>
  <Paragraphs>286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NanumBarunGothic</vt:lpstr>
      <vt:lpstr>Calibri</vt:lpstr>
      <vt:lpstr>NanumGothicExtraBold</vt:lpstr>
      <vt:lpstr>Arial</vt:lpstr>
      <vt:lpstr>맑은 고딕</vt:lpstr>
      <vt:lpstr>Office Theme</vt:lpstr>
      <vt:lpstr>알고리즘 실습 09</vt:lpstr>
      <vt:lpstr>실습: [1010]  review</vt:lpstr>
      <vt:lpstr>실습: [1010] review</vt:lpstr>
      <vt:lpstr>실습: [1010] review</vt:lpstr>
      <vt:lpstr>셸 정렬(Shell sort)</vt:lpstr>
      <vt:lpstr>셸 정렬(Shell sort)</vt:lpstr>
      <vt:lpstr>셸 정렬(Shell sort)</vt:lpstr>
      <vt:lpstr>셸 정렬(Shell sort)</vt:lpstr>
      <vt:lpstr>셸 정렬(Shell sort)</vt:lpstr>
      <vt:lpstr>셸 정렬(Shell sort)</vt:lpstr>
      <vt:lpstr>실습: [1005] 1K sorting</vt:lpstr>
      <vt:lpstr>실습: 8주차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주은</cp:lastModifiedBy>
  <cp:revision>212</cp:revision>
  <dcterms:created xsi:type="dcterms:W3CDTF">2014-04-01T16:35:38Z</dcterms:created>
  <dcterms:modified xsi:type="dcterms:W3CDTF">2022-11-14T20:45:51Z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0x010100738D8588BB7D0C418C595D637298F3CF</vt:lpwstr>
  </property>
</Properties>
</file>