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ae799e3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bae799e3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ae799b7b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ae799b7b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bae799b7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bae799b7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ae799b7b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ae799b7b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ae799b7b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ae799b7b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Multiplicación de matrices con Cuda</a:t>
            </a:r>
            <a:endParaRPr/>
          </a:p>
        </p:txBody>
      </p:sp>
      <p:sp>
        <p:nvSpPr>
          <p:cNvPr id="73" name="Google Shape;73;p13"/>
          <p:cNvSpPr txBox="1"/>
          <p:nvPr>
            <p:ph idx="1" type="subTitle"/>
          </p:nvPr>
        </p:nvSpPr>
        <p:spPr>
          <a:xfrm>
            <a:off x="3097742" y="345070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t>por Daniel Cerrato y David T. Garitagoitia</a:t>
            </a:r>
            <a:endParaRPr sz="2400"/>
          </a:p>
        </p:txBody>
      </p:sp>
      <p:pic>
        <p:nvPicPr>
          <p:cNvPr id="74" name="Google Shape;74;p13"/>
          <p:cNvPicPr preferRelativeResize="0"/>
          <p:nvPr/>
        </p:nvPicPr>
        <p:blipFill>
          <a:blip r:embed="rId3">
            <a:alphaModFix/>
          </a:blip>
          <a:stretch>
            <a:fillRect/>
          </a:stretch>
        </p:blipFill>
        <p:spPr>
          <a:xfrm>
            <a:off x="555825" y="2172225"/>
            <a:ext cx="2792942" cy="20503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22"/>
          <p:cNvSpPr txBox="1"/>
          <p:nvPr>
            <p:ph idx="1" type="body"/>
          </p:nvPr>
        </p:nvSpPr>
        <p:spPr>
          <a:xfrm>
            <a:off x="5110200" y="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sz="3000">
                <a:solidFill>
                  <a:schemeClr val="dk1"/>
                </a:solidFill>
              </a:rPr>
              <a:t>Algunos resultados</a:t>
            </a:r>
            <a:endParaRPr sz="3000">
              <a:solidFill>
                <a:schemeClr val="dk1"/>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pic>
        <p:nvPicPr>
          <p:cNvPr id="147" name="Google Shape;147;p22" title="Gráfico"/>
          <p:cNvPicPr preferRelativeResize="0"/>
          <p:nvPr/>
        </p:nvPicPr>
        <p:blipFill>
          <a:blip r:embed="rId3">
            <a:alphaModFix/>
          </a:blip>
          <a:stretch>
            <a:fillRect/>
          </a:stretch>
        </p:blipFill>
        <p:spPr>
          <a:xfrm>
            <a:off x="152400" y="152400"/>
            <a:ext cx="4499651" cy="2781280"/>
          </a:xfrm>
          <a:prstGeom prst="rect">
            <a:avLst/>
          </a:prstGeom>
          <a:noFill/>
          <a:ln>
            <a:noFill/>
          </a:ln>
        </p:spPr>
      </p:pic>
      <p:pic>
        <p:nvPicPr>
          <p:cNvPr id="148" name="Google Shape;148;p22" title="Gráfico"/>
          <p:cNvPicPr preferRelativeResize="0"/>
          <p:nvPr/>
        </p:nvPicPr>
        <p:blipFill>
          <a:blip r:embed="rId4">
            <a:alphaModFix/>
          </a:blip>
          <a:stretch>
            <a:fillRect/>
          </a:stretch>
        </p:blipFill>
        <p:spPr>
          <a:xfrm>
            <a:off x="668125" y="2843000"/>
            <a:ext cx="3468199" cy="2148101"/>
          </a:xfrm>
          <a:prstGeom prst="rect">
            <a:avLst/>
          </a:prstGeom>
          <a:noFill/>
          <a:ln>
            <a:noFill/>
          </a:ln>
        </p:spPr>
      </p:pic>
      <p:pic>
        <p:nvPicPr>
          <p:cNvPr id="149" name="Google Shape;149;p22" title="Gráfico"/>
          <p:cNvPicPr preferRelativeResize="0"/>
          <p:nvPr/>
        </p:nvPicPr>
        <p:blipFill>
          <a:blip r:embed="rId5">
            <a:alphaModFix/>
          </a:blip>
          <a:stretch>
            <a:fillRect/>
          </a:stretch>
        </p:blipFill>
        <p:spPr>
          <a:xfrm>
            <a:off x="4730575" y="2078700"/>
            <a:ext cx="4131826" cy="255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ctrTitle"/>
          </p:nvPr>
        </p:nvSpPr>
        <p:spPr>
          <a:xfrm>
            <a:off x="1406250" y="1374575"/>
            <a:ext cx="6331500" cy="15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Muchas gracias por vuestro tiempo</a:t>
            </a:r>
            <a:endParaRPr/>
          </a:p>
        </p:txBody>
      </p:sp>
      <p:pic>
        <p:nvPicPr>
          <p:cNvPr id="155" name="Google Shape;155;p23"/>
          <p:cNvPicPr preferRelativeResize="0"/>
          <p:nvPr/>
        </p:nvPicPr>
        <p:blipFill>
          <a:blip r:embed="rId3">
            <a:alphaModFix/>
          </a:blip>
          <a:stretch>
            <a:fillRect/>
          </a:stretch>
        </p:blipFill>
        <p:spPr>
          <a:xfrm>
            <a:off x="3610938" y="2820950"/>
            <a:ext cx="1922125" cy="192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3600">
                <a:solidFill>
                  <a:schemeClr val="dk1"/>
                </a:solidFill>
              </a:rPr>
              <a:t>Objetivo</a:t>
            </a:r>
            <a:endParaRPr sz="2400"/>
          </a:p>
        </p:txBody>
      </p:sp>
      <p:sp>
        <p:nvSpPr>
          <p:cNvPr id="80" name="Google Shape;80;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s" sz="1800">
                <a:latin typeface="Lato"/>
                <a:ea typeface="Lato"/>
                <a:cs typeface="Lato"/>
                <a:sym typeface="Lato"/>
              </a:rPr>
              <a:t>La idea básica es la de comparar los tiempos de ejecución de un programa que calcule la matriz resultante de haber multiplicado varias matrices, tanto por la CPU como GPU (con ayuda de CUDA).</a:t>
            </a:r>
            <a:endParaRPr b="0" sz="1800">
              <a:latin typeface="Lato"/>
              <a:ea typeface="Lato"/>
              <a:cs typeface="Lato"/>
              <a:sym typeface="Lato"/>
            </a:endParaRPr>
          </a:p>
          <a:p>
            <a:pPr indent="0" lvl="0" marL="0" rtl="0" algn="l">
              <a:lnSpc>
                <a:spcPct val="115000"/>
              </a:lnSpc>
              <a:spcBef>
                <a:spcPts val="1600"/>
              </a:spcBef>
              <a:spcAft>
                <a:spcPts val="0"/>
              </a:spcAft>
              <a:buNone/>
            </a:pPr>
            <a:r>
              <a:t/>
            </a:r>
            <a:endParaRPr b="0" sz="1800">
              <a:latin typeface="Lato"/>
              <a:ea typeface="Lato"/>
              <a:cs typeface="Lato"/>
              <a:sym typeface="Lato"/>
            </a:endParaRPr>
          </a:p>
          <a:p>
            <a:pPr indent="0" lvl="0" marL="0" rtl="0" algn="l">
              <a:lnSpc>
                <a:spcPct val="115000"/>
              </a:lnSpc>
              <a:spcBef>
                <a:spcPts val="1600"/>
              </a:spcBef>
              <a:spcAft>
                <a:spcPts val="1600"/>
              </a:spcAft>
              <a:buNone/>
            </a:pPr>
            <a:r>
              <a:rPr b="0" lang="es" sz="1800">
                <a:latin typeface="Lato"/>
                <a:ea typeface="Lato"/>
                <a:cs typeface="Lato"/>
                <a:sym typeface="Lato"/>
              </a:rPr>
              <a:t>Como es de esperar, los tiempos de la GPU deben ser mucho menores que los de la CPU.</a:t>
            </a:r>
            <a:endParaRPr b="0" sz="18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6019800" y="2939925"/>
            <a:ext cx="2752725" cy="1666875"/>
          </a:xfrm>
          <a:prstGeom prst="rect">
            <a:avLst/>
          </a:prstGeom>
          <a:noFill/>
          <a:ln>
            <a:noFill/>
          </a:ln>
        </p:spPr>
      </p:pic>
      <p:pic>
        <p:nvPicPr>
          <p:cNvPr id="82" name="Google Shape;82;p14"/>
          <p:cNvPicPr preferRelativeResize="0"/>
          <p:nvPr/>
        </p:nvPicPr>
        <p:blipFill>
          <a:blip r:embed="rId4">
            <a:alphaModFix/>
          </a:blip>
          <a:stretch>
            <a:fillRect/>
          </a:stretch>
        </p:blipFill>
        <p:spPr>
          <a:xfrm>
            <a:off x="6200600" y="1683950"/>
            <a:ext cx="2475649" cy="14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pic>
        <p:nvPicPr>
          <p:cNvPr id="87" name="Google Shape;87;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Trozo de cinta adhesiva que pega una nota a la diapositiva" id="88" name="Google Shape;88;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9" name="Google Shape;89;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3000">
                <a:solidFill>
                  <a:schemeClr val="lt2"/>
                </a:solidFill>
                <a:latin typeface="Raleway"/>
                <a:ea typeface="Raleway"/>
                <a:cs typeface="Raleway"/>
                <a:sym typeface="Raleway"/>
              </a:rPr>
              <a:t>Proceso</a:t>
            </a:r>
            <a:endParaRPr b="1" sz="3000">
              <a:solidFill>
                <a:schemeClr val="lt2"/>
              </a:solidFill>
              <a:latin typeface="Raleway"/>
              <a:ea typeface="Raleway"/>
              <a:cs typeface="Raleway"/>
              <a:sym typeface="Raleway"/>
            </a:endParaRPr>
          </a:p>
        </p:txBody>
      </p:sp>
      <p:sp>
        <p:nvSpPr>
          <p:cNvPr id="90" name="Google Shape;90;p15"/>
          <p:cNvSpPr txBox="1"/>
          <p:nvPr>
            <p:ph idx="4294967295" type="body"/>
          </p:nvPr>
        </p:nvSpPr>
        <p:spPr>
          <a:xfrm>
            <a:off x="2855550" y="1377475"/>
            <a:ext cx="3579000" cy="33279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Creación del código básico</a:t>
            </a:r>
            <a:br>
              <a:rPr lang="es" sz="1400">
                <a:latin typeface="Raleway"/>
                <a:ea typeface="Raleway"/>
                <a:cs typeface="Raleway"/>
                <a:sym typeface="Raleway"/>
              </a:rPr>
            </a:br>
            <a:r>
              <a:rPr lang="es" sz="1200">
                <a:latin typeface="Raleway"/>
                <a:ea typeface="Raleway"/>
                <a:cs typeface="Raleway"/>
                <a:sym typeface="Raleway"/>
              </a:rPr>
              <a:t>Creamos el código que multiplica dos matrices, primero pensado para CPU (código genérico) y luego adaptado a GPU</a:t>
            </a:r>
            <a:endParaRPr sz="1200">
              <a:latin typeface="Raleway"/>
              <a:ea typeface="Raleway"/>
              <a:cs typeface="Raleway"/>
              <a:sym typeface="Raleway"/>
            </a:endParaRPr>
          </a:p>
          <a:p>
            <a:pPr indent="-317500" lvl="0" marL="457200" rtl="0" algn="l">
              <a:lnSpc>
                <a:spcPct val="100000"/>
              </a:lnSpc>
              <a:spcBef>
                <a:spcPts val="700"/>
              </a:spcBef>
              <a:spcAft>
                <a:spcPts val="0"/>
              </a:spcAft>
              <a:buClr>
                <a:schemeClr val="dk1"/>
              </a:buClr>
              <a:buSzPts val="1400"/>
              <a:buFont typeface="Raleway"/>
              <a:buChar char="➔"/>
            </a:pPr>
            <a:r>
              <a:rPr b="1" lang="es" sz="1400">
                <a:solidFill>
                  <a:schemeClr val="dk1"/>
                </a:solidFill>
                <a:latin typeface="Raleway"/>
                <a:ea typeface="Raleway"/>
                <a:cs typeface="Raleway"/>
                <a:sym typeface="Raleway"/>
              </a:rPr>
              <a:t>Preparación de entorno</a:t>
            </a:r>
            <a:br>
              <a:rPr lang="es" sz="1400">
                <a:latin typeface="Raleway"/>
                <a:ea typeface="Raleway"/>
                <a:cs typeface="Raleway"/>
                <a:sym typeface="Raleway"/>
              </a:rPr>
            </a:br>
            <a:r>
              <a:rPr lang="es" sz="1200">
                <a:latin typeface="Raleway"/>
                <a:ea typeface="Raleway"/>
                <a:cs typeface="Raleway"/>
                <a:sym typeface="Raleway"/>
              </a:rPr>
              <a:t>Generamos el código que engloba la llamada a la función de multiplicación para CPU y GPU.</a:t>
            </a:r>
            <a:endParaRPr sz="1200">
              <a:latin typeface="Raleway"/>
              <a:ea typeface="Raleway"/>
              <a:cs typeface="Raleway"/>
              <a:sym typeface="Raleway"/>
            </a:endParaRPr>
          </a:p>
          <a:p>
            <a:pPr indent="-317500" lvl="0" marL="457200" rtl="0" algn="l">
              <a:lnSpc>
                <a:spcPct val="100000"/>
              </a:lnSpc>
              <a:spcBef>
                <a:spcPts val="700"/>
              </a:spcBef>
              <a:spcAft>
                <a:spcPts val="700"/>
              </a:spcAft>
              <a:buClr>
                <a:schemeClr val="dk1"/>
              </a:buClr>
              <a:buSzPts val="1400"/>
              <a:buFont typeface="Raleway"/>
              <a:buChar char="➔"/>
            </a:pPr>
            <a:r>
              <a:rPr b="1" lang="es" sz="1400">
                <a:solidFill>
                  <a:schemeClr val="dk1"/>
                </a:solidFill>
                <a:latin typeface="Raleway"/>
                <a:ea typeface="Raleway"/>
                <a:cs typeface="Raleway"/>
                <a:sym typeface="Raleway"/>
              </a:rPr>
              <a:t>Añadimos funcionalidades</a:t>
            </a:r>
            <a:br>
              <a:rPr lang="es" sz="1400">
                <a:latin typeface="Raleway"/>
                <a:ea typeface="Raleway"/>
                <a:cs typeface="Raleway"/>
                <a:sym typeface="Raleway"/>
              </a:rPr>
            </a:br>
            <a:r>
              <a:rPr lang="es" sz="1200">
                <a:latin typeface="Raleway"/>
                <a:ea typeface="Raleway"/>
                <a:cs typeface="Raleway"/>
                <a:sym typeface="Raleway"/>
              </a:rPr>
              <a:t>La multiplicación de dos matrices es algo sencillo. Podría servir, pero la idea es ir un poco más allá.</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283100" y="712150"/>
            <a:ext cx="87105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Generación de código básico</a:t>
            </a:r>
            <a:endParaRPr sz="3000">
              <a:solidFill>
                <a:schemeClr val="accent5"/>
              </a:solidFill>
            </a:endParaRPr>
          </a:p>
        </p:txBody>
      </p:sp>
      <p:sp>
        <p:nvSpPr>
          <p:cNvPr id="96" name="Google Shape;96;p16"/>
          <p:cNvSpPr txBox="1"/>
          <p:nvPr/>
        </p:nvSpPr>
        <p:spPr>
          <a:xfrm>
            <a:off x="315125" y="1259350"/>
            <a:ext cx="79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Lato"/>
                <a:ea typeface="Lato"/>
                <a:cs typeface="Lato"/>
                <a:sym typeface="Lato"/>
              </a:rPr>
              <a:t>Primero generamos el código básico para ambas modalidades</a:t>
            </a:r>
            <a:endParaRPr>
              <a:solidFill>
                <a:schemeClr val="dk1"/>
              </a:solidFill>
              <a:latin typeface="Lato"/>
              <a:ea typeface="Lato"/>
              <a:cs typeface="Lato"/>
              <a:sym typeface="Lato"/>
            </a:endParaRPr>
          </a:p>
        </p:txBody>
      </p:sp>
      <p:pic>
        <p:nvPicPr>
          <p:cNvPr id="97" name="Google Shape;97;p16"/>
          <p:cNvPicPr preferRelativeResize="0"/>
          <p:nvPr/>
        </p:nvPicPr>
        <p:blipFill>
          <a:blip r:embed="rId3">
            <a:alphaModFix/>
          </a:blip>
          <a:stretch>
            <a:fillRect/>
          </a:stretch>
        </p:blipFill>
        <p:spPr>
          <a:xfrm>
            <a:off x="392950" y="1758575"/>
            <a:ext cx="4757624" cy="1414975"/>
          </a:xfrm>
          <a:prstGeom prst="rect">
            <a:avLst/>
          </a:prstGeom>
          <a:noFill/>
          <a:ln>
            <a:noFill/>
          </a:ln>
        </p:spPr>
      </p:pic>
      <p:pic>
        <p:nvPicPr>
          <p:cNvPr id="98" name="Google Shape;98;p16"/>
          <p:cNvPicPr preferRelativeResize="0"/>
          <p:nvPr/>
        </p:nvPicPr>
        <p:blipFill>
          <a:blip r:embed="rId4">
            <a:alphaModFix/>
          </a:blip>
          <a:stretch>
            <a:fillRect/>
          </a:stretch>
        </p:blipFill>
        <p:spPr>
          <a:xfrm>
            <a:off x="3763340" y="2628350"/>
            <a:ext cx="5157936" cy="1583975"/>
          </a:xfrm>
          <a:prstGeom prst="rect">
            <a:avLst/>
          </a:prstGeom>
          <a:noFill/>
          <a:ln>
            <a:noFill/>
          </a:ln>
        </p:spPr>
      </p:pic>
      <p:sp>
        <p:nvSpPr>
          <p:cNvPr id="99" name="Google Shape;99;p16"/>
          <p:cNvSpPr txBox="1"/>
          <p:nvPr/>
        </p:nvSpPr>
        <p:spPr>
          <a:xfrm>
            <a:off x="392950" y="3220238"/>
            <a:ext cx="79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Lato"/>
                <a:ea typeface="Lato"/>
                <a:cs typeface="Lato"/>
                <a:sym typeface="Lato"/>
              </a:rPr>
              <a:t>GPU</a:t>
            </a:r>
            <a:endParaRPr>
              <a:solidFill>
                <a:schemeClr val="dk1"/>
              </a:solidFill>
              <a:latin typeface="Lato"/>
              <a:ea typeface="Lato"/>
              <a:cs typeface="Lato"/>
              <a:sym typeface="Lato"/>
            </a:endParaRPr>
          </a:p>
        </p:txBody>
      </p:sp>
      <p:sp>
        <p:nvSpPr>
          <p:cNvPr id="100" name="Google Shape;100;p16"/>
          <p:cNvSpPr txBox="1"/>
          <p:nvPr/>
        </p:nvSpPr>
        <p:spPr>
          <a:xfrm>
            <a:off x="8225500" y="2171550"/>
            <a:ext cx="799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Lato"/>
                <a:ea typeface="Lato"/>
                <a:cs typeface="Lato"/>
                <a:sym typeface="Lato"/>
              </a:rPr>
              <a:t>CPU</a:t>
            </a:r>
            <a:endParaRPr>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83100" y="712150"/>
            <a:ext cx="87105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Ideas principales</a:t>
            </a:r>
            <a:endParaRPr>
              <a:solidFill>
                <a:schemeClr val="accent5"/>
              </a:solidFill>
            </a:endParaRPr>
          </a:p>
        </p:txBody>
      </p:sp>
      <p:sp>
        <p:nvSpPr>
          <p:cNvPr id="106" name="Google Shape;106;p17"/>
          <p:cNvSpPr txBox="1"/>
          <p:nvPr/>
        </p:nvSpPr>
        <p:spPr>
          <a:xfrm>
            <a:off x="445725" y="1761675"/>
            <a:ext cx="7994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Lato"/>
                <a:ea typeface="Lato"/>
                <a:cs typeface="Lato"/>
                <a:sym typeface="Lato"/>
              </a:rPr>
              <a:t>Como indicamos, la idea principal es la de multiplicar varias matrices seguidas.</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s">
                <a:solidFill>
                  <a:schemeClr val="dk1"/>
                </a:solidFill>
                <a:latin typeface="Lato"/>
                <a:ea typeface="Lato"/>
                <a:cs typeface="Lato"/>
                <a:sym typeface="Lato"/>
              </a:rPr>
              <a:t>Tuvimos varias ideas sobre cómo podríamos proceder. Para ambas modalidades, creímos conveniente hacer varios métodos de cálculo:</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s">
                <a:solidFill>
                  <a:schemeClr val="dk1"/>
                </a:solidFill>
                <a:latin typeface="Lato"/>
                <a:ea typeface="Lato"/>
                <a:cs typeface="Lato"/>
                <a:sym typeface="Lato"/>
              </a:rPr>
              <a:t>Multiplicación directa</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s">
                <a:solidFill>
                  <a:schemeClr val="dk1"/>
                </a:solidFill>
                <a:latin typeface="Lato"/>
                <a:ea typeface="Lato"/>
                <a:cs typeface="Lato"/>
                <a:sym typeface="Lato"/>
              </a:rPr>
              <a:t>Orden específico según dimensiones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s">
                <a:solidFill>
                  <a:schemeClr val="dk1"/>
                </a:solidFill>
                <a:latin typeface="Lato"/>
                <a:ea typeface="Lato"/>
                <a:cs typeface="Lato"/>
                <a:sym typeface="Lato"/>
              </a:rPr>
              <a:t>Multiplicación por pares</a:t>
            </a:r>
            <a:endParaRPr>
              <a:solidFill>
                <a:schemeClr val="dk1"/>
              </a:solidFill>
              <a:latin typeface="Lato"/>
              <a:ea typeface="Lato"/>
              <a:cs typeface="Lato"/>
              <a:sym typeface="Lato"/>
            </a:endParaRPr>
          </a:p>
        </p:txBody>
      </p:sp>
      <p:pic>
        <p:nvPicPr>
          <p:cNvPr id="107" name="Google Shape;107;p17"/>
          <p:cNvPicPr preferRelativeResize="0"/>
          <p:nvPr/>
        </p:nvPicPr>
        <p:blipFill>
          <a:blip r:embed="rId3">
            <a:alphaModFix/>
          </a:blip>
          <a:stretch>
            <a:fillRect/>
          </a:stretch>
        </p:blipFill>
        <p:spPr>
          <a:xfrm flipH="1">
            <a:off x="5228100" y="2174975"/>
            <a:ext cx="1908600" cy="190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s" sz="2400">
                <a:solidFill>
                  <a:schemeClr val="dk1"/>
                </a:solidFill>
              </a:rPr>
              <a:t>MULTIPLICACIÓN DIRECTA</a:t>
            </a:r>
            <a:endParaRPr b="0" sz="2400">
              <a:solidFill>
                <a:schemeClr val="dk1"/>
              </a:solidFill>
            </a:endParaRPr>
          </a:p>
        </p:txBody>
      </p:sp>
      <p:sp>
        <p:nvSpPr>
          <p:cNvPr id="113" name="Google Shape;113;p18"/>
          <p:cNvSpPr txBox="1"/>
          <p:nvPr/>
        </p:nvSpPr>
        <p:spPr>
          <a:xfrm>
            <a:off x="1549425" y="1393775"/>
            <a:ext cx="70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14" name="Google Shape;114;p18"/>
          <p:cNvSpPr/>
          <p:nvPr/>
        </p:nvSpPr>
        <p:spPr>
          <a:xfrm>
            <a:off x="1549425" y="1422075"/>
            <a:ext cx="6792000" cy="3396000"/>
          </a:xfrm>
          <a:prstGeom prst="snip1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a:off x="1620175" y="1471600"/>
            <a:ext cx="6261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La multiplicación directa es la forma básica y tradicional de multiplicación de matrices, siguiendo el orden en el que están escritas las matrices.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Esta funcionalidad pensamos en usarla con la CPU y con la GPU para confirmar la diferencia de velocidad de cálculo.</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Como se puede observar, el código es muy simple, ya que solo tiene que recorrer las matrices e ir haciendo llamadas a la función de cálculo.</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Para la GPU, el código es el mismo pero llamando al kernel.</a:t>
            </a:r>
            <a:endParaRPr>
              <a:latin typeface="Lato"/>
              <a:ea typeface="Lato"/>
              <a:cs typeface="Lato"/>
              <a:sym typeface="Lato"/>
            </a:endParaRPr>
          </a:p>
        </p:txBody>
      </p:sp>
      <p:pic>
        <p:nvPicPr>
          <p:cNvPr id="116" name="Google Shape;116;p18"/>
          <p:cNvPicPr preferRelativeResize="0"/>
          <p:nvPr/>
        </p:nvPicPr>
        <p:blipFill>
          <a:blip r:embed="rId3">
            <a:alphaModFix/>
          </a:blip>
          <a:stretch>
            <a:fillRect/>
          </a:stretch>
        </p:blipFill>
        <p:spPr>
          <a:xfrm>
            <a:off x="480463" y="2834575"/>
            <a:ext cx="8296275" cy="76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s" sz="2400">
                <a:solidFill>
                  <a:schemeClr val="dk1"/>
                </a:solidFill>
              </a:rPr>
              <a:t>ORDEN ESPECÍFICO SEGÚN DIMENSIONES</a:t>
            </a:r>
            <a:endParaRPr b="0" sz="2400">
              <a:solidFill>
                <a:schemeClr val="dk1"/>
              </a:solidFill>
            </a:endParaRPr>
          </a:p>
        </p:txBody>
      </p:sp>
      <p:sp>
        <p:nvSpPr>
          <p:cNvPr id="122" name="Google Shape;122;p19"/>
          <p:cNvSpPr txBox="1"/>
          <p:nvPr/>
        </p:nvSpPr>
        <p:spPr>
          <a:xfrm>
            <a:off x="1549425" y="1393775"/>
            <a:ext cx="70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23" name="Google Shape;123;p19"/>
          <p:cNvSpPr/>
          <p:nvPr/>
        </p:nvSpPr>
        <p:spPr>
          <a:xfrm>
            <a:off x="1549425" y="1422075"/>
            <a:ext cx="6792000" cy="3396000"/>
          </a:xfrm>
          <a:prstGeom prst="snip1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nvSpPr>
        <p:spPr>
          <a:xfrm>
            <a:off x="1620175" y="1471600"/>
            <a:ext cx="6261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En este caso, queríamos dar algo de velocidad de procesado a través de unos “pre-cálculos”, que nos ayudarían a conocer el orden óptimo para multiplicar las matrices, realizando las menores multiplicaciones internas posibles.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Para ello, modificaríamos el código generado en las prácticas de la asignatura de “Algoritmia y Estructuras de Datos Avanzadas”. El código original calcula la cantidad de multiplicaciones mínimas a realizar dadas las dimensiones de las matrices. Para conseguir nuestro propósito, simplemente necesitamos guardar la posición de los paréntesis que permiten optimizar la multiplicación y devolver el orden en el que se realizan las multiplicaciones.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Dado que nos ha comido el tiempo, esta parte no hemos podido completarla. Pero la idea era usar esta funcionalidad añadida a la básica, mejorando el rendimiento de ambas modalidades.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s" sz="2400">
                <a:solidFill>
                  <a:schemeClr val="dk1"/>
                </a:solidFill>
              </a:rPr>
              <a:t>MULTIPLICACIÓN POR PARES</a:t>
            </a:r>
            <a:endParaRPr b="0" sz="2400">
              <a:solidFill>
                <a:schemeClr val="dk1"/>
              </a:solidFill>
            </a:endParaRPr>
          </a:p>
        </p:txBody>
      </p:sp>
      <p:sp>
        <p:nvSpPr>
          <p:cNvPr id="130" name="Google Shape;130;p20"/>
          <p:cNvSpPr txBox="1"/>
          <p:nvPr/>
        </p:nvSpPr>
        <p:spPr>
          <a:xfrm>
            <a:off x="1549425" y="1393775"/>
            <a:ext cx="70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31" name="Google Shape;131;p20"/>
          <p:cNvSpPr/>
          <p:nvPr/>
        </p:nvSpPr>
        <p:spPr>
          <a:xfrm>
            <a:off x="1549425" y="1422075"/>
            <a:ext cx="6792000" cy="3396000"/>
          </a:xfrm>
          <a:prstGeom prst="snip1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txBox="1"/>
          <p:nvPr/>
        </p:nvSpPr>
        <p:spPr>
          <a:xfrm>
            <a:off x="1620175" y="1471600"/>
            <a:ext cx="6367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Otra forma que se nos ocurrió para multiplicar las matrices es la de multiplicarlas dos a dos, reduciendo el número de matrices a la mitad en cada iteración hasta llegar a la matriz final.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						Como se aprecia, tuvimos que hacer un</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						pequeño tratamiento al algoritmo para que</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						funcionase correctamente en caso de que el</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						número de matrices fuese impar en algún</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						momento.</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
                <a:latin typeface="Lato"/>
                <a:ea typeface="Lato"/>
                <a:cs typeface="Lato"/>
                <a:sym typeface="Lato"/>
              </a:rPr>
              <a:t>La idea es prácticamente la misma que vimos con los “intrinsics” en la práctica 1 al usar funciones como la que sumaba horizontalmente a pares.</a:t>
            </a:r>
            <a:endParaRPr>
              <a:latin typeface="Lato"/>
              <a:ea typeface="Lato"/>
              <a:cs typeface="Lato"/>
              <a:sym typeface="Lato"/>
            </a:endParaRPr>
          </a:p>
        </p:txBody>
      </p:sp>
      <p:pic>
        <p:nvPicPr>
          <p:cNvPr id="133" name="Google Shape;133;p20"/>
          <p:cNvPicPr preferRelativeResize="0"/>
          <p:nvPr/>
        </p:nvPicPr>
        <p:blipFill>
          <a:blip r:embed="rId3">
            <a:alphaModFix/>
          </a:blip>
          <a:stretch>
            <a:fillRect/>
          </a:stretch>
        </p:blipFill>
        <p:spPr>
          <a:xfrm>
            <a:off x="283100" y="2246300"/>
            <a:ext cx="3972100" cy="155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s" sz="2400">
                <a:solidFill>
                  <a:schemeClr val="dk1"/>
                </a:solidFill>
              </a:rPr>
              <a:t>MULTIPLICACIÓN POR PARES II</a:t>
            </a:r>
            <a:endParaRPr b="0" sz="2400">
              <a:solidFill>
                <a:schemeClr val="dk1"/>
              </a:solidFill>
            </a:endParaRPr>
          </a:p>
        </p:txBody>
      </p:sp>
      <p:sp>
        <p:nvSpPr>
          <p:cNvPr id="139" name="Google Shape;139;p21"/>
          <p:cNvSpPr txBox="1"/>
          <p:nvPr/>
        </p:nvSpPr>
        <p:spPr>
          <a:xfrm>
            <a:off x="1549425" y="1393775"/>
            <a:ext cx="70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40" name="Google Shape;140;p21"/>
          <p:cNvSpPr/>
          <p:nvPr/>
        </p:nvSpPr>
        <p:spPr>
          <a:xfrm>
            <a:off x="1549425" y="1422075"/>
            <a:ext cx="6792000" cy="3396000"/>
          </a:xfrm>
          <a:prstGeom prst="snip1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1620175" y="1471600"/>
            <a:ext cx="6367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Lato"/>
                <a:ea typeface="Lato"/>
                <a:cs typeface="Lato"/>
                <a:sym typeface="Lato"/>
              </a:rPr>
              <a:t>Para este apartado, pensamos en dos vertientes: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u="sng">
                <a:latin typeface="Lato"/>
                <a:ea typeface="Lato"/>
                <a:cs typeface="Lato"/>
                <a:sym typeface="Lato"/>
              </a:rPr>
              <a:t>Serie</a:t>
            </a:r>
            <a:r>
              <a:rPr lang="es">
                <a:latin typeface="Lato"/>
                <a:ea typeface="Lato"/>
                <a:cs typeface="Lato"/>
                <a:sym typeface="Lato"/>
              </a:rPr>
              <a:t>: Realizar la reducción de matrices por pares atendiendo a los cálculos por iteración par a par. Esta sería la versión más sencilla y a la vez más lenta.</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s" u="sng">
                <a:latin typeface="Lato"/>
                <a:ea typeface="Lato"/>
                <a:cs typeface="Lato"/>
                <a:sym typeface="Lato"/>
              </a:rPr>
              <a:t>Paralelo</a:t>
            </a:r>
            <a:r>
              <a:rPr lang="es">
                <a:latin typeface="Lato"/>
                <a:ea typeface="Lato"/>
                <a:cs typeface="Lato"/>
                <a:sym typeface="Lato"/>
              </a:rPr>
              <a:t>: Utilizar hilos o subprocesos para lanzar varias llamadas a las funciones de cálculo a la vez, simplemente haciendo espera al proceso padre a que terminen todas las llamadas. Esta sería una versión más rápida, por lo menos en GPU, pero también complica ligeramente el código.</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