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6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D483-F93A-4516-9A7F-B8AE8614DB4B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959A-AA67-43DB-8685-38256C6B5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0959A-AA67-43DB-8685-38256C6B5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58584" y="0"/>
            <a:ext cx="6829425" cy="10287000"/>
          </a:xfrm>
          <a:custGeom>
            <a:avLst/>
            <a:gdLst/>
            <a:ahLst/>
            <a:cxnLst/>
            <a:rect l="l" t="t" r="r" b="b"/>
            <a:pathLst>
              <a:path w="6829425" h="10287000">
                <a:moveTo>
                  <a:pt x="0" y="10287000"/>
                </a:moveTo>
                <a:lnTo>
                  <a:pt x="6829415" y="10287000"/>
                </a:lnTo>
                <a:lnTo>
                  <a:pt x="682941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3"/>
            <a:ext cx="11459210" cy="10287000"/>
          </a:xfrm>
          <a:custGeom>
            <a:avLst/>
            <a:gdLst/>
            <a:ahLst/>
            <a:cxnLst/>
            <a:rect l="l" t="t" r="r" b="b"/>
            <a:pathLst>
              <a:path w="11459210" h="10287000">
                <a:moveTo>
                  <a:pt x="0" y="0"/>
                </a:moveTo>
                <a:lnTo>
                  <a:pt x="11458584" y="0"/>
                </a:lnTo>
                <a:lnTo>
                  <a:pt x="11458584" y="10286946"/>
                </a:lnTo>
                <a:lnTo>
                  <a:pt x="0" y="10286946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1695" y="4204892"/>
            <a:ext cx="17264608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2542" y="0"/>
            <a:ext cx="9515475" cy="10287000"/>
          </a:xfrm>
          <a:custGeom>
            <a:avLst/>
            <a:gdLst/>
            <a:ahLst/>
            <a:cxnLst/>
            <a:rect l="l" t="t" r="r" b="b"/>
            <a:pathLst>
              <a:path w="9515475" h="10287000">
                <a:moveTo>
                  <a:pt x="0" y="10287000"/>
                </a:moveTo>
                <a:lnTo>
                  <a:pt x="9515457" y="10287000"/>
                </a:lnTo>
                <a:lnTo>
                  <a:pt x="951545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"/>
            <a:ext cx="8773160" cy="10287000"/>
          </a:xfrm>
          <a:custGeom>
            <a:avLst/>
            <a:gdLst/>
            <a:ahLst/>
            <a:cxnLst/>
            <a:rect l="l" t="t" r="r" b="b"/>
            <a:pathLst>
              <a:path w="8773160" h="10287000">
                <a:moveTo>
                  <a:pt x="0" y="0"/>
                </a:moveTo>
                <a:lnTo>
                  <a:pt x="8772542" y="0"/>
                </a:lnTo>
                <a:lnTo>
                  <a:pt x="8772542" y="10286973"/>
                </a:lnTo>
                <a:lnTo>
                  <a:pt x="0" y="10286973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8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745" y="3519022"/>
            <a:ext cx="3300729" cy="90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2072" y="3636341"/>
            <a:ext cx="9295765" cy="216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166" y="9513224"/>
            <a:ext cx="318769" cy="197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40"/>
              </a:lnSpc>
            </a:pPr>
            <a:fld id="{81D60167-4931-47E6-BA6A-407CBD079E47}" type="slidenum">
              <a:rPr spc="135" dirty="0"/>
              <a:t>‹#›</a:t>
            </a:fld>
            <a:endParaRPr spc="1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08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2152" y="5143499"/>
            <a:ext cx="14430359" cy="4295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2914649"/>
            <a:ext cx="11363325" cy="571500"/>
          </a:xfrm>
          <a:custGeom>
            <a:avLst/>
            <a:gdLst/>
            <a:ahLst/>
            <a:cxnLst/>
            <a:rect l="l" t="t" r="r" b="b"/>
            <a:pathLst>
              <a:path w="11363325" h="571500">
                <a:moveTo>
                  <a:pt x="11363325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363325" y="0"/>
                </a:lnTo>
                <a:lnTo>
                  <a:pt x="11363325" y="5715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1562099"/>
            <a:ext cx="14668500" cy="571500"/>
          </a:xfrm>
          <a:custGeom>
            <a:avLst/>
            <a:gdLst/>
            <a:ahLst/>
            <a:cxnLst/>
            <a:rect l="l" t="t" r="r" b="b"/>
            <a:pathLst>
              <a:path w="14668500" h="571500">
                <a:moveTo>
                  <a:pt x="14668500" y="571500"/>
                </a:moveTo>
                <a:lnTo>
                  <a:pt x="0" y="571500"/>
                </a:lnTo>
                <a:lnTo>
                  <a:pt x="0" y="0"/>
                </a:lnTo>
                <a:lnTo>
                  <a:pt x="14668500" y="0"/>
                </a:lnTo>
                <a:lnTo>
                  <a:pt x="14668500" y="5715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9094" y="4867564"/>
            <a:ext cx="14601839" cy="4867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26394" y="949325"/>
            <a:ext cx="1467993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9325" algn="l"/>
              </a:tabLst>
            </a:pPr>
            <a:r>
              <a:rPr sz="6900" b="1" spc="2380" dirty="0">
                <a:latin typeface="Arial"/>
                <a:cs typeface="Arial"/>
              </a:rPr>
              <a:t>DATABASES	</a:t>
            </a:r>
            <a:r>
              <a:rPr sz="6900" b="1" spc="2195" dirty="0">
                <a:latin typeface="Arial"/>
                <a:cs typeface="Arial"/>
              </a:rPr>
              <a:t>PROJECT</a:t>
            </a:r>
            <a:endParaRPr sz="6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6400" y="3785980"/>
            <a:ext cx="99928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120" dirty="0">
                <a:latin typeface="Verdana"/>
                <a:cs typeface="Verdana"/>
              </a:rPr>
              <a:t>Javokhir</a:t>
            </a:r>
            <a:r>
              <a:rPr sz="3800" spc="-225" dirty="0">
                <a:latin typeface="Verdana"/>
                <a:cs typeface="Verdana"/>
              </a:rPr>
              <a:t> </a:t>
            </a:r>
            <a:r>
              <a:rPr sz="3800" spc="170" dirty="0">
                <a:latin typeface="Verdana"/>
                <a:cs typeface="Verdana"/>
              </a:rPr>
              <a:t>Khusanov</a:t>
            </a:r>
            <a:r>
              <a:rPr lang="en-GB" sz="3800" spc="170" dirty="0">
                <a:latin typeface="Verdana"/>
                <a:cs typeface="Verdana"/>
              </a:rPr>
              <a:t> - </a:t>
            </a:r>
            <a:r>
              <a:rPr lang="en-US" sz="3800" spc="305" dirty="0">
                <a:latin typeface="Verdana"/>
                <a:cs typeface="Verdana"/>
              </a:rPr>
              <a:t>Owens</a:t>
            </a:r>
            <a:r>
              <a:rPr lang="en-US" sz="3800" spc="-229" dirty="0">
                <a:latin typeface="Verdana"/>
                <a:cs typeface="Verdana"/>
              </a:rPr>
              <a:t> </a:t>
            </a:r>
            <a:r>
              <a:rPr lang="en-US" sz="3800" spc="195" dirty="0">
                <a:latin typeface="Verdana"/>
                <a:cs typeface="Verdana"/>
              </a:rPr>
              <a:t>Vincentio</a:t>
            </a:r>
            <a:endParaRPr sz="3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827" y="9477708"/>
            <a:ext cx="24955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6394" y="2254250"/>
            <a:ext cx="112947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9920" algn="l"/>
              </a:tabLst>
            </a:pPr>
            <a:r>
              <a:rPr sz="7500" b="1" spc="2340" dirty="0">
                <a:latin typeface="Arial"/>
                <a:cs typeface="Arial"/>
              </a:rPr>
              <a:t>RETAIL	</a:t>
            </a:r>
            <a:r>
              <a:rPr sz="7500" b="1" spc="2170" dirty="0">
                <a:latin typeface="Arial"/>
                <a:cs typeface="Arial"/>
              </a:rPr>
              <a:t>STORES</a:t>
            </a:r>
            <a:endParaRPr sz="7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24"/>
            <a:ext cx="1094994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0" dirty="0"/>
              <a:t> </a:t>
            </a:r>
            <a:r>
              <a:rPr spc="170" dirty="0"/>
              <a:t>Tables</a:t>
            </a:r>
            <a:r>
              <a:rPr spc="-61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85" dirty="0">
                <a:latin typeface="Arial"/>
                <a:cs typeface="Arial"/>
              </a:rPr>
              <a:t> </a:t>
            </a:r>
            <a:r>
              <a:rPr spc="355" dirty="0"/>
              <a:t>EMPLOYEE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827" y="9477708"/>
            <a:ext cx="24955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21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7655" y="2294063"/>
            <a:ext cx="486981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170" dirty="0">
                <a:latin typeface="Verdana"/>
                <a:cs typeface="Verdana"/>
              </a:rPr>
              <a:t>CREATE </a:t>
            </a:r>
            <a:r>
              <a:rPr sz="2550" spc="125" dirty="0">
                <a:latin typeface="Verdana"/>
                <a:cs typeface="Verdana"/>
              </a:rPr>
              <a:t>TABLE </a:t>
            </a:r>
            <a:r>
              <a:rPr sz="2550" spc="155" dirty="0">
                <a:latin typeface="Verdana"/>
                <a:cs typeface="Verdana"/>
              </a:rPr>
              <a:t>EMPLOYEE</a:t>
            </a:r>
            <a:r>
              <a:rPr sz="2550" spc="-550" dirty="0">
                <a:latin typeface="Verdana"/>
                <a:cs typeface="Verdana"/>
              </a:rPr>
              <a:t> </a:t>
            </a:r>
            <a:r>
              <a:rPr sz="2700" spc="25" dirty="0">
                <a:latin typeface="Arial"/>
                <a:cs typeface="Arial"/>
              </a:rPr>
              <a:t>(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7655" y="2732803"/>
            <a:ext cx="2121535" cy="29952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35"/>
              </a:spcBef>
            </a:pPr>
            <a:r>
              <a:rPr sz="2550" spc="130" dirty="0">
                <a:latin typeface="Verdana"/>
                <a:cs typeface="Verdana"/>
              </a:rPr>
              <a:t>E</a:t>
            </a:r>
            <a:r>
              <a:rPr sz="2550" spc="80" dirty="0">
                <a:latin typeface="Verdana"/>
                <a:cs typeface="Verdana"/>
              </a:rPr>
              <a:t>m</a:t>
            </a:r>
            <a:r>
              <a:rPr sz="2550" spc="135" dirty="0">
                <a:latin typeface="Verdana"/>
                <a:cs typeface="Verdana"/>
              </a:rPr>
              <a:t>p</a:t>
            </a:r>
            <a:r>
              <a:rPr sz="2550" spc="-75" dirty="0">
                <a:latin typeface="Verdana"/>
                <a:cs typeface="Verdana"/>
              </a:rPr>
              <a:t>l</a:t>
            </a:r>
            <a:r>
              <a:rPr sz="2550" spc="120" dirty="0">
                <a:latin typeface="Verdana"/>
                <a:cs typeface="Verdana"/>
              </a:rPr>
              <a:t>o</a:t>
            </a:r>
            <a:r>
              <a:rPr sz="2550" spc="40" dirty="0">
                <a:latin typeface="Verdana"/>
                <a:cs typeface="Verdana"/>
              </a:rPr>
              <a:t>y</a:t>
            </a:r>
            <a:r>
              <a:rPr sz="2550" spc="85" dirty="0">
                <a:latin typeface="Verdana"/>
                <a:cs typeface="Verdana"/>
              </a:rPr>
              <a:t>ee</a:t>
            </a:r>
            <a:r>
              <a:rPr sz="2550" spc="315" dirty="0">
                <a:latin typeface="Verdana"/>
                <a:cs typeface="Verdana"/>
              </a:rPr>
              <a:t>I</a:t>
            </a:r>
            <a:r>
              <a:rPr sz="2550" dirty="0">
                <a:latin typeface="Verdana"/>
                <a:cs typeface="Verdana"/>
              </a:rPr>
              <a:t>D  </a:t>
            </a:r>
            <a:r>
              <a:rPr sz="2550" spc="40" dirty="0">
                <a:latin typeface="Verdana"/>
                <a:cs typeface="Verdana"/>
              </a:rPr>
              <a:t>First</a:t>
            </a:r>
            <a:r>
              <a:rPr sz="2700" spc="40" dirty="0">
                <a:latin typeface="Arial"/>
                <a:cs typeface="Arial"/>
              </a:rPr>
              <a:t>_</a:t>
            </a:r>
            <a:r>
              <a:rPr sz="2550" spc="40" dirty="0">
                <a:latin typeface="Verdana"/>
                <a:cs typeface="Verdana"/>
              </a:rPr>
              <a:t>Name  </a:t>
            </a:r>
            <a:r>
              <a:rPr sz="2550" spc="25" dirty="0">
                <a:latin typeface="Verdana"/>
                <a:cs typeface="Verdana"/>
              </a:rPr>
              <a:t>Last</a:t>
            </a:r>
            <a:r>
              <a:rPr sz="2700" spc="25" dirty="0">
                <a:latin typeface="Arial"/>
                <a:cs typeface="Arial"/>
              </a:rPr>
              <a:t>_</a:t>
            </a:r>
            <a:r>
              <a:rPr sz="2550" spc="25" dirty="0">
                <a:latin typeface="Verdana"/>
                <a:cs typeface="Verdana"/>
              </a:rPr>
              <a:t>Name  </a:t>
            </a:r>
            <a:r>
              <a:rPr sz="2550" spc="40" dirty="0">
                <a:latin typeface="Verdana"/>
                <a:cs typeface="Verdana"/>
              </a:rPr>
              <a:t>Title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550" spc="85" dirty="0">
                <a:latin typeface="Verdana"/>
                <a:cs typeface="Verdana"/>
              </a:rPr>
              <a:t>Gender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9811" y="2732803"/>
            <a:ext cx="2477770" cy="299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3180">
              <a:lnSpc>
                <a:spcPct val="146800"/>
              </a:lnSpc>
              <a:spcBef>
                <a:spcPts val="90"/>
              </a:spcBef>
            </a:pPr>
            <a:r>
              <a:rPr sz="2550" spc="180" dirty="0">
                <a:latin typeface="Verdana"/>
                <a:cs typeface="Verdana"/>
              </a:rPr>
              <a:t>INT  </a:t>
            </a:r>
            <a:r>
              <a:rPr sz="2550" spc="155" dirty="0">
                <a:latin typeface="Verdana"/>
                <a:cs typeface="Verdana"/>
              </a:rPr>
              <a:t>VARCHAR</a:t>
            </a:r>
            <a:r>
              <a:rPr sz="2700" spc="155" dirty="0">
                <a:latin typeface="Arial"/>
                <a:cs typeface="Arial"/>
              </a:rPr>
              <a:t>(50)  </a:t>
            </a:r>
            <a:r>
              <a:rPr sz="2550" spc="155" dirty="0">
                <a:latin typeface="Verdana"/>
                <a:cs typeface="Verdana"/>
              </a:rPr>
              <a:t>VARCHAR</a:t>
            </a:r>
            <a:r>
              <a:rPr sz="2700" spc="155" dirty="0">
                <a:latin typeface="Arial"/>
                <a:cs typeface="Arial"/>
              </a:rPr>
              <a:t>(50)  </a:t>
            </a:r>
            <a:r>
              <a:rPr sz="2550" spc="155" dirty="0">
                <a:latin typeface="Verdana"/>
                <a:cs typeface="Verdana"/>
              </a:rPr>
              <a:t>VARCHAR</a:t>
            </a:r>
            <a:r>
              <a:rPr sz="2700" spc="155" dirty="0">
                <a:latin typeface="Arial"/>
                <a:cs typeface="Arial"/>
              </a:rPr>
              <a:t>(50)  </a:t>
            </a:r>
            <a:r>
              <a:rPr sz="2550" spc="60" dirty="0">
                <a:latin typeface="Verdana"/>
                <a:cs typeface="Verdana"/>
              </a:rPr>
              <a:t>CHAR</a:t>
            </a:r>
            <a:r>
              <a:rPr sz="2700" spc="60" dirty="0">
                <a:latin typeface="Arial"/>
                <a:cs typeface="Arial"/>
              </a:rPr>
              <a:t>(1)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4901" y="2706237"/>
            <a:ext cx="1793239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" algn="just">
              <a:lnSpc>
                <a:spcPct val="145800"/>
              </a:lnSpc>
              <a:spcBef>
                <a:spcPts val="100"/>
              </a:spcBef>
            </a:pP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5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  </a:t>
            </a:r>
            <a:r>
              <a:rPr sz="2550" spc="130" dirty="0">
                <a:latin typeface="Verdana"/>
                <a:cs typeface="Verdana"/>
              </a:rPr>
              <a:t>NOT</a:t>
            </a:r>
            <a:r>
              <a:rPr sz="2550" spc="-330" dirty="0">
                <a:latin typeface="Verdana"/>
                <a:cs typeface="Verdana"/>
              </a:rPr>
              <a:t> </a:t>
            </a:r>
            <a:r>
              <a:rPr sz="2550" spc="-45" dirty="0">
                <a:latin typeface="Verdana"/>
                <a:cs typeface="Verdana"/>
              </a:rPr>
              <a:t>NULL</a:t>
            </a:r>
            <a:r>
              <a:rPr sz="2700" spc="-45" dirty="0">
                <a:latin typeface="Arial"/>
                <a:cs typeface="Arial"/>
              </a:rPr>
              <a:t>,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1621" y="5902904"/>
            <a:ext cx="13017500" cy="3959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EmployeeIDCheck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((EmployeeID </a:t>
            </a:r>
            <a:r>
              <a:rPr sz="2350" spc="15" dirty="0">
                <a:latin typeface="Arial"/>
                <a:cs typeface="Arial"/>
              </a:rPr>
              <a:t>&gt; 0 </a:t>
            </a:r>
            <a:r>
              <a:rPr sz="2350" spc="10" dirty="0">
                <a:latin typeface="Arial"/>
                <a:cs typeface="Arial"/>
              </a:rPr>
              <a:t>) </a:t>
            </a:r>
            <a:r>
              <a:rPr sz="2350" spc="15" dirty="0">
                <a:latin typeface="Arial"/>
                <a:cs typeface="Arial"/>
              </a:rPr>
              <a:t>AND </a:t>
            </a:r>
            <a:r>
              <a:rPr sz="2350" spc="10" dirty="0">
                <a:latin typeface="Arial"/>
                <a:cs typeface="Arial"/>
              </a:rPr>
              <a:t>EmployeeID </a:t>
            </a:r>
            <a:r>
              <a:rPr sz="2350" spc="15" dirty="0">
                <a:latin typeface="Arial"/>
                <a:cs typeface="Arial"/>
              </a:rPr>
              <a:t>&lt; </a:t>
            </a:r>
            <a:r>
              <a:rPr sz="2350" spc="10" dirty="0">
                <a:latin typeface="Arial"/>
                <a:cs typeface="Arial"/>
              </a:rPr>
              <a:t>1000000000),  </a:t>
            </a: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First_NameCheck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(First_Name </a:t>
            </a:r>
            <a:r>
              <a:rPr sz="2350" spc="15" dirty="0">
                <a:latin typeface="Arial"/>
                <a:cs typeface="Arial"/>
              </a:rPr>
              <a:t>NOT </a:t>
            </a:r>
            <a:r>
              <a:rPr sz="2350" spc="10" dirty="0">
                <a:latin typeface="Arial"/>
                <a:cs typeface="Arial"/>
              </a:rPr>
              <a:t>LIKE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'%[^A-Z]%'),</a:t>
            </a:r>
            <a:endParaRPr sz="2350">
              <a:latin typeface="Arial"/>
              <a:cs typeface="Arial"/>
            </a:endParaRPr>
          </a:p>
          <a:p>
            <a:pPr marL="12700" marR="1247140">
              <a:lnSpc>
                <a:spcPct val="156900"/>
              </a:lnSpc>
            </a:pP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Last_NameCheck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(Last_Name </a:t>
            </a:r>
            <a:r>
              <a:rPr sz="2350" spc="15" dirty="0">
                <a:latin typeface="Arial"/>
                <a:cs typeface="Arial"/>
              </a:rPr>
              <a:t>NOT </a:t>
            </a:r>
            <a:r>
              <a:rPr sz="2350" spc="10" dirty="0">
                <a:latin typeface="Arial"/>
                <a:cs typeface="Arial"/>
              </a:rPr>
              <a:t>LIKE </a:t>
            </a:r>
            <a:r>
              <a:rPr sz="2350" spc="5" dirty="0">
                <a:latin typeface="Arial"/>
                <a:cs typeface="Arial"/>
              </a:rPr>
              <a:t>'%[^A-Z]%'),  </a:t>
            </a: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GenderCheck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10" dirty="0">
                <a:latin typeface="Arial"/>
                <a:cs typeface="Arial"/>
              </a:rPr>
              <a:t>(Gender </a:t>
            </a:r>
            <a:r>
              <a:rPr sz="2350" spc="15" dirty="0">
                <a:latin typeface="Arial"/>
                <a:cs typeface="Arial"/>
              </a:rPr>
              <a:t>= </a:t>
            </a:r>
            <a:r>
              <a:rPr sz="2350" spc="5" dirty="0">
                <a:latin typeface="Arial"/>
                <a:cs typeface="Arial"/>
              </a:rPr>
              <a:t>'M' </a:t>
            </a:r>
            <a:r>
              <a:rPr sz="2350" spc="20" dirty="0">
                <a:latin typeface="Arial"/>
                <a:cs typeface="Arial"/>
              </a:rPr>
              <a:t>OR </a:t>
            </a:r>
            <a:r>
              <a:rPr sz="2350" spc="10" dirty="0">
                <a:latin typeface="Arial"/>
                <a:cs typeface="Arial"/>
              </a:rPr>
              <a:t>Gender </a:t>
            </a:r>
            <a:r>
              <a:rPr sz="2350" spc="15" dirty="0">
                <a:latin typeface="Arial"/>
                <a:cs typeface="Arial"/>
              </a:rPr>
              <a:t>= </a:t>
            </a:r>
            <a:r>
              <a:rPr sz="2350" spc="5" dirty="0">
                <a:latin typeface="Arial"/>
                <a:cs typeface="Arial"/>
              </a:rPr>
              <a:t>'F' </a:t>
            </a:r>
            <a:r>
              <a:rPr sz="2350" spc="20" dirty="0">
                <a:latin typeface="Arial"/>
                <a:cs typeface="Arial"/>
              </a:rPr>
              <a:t>OR </a:t>
            </a:r>
            <a:r>
              <a:rPr sz="2350" spc="10" dirty="0">
                <a:latin typeface="Arial"/>
                <a:cs typeface="Arial"/>
              </a:rPr>
              <a:t>Gender </a:t>
            </a:r>
            <a:r>
              <a:rPr sz="2350" spc="15" dirty="0">
                <a:latin typeface="Arial"/>
                <a:cs typeface="Arial"/>
              </a:rPr>
              <a:t>= </a:t>
            </a:r>
            <a:r>
              <a:rPr sz="2350" spc="5" dirty="0">
                <a:latin typeface="Arial"/>
                <a:cs typeface="Arial"/>
              </a:rPr>
              <a:t>'O'),  </a:t>
            </a: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TitleCheck </a:t>
            </a:r>
            <a:r>
              <a:rPr sz="2350" spc="15" dirty="0">
                <a:latin typeface="Arial"/>
                <a:cs typeface="Arial"/>
              </a:rPr>
              <a:t>CHECK </a:t>
            </a:r>
            <a:r>
              <a:rPr sz="2350" spc="5" dirty="0">
                <a:latin typeface="Arial"/>
                <a:cs typeface="Arial"/>
              </a:rPr>
              <a:t>(Title </a:t>
            </a:r>
            <a:r>
              <a:rPr sz="2350" spc="15" dirty="0">
                <a:latin typeface="Arial"/>
                <a:cs typeface="Arial"/>
              </a:rPr>
              <a:t>NOT </a:t>
            </a:r>
            <a:r>
              <a:rPr sz="2350" spc="10" dirty="0">
                <a:latin typeface="Arial"/>
                <a:cs typeface="Arial"/>
              </a:rPr>
              <a:t>LIKE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5" dirty="0">
                <a:latin typeface="Arial"/>
                <a:cs typeface="Arial"/>
              </a:rPr>
              <a:t>'%[^A-Z]%'),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350" spc="15" dirty="0">
                <a:latin typeface="Arial"/>
                <a:cs typeface="Arial"/>
              </a:rPr>
              <a:t>CONSTRAINT </a:t>
            </a:r>
            <a:r>
              <a:rPr sz="2350" spc="10" dirty="0">
                <a:latin typeface="Arial"/>
                <a:cs typeface="Arial"/>
              </a:rPr>
              <a:t>EmployeeIDPK </a:t>
            </a:r>
            <a:r>
              <a:rPr sz="2350" spc="15" dirty="0">
                <a:latin typeface="Arial"/>
                <a:cs typeface="Arial"/>
              </a:rPr>
              <a:t>PRIMARY KEY</a:t>
            </a:r>
            <a:r>
              <a:rPr sz="2350" spc="-25" dirty="0">
                <a:latin typeface="Arial"/>
                <a:cs typeface="Arial"/>
              </a:rPr>
              <a:t> </a:t>
            </a:r>
            <a:r>
              <a:rPr sz="2350" spc="10" dirty="0">
                <a:latin typeface="Arial"/>
                <a:cs typeface="Arial"/>
              </a:rPr>
              <a:t>(EmployeeID)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350" spc="5" dirty="0">
                <a:latin typeface="Arial"/>
                <a:cs typeface="Arial"/>
              </a:rPr>
              <a:t>);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3290" y="3283546"/>
            <a:ext cx="791210" cy="17145"/>
          </a:xfrm>
          <a:custGeom>
            <a:avLst/>
            <a:gdLst/>
            <a:ahLst/>
            <a:cxnLst/>
            <a:rect l="l" t="t" r="r" b="b"/>
            <a:pathLst>
              <a:path w="791210" h="17145">
                <a:moveTo>
                  <a:pt x="790930" y="0"/>
                </a:moveTo>
                <a:lnTo>
                  <a:pt x="303822" y="0"/>
                </a:lnTo>
                <a:lnTo>
                  <a:pt x="0" y="0"/>
                </a:lnTo>
                <a:lnTo>
                  <a:pt x="0" y="17145"/>
                </a:lnTo>
                <a:lnTo>
                  <a:pt x="303822" y="17145"/>
                </a:lnTo>
                <a:lnTo>
                  <a:pt x="790930" y="17145"/>
                </a:lnTo>
                <a:lnTo>
                  <a:pt x="790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51405" y="2291463"/>
          <a:ext cx="2130425" cy="342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38417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EMPLOYEE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90"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u="heavy" spc="7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</a:t>
                      </a:r>
                      <a:r>
                        <a:rPr sz="1350" spc="70" dirty="0">
                          <a:latin typeface="Verdana"/>
                          <a:cs typeface="Verdana"/>
                        </a:rPr>
                        <a:t>ployeeID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57"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50" spc="40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45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350" spc="40" dirty="0">
                          <a:latin typeface="Verdana"/>
                          <a:cs typeface="Verdana"/>
                        </a:rPr>
                        <a:t>Name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43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50" spc="35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450" spc="3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350" spc="35" dirty="0">
                          <a:latin typeface="Verdana"/>
                          <a:cs typeface="Verdana"/>
                        </a:rPr>
                        <a:t>Name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350" spc="35" dirty="0">
                          <a:latin typeface="Verdana"/>
                          <a:cs typeface="Verdana"/>
                        </a:rPr>
                        <a:t>Title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196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18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350" spc="70" dirty="0">
                          <a:latin typeface="Verdana"/>
                          <a:cs typeface="Verdana"/>
                        </a:rPr>
                        <a:t>Gender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831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50" spc="60" dirty="0">
                          <a:latin typeface="Verdana"/>
                          <a:cs typeface="Verdana"/>
                        </a:rPr>
                        <a:t>Location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449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spc="25" dirty="0">
                          <a:latin typeface="Verdana"/>
                          <a:cs typeface="Verdana"/>
                        </a:rPr>
                        <a:t>Email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541">
                <a:tc>
                  <a:txBody>
                    <a:bodyPr/>
                    <a:lstStyle/>
                    <a:p>
                      <a:pPr marR="3454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50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4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350" dirty="0">
                          <a:latin typeface="Verdana"/>
                          <a:cs typeface="Verdana"/>
                        </a:rPr>
                        <a:t>Number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003109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270" dirty="0"/>
              <a:t>BRANCH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002" y="9477708"/>
            <a:ext cx="2374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12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6642" y="2339082"/>
          <a:ext cx="2502535" cy="3508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2150" spc="215" dirty="0">
                          <a:latin typeface="Verdana"/>
                          <a:cs typeface="Verdana"/>
                        </a:rPr>
                        <a:t>BRANCH</a:t>
                      </a:r>
                      <a:endParaRPr sz="215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u="heavy" spc="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BranchID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5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5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894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70" dirty="0">
                          <a:latin typeface="Verdana"/>
                          <a:cs typeface="Verdana"/>
                        </a:rPr>
                        <a:t>Location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10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65" dirty="0">
                          <a:latin typeface="Verdana"/>
                          <a:cs typeface="Verdana"/>
                        </a:rPr>
                        <a:t>Employee</a:t>
                      </a:r>
                      <a:r>
                        <a:rPr sz="1700" spc="6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5" dirty="0">
                          <a:latin typeface="Verdana"/>
                          <a:cs typeface="Verdana"/>
                        </a:rPr>
                        <a:t>Qty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627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61094" y="2304132"/>
            <a:ext cx="34029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20" dirty="0">
                <a:latin typeface="Verdana"/>
                <a:cs typeface="Verdana"/>
              </a:rPr>
              <a:t>CREATE </a:t>
            </a:r>
            <a:r>
              <a:rPr sz="1950" spc="85" dirty="0">
                <a:latin typeface="Verdana"/>
                <a:cs typeface="Verdana"/>
              </a:rPr>
              <a:t>TABLE </a:t>
            </a:r>
            <a:r>
              <a:rPr sz="1950" spc="80" dirty="0">
                <a:latin typeface="Verdana"/>
                <a:cs typeface="Verdana"/>
              </a:rPr>
              <a:t>BRANCH</a:t>
            </a:r>
            <a:r>
              <a:rPr sz="1950" spc="-390" dirty="0">
                <a:latin typeface="Verdana"/>
                <a:cs typeface="Verdana"/>
              </a:rPr>
              <a:t> </a:t>
            </a:r>
            <a:r>
              <a:rPr sz="2050" spc="20" dirty="0">
                <a:latin typeface="Arial"/>
                <a:cs typeface="Arial"/>
              </a:rPr>
              <a:t>(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4820" y="2638115"/>
            <a:ext cx="1892935" cy="18243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31115">
              <a:lnSpc>
                <a:spcPct val="148200"/>
              </a:lnSpc>
              <a:spcBef>
                <a:spcPts val="35"/>
              </a:spcBef>
            </a:pPr>
            <a:r>
              <a:rPr sz="1950" spc="135" dirty="0">
                <a:latin typeface="Verdana"/>
                <a:cs typeface="Verdana"/>
              </a:rPr>
              <a:t>INT  </a:t>
            </a:r>
            <a:r>
              <a:rPr sz="1950" spc="110" dirty="0">
                <a:latin typeface="Verdana"/>
                <a:cs typeface="Verdana"/>
              </a:rPr>
              <a:t>VARCHAR</a:t>
            </a:r>
            <a:r>
              <a:rPr sz="2050" spc="110" dirty="0">
                <a:latin typeface="Arial"/>
                <a:cs typeface="Arial"/>
              </a:rPr>
              <a:t>(50)  </a:t>
            </a:r>
            <a:r>
              <a:rPr sz="1950" spc="110" dirty="0">
                <a:latin typeface="Verdana"/>
                <a:cs typeface="Verdana"/>
              </a:rPr>
              <a:t>VARCHAR</a:t>
            </a:r>
            <a:r>
              <a:rPr sz="2050" spc="110" dirty="0">
                <a:latin typeface="Arial"/>
                <a:cs typeface="Arial"/>
              </a:rPr>
              <a:t>(50)  </a:t>
            </a:r>
            <a:r>
              <a:rPr sz="1950" spc="135" dirty="0">
                <a:latin typeface="Verdana"/>
                <a:cs typeface="Verdana"/>
              </a:rPr>
              <a:t>TINYINT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094" y="2638115"/>
            <a:ext cx="1891664" cy="22802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"/>
              </a:spcBef>
            </a:pPr>
            <a:r>
              <a:rPr sz="1950" spc="60" dirty="0">
                <a:latin typeface="Verdana"/>
                <a:cs typeface="Verdana"/>
              </a:rPr>
              <a:t>BranchID  </a:t>
            </a:r>
            <a:r>
              <a:rPr sz="1950" spc="20" dirty="0">
                <a:latin typeface="Verdana"/>
                <a:cs typeface="Verdana"/>
              </a:rPr>
              <a:t>Branch</a:t>
            </a:r>
            <a:r>
              <a:rPr sz="2050" spc="20" dirty="0">
                <a:latin typeface="Arial"/>
                <a:cs typeface="Arial"/>
              </a:rPr>
              <a:t>_</a:t>
            </a:r>
            <a:r>
              <a:rPr sz="1950" spc="20" dirty="0">
                <a:latin typeface="Verdana"/>
                <a:cs typeface="Verdana"/>
              </a:rPr>
              <a:t>Name  </a:t>
            </a:r>
            <a:r>
              <a:rPr sz="1950" spc="50" dirty="0">
                <a:latin typeface="Verdana"/>
                <a:cs typeface="Verdana"/>
              </a:rPr>
              <a:t>Location  </a:t>
            </a:r>
            <a:r>
              <a:rPr sz="1950" spc="95" dirty="0">
                <a:latin typeface="Verdana"/>
                <a:cs typeface="Verdana"/>
              </a:rPr>
              <a:t>E</a:t>
            </a:r>
            <a:r>
              <a:rPr sz="1950" spc="55" dirty="0">
                <a:latin typeface="Verdana"/>
                <a:cs typeface="Verdana"/>
              </a:rPr>
              <a:t>m</a:t>
            </a:r>
            <a:r>
              <a:rPr sz="1950" spc="95" dirty="0">
                <a:latin typeface="Verdana"/>
                <a:cs typeface="Verdana"/>
              </a:rPr>
              <a:t>p</a:t>
            </a:r>
            <a:r>
              <a:rPr sz="1950" spc="-65" dirty="0">
                <a:latin typeface="Verdana"/>
                <a:cs typeface="Verdana"/>
              </a:rPr>
              <a:t>l</a:t>
            </a:r>
            <a:r>
              <a:rPr sz="1950" spc="85" dirty="0">
                <a:latin typeface="Verdana"/>
                <a:cs typeface="Verdana"/>
              </a:rPr>
              <a:t>o</a:t>
            </a:r>
            <a:r>
              <a:rPr sz="1950" spc="25" dirty="0">
                <a:latin typeface="Verdana"/>
                <a:cs typeface="Verdana"/>
              </a:rPr>
              <a:t>y</a:t>
            </a:r>
            <a:r>
              <a:rPr sz="1950" spc="60" dirty="0">
                <a:latin typeface="Verdana"/>
                <a:cs typeface="Verdana"/>
              </a:rPr>
              <a:t>ee</a:t>
            </a:r>
            <a:r>
              <a:rPr sz="2050" spc="-150" dirty="0">
                <a:latin typeface="Arial"/>
                <a:cs typeface="Arial"/>
              </a:rPr>
              <a:t>_</a:t>
            </a:r>
            <a:r>
              <a:rPr sz="1950" spc="140" dirty="0">
                <a:latin typeface="Verdana"/>
                <a:cs typeface="Verdana"/>
              </a:rPr>
              <a:t>Q</a:t>
            </a:r>
            <a:r>
              <a:rPr sz="1950" spc="60" dirty="0">
                <a:latin typeface="Verdana"/>
                <a:cs typeface="Verdana"/>
              </a:rPr>
              <a:t>t</a:t>
            </a:r>
            <a:r>
              <a:rPr sz="1950" spc="20" dirty="0">
                <a:latin typeface="Verdana"/>
                <a:cs typeface="Verdana"/>
              </a:rPr>
              <a:t>y  </a:t>
            </a:r>
            <a:r>
              <a:rPr sz="1950" spc="65" dirty="0">
                <a:latin typeface="Verdana"/>
                <a:cs typeface="Verdana"/>
              </a:rPr>
              <a:t>EmployeeID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8706" y="4596589"/>
            <a:ext cx="52070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235" dirty="0">
                <a:latin typeface="Verdana"/>
                <a:cs typeface="Verdana"/>
              </a:rPr>
              <a:t>I</a:t>
            </a:r>
            <a:r>
              <a:rPr sz="1950" spc="30" dirty="0">
                <a:latin typeface="Verdana"/>
                <a:cs typeface="Verdana"/>
              </a:rPr>
              <a:t>N</a:t>
            </a:r>
            <a:r>
              <a:rPr sz="1950" spc="135" dirty="0">
                <a:latin typeface="Verdana"/>
                <a:cs typeface="Verdana"/>
              </a:rPr>
              <a:t>T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3901" y="2617966"/>
            <a:ext cx="1381125" cy="2303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 algn="just">
              <a:lnSpc>
                <a:spcPct val="145800"/>
              </a:lnSpc>
              <a:spcBef>
                <a:spcPts val="95"/>
              </a:spcBef>
            </a:pP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 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60" dirty="0">
                <a:latin typeface="Verdana"/>
                <a:cs typeface="Verdana"/>
              </a:rPr>
              <a:t> </a:t>
            </a:r>
            <a:r>
              <a:rPr sz="1950" spc="-40" dirty="0">
                <a:latin typeface="Verdana"/>
                <a:cs typeface="Verdana"/>
              </a:rPr>
              <a:t>NULL</a:t>
            </a:r>
            <a:r>
              <a:rPr sz="2050" spc="-40" dirty="0">
                <a:latin typeface="Arial"/>
                <a:cs typeface="Arial"/>
              </a:rPr>
              <a:t>,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1094" y="4895533"/>
            <a:ext cx="11123930" cy="9366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50" spc="114" dirty="0">
                <a:latin typeface="Verdana"/>
                <a:cs typeface="Verdana"/>
              </a:rPr>
              <a:t>CONSTRAINT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80" dirty="0">
                <a:latin typeface="Verdana"/>
                <a:cs typeface="Verdana"/>
              </a:rPr>
              <a:t>BranchIDCheck</a:t>
            </a:r>
            <a:r>
              <a:rPr sz="1950" spc="-204" dirty="0">
                <a:latin typeface="Verdana"/>
                <a:cs typeface="Verdana"/>
              </a:rPr>
              <a:t> </a:t>
            </a:r>
            <a:r>
              <a:rPr sz="1950" spc="130" dirty="0">
                <a:latin typeface="Verdana"/>
                <a:cs typeface="Verdana"/>
              </a:rPr>
              <a:t>CHECK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2050" spc="50" dirty="0">
                <a:latin typeface="Arial"/>
                <a:cs typeface="Arial"/>
              </a:rPr>
              <a:t>((</a:t>
            </a:r>
            <a:r>
              <a:rPr sz="1950" spc="50" dirty="0">
                <a:latin typeface="Verdana"/>
                <a:cs typeface="Verdana"/>
              </a:rPr>
              <a:t>BranchID</a:t>
            </a:r>
            <a:r>
              <a:rPr sz="1950" spc="-204" dirty="0">
                <a:latin typeface="Verdana"/>
                <a:cs typeface="Verdana"/>
              </a:rPr>
              <a:t> </a:t>
            </a:r>
            <a:r>
              <a:rPr sz="2050" spc="-200" dirty="0">
                <a:latin typeface="Arial"/>
                <a:cs typeface="Arial"/>
              </a:rPr>
              <a:t>&gt;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2050" spc="330" dirty="0">
                <a:latin typeface="Arial"/>
                <a:cs typeface="Arial"/>
              </a:rPr>
              <a:t>0</a:t>
            </a:r>
            <a:r>
              <a:rPr sz="2050" spc="-9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)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1950" spc="60" dirty="0">
                <a:latin typeface="Verdana"/>
                <a:cs typeface="Verdana"/>
              </a:rPr>
              <a:t>AND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60" dirty="0">
                <a:latin typeface="Verdana"/>
                <a:cs typeface="Verdana"/>
              </a:rPr>
              <a:t>BranchID</a:t>
            </a:r>
            <a:r>
              <a:rPr sz="1950" spc="-204" dirty="0">
                <a:latin typeface="Verdana"/>
                <a:cs typeface="Verdana"/>
              </a:rPr>
              <a:t> </a:t>
            </a:r>
            <a:r>
              <a:rPr sz="2050" spc="-175" dirty="0">
                <a:latin typeface="Arial"/>
                <a:cs typeface="Arial"/>
              </a:rPr>
              <a:t>&lt;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2050" spc="210" dirty="0">
                <a:latin typeface="Arial"/>
                <a:cs typeface="Arial"/>
              </a:rPr>
              <a:t>1000000000),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950" spc="114" dirty="0">
                <a:latin typeface="Verdana"/>
                <a:cs typeface="Verdana"/>
              </a:rPr>
              <a:t>CONSTRAINT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50" dirty="0">
                <a:latin typeface="Verdana"/>
                <a:cs typeface="Verdana"/>
              </a:rPr>
              <a:t>Branch</a:t>
            </a:r>
            <a:r>
              <a:rPr sz="2050" spc="50" dirty="0">
                <a:latin typeface="Arial"/>
                <a:cs typeface="Arial"/>
              </a:rPr>
              <a:t>_</a:t>
            </a:r>
            <a:r>
              <a:rPr sz="1950" spc="50" dirty="0">
                <a:latin typeface="Verdana"/>
                <a:cs typeface="Verdana"/>
              </a:rPr>
              <a:t>NameCheck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130" dirty="0">
                <a:latin typeface="Verdana"/>
                <a:cs typeface="Verdana"/>
              </a:rPr>
              <a:t>CHECK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2050" spc="20" dirty="0">
                <a:latin typeface="Arial"/>
                <a:cs typeface="Arial"/>
              </a:rPr>
              <a:t>(</a:t>
            </a:r>
            <a:r>
              <a:rPr sz="1950" spc="20" dirty="0">
                <a:latin typeface="Verdana"/>
                <a:cs typeface="Verdana"/>
              </a:rPr>
              <a:t>Branch</a:t>
            </a:r>
            <a:r>
              <a:rPr sz="2050" spc="20" dirty="0">
                <a:latin typeface="Arial"/>
                <a:cs typeface="Arial"/>
              </a:rPr>
              <a:t>_</a:t>
            </a:r>
            <a:r>
              <a:rPr sz="1950" spc="20" dirty="0">
                <a:latin typeface="Verdana"/>
                <a:cs typeface="Verdana"/>
              </a:rPr>
              <a:t>Name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90" dirty="0">
                <a:latin typeface="Verdana"/>
                <a:cs typeface="Verdana"/>
              </a:rPr>
              <a:t>NOT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1950" spc="105" dirty="0">
                <a:latin typeface="Verdana"/>
                <a:cs typeface="Verdana"/>
              </a:rPr>
              <a:t>LIKE</a:t>
            </a:r>
            <a:r>
              <a:rPr sz="1950" spc="-210" dirty="0">
                <a:latin typeface="Verdana"/>
                <a:cs typeface="Verdana"/>
              </a:rPr>
              <a:t> </a:t>
            </a:r>
            <a:r>
              <a:rPr sz="2050" spc="75" dirty="0">
                <a:latin typeface="Arial"/>
                <a:cs typeface="Arial"/>
              </a:rPr>
              <a:t>'%[^</a:t>
            </a:r>
            <a:r>
              <a:rPr sz="1950" spc="75" dirty="0">
                <a:latin typeface="Verdana"/>
                <a:cs typeface="Verdana"/>
              </a:rPr>
              <a:t>A</a:t>
            </a:r>
            <a:r>
              <a:rPr sz="2050" spc="75" dirty="0">
                <a:latin typeface="Arial"/>
                <a:cs typeface="Arial"/>
              </a:rPr>
              <a:t>-</a:t>
            </a:r>
            <a:r>
              <a:rPr sz="1950" spc="75" dirty="0">
                <a:latin typeface="Verdana"/>
                <a:cs typeface="Verdana"/>
              </a:rPr>
              <a:t>Z</a:t>
            </a:r>
            <a:r>
              <a:rPr sz="2050" spc="75" dirty="0">
                <a:latin typeface="Arial"/>
                <a:cs typeface="Arial"/>
              </a:rPr>
              <a:t>]%'),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3980" y="5814516"/>
            <a:ext cx="12273915" cy="41065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Employee_QtyCheck </a:t>
            </a:r>
            <a:r>
              <a:rPr sz="2200" spc="10" dirty="0">
                <a:latin typeface="Arial"/>
                <a:cs typeface="Arial"/>
              </a:rPr>
              <a:t>CHECK </a:t>
            </a:r>
            <a:r>
              <a:rPr sz="2200" spc="5" dirty="0">
                <a:latin typeface="Arial"/>
                <a:cs typeface="Arial"/>
              </a:rPr>
              <a:t>((Employee_Qty &gt; 0 ) </a:t>
            </a:r>
            <a:r>
              <a:rPr sz="2200" spc="10" dirty="0">
                <a:latin typeface="Arial"/>
                <a:cs typeface="Arial"/>
              </a:rPr>
              <a:t>AND </a:t>
            </a:r>
            <a:r>
              <a:rPr sz="2200" spc="5" dirty="0">
                <a:latin typeface="Arial"/>
                <a:cs typeface="Arial"/>
              </a:rPr>
              <a:t>Employee_Qty &lt;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100),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4020"/>
              </a:lnSpc>
              <a:spcBef>
                <a:spcPts val="365"/>
              </a:spcBef>
            </a:pP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EmployeeIDCheck3 </a:t>
            </a:r>
            <a:r>
              <a:rPr sz="2200" spc="10" dirty="0">
                <a:latin typeface="Arial"/>
                <a:cs typeface="Arial"/>
              </a:rPr>
              <a:t>CHECK </a:t>
            </a:r>
            <a:r>
              <a:rPr sz="2200" spc="5" dirty="0">
                <a:latin typeface="Arial"/>
                <a:cs typeface="Arial"/>
              </a:rPr>
              <a:t>((EmployeeID &gt; 0 ) </a:t>
            </a:r>
            <a:r>
              <a:rPr sz="2200" spc="10" dirty="0">
                <a:latin typeface="Arial"/>
                <a:cs typeface="Arial"/>
              </a:rPr>
              <a:t>AND </a:t>
            </a:r>
            <a:r>
              <a:rPr sz="2200" spc="5" dirty="0">
                <a:latin typeface="Arial"/>
                <a:cs typeface="Arial"/>
              </a:rPr>
              <a:t>EmployeeID &lt; 1000000000),  </a:t>
            </a: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BranchIDPK </a:t>
            </a:r>
            <a:r>
              <a:rPr sz="2200" spc="10" dirty="0">
                <a:latin typeface="Arial"/>
                <a:cs typeface="Arial"/>
              </a:rPr>
              <a:t>PRIMARY KEY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(EmployeeID),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200" spc="10" dirty="0">
                <a:latin typeface="Arial"/>
                <a:cs typeface="Arial"/>
              </a:rPr>
              <a:t>CONSTRAINT </a:t>
            </a:r>
            <a:r>
              <a:rPr sz="2200" spc="5" dirty="0">
                <a:latin typeface="Arial"/>
                <a:cs typeface="Arial"/>
              </a:rPr>
              <a:t>EmployeeIDFK2 </a:t>
            </a:r>
            <a:r>
              <a:rPr sz="2200" spc="10" dirty="0">
                <a:latin typeface="Arial"/>
                <a:cs typeface="Arial"/>
              </a:rPr>
              <a:t>FOREIGN KEY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(EmployeeID)</a:t>
            </a:r>
            <a:endParaRPr sz="2200">
              <a:latin typeface="Arial"/>
              <a:cs typeface="Arial"/>
            </a:endParaRPr>
          </a:p>
          <a:p>
            <a:pPr marL="90170" marR="6981825" indent="-78105">
              <a:lnSpc>
                <a:spcPts val="4020"/>
              </a:lnSpc>
              <a:spcBef>
                <a:spcPts val="360"/>
              </a:spcBef>
            </a:pPr>
            <a:r>
              <a:rPr sz="2200" spc="10" dirty="0">
                <a:latin typeface="Arial"/>
                <a:cs typeface="Arial"/>
              </a:rPr>
              <a:t>REFERENCES </a:t>
            </a:r>
            <a:r>
              <a:rPr sz="2200" spc="5" dirty="0">
                <a:latin typeface="Arial"/>
                <a:cs typeface="Arial"/>
              </a:rPr>
              <a:t>EMPLOYEE(EmployeeID)  </a:t>
            </a:r>
            <a:r>
              <a:rPr sz="2200" spc="10" dirty="0">
                <a:latin typeface="Arial"/>
                <a:cs typeface="Arial"/>
              </a:rPr>
              <a:t>ON UPDATE NO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1010"/>
              </a:spcBef>
            </a:pPr>
            <a:r>
              <a:rPr sz="2200" spc="10" dirty="0">
                <a:latin typeface="Arial"/>
                <a:cs typeface="Arial"/>
              </a:rPr>
              <a:t>ON DELETE NO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0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211072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315" dirty="0"/>
              <a:t>DEPARTMENT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7334" y="3183839"/>
            <a:ext cx="1287780" cy="14604"/>
          </a:xfrm>
          <a:custGeom>
            <a:avLst/>
            <a:gdLst/>
            <a:ahLst/>
            <a:cxnLst/>
            <a:rect l="l" t="t" r="r" b="b"/>
            <a:pathLst>
              <a:path w="1287779" h="14605">
                <a:moveTo>
                  <a:pt x="1287785" y="14552"/>
                </a:moveTo>
                <a:lnTo>
                  <a:pt x="0" y="14552"/>
                </a:lnTo>
                <a:lnTo>
                  <a:pt x="0" y="0"/>
                </a:lnTo>
                <a:lnTo>
                  <a:pt x="1287785" y="0"/>
                </a:lnTo>
                <a:lnTo>
                  <a:pt x="1287785" y="14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6642" y="2339082"/>
          <a:ext cx="2502535" cy="1473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3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sz="1450" spc="145" dirty="0">
                          <a:latin typeface="Verdana"/>
                          <a:cs typeface="Verdana"/>
                        </a:rPr>
                        <a:t>DEPARTMENT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79"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50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De</a:t>
                      </a:r>
                      <a:r>
                        <a:rPr sz="1250" spc="20" dirty="0">
                          <a:latin typeface="Verdana"/>
                          <a:cs typeface="Verdana"/>
                        </a:rPr>
                        <a:t>partment</a:t>
                      </a:r>
                      <a:r>
                        <a:rPr sz="1300" spc="2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50" spc="20" dirty="0">
                          <a:latin typeface="Verdana"/>
                          <a:cs typeface="Verdana"/>
                        </a:rPr>
                        <a:t>Name</a:t>
                      </a:r>
                      <a:endParaRPr sz="1250">
                        <a:latin typeface="Verdana"/>
                        <a:cs typeface="Verdana"/>
                      </a:endParaRPr>
                    </a:p>
                  </a:txBody>
                  <a:tcPr marL="0" marR="0" marT="876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1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50" spc="30" dirty="0">
                          <a:latin typeface="Verdana"/>
                          <a:cs typeface="Verdana"/>
                        </a:rPr>
                        <a:t>Department</a:t>
                      </a:r>
                      <a:r>
                        <a:rPr sz="1300" spc="3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50" spc="3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25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5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50" spc="55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300" spc="55" dirty="0">
                          <a:latin typeface="Arial"/>
                          <a:cs typeface="Arial"/>
                        </a:rPr>
                        <a:t>)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30657" y="9513224"/>
            <a:ext cx="2381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12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948" y="2290717"/>
            <a:ext cx="545719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204" dirty="0">
                <a:latin typeface="Verdana"/>
                <a:cs typeface="Verdana"/>
              </a:rPr>
              <a:t>CREATE </a:t>
            </a:r>
            <a:r>
              <a:rPr sz="2800" spc="150" dirty="0">
                <a:latin typeface="Verdana"/>
                <a:cs typeface="Verdana"/>
              </a:rPr>
              <a:t>TABLE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Department</a:t>
            </a:r>
            <a:r>
              <a:rPr sz="3000" spc="70" dirty="0">
                <a:latin typeface="Arial"/>
                <a:cs typeface="Arial"/>
              </a:rPr>
              <a:t>(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2948" y="2776401"/>
            <a:ext cx="3529965" cy="13252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49800"/>
              </a:lnSpc>
              <a:spcBef>
                <a:spcPts val="25"/>
              </a:spcBef>
            </a:pPr>
            <a:r>
              <a:rPr sz="2800" spc="114" dirty="0">
                <a:latin typeface="Verdana"/>
                <a:cs typeface="Verdana"/>
              </a:rPr>
              <a:t>EmployeeID  </a:t>
            </a:r>
            <a:r>
              <a:rPr sz="2800" spc="55" dirty="0">
                <a:latin typeface="Verdana"/>
                <a:cs typeface="Verdana"/>
              </a:rPr>
              <a:t>Department</a:t>
            </a:r>
            <a:r>
              <a:rPr sz="3000" spc="55" dirty="0">
                <a:latin typeface="Arial"/>
                <a:cs typeface="Arial"/>
              </a:rPr>
              <a:t>_</a:t>
            </a:r>
            <a:r>
              <a:rPr sz="2800" spc="55" dirty="0">
                <a:latin typeface="Verdana"/>
                <a:cs typeface="Verdana"/>
              </a:rPr>
              <a:t>Name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4945" y="2776401"/>
            <a:ext cx="2734310" cy="13252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5720" marR="5080" indent="-33655">
              <a:lnSpc>
                <a:spcPct val="149800"/>
              </a:lnSpc>
              <a:spcBef>
                <a:spcPts val="25"/>
              </a:spcBef>
            </a:pPr>
            <a:r>
              <a:rPr sz="2800" spc="215" dirty="0">
                <a:latin typeface="Verdana"/>
                <a:cs typeface="Verdana"/>
              </a:rPr>
              <a:t>INT  </a:t>
            </a:r>
            <a:r>
              <a:rPr sz="2800" spc="180" dirty="0">
                <a:latin typeface="Verdana"/>
                <a:cs typeface="Verdana"/>
              </a:rPr>
              <a:t>V</a:t>
            </a:r>
            <a:r>
              <a:rPr sz="2800" spc="245" dirty="0">
                <a:latin typeface="Verdana"/>
                <a:cs typeface="Verdana"/>
              </a:rPr>
              <a:t>A</a:t>
            </a:r>
            <a:r>
              <a:rPr sz="2800" spc="50" dirty="0">
                <a:latin typeface="Verdana"/>
                <a:cs typeface="Verdana"/>
              </a:rPr>
              <a:t>R</a:t>
            </a:r>
            <a:r>
              <a:rPr sz="2800" spc="380" dirty="0">
                <a:latin typeface="Verdana"/>
                <a:cs typeface="Verdana"/>
              </a:rPr>
              <a:t>C</a:t>
            </a:r>
            <a:r>
              <a:rPr sz="2800" spc="25" dirty="0">
                <a:latin typeface="Verdana"/>
                <a:cs typeface="Verdana"/>
              </a:rPr>
              <a:t>H</a:t>
            </a:r>
            <a:r>
              <a:rPr sz="2800" spc="245" dirty="0">
                <a:latin typeface="Verdana"/>
                <a:cs typeface="Verdana"/>
              </a:rPr>
              <a:t>A</a:t>
            </a:r>
            <a:r>
              <a:rPr sz="2800" spc="50" dirty="0">
                <a:latin typeface="Verdana"/>
                <a:cs typeface="Verdana"/>
              </a:rPr>
              <a:t>R</a:t>
            </a:r>
            <a:r>
              <a:rPr sz="3000" spc="20" dirty="0">
                <a:latin typeface="Arial"/>
                <a:cs typeface="Arial"/>
              </a:rPr>
              <a:t>(</a:t>
            </a:r>
            <a:r>
              <a:rPr sz="3000" spc="275" dirty="0">
                <a:latin typeface="Arial"/>
                <a:cs typeface="Arial"/>
              </a:rPr>
              <a:t>5</a:t>
            </a:r>
            <a:r>
              <a:rPr sz="3000" spc="465" dirty="0">
                <a:latin typeface="Arial"/>
                <a:cs typeface="Arial"/>
              </a:rPr>
              <a:t>0</a:t>
            </a:r>
            <a:r>
              <a:rPr sz="3000" spc="25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3415" y="2746983"/>
            <a:ext cx="199136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45300"/>
              </a:lnSpc>
              <a:spcBef>
                <a:spcPts val="100"/>
              </a:spcBef>
            </a:pP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35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  </a:t>
            </a: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38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3980" y="4295052"/>
            <a:ext cx="12848590" cy="4298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300" spc="10" dirty="0">
                <a:latin typeface="Arial"/>
                <a:cs typeface="Arial"/>
              </a:rPr>
              <a:t>CONSTRAINT Department_NameCheck CHECK (Department_Name NOT LIKE</a:t>
            </a:r>
            <a:r>
              <a:rPr sz="2300" spc="5" dirty="0">
                <a:latin typeface="Arial"/>
                <a:cs typeface="Arial"/>
              </a:rPr>
              <a:t> '%[^A-Z]%'),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52400"/>
              </a:lnSpc>
            </a:pPr>
            <a:r>
              <a:rPr sz="2300" spc="10" dirty="0">
                <a:latin typeface="Arial"/>
                <a:cs typeface="Arial"/>
              </a:rPr>
              <a:t>CONSTRAINT EmployeeIDCheck4 CHECK ((EmployeeID &gt; 0 </a:t>
            </a:r>
            <a:r>
              <a:rPr sz="2300" spc="5" dirty="0">
                <a:latin typeface="Arial"/>
                <a:cs typeface="Arial"/>
              </a:rPr>
              <a:t>) </a:t>
            </a:r>
            <a:r>
              <a:rPr sz="2300" spc="10" dirty="0">
                <a:latin typeface="Arial"/>
                <a:cs typeface="Arial"/>
              </a:rPr>
              <a:t>AND EmployeeID &lt;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1000000000),  CONSTRAINT DepartmentIDPK PRIMARY KEY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(EmployeeID),</a:t>
            </a:r>
            <a:endParaRPr sz="2300">
              <a:latin typeface="Arial"/>
              <a:cs typeface="Arial"/>
            </a:endParaRPr>
          </a:p>
          <a:p>
            <a:pPr marL="12700" marR="4705985">
              <a:lnSpc>
                <a:spcPct val="152400"/>
              </a:lnSpc>
            </a:pPr>
            <a:r>
              <a:rPr sz="2300" spc="10" dirty="0">
                <a:latin typeface="Arial"/>
                <a:cs typeface="Arial"/>
              </a:rPr>
              <a:t>CONSTRAINT EmployeeIDFK3 FOREIGN KEY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(EmployeeID)  REFERENCES</a:t>
            </a:r>
            <a:r>
              <a:rPr sz="2300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EMPLOYEE(EmployeeID)</a:t>
            </a:r>
            <a:endParaRPr sz="2300">
              <a:latin typeface="Arial"/>
              <a:cs typeface="Arial"/>
            </a:endParaRPr>
          </a:p>
          <a:p>
            <a:pPr marL="93980" marR="9307830">
              <a:lnSpc>
                <a:spcPct val="152400"/>
              </a:lnSpc>
            </a:pPr>
            <a:r>
              <a:rPr sz="2300" spc="15" dirty="0">
                <a:latin typeface="Arial"/>
                <a:cs typeface="Arial"/>
              </a:rPr>
              <a:t>ON </a:t>
            </a:r>
            <a:r>
              <a:rPr sz="2300" spc="10" dirty="0">
                <a:latin typeface="Arial"/>
                <a:cs typeface="Arial"/>
              </a:rPr>
              <a:t>UPDATE </a:t>
            </a:r>
            <a:r>
              <a:rPr sz="2300" spc="15" dirty="0">
                <a:latin typeface="Arial"/>
                <a:cs typeface="Arial"/>
              </a:rPr>
              <a:t>NO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ACTION  </a:t>
            </a:r>
            <a:r>
              <a:rPr sz="2300" spc="15" dirty="0">
                <a:latin typeface="Arial"/>
                <a:cs typeface="Arial"/>
              </a:rPr>
              <a:t>ON </a:t>
            </a:r>
            <a:r>
              <a:rPr sz="2300" spc="10" dirty="0">
                <a:latin typeface="Arial"/>
                <a:cs typeface="Arial"/>
              </a:rPr>
              <a:t>DELETE </a:t>
            </a:r>
            <a:r>
              <a:rPr sz="2300" spc="15" dirty="0">
                <a:latin typeface="Arial"/>
                <a:cs typeface="Arial"/>
              </a:rPr>
              <a:t>NO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ACTION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300" spc="5" dirty="0">
                <a:latin typeface="Arial"/>
                <a:cs typeface="Arial"/>
              </a:rPr>
              <a:t>);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232281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290" dirty="0"/>
              <a:t>DISTRIBUTOR</a:t>
            </a:r>
            <a:endParaRPr sz="6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915" y="9513224"/>
            <a:ext cx="2895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6612" y="2339085"/>
          <a:ext cx="2502535" cy="34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sz="1800" spc="150" dirty="0">
                          <a:latin typeface="Verdana"/>
                          <a:cs typeface="Verdana"/>
                        </a:rPr>
                        <a:t>DISTRIBUTOR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u="heavy" spc="5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DistributorID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4769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40" dirty="0">
                          <a:latin typeface="Verdana"/>
                          <a:cs typeface="Verdana"/>
                        </a:rPr>
                        <a:t>Distributor</a:t>
                      </a:r>
                      <a:r>
                        <a:rPr sz="17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4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80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70" dirty="0">
                          <a:latin typeface="Verdana"/>
                          <a:cs typeface="Verdana"/>
                        </a:rPr>
                        <a:t>Location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150"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600" spc="8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Qty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65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596"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Number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71122" y="2119522"/>
            <a:ext cx="4737100" cy="12649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51700"/>
              </a:lnSpc>
              <a:spcBef>
                <a:spcPts val="200"/>
              </a:spcBef>
              <a:tabLst>
                <a:tab pos="3940810" algn="l"/>
              </a:tabLst>
            </a:pPr>
            <a:r>
              <a:rPr sz="2550" spc="185" dirty="0">
                <a:latin typeface="Verdana"/>
                <a:cs typeface="Verdana"/>
              </a:rPr>
              <a:t>CREATE </a:t>
            </a:r>
            <a:r>
              <a:rPr sz="2550" spc="140" dirty="0">
                <a:latin typeface="Verdana"/>
                <a:cs typeface="Verdana"/>
              </a:rPr>
              <a:t>TABLE</a:t>
            </a:r>
            <a:r>
              <a:rPr sz="2550" spc="-130" dirty="0">
                <a:latin typeface="Verdana"/>
                <a:cs typeface="Verdana"/>
              </a:rPr>
              <a:t> </a:t>
            </a:r>
            <a:r>
              <a:rPr sz="2550" spc="45" dirty="0">
                <a:latin typeface="Verdana"/>
                <a:cs typeface="Verdana"/>
              </a:rPr>
              <a:t>Distributor</a:t>
            </a:r>
            <a:r>
              <a:rPr sz="2700" spc="45" dirty="0">
                <a:latin typeface="Arial"/>
                <a:cs typeface="Arial"/>
              </a:rPr>
              <a:t>(  </a:t>
            </a:r>
            <a:r>
              <a:rPr sz="2550" spc="65" dirty="0">
                <a:latin typeface="Verdana"/>
                <a:cs typeface="Verdana"/>
              </a:rPr>
              <a:t>DistributorID	</a:t>
            </a:r>
            <a:r>
              <a:rPr sz="2550" spc="200" dirty="0">
                <a:latin typeface="Verdana"/>
                <a:cs typeface="Verdana"/>
              </a:rPr>
              <a:t>INT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79348" y="2946657"/>
            <a:ext cx="177990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145" dirty="0">
                <a:latin typeface="Verdana"/>
                <a:cs typeface="Verdana"/>
              </a:rPr>
              <a:t>NOT</a:t>
            </a:r>
            <a:r>
              <a:rPr sz="2550" spc="-340" dirty="0">
                <a:latin typeface="Verdana"/>
                <a:cs typeface="Verdana"/>
              </a:rPr>
              <a:t> </a:t>
            </a:r>
            <a:r>
              <a:rPr sz="2550" spc="-30" dirty="0">
                <a:latin typeface="Verdana"/>
                <a:cs typeface="Verdana"/>
              </a:rPr>
              <a:t>NULL</a:t>
            </a:r>
            <a:r>
              <a:rPr sz="2700" spc="-30" dirty="0">
                <a:latin typeface="Arial"/>
                <a:cs typeface="Arial"/>
              </a:rPr>
              <a:t>,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52072" y="3636341"/>
          <a:ext cx="9295764" cy="2166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22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550" spc="40" dirty="0">
                          <a:latin typeface="Verdana"/>
                          <a:cs typeface="Verdana"/>
                        </a:rPr>
                        <a:t>Distributor</a:t>
                      </a:r>
                      <a:r>
                        <a:rPr sz="27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40" dirty="0">
                          <a:latin typeface="Verdana"/>
                          <a:cs typeface="Verdana"/>
                        </a:rPr>
                        <a:t>Name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05"/>
                        </a:lnSpc>
                      </a:pPr>
                      <a:r>
                        <a:rPr sz="2550" spc="17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2700" spc="170" dirty="0">
                          <a:latin typeface="Arial"/>
                          <a:cs typeface="Arial"/>
                        </a:rPr>
                        <a:t>(50)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2705"/>
                        </a:lnSpc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50" spc="85" dirty="0">
                          <a:latin typeface="Verdana"/>
                          <a:cs typeface="Verdana"/>
                        </a:rPr>
                        <a:t>Location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17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2700" spc="170" dirty="0">
                          <a:latin typeface="Arial"/>
                          <a:cs typeface="Arial"/>
                        </a:rPr>
                        <a:t>(50)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95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2700" spc="9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95" dirty="0">
                          <a:latin typeface="Verdana"/>
                          <a:cs typeface="Verdana"/>
                        </a:rPr>
                        <a:t>Qty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550" spc="200" dirty="0">
                          <a:latin typeface="Verdana"/>
                          <a:cs typeface="Verdana"/>
                        </a:rPr>
                        <a:t>INT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22">
                <a:tc>
                  <a:txBody>
                    <a:bodyPr/>
                    <a:lstStyle/>
                    <a:p>
                      <a:pPr marL="31750">
                        <a:lnSpc>
                          <a:spcPts val="3195"/>
                        </a:lnSpc>
                        <a:spcBef>
                          <a:spcPts val="465"/>
                        </a:spcBef>
                      </a:pPr>
                      <a:r>
                        <a:rPr sz="2550" spc="65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2700" spc="6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65" dirty="0">
                          <a:latin typeface="Verdana"/>
                          <a:cs typeface="Verdana"/>
                        </a:rPr>
                        <a:t>Number</a:t>
                      </a:r>
                      <a:endParaRPr sz="255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ts val="3195"/>
                        </a:lnSpc>
                        <a:spcBef>
                          <a:spcPts val="465"/>
                        </a:spcBef>
                      </a:pPr>
                      <a:r>
                        <a:rPr sz="2550" spc="17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2700" spc="170" dirty="0">
                          <a:latin typeface="Arial"/>
                          <a:cs typeface="Arial"/>
                        </a:rPr>
                        <a:t>(20)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3195"/>
                        </a:lnSpc>
                        <a:spcBef>
                          <a:spcPts val="465"/>
                        </a:spcBef>
                      </a:pPr>
                      <a:r>
                        <a:rPr sz="2550" spc="14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2550" spc="-3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550" spc="-30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2700" spc="-30" dirty="0">
                          <a:latin typeface="Arial"/>
                          <a:cs typeface="Arial"/>
                        </a:rPr>
                        <a:t>,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23980" y="5879922"/>
            <a:ext cx="13848080" cy="234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900"/>
              </a:lnSpc>
              <a:spcBef>
                <a:spcPts val="95"/>
              </a:spcBef>
            </a:pPr>
            <a:r>
              <a:rPr sz="2500" spc="5" dirty="0">
                <a:latin typeface="Arial"/>
                <a:cs typeface="Arial"/>
              </a:rPr>
              <a:t>CONSTRAINT DistributorIDCheck CHECK ((DistributorID &gt; 0 </a:t>
            </a:r>
            <a:r>
              <a:rPr sz="2500" dirty="0">
                <a:latin typeface="Arial"/>
                <a:cs typeface="Arial"/>
              </a:rPr>
              <a:t>) </a:t>
            </a:r>
            <a:r>
              <a:rPr sz="2500" spc="10" dirty="0">
                <a:latin typeface="Arial"/>
                <a:cs typeface="Arial"/>
              </a:rPr>
              <a:t>AND </a:t>
            </a:r>
            <a:r>
              <a:rPr sz="2500" spc="5" dirty="0">
                <a:latin typeface="Arial"/>
                <a:cs typeface="Arial"/>
              </a:rPr>
              <a:t>DistributorID &lt; 1000000000),  CONSTRAINT Distributor_NameCheck CHECK (Distributor_Name </a:t>
            </a:r>
            <a:r>
              <a:rPr sz="2500" spc="10" dirty="0">
                <a:latin typeface="Arial"/>
                <a:cs typeface="Arial"/>
              </a:rPr>
              <a:t>NOT </a:t>
            </a:r>
            <a:r>
              <a:rPr sz="2500" spc="5" dirty="0">
                <a:latin typeface="Arial"/>
                <a:cs typeface="Arial"/>
              </a:rPr>
              <a:t>LIKE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'%[^A-Z]%'),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500" spc="5" dirty="0">
                <a:latin typeface="Arial"/>
                <a:cs typeface="Arial"/>
              </a:rPr>
              <a:t>CONSTRAINT DistributorIDPK PRIMARY KEY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(DistributorID)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500" dirty="0">
                <a:latin typeface="Arial"/>
                <a:cs typeface="Arial"/>
              </a:rPr>
              <a:t>);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183195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270" dirty="0"/>
              <a:t>WAREHOUSE</a:t>
            </a:r>
            <a:endParaRPr sz="6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915" y="9513224"/>
            <a:ext cx="2895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468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6673" y="2339085"/>
          <a:ext cx="2502535" cy="2611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sz="1600" spc="130" dirty="0">
                          <a:latin typeface="Verdana"/>
                          <a:cs typeface="Verdana"/>
                        </a:rPr>
                        <a:t>WAREHOUSE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12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WarehouseID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73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50" spc="4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27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76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50" spc="5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50" dirty="0">
                          <a:latin typeface="Verdana"/>
                          <a:cs typeface="Verdana"/>
                        </a:rPr>
                        <a:t>Qty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Warehouse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45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50" spc="6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17655" y="2307519"/>
            <a:ext cx="30340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25" dirty="0">
                <a:latin typeface="Verdana"/>
                <a:cs typeface="Verdana"/>
              </a:rPr>
              <a:t>CREATE </a:t>
            </a:r>
            <a:r>
              <a:rPr sz="1450" spc="95" dirty="0">
                <a:latin typeface="Verdana"/>
                <a:cs typeface="Verdana"/>
              </a:rPr>
              <a:t>TABLE</a:t>
            </a:r>
            <a:r>
              <a:rPr sz="1450" spc="-80" dirty="0">
                <a:latin typeface="Verdana"/>
                <a:cs typeface="Verdana"/>
              </a:rPr>
              <a:t> </a:t>
            </a:r>
            <a:r>
              <a:rPr sz="1450" spc="85" dirty="0">
                <a:latin typeface="Verdana"/>
                <a:cs typeface="Verdana"/>
              </a:rPr>
              <a:t>WAREHOUSE</a:t>
            </a:r>
            <a:r>
              <a:rPr sz="1550" spc="85" dirty="0">
                <a:latin typeface="Arial"/>
                <a:cs typeface="Arial"/>
              </a:rPr>
              <a:t>(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98605" y="2711833"/>
          <a:ext cx="5225415" cy="1953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40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50" spc="95" dirty="0">
                          <a:latin typeface="Verdana"/>
                          <a:cs typeface="Verdana"/>
                        </a:rPr>
                        <a:t>WAREHOUSEID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540"/>
                        </a:lnSpc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60"/>
                        </a:lnSpc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6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10" dirty="0">
                          <a:latin typeface="Verdana"/>
                          <a:cs typeface="Verdana"/>
                        </a:rPr>
                        <a:t>VARCHAR</a:t>
                      </a:r>
                      <a:r>
                        <a:rPr sz="1550" spc="110" dirty="0">
                          <a:latin typeface="Arial"/>
                          <a:cs typeface="Arial"/>
                        </a:rPr>
                        <a:t>(50)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7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550" spc="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70" dirty="0">
                          <a:latin typeface="Verdana"/>
                          <a:cs typeface="Verdana"/>
                        </a:rPr>
                        <a:t>Qty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80" dirty="0">
                          <a:latin typeface="Verdana"/>
                          <a:cs typeface="Verdana"/>
                        </a:rPr>
                        <a:t>EmployeeID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50" dirty="0">
                          <a:latin typeface="Verdana"/>
                          <a:cs typeface="Verdana"/>
                        </a:rPr>
                        <a:t>DistributorID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405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  <a:spcBef>
                          <a:spcPts val="380"/>
                        </a:spcBef>
                      </a:pPr>
                      <a:r>
                        <a:rPr sz="1450" spc="75" dirty="0">
                          <a:latin typeface="Verdana"/>
                          <a:cs typeface="Verdana"/>
                        </a:rPr>
                        <a:t>BranchID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695"/>
                        </a:lnSpc>
                        <a:spcBef>
                          <a:spcPts val="380"/>
                        </a:spcBef>
                      </a:pPr>
                      <a:r>
                        <a:rPr sz="1450" spc="130" dirty="0">
                          <a:latin typeface="Verdana"/>
                          <a:cs typeface="Verdana"/>
                        </a:rPr>
                        <a:t>INT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5F5EF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795"/>
                        </a:lnSpc>
                        <a:spcBef>
                          <a:spcPts val="280"/>
                        </a:spcBef>
                      </a:pPr>
                      <a:r>
                        <a:rPr sz="1450" spc="1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450" spc="-22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-5" dirty="0">
                          <a:latin typeface="Verdana"/>
                          <a:cs typeface="Verdana"/>
                        </a:rPr>
                        <a:t>NULL</a:t>
                      </a:r>
                      <a:r>
                        <a:rPr sz="1550" spc="-5" dirty="0">
                          <a:latin typeface="Arial"/>
                          <a:cs typeface="Arial"/>
                        </a:rPr>
                        <a:t>,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5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17655" y="4648735"/>
            <a:ext cx="10435590" cy="177609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50" spc="114" dirty="0">
                <a:latin typeface="Verdana"/>
                <a:cs typeface="Verdana"/>
              </a:rPr>
              <a:t>CONSTRAINT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450" spc="105" dirty="0">
                <a:latin typeface="Verdana"/>
                <a:cs typeface="Verdana"/>
              </a:rPr>
              <a:t>WAREHOUSEIDCheck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450" spc="130" dirty="0">
                <a:latin typeface="Verdana"/>
                <a:cs typeface="Verdana"/>
              </a:rPr>
              <a:t>CHECK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550" spc="85" dirty="0">
                <a:latin typeface="Arial"/>
                <a:cs typeface="Arial"/>
              </a:rPr>
              <a:t>((</a:t>
            </a:r>
            <a:r>
              <a:rPr sz="1450" spc="85" dirty="0">
                <a:latin typeface="Verdana"/>
                <a:cs typeface="Verdana"/>
              </a:rPr>
              <a:t>WAREHOUSEID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550" spc="-145" dirty="0">
                <a:latin typeface="Arial"/>
                <a:cs typeface="Arial"/>
              </a:rPr>
              <a:t>&gt;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265" dirty="0">
                <a:latin typeface="Arial"/>
                <a:cs typeface="Arial"/>
              </a:rPr>
              <a:t>0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)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450" spc="75" dirty="0">
                <a:latin typeface="Verdana"/>
                <a:cs typeface="Verdana"/>
              </a:rPr>
              <a:t>AND</a:t>
            </a:r>
            <a:r>
              <a:rPr sz="1450" spc="-135" dirty="0">
                <a:latin typeface="Verdana"/>
                <a:cs typeface="Verdana"/>
              </a:rPr>
              <a:t> </a:t>
            </a:r>
            <a:r>
              <a:rPr sz="1450" spc="95" dirty="0">
                <a:latin typeface="Verdana"/>
                <a:cs typeface="Verdana"/>
              </a:rPr>
              <a:t>WAREHOUSEID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550" spc="-120" dirty="0">
                <a:latin typeface="Arial"/>
                <a:cs typeface="Arial"/>
              </a:rPr>
              <a:t>&lt;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70" dirty="0">
                <a:latin typeface="Arial"/>
                <a:cs typeface="Arial"/>
              </a:rPr>
              <a:t>1000000000),</a:t>
            </a:r>
            <a:endParaRPr sz="1550" dirty="0">
              <a:latin typeface="Arial"/>
              <a:cs typeface="Arial"/>
            </a:endParaRPr>
          </a:p>
          <a:p>
            <a:pPr marL="12700" marR="755015">
              <a:lnSpc>
                <a:spcPct val="148200"/>
              </a:lnSpc>
            </a:pPr>
            <a:r>
              <a:rPr sz="1450" spc="114" dirty="0">
                <a:latin typeface="Verdana"/>
                <a:cs typeface="Verdana"/>
              </a:rPr>
              <a:t>CONSTRAINT </a:t>
            </a:r>
            <a:r>
              <a:rPr sz="1450" spc="95" dirty="0">
                <a:latin typeface="Verdana"/>
                <a:cs typeface="Verdana"/>
              </a:rPr>
              <a:t>EmployeeIDCheck</a:t>
            </a:r>
            <a:r>
              <a:rPr sz="1550" spc="95" dirty="0">
                <a:latin typeface="Arial"/>
                <a:cs typeface="Arial"/>
              </a:rPr>
              <a:t>5 </a:t>
            </a:r>
            <a:r>
              <a:rPr sz="1450" spc="130" dirty="0">
                <a:latin typeface="Verdana"/>
                <a:cs typeface="Verdana"/>
              </a:rPr>
              <a:t>CHECK </a:t>
            </a:r>
            <a:r>
              <a:rPr sz="1550" spc="70" dirty="0">
                <a:latin typeface="Arial"/>
                <a:cs typeface="Arial"/>
              </a:rPr>
              <a:t>((</a:t>
            </a:r>
            <a:r>
              <a:rPr sz="1450" spc="70" dirty="0">
                <a:latin typeface="Verdana"/>
                <a:cs typeface="Verdana"/>
              </a:rPr>
              <a:t>EmployeeID </a:t>
            </a:r>
            <a:r>
              <a:rPr sz="1550" spc="-145" dirty="0">
                <a:latin typeface="Arial"/>
                <a:cs typeface="Arial"/>
              </a:rPr>
              <a:t>&gt; </a:t>
            </a:r>
            <a:r>
              <a:rPr sz="1550" spc="265" dirty="0">
                <a:latin typeface="Arial"/>
                <a:cs typeface="Arial"/>
              </a:rPr>
              <a:t>0 </a:t>
            </a:r>
            <a:r>
              <a:rPr sz="1550" spc="20" dirty="0">
                <a:latin typeface="Arial"/>
                <a:cs typeface="Arial"/>
              </a:rPr>
              <a:t>) </a:t>
            </a:r>
            <a:r>
              <a:rPr sz="1450" spc="75" dirty="0">
                <a:latin typeface="Verdana"/>
                <a:cs typeface="Verdana"/>
              </a:rPr>
              <a:t>AND EmployeeID </a:t>
            </a:r>
            <a:r>
              <a:rPr sz="1550" spc="-120" dirty="0">
                <a:latin typeface="Arial"/>
                <a:cs typeface="Arial"/>
              </a:rPr>
              <a:t>&lt; </a:t>
            </a:r>
            <a:r>
              <a:rPr sz="1550" spc="170" dirty="0">
                <a:latin typeface="Arial"/>
                <a:cs typeface="Arial"/>
              </a:rPr>
              <a:t>1000000000),  </a:t>
            </a:r>
            <a:r>
              <a:rPr sz="1450" spc="114" dirty="0">
                <a:latin typeface="Verdana"/>
                <a:cs typeface="Verdana"/>
              </a:rPr>
              <a:t>CONSTRAINT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450" spc="60" dirty="0">
                <a:latin typeface="Verdana"/>
                <a:cs typeface="Verdana"/>
              </a:rPr>
              <a:t>DistributorIDCheck</a:t>
            </a:r>
            <a:r>
              <a:rPr sz="1550" spc="60" dirty="0">
                <a:latin typeface="Arial"/>
                <a:cs typeface="Arial"/>
              </a:rPr>
              <a:t>1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450" spc="130" dirty="0">
                <a:latin typeface="Verdana"/>
                <a:cs typeface="Verdana"/>
              </a:rPr>
              <a:t>CHECK</a:t>
            </a:r>
            <a:r>
              <a:rPr sz="1450" spc="-130" dirty="0">
                <a:latin typeface="Verdana"/>
                <a:cs typeface="Verdana"/>
              </a:rPr>
              <a:t> </a:t>
            </a:r>
            <a:r>
              <a:rPr sz="1550" spc="45" dirty="0">
                <a:latin typeface="Arial"/>
                <a:cs typeface="Arial"/>
              </a:rPr>
              <a:t>((</a:t>
            </a:r>
            <a:r>
              <a:rPr sz="1450" spc="45" dirty="0">
                <a:latin typeface="Verdana"/>
                <a:cs typeface="Verdana"/>
              </a:rPr>
              <a:t>DistributorID</a:t>
            </a:r>
            <a:r>
              <a:rPr sz="1450" spc="-125" dirty="0">
                <a:latin typeface="Verdana"/>
                <a:cs typeface="Verdana"/>
              </a:rPr>
              <a:t> </a:t>
            </a:r>
            <a:r>
              <a:rPr sz="1550" spc="-145" dirty="0">
                <a:latin typeface="Arial"/>
                <a:cs typeface="Arial"/>
              </a:rPr>
              <a:t>&gt;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265" dirty="0">
                <a:latin typeface="Arial"/>
                <a:cs typeface="Arial"/>
              </a:rPr>
              <a:t>0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)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450" spc="75" dirty="0">
                <a:latin typeface="Verdana"/>
                <a:cs typeface="Verdana"/>
              </a:rPr>
              <a:t>AND</a:t>
            </a:r>
            <a:r>
              <a:rPr sz="1450" spc="-125" dirty="0">
                <a:latin typeface="Verdana"/>
                <a:cs typeface="Verdana"/>
              </a:rPr>
              <a:t> </a:t>
            </a:r>
            <a:r>
              <a:rPr sz="1450" spc="50" dirty="0">
                <a:latin typeface="Verdana"/>
                <a:cs typeface="Verdana"/>
              </a:rPr>
              <a:t>DistributorID</a:t>
            </a:r>
            <a:r>
              <a:rPr sz="1450" spc="-125" dirty="0">
                <a:latin typeface="Verdana"/>
                <a:cs typeface="Verdana"/>
              </a:rPr>
              <a:t> </a:t>
            </a:r>
            <a:r>
              <a:rPr sz="1550" spc="-120" dirty="0">
                <a:latin typeface="Arial"/>
                <a:cs typeface="Arial"/>
              </a:rPr>
              <a:t>&lt;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70" dirty="0">
                <a:latin typeface="Arial"/>
                <a:cs typeface="Arial"/>
              </a:rPr>
              <a:t>1000000000),  </a:t>
            </a:r>
            <a:r>
              <a:rPr sz="1450" spc="114" dirty="0">
                <a:latin typeface="Verdana"/>
                <a:cs typeface="Verdana"/>
              </a:rPr>
              <a:t>CONSTRAINT </a:t>
            </a:r>
            <a:r>
              <a:rPr sz="1450" spc="75" dirty="0">
                <a:latin typeface="Verdana"/>
                <a:cs typeface="Verdana"/>
              </a:rPr>
              <a:t>BranchIDCheck</a:t>
            </a:r>
            <a:r>
              <a:rPr sz="1550" spc="75" dirty="0">
                <a:latin typeface="Arial"/>
                <a:cs typeface="Arial"/>
              </a:rPr>
              <a:t>1 </a:t>
            </a:r>
            <a:r>
              <a:rPr sz="1450" spc="130" dirty="0">
                <a:latin typeface="Verdana"/>
                <a:cs typeface="Verdana"/>
              </a:rPr>
              <a:t>CHECK </a:t>
            </a:r>
            <a:r>
              <a:rPr sz="1550" spc="65" dirty="0">
                <a:latin typeface="Arial"/>
                <a:cs typeface="Arial"/>
              </a:rPr>
              <a:t>((</a:t>
            </a:r>
            <a:r>
              <a:rPr sz="1450" spc="65" dirty="0">
                <a:latin typeface="Verdana"/>
                <a:cs typeface="Verdana"/>
              </a:rPr>
              <a:t>BranchID </a:t>
            </a:r>
            <a:r>
              <a:rPr sz="1550" spc="-145" dirty="0">
                <a:latin typeface="Arial"/>
                <a:cs typeface="Arial"/>
              </a:rPr>
              <a:t>&gt; </a:t>
            </a:r>
            <a:r>
              <a:rPr sz="1550" spc="265" dirty="0">
                <a:latin typeface="Arial"/>
                <a:cs typeface="Arial"/>
              </a:rPr>
              <a:t>0 </a:t>
            </a:r>
            <a:r>
              <a:rPr sz="1550" spc="20" dirty="0">
                <a:latin typeface="Arial"/>
                <a:cs typeface="Arial"/>
              </a:rPr>
              <a:t>) </a:t>
            </a:r>
            <a:r>
              <a:rPr sz="1450" spc="75" dirty="0">
                <a:latin typeface="Verdana"/>
                <a:cs typeface="Verdana"/>
              </a:rPr>
              <a:t>AND BranchID </a:t>
            </a:r>
            <a:r>
              <a:rPr sz="1550" spc="-120" dirty="0">
                <a:latin typeface="Arial"/>
                <a:cs typeface="Arial"/>
              </a:rPr>
              <a:t>&lt; </a:t>
            </a:r>
            <a:r>
              <a:rPr sz="1550" spc="170" dirty="0">
                <a:latin typeface="Arial"/>
                <a:cs typeface="Arial"/>
              </a:rPr>
              <a:t>1000000000),  </a:t>
            </a:r>
            <a:r>
              <a:rPr sz="1450" spc="114" dirty="0">
                <a:latin typeface="Verdana"/>
                <a:cs typeface="Verdana"/>
              </a:rPr>
              <a:t>CONSTRAINT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450" spc="100" dirty="0">
                <a:latin typeface="Verdana"/>
                <a:cs typeface="Verdana"/>
              </a:rPr>
              <a:t>WAREHOUSEIDPK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450" spc="130" dirty="0">
                <a:latin typeface="Verdana"/>
                <a:cs typeface="Verdana"/>
              </a:rPr>
              <a:t>PRIMARY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450" spc="110" dirty="0">
                <a:latin typeface="Verdana"/>
                <a:cs typeface="Verdana"/>
              </a:rPr>
              <a:t>KEY</a:t>
            </a:r>
            <a:r>
              <a:rPr sz="1450" spc="-145" dirty="0">
                <a:latin typeface="Verdana"/>
                <a:cs typeface="Verdana"/>
              </a:rPr>
              <a:t> </a:t>
            </a:r>
            <a:r>
              <a:rPr sz="1550" spc="65" dirty="0">
                <a:latin typeface="Arial"/>
                <a:cs typeface="Arial"/>
              </a:rPr>
              <a:t>(</a:t>
            </a:r>
            <a:r>
              <a:rPr sz="1450" spc="65" dirty="0">
                <a:latin typeface="Verdana"/>
                <a:cs typeface="Verdana"/>
              </a:rPr>
              <a:t>WAREHOUSEID</a:t>
            </a:r>
            <a:r>
              <a:rPr sz="1550" spc="65" dirty="0">
                <a:latin typeface="Arial"/>
                <a:cs typeface="Arial"/>
              </a:rPr>
              <a:t>),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80" y="255086"/>
            <a:ext cx="1201610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Creating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0" dirty="0">
                <a:latin typeface="Arial"/>
                <a:cs typeface="Arial"/>
              </a:rPr>
              <a:t> </a:t>
            </a:r>
            <a:r>
              <a:rPr spc="345" dirty="0"/>
              <a:t>OPERATIONS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719" y="9477708"/>
            <a:ext cx="2101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36642" y="1307946"/>
          <a:ext cx="2502535" cy="2437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950" spc="210" dirty="0">
                          <a:latin typeface="Verdana"/>
                          <a:cs typeface="Verdana"/>
                        </a:rPr>
                        <a:t>OPERATIONS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94"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80" dirty="0">
                          <a:latin typeface="Verdana"/>
                          <a:cs typeface="Verdana"/>
                        </a:rPr>
                        <a:t>BranchID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91"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DistributorID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977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85" dirty="0">
                          <a:latin typeface="Verdana"/>
                          <a:cs typeface="Verdana"/>
                        </a:rPr>
                        <a:t>WarehouseID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63314" y="1259579"/>
            <a:ext cx="582231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204" dirty="0">
                <a:latin typeface="Verdana"/>
                <a:cs typeface="Verdana"/>
              </a:rPr>
              <a:t>CREATE </a:t>
            </a:r>
            <a:r>
              <a:rPr sz="2800" spc="150" dirty="0">
                <a:latin typeface="Verdana"/>
                <a:cs typeface="Verdana"/>
              </a:rPr>
              <a:t>TABLE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OPERATIONS</a:t>
            </a:r>
            <a:r>
              <a:rPr sz="3000" spc="165" dirty="0">
                <a:latin typeface="Arial"/>
                <a:cs typeface="Arial"/>
              </a:rPr>
              <a:t>(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3314" y="1945672"/>
            <a:ext cx="394652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13735" algn="l"/>
              </a:tabLst>
            </a:pPr>
            <a:r>
              <a:rPr sz="2800" spc="90" dirty="0">
                <a:latin typeface="Verdana"/>
                <a:cs typeface="Verdana"/>
              </a:rPr>
              <a:t>B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spc="10" dirty="0">
                <a:latin typeface="Verdana"/>
                <a:cs typeface="Verdana"/>
              </a:rPr>
              <a:t>a</a:t>
            </a:r>
            <a:r>
              <a:rPr sz="2800" spc="35" dirty="0">
                <a:latin typeface="Verdana"/>
                <a:cs typeface="Verdana"/>
              </a:rPr>
              <a:t>n</a:t>
            </a:r>
            <a:r>
              <a:rPr sz="2800" spc="330" dirty="0">
                <a:latin typeface="Verdana"/>
                <a:cs typeface="Verdana"/>
              </a:rPr>
              <a:t>c</a:t>
            </a:r>
            <a:r>
              <a:rPr sz="2800" spc="35" dirty="0">
                <a:latin typeface="Verdana"/>
                <a:cs typeface="Verdana"/>
              </a:rPr>
              <a:t>h</a:t>
            </a:r>
            <a:r>
              <a:rPr sz="2800" spc="355" dirty="0">
                <a:latin typeface="Verdana"/>
                <a:cs typeface="Verdana"/>
              </a:rPr>
              <a:t>I</a:t>
            </a:r>
            <a:r>
              <a:rPr sz="2800" spc="20" dirty="0">
                <a:latin typeface="Verdana"/>
                <a:cs typeface="Verdana"/>
              </a:rPr>
              <a:t>D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355" dirty="0">
                <a:latin typeface="Verdana"/>
                <a:cs typeface="Verdana"/>
              </a:rPr>
              <a:t>I</a:t>
            </a:r>
            <a:r>
              <a:rPr sz="2800" spc="75" dirty="0">
                <a:latin typeface="Verdana"/>
                <a:cs typeface="Verdana"/>
              </a:rPr>
              <a:t>N</a:t>
            </a:r>
            <a:r>
              <a:rPr sz="2800" spc="215" dirty="0"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3314" y="2375960"/>
            <a:ext cx="2652395" cy="135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700"/>
              </a:lnSpc>
              <a:spcBef>
                <a:spcPts val="95"/>
              </a:spcBef>
            </a:pPr>
            <a:r>
              <a:rPr sz="2800" spc="70" dirty="0">
                <a:latin typeface="Verdana"/>
                <a:cs typeface="Verdana"/>
              </a:rPr>
              <a:t>DistributorID  </a:t>
            </a:r>
            <a:r>
              <a:rPr sz="2800" spc="320" dirty="0">
                <a:latin typeface="Verdana"/>
                <a:cs typeface="Verdana"/>
              </a:rPr>
              <a:t>W</a:t>
            </a:r>
            <a:r>
              <a:rPr sz="2800" spc="1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spc="110" dirty="0">
                <a:latin typeface="Verdana"/>
                <a:cs typeface="Verdana"/>
              </a:rPr>
              <a:t>e</a:t>
            </a:r>
            <a:r>
              <a:rPr sz="2800" spc="25" dirty="0">
                <a:latin typeface="Verdana"/>
                <a:cs typeface="Verdana"/>
              </a:rPr>
              <a:t>H</a:t>
            </a:r>
            <a:r>
              <a:rPr sz="2800" spc="150" dirty="0">
                <a:latin typeface="Verdana"/>
                <a:cs typeface="Verdana"/>
              </a:rPr>
              <a:t>o</a:t>
            </a:r>
            <a:r>
              <a:rPr sz="2800" spc="35" dirty="0">
                <a:latin typeface="Verdana"/>
                <a:cs typeface="Verdana"/>
              </a:rPr>
              <a:t>u</a:t>
            </a:r>
            <a:r>
              <a:rPr sz="2800" spc="135" dirty="0">
                <a:latin typeface="Verdana"/>
                <a:cs typeface="Verdana"/>
              </a:rPr>
              <a:t>s</a:t>
            </a:r>
            <a:r>
              <a:rPr sz="2800" spc="110" dirty="0">
                <a:latin typeface="Verdana"/>
                <a:cs typeface="Verdana"/>
              </a:rPr>
              <a:t>e</a:t>
            </a:r>
            <a:r>
              <a:rPr sz="2800" spc="355" dirty="0">
                <a:latin typeface="Verdana"/>
                <a:cs typeface="Verdana"/>
              </a:rPr>
              <a:t>I</a:t>
            </a:r>
            <a:r>
              <a:rPr sz="2800" spc="20" dirty="0">
                <a:latin typeface="Verdana"/>
                <a:cs typeface="Verdana"/>
              </a:rPr>
              <a:t>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1075" y="1715845"/>
            <a:ext cx="329184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3495" algn="just">
              <a:lnSpc>
                <a:spcPct val="145300"/>
              </a:lnSpc>
              <a:spcBef>
                <a:spcPts val="100"/>
              </a:spcBef>
            </a:pP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35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  </a:t>
            </a:r>
            <a:r>
              <a:rPr sz="2800" spc="215" dirty="0">
                <a:latin typeface="Verdana"/>
                <a:cs typeface="Verdana"/>
              </a:rPr>
              <a:t>INT </a:t>
            </a: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  </a:t>
            </a:r>
            <a:r>
              <a:rPr sz="2800" spc="215" dirty="0">
                <a:latin typeface="Verdana"/>
                <a:cs typeface="Verdana"/>
              </a:rPr>
              <a:t>INT </a:t>
            </a:r>
            <a:r>
              <a:rPr sz="2800" spc="160" dirty="0">
                <a:latin typeface="Verdana"/>
                <a:cs typeface="Verdana"/>
              </a:rPr>
              <a:t>NOT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NULL</a:t>
            </a:r>
            <a:r>
              <a:rPr sz="3000" spc="-3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2848" y="3975832"/>
            <a:ext cx="38442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62530" algn="l"/>
              </a:tabLst>
            </a:pPr>
            <a:r>
              <a:rPr sz="2000" spc="5" dirty="0">
                <a:latin typeface="Arial"/>
                <a:cs typeface="Arial"/>
              </a:rPr>
              <a:t>CONSTRAINT	PrimaryPK1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8477" y="3807392"/>
            <a:ext cx="652335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1910">
              <a:lnSpc>
                <a:spcPct val="1563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PRIMARY KEY </a:t>
            </a:r>
            <a:r>
              <a:rPr sz="2000" dirty="0">
                <a:latin typeface="Arial"/>
                <a:cs typeface="Arial"/>
              </a:rPr>
              <a:t>(BranchID, DistributorID, </a:t>
            </a:r>
            <a:r>
              <a:rPr sz="2000" spc="5" dirty="0">
                <a:latin typeface="Arial"/>
                <a:cs typeface="Arial"/>
              </a:rPr>
              <a:t>WareHouseID),  FOREIGN KEY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(BranchID)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848" y="4283642"/>
            <a:ext cx="4171950" cy="240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CONSTRAINT BranchIDFK  REFERENCES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BRANCH(BranchID)</a:t>
            </a:r>
            <a:endParaRPr sz="2000" dirty="0">
              <a:latin typeface="Arial"/>
              <a:cs typeface="Arial"/>
            </a:endParaRPr>
          </a:p>
          <a:p>
            <a:pPr marL="582295" marR="560705">
              <a:lnSpc>
                <a:spcPts val="3750"/>
              </a:lnSpc>
              <a:spcBef>
                <a:spcPts val="350"/>
              </a:spcBef>
            </a:pP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UPDATE </a:t>
            </a:r>
            <a:r>
              <a:rPr sz="2000" spc="10" dirty="0">
                <a:latin typeface="Arial"/>
                <a:cs typeface="Arial"/>
              </a:rPr>
              <a:t>NO </a:t>
            </a:r>
            <a:r>
              <a:rPr sz="2000" spc="5" dirty="0">
                <a:latin typeface="Arial"/>
                <a:cs typeface="Arial"/>
              </a:rPr>
              <a:t>ACTION  </a:t>
            </a: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DELETE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ACTION,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5" dirty="0">
                <a:latin typeface="Arial"/>
                <a:cs typeface="Arial"/>
              </a:rPr>
              <a:t>CONSTRAINT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DistributorIDFK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99619" y="6357082"/>
            <a:ext cx="344551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latin typeface="Arial"/>
                <a:cs typeface="Arial"/>
              </a:rPr>
              <a:t>FOREIGN KEY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(DistributorID)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2848" y="6664892"/>
            <a:ext cx="5183505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295" marR="5080" indent="-570230">
              <a:lnSpc>
                <a:spcPct val="156300"/>
              </a:lnSpc>
              <a:spcBef>
                <a:spcPts val="95"/>
              </a:spcBef>
            </a:pPr>
            <a:r>
              <a:rPr sz="2000" spc="5" dirty="0">
                <a:latin typeface="Arial"/>
                <a:cs typeface="Arial"/>
              </a:rPr>
              <a:t>REFERENCES DISTRIBUTOR(DistributorID)  </a:t>
            </a: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UPDATE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</a:t>
            </a:r>
            <a:endParaRPr sz="2000" dirty="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1350"/>
              </a:spcBef>
            </a:pP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DELETE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2848" y="8093642"/>
            <a:ext cx="844677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95"/>
              </a:spcBef>
              <a:tabLst>
                <a:tab pos="4827905" algn="l"/>
              </a:tabLst>
            </a:pPr>
            <a:r>
              <a:rPr sz="2000" spc="5" dirty="0">
                <a:latin typeface="Arial"/>
                <a:cs typeface="Arial"/>
              </a:rPr>
              <a:t>CONSTRAINT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WareHouseIDFK	FOREIGN KEY (WareHouseID)  REFERENCES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WAREHOUSE(WareHouseID)</a:t>
            </a:r>
            <a:endParaRPr sz="2000">
              <a:latin typeface="Arial"/>
              <a:cs typeface="Arial"/>
            </a:endParaRPr>
          </a:p>
          <a:p>
            <a:pPr marL="582295" marR="4906010" indent="-427990">
              <a:lnSpc>
                <a:spcPts val="3750"/>
              </a:lnSpc>
              <a:spcBef>
                <a:spcPts val="350"/>
              </a:spcBef>
            </a:pP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UPDATE </a:t>
            </a:r>
            <a:r>
              <a:rPr sz="2000" spc="10" dirty="0">
                <a:latin typeface="Arial"/>
                <a:cs typeface="Arial"/>
              </a:rPr>
              <a:t>NO </a:t>
            </a:r>
            <a:r>
              <a:rPr sz="2000" spc="5" dirty="0">
                <a:latin typeface="Arial"/>
                <a:cs typeface="Arial"/>
              </a:rPr>
              <a:t>ACTION  </a:t>
            </a:r>
            <a:r>
              <a:rPr sz="2000" spc="10" dirty="0">
                <a:latin typeface="Arial"/>
                <a:cs typeface="Arial"/>
              </a:rPr>
              <a:t>ON </a:t>
            </a:r>
            <a:r>
              <a:rPr sz="2000" spc="5" dirty="0">
                <a:latin typeface="Arial"/>
                <a:cs typeface="Arial"/>
              </a:rPr>
              <a:t>DELETE </a:t>
            </a:r>
            <a:r>
              <a:rPr sz="2000" spc="10" dirty="0">
                <a:latin typeface="Arial"/>
                <a:cs typeface="Arial"/>
              </a:rPr>
              <a:t>NO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390" y="4413440"/>
            <a:ext cx="5622925" cy="2450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ts val="9535"/>
              </a:lnSpc>
              <a:spcBef>
                <a:spcPts val="114"/>
              </a:spcBef>
            </a:pPr>
            <a:r>
              <a:rPr sz="8000" spc="590" dirty="0">
                <a:latin typeface="Verdana"/>
                <a:cs typeface="Verdana"/>
              </a:rPr>
              <a:t>P</a:t>
            </a:r>
            <a:r>
              <a:rPr sz="8000" spc="409" dirty="0">
                <a:latin typeface="Verdana"/>
                <a:cs typeface="Verdana"/>
              </a:rPr>
              <a:t>o</a:t>
            </a:r>
            <a:r>
              <a:rPr sz="8000" spc="445" dirty="0">
                <a:latin typeface="Verdana"/>
                <a:cs typeface="Verdana"/>
              </a:rPr>
              <a:t>p</a:t>
            </a:r>
            <a:r>
              <a:rPr sz="8000" spc="80" dirty="0">
                <a:latin typeface="Verdana"/>
                <a:cs typeface="Verdana"/>
              </a:rPr>
              <a:t>u</a:t>
            </a:r>
            <a:r>
              <a:rPr sz="8000" spc="-229" dirty="0">
                <a:latin typeface="Verdana"/>
                <a:cs typeface="Verdana"/>
              </a:rPr>
              <a:t>l</a:t>
            </a:r>
            <a:r>
              <a:rPr sz="8000" spc="10" dirty="0">
                <a:latin typeface="Verdana"/>
                <a:cs typeface="Verdana"/>
              </a:rPr>
              <a:t>a</a:t>
            </a:r>
            <a:r>
              <a:rPr sz="8000" spc="280" dirty="0">
                <a:latin typeface="Verdana"/>
                <a:cs typeface="Verdana"/>
              </a:rPr>
              <a:t>t</a:t>
            </a:r>
            <a:r>
              <a:rPr sz="8000" spc="-204" dirty="0">
                <a:latin typeface="Verdana"/>
                <a:cs typeface="Verdana"/>
              </a:rPr>
              <a:t>i</a:t>
            </a:r>
            <a:r>
              <a:rPr sz="8000" spc="85" dirty="0">
                <a:latin typeface="Verdana"/>
                <a:cs typeface="Verdana"/>
              </a:rPr>
              <a:t>n</a:t>
            </a:r>
            <a:r>
              <a:rPr sz="8000" spc="434" dirty="0">
                <a:latin typeface="Verdana"/>
                <a:cs typeface="Verdana"/>
              </a:rPr>
              <a:t>g</a:t>
            </a:r>
            <a:endParaRPr sz="8000">
              <a:latin typeface="Verdana"/>
              <a:cs typeface="Verdana"/>
            </a:endParaRPr>
          </a:p>
          <a:p>
            <a:pPr marR="5080" algn="r">
              <a:lnSpc>
                <a:spcPts val="9535"/>
              </a:lnSpc>
            </a:pPr>
            <a:r>
              <a:rPr sz="8000" spc="580" dirty="0">
                <a:latin typeface="Verdana"/>
                <a:cs typeface="Verdana"/>
              </a:rPr>
              <a:t>T</a:t>
            </a:r>
            <a:r>
              <a:rPr sz="8000" spc="10" dirty="0">
                <a:latin typeface="Verdana"/>
                <a:cs typeface="Verdana"/>
              </a:rPr>
              <a:t>a</a:t>
            </a:r>
            <a:r>
              <a:rPr sz="8000" spc="445" dirty="0">
                <a:latin typeface="Verdana"/>
                <a:cs typeface="Verdana"/>
              </a:rPr>
              <a:t>b</a:t>
            </a:r>
            <a:r>
              <a:rPr sz="8000" spc="-229" dirty="0">
                <a:latin typeface="Verdana"/>
                <a:cs typeface="Verdana"/>
              </a:rPr>
              <a:t>l</a:t>
            </a:r>
            <a:r>
              <a:rPr sz="8000" spc="295" dirty="0">
                <a:latin typeface="Verdana"/>
                <a:cs typeface="Verdana"/>
              </a:rPr>
              <a:t>e</a:t>
            </a:r>
            <a:r>
              <a:rPr sz="8000" spc="370" dirty="0"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944" y="9513224"/>
            <a:ext cx="2876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17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169162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20" dirty="0"/>
              <a:t> </a:t>
            </a:r>
            <a:r>
              <a:rPr spc="170" dirty="0"/>
              <a:t>Tables</a:t>
            </a:r>
            <a:r>
              <a:rPr spc="-62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0" dirty="0">
                <a:latin typeface="Arial"/>
                <a:cs typeface="Arial"/>
              </a:rPr>
              <a:t> </a:t>
            </a:r>
            <a:r>
              <a:rPr spc="355" dirty="0"/>
              <a:t>EMPLOYEE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871" y="3918869"/>
            <a:ext cx="10153015" cy="8293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(001000002,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-40" dirty="0">
                <a:latin typeface="Arial"/>
                <a:cs typeface="Arial"/>
              </a:rPr>
              <a:t>'</a:t>
            </a:r>
            <a:r>
              <a:rPr sz="1400" spc="-40" dirty="0">
                <a:latin typeface="Verdana"/>
                <a:cs typeface="Verdana"/>
              </a:rPr>
              <a:t>Jane</a:t>
            </a:r>
            <a:r>
              <a:rPr sz="1450" spc="-4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35" dirty="0">
                <a:latin typeface="Arial"/>
                <a:cs typeface="Arial"/>
              </a:rPr>
              <a:t>'</a:t>
            </a:r>
            <a:r>
              <a:rPr sz="1400" spc="-35" dirty="0">
                <a:latin typeface="Verdana"/>
                <a:cs typeface="Verdana"/>
              </a:rPr>
              <a:t>Miller</a:t>
            </a:r>
            <a:r>
              <a:rPr sz="1450" spc="-35" dirty="0">
                <a:latin typeface="Arial"/>
                <a:cs typeface="Arial"/>
              </a:rPr>
              <a:t>',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'</a:t>
            </a:r>
            <a:r>
              <a:rPr sz="1400" spc="-10" dirty="0">
                <a:latin typeface="Verdana"/>
                <a:cs typeface="Verdana"/>
              </a:rPr>
              <a:t>Cashier</a:t>
            </a:r>
            <a:r>
              <a:rPr sz="1450" spc="-1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50" spc="-55" dirty="0">
                <a:latin typeface="Arial"/>
                <a:cs typeface="Arial"/>
              </a:rPr>
              <a:t>', </a:t>
            </a:r>
            <a:r>
              <a:rPr sz="1450" spc="10" dirty="0">
                <a:latin typeface="Arial"/>
                <a:cs typeface="Arial"/>
              </a:rPr>
              <a:t>'</a:t>
            </a:r>
            <a:r>
              <a:rPr sz="1400" spc="10" dirty="0">
                <a:latin typeface="Verdana"/>
                <a:cs typeface="Verdana"/>
              </a:rPr>
              <a:t>Melbourne</a:t>
            </a:r>
            <a:r>
              <a:rPr sz="1450" spc="10" dirty="0">
                <a:latin typeface="Arial"/>
                <a:cs typeface="Arial"/>
              </a:rPr>
              <a:t>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Australia</a:t>
            </a:r>
            <a:r>
              <a:rPr sz="1450" spc="-10" dirty="0">
                <a:latin typeface="Arial"/>
                <a:cs typeface="Arial"/>
              </a:rPr>
              <a:t>',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25" dirty="0">
                <a:latin typeface="Arial"/>
                <a:cs typeface="Arial"/>
              </a:rPr>
              <a:t>'</a:t>
            </a:r>
            <a:r>
              <a:rPr sz="1400" spc="25" dirty="0">
                <a:latin typeface="Verdana"/>
                <a:cs typeface="Verdana"/>
              </a:rPr>
              <a:t>millerz</a:t>
            </a:r>
            <a:r>
              <a:rPr sz="1450" spc="25" dirty="0">
                <a:latin typeface="Arial"/>
                <a:cs typeface="Arial"/>
              </a:rPr>
              <a:t>09@</a:t>
            </a:r>
            <a:r>
              <a:rPr sz="1400" spc="25" dirty="0">
                <a:latin typeface="Verdana"/>
                <a:cs typeface="Verdana"/>
              </a:rPr>
              <a:t>icloud</a:t>
            </a:r>
            <a:r>
              <a:rPr sz="1450" spc="25" dirty="0">
                <a:latin typeface="Arial"/>
                <a:cs typeface="Arial"/>
              </a:rPr>
              <a:t>.</a:t>
            </a:r>
            <a:r>
              <a:rPr sz="1400" spc="25" dirty="0">
                <a:latin typeface="Verdana"/>
                <a:cs typeface="Verdana"/>
              </a:rPr>
              <a:t>com</a:t>
            </a:r>
            <a:r>
              <a:rPr sz="1450" spc="25" dirty="0">
                <a:latin typeface="Arial"/>
                <a:cs typeface="Arial"/>
              </a:rPr>
              <a:t>',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'+61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283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185" dirty="0">
                <a:latin typeface="Arial"/>
                <a:cs typeface="Arial"/>
              </a:rPr>
              <a:t>920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312');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871" y="5005766"/>
            <a:ext cx="10687050" cy="8293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(001000003,</a:t>
            </a:r>
            <a:r>
              <a:rPr sz="1450" spc="-45" dirty="0">
                <a:latin typeface="Arial"/>
                <a:cs typeface="Arial"/>
              </a:rPr>
              <a:t> '</a:t>
            </a:r>
            <a:r>
              <a:rPr sz="1400" spc="-45" dirty="0">
                <a:latin typeface="Verdana"/>
                <a:cs typeface="Verdana"/>
              </a:rPr>
              <a:t>Dolly</a:t>
            </a:r>
            <a:r>
              <a:rPr sz="1450" spc="-45" dirty="0">
                <a:latin typeface="Arial"/>
                <a:cs typeface="Arial"/>
              </a:rPr>
              <a:t>', </a:t>
            </a:r>
            <a:r>
              <a:rPr sz="1450" spc="-25" dirty="0">
                <a:latin typeface="Arial"/>
                <a:cs typeface="Arial"/>
              </a:rPr>
              <a:t>'</a:t>
            </a:r>
            <a:r>
              <a:rPr sz="1400" spc="-25" dirty="0">
                <a:latin typeface="Verdana"/>
                <a:cs typeface="Verdana"/>
              </a:rPr>
              <a:t>Kramer</a:t>
            </a:r>
            <a:r>
              <a:rPr sz="1450" spc="-25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'</a:t>
            </a:r>
            <a:r>
              <a:rPr sz="1400" dirty="0">
                <a:latin typeface="Verdana"/>
                <a:cs typeface="Verdana"/>
              </a:rPr>
              <a:t>Stacker</a:t>
            </a:r>
            <a:r>
              <a:rPr sz="145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'</a:t>
            </a:r>
            <a:r>
              <a:rPr sz="1400" spc="5" dirty="0">
                <a:latin typeface="Verdana"/>
                <a:cs typeface="Verdana"/>
              </a:rPr>
              <a:t>Punggol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00" dirty="0">
                <a:latin typeface="Verdana"/>
                <a:cs typeface="Verdana"/>
              </a:rPr>
              <a:t>Singapore</a:t>
            </a:r>
            <a:r>
              <a:rPr sz="145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'</a:t>
            </a:r>
            <a:r>
              <a:rPr sz="1400" spc="15" dirty="0">
                <a:latin typeface="Verdana"/>
                <a:cs typeface="Verdana"/>
              </a:rPr>
              <a:t>dollydolly</a:t>
            </a:r>
            <a:r>
              <a:rPr sz="1450" spc="15" dirty="0">
                <a:latin typeface="Arial"/>
                <a:cs typeface="Arial"/>
              </a:rPr>
              <a:t>29@</a:t>
            </a:r>
            <a:r>
              <a:rPr sz="1400" spc="15" dirty="0">
                <a:latin typeface="Verdana"/>
                <a:cs typeface="Verdana"/>
              </a:rPr>
              <a:t>hotmail</a:t>
            </a:r>
            <a:r>
              <a:rPr sz="1450" spc="15" dirty="0">
                <a:latin typeface="Arial"/>
                <a:cs typeface="Arial"/>
              </a:rPr>
              <a:t>.</a:t>
            </a:r>
            <a:r>
              <a:rPr sz="1400" spc="15" dirty="0">
                <a:latin typeface="Verdana"/>
                <a:cs typeface="Verdana"/>
              </a:rPr>
              <a:t>com</a:t>
            </a:r>
            <a:r>
              <a:rPr sz="1450" spc="1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'+65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75" dirty="0">
                <a:latin typeface="Arial"/>
                <a:cs typeface="Arial"/>
              </a:rPr>
              <a:t>231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342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" dirty="0">
                <a:latin typeface="Arial"/>
                <a:cs typeface="Arial"/>
              </a:rPr>
              <a:t>997');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7871" y="6092661"/>
            <a:ext cx="11135360" cy="19164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(001000004,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'</a:t>
            </a:r>
            <a:r>
              <a:rPr sz="1400" spc="-20" dirty="0">
                <a:latin typeface="Verdana"/>
                <a:cs typeface="Verdana"/>
              </a:rPr>
              <a:t>Charlie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'</a:t>
            </a:r>
            <a:r>
              <a:rPr sz="1400" spc="-20" dirty="0">
                <a:latin typeface="Verdana"/>
                <a:cs typeface="Verdana"/>
              </a:rPr>
              <a:t>Storm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40" dirty="0">
                <a:latin typeface="Arial"/>
                <a:cs typeface="Arial"/>
              </a:rPr>
              <a:t>'</a:t>
            </a:r>
            <a:r>
              <a:rPr sz="1400" spc="40" dirty="0">
                <a:latin typeface="Verdana"/>
                <a:cs typeface="Verdana"/>
              </a:rPr>
              <a:t>Customer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Helper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California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Verdana"/>
                <a:cs typeface="Verdana"/>
              </a:rPr>
              <a:t>USA</a:t>
            </a:r>
            <a:r>
              <a:rPr sz="1450" spc="-20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'</a:t>
            </a:r>
            <a:r>
              <a:rPr sz="1400" spc="5" dirty="0">
                <a:latin typeface="Verdana"/>
                <a:cs typeface="Verdana"/>
              </a:rPr>
              <a:t>thorlightning</a:t>
            </a:r>
            <a:r>
              <a:rPr sz="1450" spc="5" dirty="0">
                <a:latin typeface="Arial"/>
                <a:cs typeface="Arial"/>
              </a:rPr>
              <a:t>@</a:t>
            </a:r>
            <a:r>
              <a:rPr sz="1400" spc="5" dirty="0">
                <a:latin typeface="Verdana"/>
                <a:cs typeface="Verdana"/>
              </a:rPr>
              <a:t>gmail</a:t>
            </a:r>
            <a:r>
              <a:rPr sz="1450" spc="5" dirty="0">
                <a:latin typeface="Arial"/>
                <a:cs typeface="Arial"/>
              </a:rPr>
              <a:t>.</a:t>
            </a:r>
            <a:r>
              <a:rPr sz="1400" spc="5" dirty="0">
                <a:latin typeface="Verdana"/>
                <a:cs typeface="Verdana"/>
              </a:rPr>
              <a:t>com</a:t>
            </a:r>
            <a:r>
              <a:rPr sz="1450" spc="5" dirty="0">
                <a:latin typeface="Arial"/>
                <a:cs typeface="Arial"/>
              </a:rPr>
              <a:t>',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-65" dirty="0">
                <a:latin typeface="Arial"/>
                <a:cs typeface="Arial"/>
              </a:rPr>
              <a:t>'+1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85" dirty="0">
                <a:latin typeface="Arial"/>
                <a:cs typeface="Arial"/>
              </a:rPr>
              <a:t>902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238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772');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50" spc="150" dirty="0">
                <a:latin typeface="Arial"/>
                <a:cs typeface="Arial"/>
              </a:rPr>
              <a:t>(001000005,</a:t>
            </a:r>
            <a:r>
              <a:rPr sz="1450" spc="-45" dirty="0">
                <a:latin typeface="Arial"/>
                <a:cs typeface="Arial"/>
              </a:rPr>
              <a:t> '</a:t>
            </a:r>
            <a:r>
              <a:rPr sz="1400" spc="-45" dirty="0">
                <a:latin typeface="Verdana"/>
                <a:cs typeface="Verdana"/>
              </a:rPr>
              <a:t>Hillary</a:t>
            </a:r>
            <a:r>
              <a:rPr sz="1450" spc="-45" dirty="0">
                <a:latin typeface="Arial"/>
                <a:cs typeface="Arial"/>
              </a:rPr>
              <a:t>',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Brown</a:t>
            </a:r>
            <a:r>
              <a:rPr sz="1450" spc="-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'</a:t>
            </a:r>
            <a:r>
              <a:rPr sz="1400" spc="5" dirty="0">
                <a:latin typeface="Verdana"/>
                <a:cs typeface="Verdana"/>
              </a:rPr>
              <a:t>Sales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Representative</a:t>
            </a:r>
            <a:r>
              <a:rPr sz="1450" spc="1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'</a:t>
            </a:r>
            <a:r>
              <a:rPr sz="1400" dirty="0">
                <a:latin typeface="Verdana"/>
                <a:cs typeface="Verdana"/>
              </a:rPr>
              <a:t>Montreal</a:t>
            </a:r>
            <a:r>
              <a:rPr sz="1450" dirty="0">
                <a:latin typeface="Arial"/>
                <a:cs typeface="Arial"/>
              </a:rPr>
              <a:t>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00" dirty="0">
                <a:latin typeface="Verdana"/>
                <a:cs typeface="Verdana"/>
              </a:rPr>
              <a:t>Canada</a:t>
            </a:r>
            <a:r>
              <a:rPr sz="145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'</a:t>
            </a:r>
            <a:r>
              <a:rPr sz="1400" spc="20" dirty="0">
                <a:latin typeface="Verdana"/>
                <a:cs typeface="Verdana"/>
              </a:rPr>
              <a:t>hbrown</a:t>
            </a:r>
            <a:r>
              <a:rPr sz="1450" spc="20" dirty="0">
                <a:latin typeface="Arial"/>
                <a:cs typeface="Arial"/>
              </a:rPr>
              <a:t>@</a:t>
            </a:r>
            <a:r>
              <a:rPr sz="1400" spc="20" dirty="0">
                <a:latin typeface="Verdana"/>
                <a:cs typeface="Verdana"/>
              </a:rPr>
              <a:t>icloud</a:t>
            </a:r>
            <a:r>
              <a:rPr sz="1450" spc="20" dirty="0">
                <a:latin typeface="Arial"/>
                <a:cs typeface="Arial"/>
              </a:rPr>
              <a:t>.</a:t>
            </a:r>
            <a:r>
              <a:rPr sz="1400" spc="20" dirty="0">
                <a:latin typeface="Verdana"/>
                <a:cs typeface="Verdana"/>
              </a:rPr>
              <a:t>com</a:t>
            </a:r>
            <a:r>
              <a:rPr sz="1450" spc="20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65" dirty="0">
                <a:latin typeface="Arial"/>
                <a:cs typeface="Arial"/>
              </a:rPr>
              <a:t>'+1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80" dirty="0">
                <a:latin typeface="Arial"/>
                <a:cs typeface="Arial"/>
              </a:rPr>
              <a:t>908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55" dirty="0">
                <a:latin typeface="Arial"/>
                <a:cs typeface="Arial"/>
              </a:rPr>
              <a:t>324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35" dirty="0">
                <a:latin typeface="Arial"/>
                <a:cs typeface="Arial"/>
              </a:rPr>
              <a:t>528');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871" y="2311991"/>
            <a:ext cx="10293985" cy="1349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14" dirty="0">
                <a:latin typeface="Verdana"/>
                <a:cs typeface="Verdana"/>
              </a:rPr>
              <a:t>Should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10" dirty="0">
                <a:latin typeface="Verdana"/>
                <a:cs typeface="Verdana"/>
              </a:rPr>
              <a:t>enter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00" dirty="0">
                <a:latin typeface="Verdana"/>
                <a:cs typeface="Verdana"/>
              </a:rPr>
              <a:t>this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before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60" dirty="0">
                <a:latin typeface="Verdana"/>
                <a:cs typeface="Verdana"/>
              </a:rPr>
              <a:t>BRANCH</a:t>
            </a:r>
            <a:r>
              <a:rPr sz="1700" spc="160" dirty="0">
                <a:latin typeface="Yanone Kaffeesatz Regular"/>
                <a:cs typeface="Yanone Kaffeesatz Regular"/>
              </a:rPr>
              <a:t>,</a:t>
            </a:r>
            <a:r>
              <a:rPr sz="1700" spc="220" dirty="0">
                <a:latin typeface="Yanone Kaffeesatz Regular"/>
                <a:cs typeface="Yanone Kaffeesatz Regular"/>
              </a:rPr>
              <a:t> </a:t>
            </a:r>
            <a:r>
              <a:rPr sz="1700" spc="175" dirty="0">
                <a:latin typeface="Verdana"/>
                <a:cs typeface="Verdana"/>
              </a:rPr>
              <a:t>DEPARTMENT</a:t>
            </a:r>
            <a:r>
              <a:rPr sz="1700" spc="175" dirty="0">
                <a:latin typeface="Yanone Kaffeesatz Regular"/>
                <a:cs typeface="Yanone Kaffeesatz Regular"/>
              </a:rPr>
              <a:t>,</a:t>
            </a:r>
            <a:r>
              <a:rPr sz="1700" spc="215" dirty="0">
                <a:latin typeface="Yanone Kaffeesatz Regular"/>
                <a:cs typeface="Yanone Kaffeesatz Regular"/>
              </a:rPr>
              <a:t> </a:t>
            </a:r>
            <a:r>
              <a:rPr sz="1700" spc="165" dirty="0">
                <a:latin typeface="Verdana"/>
                <a:cs typeface="Verdana"/>
              </a:rPr>
              <a:t>WAREHOUSE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due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45" dirty="0">
                <a:latin typeface="Verdana"/>
                <a:cs typeface="Verdana"/>
              </a:rPr>
              <a:t>to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90" dirty="0">
                <a:latin typeface="Verdana"/>
                <a:cs typeface="Verdana"/>
              </a:rPr>
              <a:t>FK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120" dirty="0">
                <a:latin typeface="Verdana"/>
                <a:cs typeface="Verdana"/>
              </a:rPr>
              <a:t>constraint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75" dirty="0">
                <a:latin typeface="Verdana"/>
                <a:cs typeface="Verdana"/>
              </a:rPr>
              <a:t>INSERT </a:t>
            </a:r>
            <a:r>
              <a:rPr sz="1400" spc="95" dirty="0">
                <a:latin typeface="Verdana"/>
                <a:cs typeface="Verdana"/>
              </a:rPr>
              <a:t>INTO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EMPLOYEE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50" spc="30" dirty="0">
                <a:latin typeface="Arial"/>
                <a:cs typeface="Arial"/>
              </a:rPr>
              <a:t>(</a:t>
            </a:r>
            <a:r>
              <a:rPr sz="1400" spc="30" dirty="0">
                <a:latin typeface="Verdana"/>
                <a:cs typeface="Verdana"/>
              </a:rPr>
              <a:t>EmployeeID</a:t>
            </a:r>
            <a:r>
              <a:rPr sz="1450" spc="3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Verdana"/>
                <a:cs typeface="Verdana"/>
              </a:rPr>
              <a:t>First</a:t>
            </a:r>
            <a:r>
              <a:rPr sz="1450" spc="5" dirty="0">
                <a:latin typeface="Arial"/>
                <a:cs typeface="Arial"/>
              </a:rPr>
              <a:t>_</a:t>
            </a:r>
            <a:r>
              <a:rPr sz="1400" spc="5" dirty="0">
                <a:latin typeface="Verdana"/>
                <a:cs typeface="Verdana"/>
              </a:rPr>
              <a:t>Name</a:t>
            </a:r>
            <a:r>
              <a:rPr sz="1450" spc="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Verdana"/>
                <a:cs typeface="Verdana"/>
              </a:rPr>
              <a:t>Last</a:t>
            </a:r>
            <a:r>
              <a:rPr sz="1450" spc="-5" dirty="0">
                <a:latin typeface="Arial"/>
                <a:cs typeface="Arial"/>
              </a:rPr>
              <a:t>_</a:t>
            </a:r>
            <a:r>
              <a:rPr sz="1400" spc="-5" dirty="0">
                <a:latin typeface="Verdana"/>
                <a:cs typeface="Verdana"/>
              </a:rPr>
              <a:t>Name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Title</a:t>
            </a:r>
            <a:r>
              <a:rPr sz="1450" spc="-10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Gender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15" dirty="0">
                <a:latin typeface="Verdana"/>
                <a:cs typeface="Verdana"/>
              </a:rPr>
              <a:t>Location</a:t>
            </a:r>
            <a:r>
              <a:rPr sz="1450" spc="15" dirty="0">
                <a:latin typeface="Arial"/>
                <a:cs typeface="Arial"/>
              </a:rPr>
              <a:t>,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Verdana"/>
                <a:cs typeface="Verdana"/>
              </a:rPr>
              <a:t>Email</a:t>
            </a:r>
            <a:r>
              <a:rPr sz="1450" spc="-25" dirty="0">
                <a:latin typeface="Arial"/>
                <a:cs typeface="Arial"/>
              </a:rPr>
              <a:t>,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Verdana"/>
                <a:cs typeface="Verdana"/>
              </a:rPr>
              <a:t>Phone</a:t>
            </a:r>
            <a:r>
              <a:rPr sz="1450" spc="30" dirty="0">
                <a:latin typeface="Arial"/>
                <a:cs typeface="Arial"/>
              </a:rPr>
              <a:t>_</a:t>
            </a:r>
            <a:r>
              <a:rPr sz="1400" spc="30" dirty="0">
                <a:latin typeface="Verdana"/>
                <a:cs typeface="Verdana"/>
              </a:rPr>
              <a:t>Number</a:t>
            </a:r>
            <a:r>
              <a:rPr sz="1450" spc="3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55" dirty="0">
                <a:latin typeface="Verdana"/>
                <a:cs typeface="Verdana"/>
              </a:rPr>
              <a:t>VALUES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50" spc="125" dirty="0">
                <a:latin typeface="Arial"/>
                <a:cs typeface="Arial"/>
              </a:rPr>
              <a:t>(001000001,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35" dirty="0">
                <a:latin typeface="Arial"/>
                <a:cs typeface="Arial"/>
              </a:rPr>
              <a:t>'</a:t>
            </a:r>
            <a:r>
              <a:rPr sz="1400" spc="-35" dirty="0">
                <a:latin typeface="Verdana"/>
                <a:cs typeface="Verdana"/>
              </a:rPr>
              <a:t>John</a:t>
            </a:r>
            <a:r>
              <a:rPr sz="1450" spc="-3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30" dirty="0">
                <a:latin typeface="Arial"/>
                <a:cs typeface="Arial"/>
              </a:rPr>
              <a:t>'</a:t>
            </a:r>
            <a:r>
              <a:rPr sz="1400" spc="-30" dirty="0">
                <a:latin typeface="Verdana"/>
                <a:cs typeface="Verdana"/>
              </a:rPr>
              <a:t>Smith</a:t>
            </a:r>
            <a:r>
              <a:rPr sz="1450" spc="-30" dirty="0">
                <a:latin typeface="Arial"/>
                <a:cs typeface="Arial"/>
              </a:rPr>
              <a:t>',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20" dirty="0">
                <a:latin typeface="Arial"/>
                <a:cs typeface="Arial"/>
              </a:rPr>
              <a:t>'</a:t>
            </a:r>
            <a:r>
              <a:rPr sz="1400" spc="20" dirty="0">
                <a:latin typeface="Verdana"/>
                <a:cs typeface="Verdana"/>
              </a:rPr>
              <a:t>Accountant</a:t>
            </a:r>
            <a:r>
              <a:rPr sz="1450" spc="20" dirty="0">
                <a:latin typeface="Arial"/>
                <a:cs typeface="Arial"/>
              </a:rPr>
              <a:t>',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55" dirty="0">
                <a:latin typeface="Arial"/>
                <a:cs typeface="Arial"/>
              </a:rPr>
              <a:t>'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50" spc="-5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Sydney</a:t>
            </a:r>
            <a:r>
              <a:rPr sz="1450" spc="-5" dirty="0">
                <a:latin typeface="Arial"/>
                <a:cs typeface="Arial"/>
              </a:rPr>
              <a:t>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Verdana"/>
                <a:cs typeface="Verdana"/>
              </a:rPr>
              <a:t>Australia</a:t>
            </a:r>
            <a:r>
              <a:rPr sz="1450" spc="-10" dirty="0">
                <a:latin typeface="Arial"/>
                <a:cs typeface="Arial"/>
              </a:rPr>
              <a:t>',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-5" dirty="0">
                <a:latin typeface="Arial"/>
                <a:cs typeface="Arial"/>
              </a:rPr>
              <a:t>'</a:t>
            </a:r>
            <a:r>
              <a:rPr sz="1400" spc="-5" dirty="0">
                <a:latin typeface="Verdana"/>
                <a:cs typeface="Verdana"/>
              </a:rPr>
              <a:t>johnsmith</a:t>
            </a:r>
            <a:r>
              <a:rPr sz="1450" spc="-5" dirty="0">
                <a:latin typeface="Arial"/>
                <a:cs typeface="Arial"/>
              </a:rPr>
              <a:t>@</a:t>
            </a:r>
            <a:r>
              <a:rPr sz="1400" spc="-5" dirty="0">
                <a:latin typeface="Verdana"/>
                <a:cs typeface="Verdana"/>
              </a:rPr>
              <a:t>gmail</a:t>
            </a:r>
            <a:r>
              <a:rPr sz="1450" spc="-5" dirty="0">
                <a:latin typeface="Arial"/>
                <a:cs typeface="Arial"/>
              </a:rPr>
              <a:t>.</a:t>
            </a:r>
            <a:r>
              <a:rPr sz="1400" spc="-5" dirty="0">
                <a:latin typeface="Verdana"/>
                <a:cs typeface="Verdana"/>
              </a:rPr>
              <a:t>com</a:t>
            </a:r>
            <a:r>
              <a:rPr sz="1450" spc="-5" dirty="0">
                <a:latin typeface="Arial"/>
                <a:cs typeface="Arial"/>
              </a:rPr>
              <a:t>',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-10" dirty="0">
                <a:latin typeface="Arial"/>
                <a:cs typeface="Arial"/>
              </a:rPr>
              <a:t>'+61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813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114" dirty="0">
                <a:latin typeface="Arial"/>
                <a:cs typeface="Arial"/>
              </a:rPr>
              <a:t>278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909');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08436" y="3405529"/>
            <a:ext cx="850265" cy="19050"/>
          </a:xfrm>
          <a:custGeom>
            <a:avLst/>
            <a:gdLst/>
            <a:ahLst/>
            <a:cxnLst/>
            <a:rect l="l" t="t" r="r" b="b"/>
            <a:pathLst>
              <a:path w="850264" h="19050">
                <a:moveTo>
                  <a:pt x="850239" y="0"/>
                </a:moveTo>
                <a:lnTo>
                  <a:pt x="326593" y="0"/>
                </a:lnTo>
                <a:lnTo>
                  <a:pt x="0" y="0"/>
                </a:lnTo>
                <a:lnTo>
                  <a:pt x="0" y="18440"/>
                </a:lnTo>
                <a:lnTo>
                  <a:pt x="326593" y="18440"/>
                </a:lnTo>
                <a:lnTo>
                  <a:pt x="850239" y="18440"/>
                </a:lnTo>
                <a:lnTo>
                  <a:pt x="850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60496" y="2339082"/>
          <a:ext cx="2369820" cy="3733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38455">
                        <a:lnSpc>
                          <a:spcPct val="100000"/>
                        </a:lnSpc>
                      </a:pPr>
                      <a:r>
                        <a:rPr sz="1950" spc="210" dirty="0">
                          <a:latin typeface="Verdana"/>
                          <a:cs typeface="Verdana"/>
                        </a:rPr>
                        <a:t>EMPLOYEE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54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50" u="heavy" spc="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Em</a:t>
                      </a:r>
                      <a:r>
                        <a:rPr sz="1450" spc="80" dirty="0">
                          <a:latin typeface="Verdana"/>
                          <a:cs typeface="Verdana"/>
                        </a:rPr>
                        <a:t>ployeeID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50" spc="45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550" spc="4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5" dirty="0">
                          <a:latin typeface="Verdana"/>
                          <a:cs typeface="Verdana"/>
                        </a:rPr>
                        <a:t>Name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95">
                <a:tc>
                  <a:txBody>
                    <a:bodyPr/>
                    <a:lstStyle/>
                    <a:p>
                      <a:pPr marL="6223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55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0" dirty="0">
                          <a:latin typeface="Verdana"/>
                          <a:cs typeface="Verdana"/>
                        </a:rPr>
                        <a:t>Name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0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Title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2032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50" spc="75" dirty="0">
                          <a:latin typeface="Verdana"/>
                          <a:cs typeface="Verdana"/>
                        </a:rPr>
                        <a:t>Gender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50" spc="6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223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30" dirty="0">
                          <a:latin typeface="Verdana"/>
                          <a:cs typeface="Verdana"/>
                        </a:rPr>
                        <a:t>Email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381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6"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50" spc="55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550" spc="5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55" dirty="0">
                          <a:latin typeface="Verdana"/>
                          <a:cs typeface="Verdana"/>
                        </a:rPr>
                        <a:t>Number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5944" y="9513224"/>
            <a:ext cx="28765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-100" dirty="0">
                <a:latin typeface="Arial"/>
                <a:cs typeface="Arial"/>
              </a:rPr>
              <a:t>18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077277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3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270" dirty="0"/>
              <a:t>BRANCH</a:t>
            </a:r>
            <a:endParaRPr sz="6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224" y="9513224"/>
            <a:ext cx="26860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13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3682" y="2332844"/>
            <a:ext cx="7785100" cy="146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EMPLOYEE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144780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Arial"/>
                <a:cs typeface="Arial"/>
              </a:rPr>
              <a:t>(110101023,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'</a:t>
            </a:r>
            <a:r>
              <a:rPr sz="1500" spc="15" dirty="0">
                <a:latin typeface="Verdana"/>
                <a:cs typeface="Verdana"/>
              </a:rPr>
              <a:t>Secaucus</a:t>
            </a:r>
            <a:r>
              <a:rPr sz="1600" spc="15" dirty="0">
                <a:latin typeface="Arial"/>
                <a:cs typeface="Arial"/>
              </a:rPr>
              <a:t>',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'</a:t>
            </a:r>
            <a:r>
              <a:rPr sz="1500" spc="45" dirty="0">
                <a:latin typeface="Verdana"/>
                <a:cs typeface="Verdana"/>
              </a:rPr>
              <a:t>Teterboro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NJ</a:t>
            </a:r>
            <a:r>
              <a:rPr sz="1600" spc="-60" dirty="0">
                <a:latin typeface="Arial"/>
                <a:cs typeface="Arial"/>
              </a:rPr>
              <a:t>',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29,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25" dirty="0">
                <a:latin typeface="Arial"/>
                <a:cs typeface="Arial"/>
              </a:rPr>
              <a:t>001000001);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3682" y="4145677"/>
            <a:ext cx="6339840" cy="10814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600" spc="40" dirty="0">
                <a:latin typeface="Arial"/>
                <a:cs typeface="Arial"/>
              </a:rPr>
              <a:t>(110101024,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'</a:t>
            </a:r>
            <a:r>
              <a:rPr sz="1500" spc="10" dirty="0">
                <a:latin typeface="Verdana"/>
                <a:cs typeface="Verdana"/>
              </a:rPr>
              <a:t>Bayonne</a:t>
            </a:r>
            <a:r>
              <a:rPr sz="1600" spc="10" dirty="0">
                <a:latin typeface="Arial"/>
                <a:cs typeface="Arial"/>
              </a:rPr>
              <a:t>'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,'</a:t>
            </a:r>
            <a:r>
              <a:rPr sz="1500" spc="5" dirty="0">
                <a:latin typeface="Verdana"/>
                <a:cs typeface="Verdana"/>
              </a:rPr>
              <a:t>Queens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NY</a:t>
            </a:r>
            <a:r>
              <a:rPr sz="1600" spc="-30" dirty="0">
                <a:latin typeface="Arial"/>
                <a:cs typeface="Arial"/>
              </a:rPr>
              <a:t>',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36,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001000002);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3682" y="5574542"/>
            <a:ext cx="6799580" cy="39395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600" spc="40" dirty="0">
                <a:latin typeface="Arial"/>
                <a:cs typeface="Arial"/>
              </a:rPr>
              <a:t>(110101025,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'</a:t>
            </a:r>
            <a:r>
              <a:rPr sz="1500" spc="15" dirty="0">
                <a:latin typeface="Verdana"/>
                <a:cs typeface="Verdana"/>
              </a:rPr>
              <a:t>North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Bergen</a:t>
            </a:r>
            <a:r>
              <a:rPr sz="1600" spc="-5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'</a:t>
            </a:r>
            <a:r>
              <a:rPr sz="1500" spc="25" dirty="0">
                <a:latin typeface="Verdana"/>
                <a:cs typeface="Verdana"/>
              </a:rPr>
              <a:t>Manhattan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NY</a:t>
            </a:r>
            <a:r>
              <a:rPr sz="1600" spc="-30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41,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001000003);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464820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600" spc="35" dirty="0">
                <a:latin typeface="Arial"/>
                <a:cs typeface="Arial"/>
              </a:rPr>
              <a:t>(110101026,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'</a:t>
            </a:r>
            <a:r>
              <a:rPr sz="1500" spc="-25" dirty="0">
                <a:latin typeface="Verdana"/>
                <a:cs typeface="Verdana"/>
              </a:rPr>
              <a:t>Kearny</a:t>
            </a:r>
            <a:r>
              <a:rPr sz="1600" spc="-25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'</a:t>
            </a:r>
            <a:r>
              <a:rPr sz="1500" spc="30" dirty="0">
                <a:latin typeface="Verdana"/>
                <a:cs typeface="Verdana"/>
              </a:rPr>
              <a:t>Edison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NJ</a:t>
            </a:r>
            <a:r>
              <a:rPr sz="1600" spc="-60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35,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45" dirty="0">
                <a:latin typeface="Arial"/>
                <a:cs typeface="Arial"/>
              </a:rPr>
              <a:t>001000004);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90" dirty="0">
                <a:latin typeface="Verdana"/>
                <a:cs typeface="Verdana"/>
              </a:rPr>
              <a:t>INSERT </a:t>
            </a:r>
            <a:r>
              <a:rPr sz="1500" spc="114" dirty="0">
                <a:latin typeface="Verdana"/>
                <a:cs typeface="Verdana"/>
              </a:rPr>
              <a:t>INTO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BRANCH</a:t>
            </a:r>
            <a:endParaRPr sz="1500">
              <a:latin typeface="Verdana"/>
              <a:cs typeface="Verdana"/>
            </a:endParaRPr>
          </a:p>
          <a:p>
            <a:pPr marL="12700" marR="205104">
              <a:lnSpc>
                <a:spcPct val="146500"/>
              </a:lnSpc>
              <a:spcBef>
                <a:spcPts val="20"/>
              </a:spcBef>
            </a:pPr>
            <a:r>
              <a:rPr sz="160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BranchID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10" dirty="0">
                <a:latin typeface="Verdana"/>
                <a:cs typeface="Verdana"/>
              </a:rPr>
              <a:t>Branch</a:t>
            </a:r>
            <a:r>
              <a:rPr sz="1600" spc="10" dirty="0">
                <a:latin typeface="Arial"/>
                <a:cs typeface="Arial"/>
              </a:rPr>
              <a:t>_</a:t>
            </a:r>
            <a:r>
              <a:rPr sz="1500" spc="10" dirty="0">
                <a:latin typeface="Verdana"/>
                <a:cs typeface="Verdana"/>
              </a:rPr>
              <a:t>Name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500" spc="20" dirty="0">
                <a:latin typeface="Verdana"/>
                <a:cs typeface="Verdana"/>
              </a:rPr>
              <a:t>Location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Employee</a:t>
            </a:r>
            <a:r>
              <a:rPr sz="160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60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Branch</a:t>
            </a:r>
            <a:r>
              <a:rPr sz="160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600" spc="35" dirty="0">
                <a:latin typeface="Arial"/>
                <a:cs typeface="Arial"/>
              </a:rPr>
              <a:t>)  </a:t>
            </a:r>
            <a:r>
              <a:rPr sz="1500" spc="70" dirty="0">
                <a:latin typeface="Verdana"/>
                <a:cs typeface="Verdana"/>
              </a:rPr>
              <a:t>VALUES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600" spc="25" dirty="0">
                <a:latin typeface="Arial"/>
                <a:cs typeface="Arial"/>
              </a:rPr>
              <a:t>(110101027,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'</a:t>
            </a:r>
            <a:r>
              <a:rPr sz="1500" spc="10" dirty="0">
                <a:latin typeface="Verdana"/>
                <a:cs typeface="Verdana"/>
              </a:rPr>
              <a:t>Teterboro</a:t>
            </a:r>
            <a:r>
              <a:rPr sz="1600" spc="10" dirty="0">
                <a:latin typeface="Arial"/>
                <a:cs typeface="Arial"/>
              </a:rPr>
              <a:t>',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'</a:t>
            </a:r>
            <a:r>
              <a:rPr sz="1500" spc="25" dirty="0">
                <a:latin typeface="Verdana"/>
                <a:cs typeface="Verdana"/>
              </a:rPr>
              <a:t>Long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Island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NY</a:t>
            </a:r>
            <a:r>
              <a:rPr sz="1600" spc="-30" dirty="0">
                <a:latin typeface="Arial"/>
                <a:cs typeface="Arial"/>
              </a:rPr>
              <a:t>',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29,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001000005);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17684" y="2362890"/>
          <a:ext cx="2574290" cy="355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2150" spc="215" dirty="0">
                          <a:latin typeface="Verdana"/>
                          <a:cs typeface="Verdana"/>
                        </a:rPr>
                        <a:t>BRANCH</a:t>
                      </a:r>
                      <a:endParaRPr sz="215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u="heavy" spc="8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BranchID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212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5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50" dirty="0">
                          <a:latin typeface="Verdana"/>
                          <a:cs typeface="Verdana"/>
                        </a:rPr>
                        <a:t>Name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924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70" dirty="0">
                          <a:latin typeface="Verdana"/>
                          <a:cs typeface="Verdana"/>
                        </a:rPr>
                        <a:t>Location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79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65" dirty="0">
                          <a:latin typeface="Verdana"/>
                          <a:cs typeface="Verdana"/>
                        </a:rPr>
                        <a:t>Employee</a:t>
                      </a:r>
                      <a:r>
                        <a:rPr sz="1700" spc="6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5" dirty="0">
                          <a:latin typeface="Verdana"/>
                          <a:cs typeface="Verdana"/>
                        </a:rPr>
                        <a:t>Qty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658"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600" spc="60" dirty="0">
                          <a:latin typeface="Verdana"/>
                          <a:cs typeface="Verdana"/>
                        </a:rPr>
                        <a:t>Branch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24"/>
            <a:ext cx="1285240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315" dirty="0"/>
              <a:t>DEPARTMENT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95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972" y="9477708"/>
            <a:ext cx="2393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0957" y="4399562"/>
            <a:ext cx="4192904" cy="10718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 </a:t>
            </a:r>
            <a:r>
              <a:rPr sz="1550" spc="35" dirty="0">
                <a:latin typeface="Arial"/>
                <a:cs typeface="Arial"/>
              </a:rPr>
              <a:t>('</a:t>
            </a:r>
            <a:r>
              <a:rPr sz="1500" spc="35" dirty="0">
                <a:latin typeface="Verdana"/>
                <a:cs typeface="Verdana"/>
              </a:rPr>
              <a:t>Customer</a:t>
            </a:r>
            <a:r>
              <a:rPr sz="1500" spc="-39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Service</a:t>
            </a:r>
            <a:r>
              <a:rPr sz="1550" spc="-5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001000002);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0957" y="5815561"/>
            <a:ext cx="4197350" cy="248793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</a:t>
            </a:r>
            <a:r>
              <a:rPr sz="1500" spc="-385" dirty="0">
                <a:latin typeface="Verdana"/>
                <a:cs typeface="Verdana"/>
              </a:rPr>
              <a:t> </a:t>
            </a:r>
            <a:r>
              <a:rPr sz="1550" spc="-5" dirty="0">
                <a:latin typeface="Arial"/>
                <a:cs typeface="Arial"/>
              </a:rPr>
              <a:t>('</a:t>
            </a:r>
            <a:r>
              <a:rPr sz="1500" spc="-5" dirty="0">
                <a:latin typeface="Verdana"/>
                <a:cs typeface="Verdana"/>
              </a:rPr>
              <a:t>Human </a:t>
            </a:r>
            <a:r>
              <a:rPr sz="1500" spc="15" dirty="0">
                <a:latin typeface="Verdana"/>
                <a:cs typeface="Verdana"/>
              </a:rPr>
              <a:t>Resources</a:t>
            </a:r>
            <a:r>
              <a:rPr sz="1550" spc="15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001000003);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42545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</a:t>
            </a:r>
            <a:r>
              <a:rPr sz="1500" spc="-305" dirty="0">
                <a:latin typeface="Verdana"/>
                <a:cs typeface="Verdana"/>
              </a:rPr>
              <a:t> </a:t>
            </a:r>
            <a:r>
              <a:rPr sz="1550" spc="25" dirty="0">
                <a:latin typeface="Arial"/>
                <a:cs typeface="Arial"/>
              </a:rPr>
              <a:t>(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Marketing</a:t>
            </a:r>
            <a:r>
              <a:rPr sz="1550" spc="-10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001000004);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0957" y="8647557"/>
            <a:ext cx="3776979" cy="10718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0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</a:t>
            </a:r>
            <a:r>
              <a:rPr sz="1500" spc="-310" dirty="0">
                <a:latin typeface="Verdana"/>
                <a:cs typeface="Verdana"/>
              </a:rPr>
              <a:t> </a:t>
            </a:r>
            <a:r>
              <a:rPr sz="1550" spc="25" dirty="0">
                <a:latin typeface="Arial"/>
                <a:cs typeface="Arial"/>
              </a:rPr>
              <a:t>(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Security</a:t>
            </a:r>
            <a:r>
              <a:rPr sz="1550" spc="-10" dirty="0">
                <a:latin typeface="Arial"/>
                <a:cs typeface="Arial"/>
              </a:rPr>
              <a:t>', </a:t>
            </a:r>
            <a:r>
              <a:rPr sz="1550" spc="160" dirty="0">
                <a:latin typeface="Arial"/>
                <a:cs typeface="Arial"/>
              </a:rPr>
              <a:t>001000005);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0957" y="2341914"/>
            <a:ext cx="7785100" cy="17138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EMPLOYEE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75" dirty="0">
                <a:latin typeface="Verdana"/>
                <a:cs typeface="Verdana"/>
              </a:rPr>
              <a:t>DEPARTMENT</a:t>
            </a:r>
            <a:endParaRPr sz="1500">
              <a:latin typeface="Verdana"/>
              <a:cs typeface="Verdana"/>
            </a:endParaRPr>
          </a:p>
          <a:p>
            <a:pPr marL="12700" marR="4013200">
              <a:lnSpc>
                <a:spcPct val="149900"/>
              </a:lnSpc>
              <a:spcBef>
                <a:spcPts val="5"/>
              </a:spcBef>
            </a:pPr>
            <a:r>
              <a:rPr sz="1550" spc="5" dirty="0">
                <a:latin typeface="Arial"/>
                <a:cs typeface="Arial"/>
              </a:rPr>
              <a:t>(</a:t>
            </a:r>
            <a:r>
              <a:rPr sz="1500" spc="5" dirty="0">
                <a:latin typeface="Verdana"/>
                <a:cs typeface="Verdana"/>
              </a:rPr>
              <a:t>Department</a:t>
            </a:r>
            <a:r>
              <a:rPr sz="1550" spc="5" dirty="0">
                <a:latin typeface="Arial"/>
                <a:cs typeface="Arial"/>
              </a:rPr>
              <a:t>_</a:t>
            </a:r>
            <a:r>
              <a:rPr sz="1500" spc="5" dirty="0">
                <a:latin typeface="Verdana"/>
                <a:cs typeface="Verdana"/>
              </a:rPr>
              <a:t>Name</a:t>
            </a:r>
            <a:r>
              <a:rPr sz="1550" spc="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Department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Mgr</a:t>
            </a:r>
            <a:r>
              <a:rPr sz="1550" spc="25" dirty="0">
                <a:latin typeface="Arial"/>
                <a:cs typeface="Arial"/>
              </a:rPr>
              <a:t>)  </a:t>
            </a:r>
            <a:r>
              <a:rPr sz="1500" spc="55" dirty="0">
                <a:latin typeface="Verdana"/>
                <a:cs typeface="Verdana"/>
              </a:rPr>
              <a:t>VALUES </a:t>
            </a:r>
            <a:r>
              <a:rPr sz="1550" spc="15" dirty="0">
                <a:latin typeface="Arial"/>
                <a:cs typeface="Arial"/>
              </a:rPr>
              <a:t>('</a:t>
            </a:r>
            <a:r>
              <a:rPr sz="1500" spc="15" dirty="0">
                <a:latin typeface="Verdana"/>
                <a:cs typeface="Verdana"/>
              </a:rPr>
              <a:t>Accounting</a:t>
            </a:r>
            <a:r>
              <a:rPr sz="1550" spc="15" dirty="0">
                <a:latin typeface="Arial"/>
                <a:cs typeface="Arial"/>
              </a:rPr>
              <a:t>',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550" spc="135" dirty="0">
                <a:latin typeface="Arial"/>
                <a:cs typeface="Arial"/>
              </a:rPr>
              <a:t>001000001);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2255" y="3302710"/>
            <a:ext cx="1433195" cy="16510"/>
          </a:xfrm>
          <a:custGeom>
            <a:avLst/>
            <a:gdLst/>
            <a:ahLst/>
            <a:cxnLst/>
            <a:rect l="l" t="t" r="r" b="b"/>
            <a:pathLst>
              <a:path w="1433195" h="16510">
                <a:moveTo>
                  <a:pt x="1432694" y="16190"/>
                </a:moveTo>
                <a:lnTo>
                  <a:pt x="0" y="16190"/>
                </a:lnTo>
                <a:lnTo>
                  <a:pt x="0" y="0"/>
                </a:lnTo>
                <a:lnTo>
                  <a:pt x="1432694" y="0"/>
                </a:lnTo>
                <a:lnTo>
                  <a:pt x="1432694" y="16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03736" y="2362898"/>
          <a:ext cx="2861310" cy="1690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35940">
                        <a:lnSpc>
                          <a:spcPct val="100000"/>
                        </a:lnSpc>
                      </a:pPr>
                      <a:r>
                        <a:rPr sz="1600" spc="170" dirty="0">
                          <a:latin typeface="Verdana"/>
                          <a:cs typeface="Verdana"/>
                        </a:rPr>
                        <a:t>DEPARTMENT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23"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u="heavy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partment</a:t>
                      </a:r>
                      <a:r>
                        <a:rPr sz="1450" spc="2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977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11"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25" dirty="0">
                          <a:latin typeface="Verdana"/>
                          <a:cs typeface="Verdana"/>
                        </a:rPr>
                        <a:t>Department</a:t>
                      </a:r>
                      <a:r>
                        <a:rPr sz="1450" spc="25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4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50" spc="5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55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450" spc="55" dirty="0">
                          <a:latin typeface="Arial"/>
                          <a:cs typeface="Arial"/>
                        </a:rPr>
                        <a:t>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0667" y="2616948"/>
            <a:ext cx="7649209" cy="7670165"/>
            <a:chOff x="2380667" y="2616948"/>
            <a:chExt cx="7649209" cy="7670165"/>
          </a:xfrm>
        </p:grpSpPr>
        <p:sp>
          <p:nvSpPr>
            <p:cNvPr id="3" name="object 3"/>
            <p:cNvSpPr/>
            <p:nvPr/>
          </p:nvSpPr>
          <p:spPr>
            <a:xfrm>
              <a:off x="3128284" y="2616948"/>
              <a:ext cx="6896099" cy="7648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8284" y="2616951"/>
              <a:ext cx="6896099" cy="7670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80667" y="2616951"/>
              <a:ext cx="7648590" cy="76676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1555" y="1238234"/>
            <a:ext cx="3554095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Contents</a:t>
            </a:r>
          </a:p>
        </p:txBody>
      </p:sp>
      <p:sp>
        <p:nvSpPr>
          <p:cNvPr id="7" name="object 7"/>
          <p:cNvSpPr/>
          <p:nvPr/>
        </p:nvSpPr>
        <p:spPr>
          <a:xfrm>
            <a:off x="10685190" y="3174958"/>
            <a:ext cx="85725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85190" y="396553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14931" y="2962160"/>
            <a:ext cx="163004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80" dirty="0">
                <a:latin typeface="Verdana"/>
                <a:cs typeface="Verdana"/>
              </a:rPr>
              <a:t>Overview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50" spc="50" dirty="0">
                <a:latin typeface="Verdana"/>
                <a:cs typeface="Verdana"/>
              </a:rPr>
              <a:t>Entities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85190" y="475610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14931" y="4543310"/>
            <a:ext cx="72834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30" dirty="0">
                <a:latin typeface="Verdana"/>
                <a:cs typeface="Verdana"/>
              </a:rPr>
              <a:t>E</a:t>
            </a:r>
            <a:r>
              <a:rPr sz="2550" spc="30" dirty="0">
                <a:latin typeface="Verdana"/>
                <a:cs typeface="Verdana"/>
              </a:rPr>
              <a:t>R</a:t>
            </a:r>
            <a:r>
              <a:rPr sz="2550" spc="5" dirty="0">
                <a:latin typeface="Verdana"/>
                <a:cs typeface="Verdana"/>
              </a:rPr>
              <a:t>D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85190" y="554668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5190" y="633725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5190" y="712783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85190" y="791840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85190" y="8708983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914931" y="5333885"/>
            <a:ext cx="2665730" cy="3576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20" dirty="0">
                <a:latin typeface="Verdana"/>
                <a:cs typeface="Verdana"/>
              </a:rPr>
              <a:t>Data</a:t>
            </a:r>
            <a:r>
              <a:rPr sz="2550" spc="-305" dirty="0">
                <a:latin typeface="Verdana"/>
                <a:cs typeface="Verdana"/>
              </a:rPr>
              <a:t> </a:t>
            </a:r>
            <a:r>
              <a:rPr sz="2550" spc="40" dirty="0">
                <a:latin typeface="Verdana"/>
                <a:cs typeface="Verdana"/>
              </a:rPr>
              <a:t>Dictionary</a:t>
            </a:r>
            <a:endParaRPr sz="2550">
              <a:latin typeface="Verdana"/>
              <a:cs typeface="Verdana"/>
            </a:endParaRPr>
          </a:p>
          <a:p>
            <a:pPr marL="12700" marR="5080">
              <a:lnSpc>
                <a:spcPct val="203399"/>
              </a:lnSpc>
            </a:pPr>
            <a:r>
              <a:rPr sz="2550" spc="35" dirty="0">
                <a:latin typeface="Verdana"/>
                <a:cs typeface="Verdana"/>
              </a:rPr>
              <a:t>DB </a:t>
            </a:r>
            <a:r>
              <a:rPr sz="2550" spc="45" dirty="0">
                <a:latin typeface="Verdana"/>
                <a:cs typeface="Verdana"/>
              </a:rPr>
              <a:t>Design  </a:t>
            </a:r>
            <a:r>
              <a:rPr sz="2550" spc="70" dirty="0">
                <a:latin typeface="Verdana"/>
                <a:cs typeface="Verdana"/>
              </a:rPr>
              <a:t>Creating</a:t>
            </a:r>
            <a:r>
              <a:rPr sz="2550" spc="-325" dirty="0">
                <a:latin typeface="Verdana"/>
                <a:cs typeface="Verdana"/>
              </a:rPr>
              <a:t> </a:t>
            </a:r>
            <a:r>
              <a:rPr sz="2550" spc="70" dirty="0">
                <a:latin typeface="Verdana"/>
                <a:cs typeface="Verdana"/>
              </a:rPr>
              <a:t>Tables  </a:t>
            </a:r>
            <a:r>
              <a:rPr sz="2550" spc="55" dirty="0">
                <a:latin typeface="Verdana"/>
                <a:cs typeface="Verdana"/>
              </a:rPr>
              <a:t>Populating</a:t>
            </a:r>
            <a:r>
              <a:rPr sz="2550" spc="-345" dirty="0">
                <a:latin typeface="Verdana"/>
                <a:cs typeface="Verdana"/>
              </a:rPr>
              <a:t> </a:t>
            </a:r>
            <a:r>
              <a:rPr sz="2550" spc="20" dirty="0">
                <a:latin typeface="Verdana"/>
                <a:cs typeface="Verdana"/>
              </a:rPr>
              <a:t>Data  </a:t>
            </a:r>
            <a:r>
              <a:rPr sz="2550" spc="70" dirty="0">
                <a:latin typeface="Verdana"/>
                <a:cs typeface="Verdana"/>
              </a:rPr>
              <a:t>Creating</a:t>
            </a:r>
            <a:r>
              <a:rPr sz="2550" spc="-290" dirty="0">
                <a:latin typeface="Verdana"/>
                <a:cs typeface="Verdana"/>
              </a:rPr>
              <a:t> </a:t>
            </a:r>
            <a:r>
              <a:rPr sz="2550" spc="135" dirty="0">
                <a:latin typeface="Verdana"/>
                <a:cs typeface="Verdana"/>
              </a:rPr>
              <a:t>View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85190" y="9499558"/>
            <a:ext cx="85725" cy="85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14931" y="9286760"/>
            <a:ext cx="256476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70" dirty="0">
                <a:latin typeface="Verdana"/>
                <a:cs typeface="Verdana"/>
              </a:rPr>
              <a:t>Creating</a:t>
            </a:r>
            <a:r>
              <a:rPr sz="2550" spc="-335" dirty="0">
                <a:latin typeface="Verdana"/>
                <a:cs typeface="Verdana"/>
              </a:rPr>
              <a:t> </a:t>
            </a:r>
            <a:r>
              <a:rPr sz="2550" spc="120" dirty="0">
                <a:latin typeface="Verdana"/>
                <a:cs typeface="Verdana"/>
              </a:rPr>
              <a:t>Index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421" y="9477708"/>
            <a:ext cx="2787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3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24"/>
            <a:ext cx="1306449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0" dirty="0"/>
              <a:t> </a:t>
            </a:r>
            <a:r>
              <a:rPr spc="170" dirty="0"/>
              <a:t>Tables</a:t>
            </a:r>
            <a:r>
              <a:rPr spc="-63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290" dirty="0"/>
              <a:t>DISTRIBUTOR</a:t>
            </a:r>
            <a:endParaRPr sz="6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0511" y="9513224"/>
            <a:ext cx="3181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135" dirty="0">
                <a:latin typeface="Arial"/>
                <a:cs typeface="Arial"/>
              </a:rPr>
              <a:t>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0606" y="2143536"/>
            <a:ext cx="83597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55" dirty="0">
                <a:latin typeface="Verdana"/>
                <a:cs typeface="Verdana"/>
              </a:rPr>
              <a:t>before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90" dirty="0">
                <a:latin typeface="Verdana"/>
                <a:cs typeface="Verdana"/>
              </a:rPr>
              <a:t>WAREHOUSE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6111" y="2726053"/>
            <a:ext cx="6673850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(101010106,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Happy</a:t>
            </a:r>
            <a:r>
              <a:rPr sz="1250" spc="-114" dirty="0">
                <a:latin typeface="Verdana"/>
                <a:cs typeface="Verdana"/>
              </a:rPr>
              <a:t> </a:t>
            </a:r>
            <a:r>
              <a:rPr sz="1250" spc="5" dirty="0">
                <a:latin typeface="Verdana"/>
                <a:cs typeface="Verdana"/>
              </a:rPr>
              <a:t>Distributers</a:t>
            </a:r>
            <a:r>
              <a:rPr sz="1350" spc="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'</a:t>
            </a:r>
            <a:r>
              <a:rPr sz="1250" spc="20" dirty="0">
                <a:latin typeface="Verdana"/>
                <a:cs typeface="Verdana"/>
              </a:rPr>
              <a:t>Columbus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15" dirty="0">
                <a:latin typeface="Verdana"/>
                <a:cs typeface="Verdana"/>
              </a:rPr>
              <a:t>IN</a:t>
            </a:r>
            <a:r>
              <a:rPr sz="1350" spc="-15" dirty="0">
                <a:latin typeface="Arial"/>
                <a:cs typeface="Arial"/>
              </a:rPr>
              <a:t>',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60" dirty="0">
                <a:latin typeface="Arial"/>
                <a:cs typeface="Arial"/>
              </a:rPr>
              <a:t>2356,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14" dirty="0">
                <a:latin typeface="Arial"/>
                <a:cs typeface="Arial"/>
              </a:rPr>
              <a:t>568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14" dirty="0">
                <a:latin typeface="Arial"/>
                <a:cs typeface="Arial"/>
              </a:rPr>
              <a:t>685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560');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6111" y="3907153"/>
            <a:ext cx="670115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25" dirty="0">
                <a:latin typeface="Arial"/>
                <a:cs typeface="Arial"/>
              </a:rPr>
              <a:t>(101010107,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'</a:t>
            </a:r>
            <a:r>
              <a:rPr sz="1250" spc="35" dirty="0">
                <a:latin typeface="Verdana"/>
                <a:cs typeface="Verdana"/>
              </a:rPr>
              <a:t>Inventory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250" spc="10" dirty="0">
                <a:latin typeface="Verdana"/>
                <a:cs typeface="Verdana"/>
              </a:rPr>
              <a:t>Wholesale</a:t>
            </a:r>
            <a:r>
              <a:rPr sz="1350" spc="1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Chicago</a:t>
            </a:r>
            <a:r>
              <a:rPr sz="1350" spc="25" dirty="0">
                <a:latin typeface="Arial"/>
                <a:cs typeface="Arial"/>
              </a:rPr>
              <a:t>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250" spc="-15" dirty="0">
                <a:latin typeface="Verdana"/>
                <a:cs typeface="Verdana"/>
              </a:rPr>
              <a:t>IL</a:t>
            </a:r>
            <a:r>
              <a:rPr sz="1350" spc="-1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00" dirty="0">
                <a:latin typeface="Arial"/>
                <a:cs typeface="Arial"/>
              </a:rPr>
              <a:t>2300,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5" dirty="0">
                <a:latin typeface="Arial"/>
                <a:cs typeface="Arial"/>
              </a:rPr>
              <a:t>230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80" dirty="0">
                <a:latin typeface="Arial"/>
                <a:cs typeface="Arial"/>
              </a:rPr>
              <a:t>021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65" dirty="0">
                <a:latin typeface="Arial"/>
                <a:cs typeface="Arial"/>
              </a:rPr>
              <a:t>000');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36111" y="5088253"/>
            <a:ext cx="6610984" cy="1193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(101010108,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250" dirty="0">
                <a:latin typeface="Verdana"/>
                <a:cs typeface="Verdana"/>
              </a:rPr>
              <a:t>Bulk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dirty="0">
                <a:latin typeface="Verdana"/>
                <a:cs typeface="Verdana"/>
              </a:rPr>
              <a:t>Demand</a:t>
            </a:r>
            <a:r>
              <a:rPr sz="135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250" dirty="0">
                <a:latin typeface="Verdana"/>
                <a:cs typeface="Verdana"/>
              </a:rPr>
              <a:t>Chihuahua</a:t>
            </a:r>
            <a:r>
              <a:rPr sz="135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dirty="0">
                <a:latin typeface="Verdana"/>
                <a:cs typeface="Verdana"/>
              </a:rPr>
              <a:t>Chihuahua</a:t>
            </a:r>
            <a:r>
              <a:rPr sz="1350" dirty="0">
                <a:latin typeface="Arial"/>
                <a:cs typeface="Arial"/>
              </a:rPr>
              <a:t>',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95" dirty="0">
                <a:latin typeface="Arial"/>
                <a:cs typeface="Arial"/>
              </a:rPr>
              <a:t>5300,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'+52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10" dirty="0">
                <a:latin typeface="Arial"/>
                <a:cs typeface="Arial"/>
              </a:rPr>
              <a:t>888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45" dirty="0">
                <a:latin typeface="Arial"/>
                <a:cs typeface="Arial"/>
              </a:rPr>
              <a:t>690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50" dirty="0">
                <a:latin typeface="Arial"/>
                <a:cs typeface="Arial"/>
              </a:rPr>
              <a:t>4146');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36111" y="6564628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(101010109,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'</a:t>
            </a:r>
            <a:r>
              <a:rPr sz="1250" spc="35" dirty="0">
                <a:latin typeface="Verdana"/>
                <a:cs typeface="Verdana"/>
              </a:rPr>
              <a:t>You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90" dirty="0">
                <a:latin typeface="Verdana"/>
                <a:cs typeface="Verdana"/>
              </a:rPr>
              <a:t>To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25" dirty="0">
                <a:latin typeface="Verdana"/>
                <a:cs typeface="Verdana"/>
              </a:rPr>
              <a:t>Retail</a:t>
            </a:r>
            <a:r>
              <a:rPr sz="1350" spc="-2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'</a:t>
            </a:r>
            <a:r>
              <a:rPr sz="1250" spc="-5" dirty="0">
                <a:latin typeface="Verdana"/>
                <a:cs typeface="Verdana"/>
              </a:rPr>
              <a:t>Austin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10" dirty="0">
                <a:latin typeface="Verdana"/>
                <a:cs typeface="Verdana"/>
              </a:rPr>
              <a:t>TX</a:t>
            </a:r>
            <a:r>
              <a:rPr sz="1350" spc="-1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95" dirty="0">
                <a:latin typeface="Arial"/>
                <a:cs typeface="Arial"/>
              </a:rPr>
              <a:t>5300,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512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10" dirty="0">
                <a:latin typeface="Arial"/>
                <a:cs typeface="Arial"/>
              </a:rPr>
              <a:t>000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728');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6111" y="7745728"/>
            <a:ext cx="611060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14" dirty="0">
                <a:latin typeface="Verdana"/>
                <a:cs typeface="Verdana"/>
              </a:rPr>
              <a:t> </a:t>
            </a:r>
            <a:r>
              <a:rPr sz="1350" spc="15" dirty="0">
                <a:latin typeface="Arial"/>
                <a:cs typeface="Arial"/>
              </a:rPr>
              <a:t>(101010110,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'</a:t>
            </a:r>
            <a:r>
              <a:rPr sz="1250" spc="20" dirty="0">
                <a:latin typeface="Verdana"/>
                <a:cs typeface="Verdana"/>
              </a:rPr>
              <a:t>Glorious</a:t>
            </a:r>
            <a:r>
              <a:rPr sz="1250" spc="-110" dirty="0">
                <a:latin typeface="Verdana"/>
                <a:cs typeface="Verdana"/>
              </a:rPr>
              <a:t> </a:t>
            </a:r>
            <a:r>
              <a:rPr sz="1250" spc="20" dirty="0">
                <a:latin typeface="Verdana"/>
                <a:cs typeface="Verdana"/>
              </a:rPr>
              <a:t>Goods</a:t>
            </a:r>
            <a:r>
              <a:rPr sz="1350" spc="20" dirty="0">
                <a:latin typeface="Arial"/>
                <a:cs typeface="Arial"/>
              </a:rPr>
              <a:t>',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'</a:t>
            </a:r>
            <a:r>
              <a:rPr sz="1250" spc="-5" dirty="0">
                <a:latin typeface="Verdana"/>
                <a:cs typeface="Verdana"/>
              </a:rPr>
              <a:t>Orlando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-25" dirty="0">
                <a:latin typeface="Verdana"/>
                <a:cs typeface="Verdana"/>
              </a:rPr>
              <a:t>FL</a:t>
            </a:r>
            <a:r>
              <a:rPr sz="1350" spc="-25" dirty="0">
                <a:latin typeface="Arial"/>
                <a:cs typeface="Arial"/>
              </a:rPr>
              <a:t>',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7268,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45" dirty="0">
                <a:latin typeface="Arial"/>
                <a:cs typeface="Arial"/>
              </a:rPr>
              <a:t>912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726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828');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0606" y="2726053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15" dirty="0">
                <a:latin typeface="Arial"/>
                <a:cs typeface="Arial"/>
              </a:rPr>
              <a:t>(101010101,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'</a:t>
            </a:r>
            <a:r>
              <a:rPr sz="1250" spc="30" dirty="0">
                <a:latin typeface="Verdana"/>
                <a:cs typeface="Verdana"/>
              </a:rPr>
              <a:t>Whole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Order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'</a:t>
            </a:r>
            <a:r>
              <a:rPr sz="1250" dirty="0">
                <a:latin typeface="Verdana"/>
                <a:cs typeface="Verdana"/>
              </a:rPr>
              <a:t>Buffalo</a:t>
            </a:r>
            <a:r>
              <a:rPr sz="135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25" dirty="0">
                <a:latin typeface="Verdana"/>
                <a:cs typeface="Verdana"/>
              </a:rPr>
              <a:t>NY</a:t>
            </a:r>
            <a:r>
              <a:rPr sz="1350" spc="-2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7767,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347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85" dirty="0">
                <a:latin typeface="Arial"/>
                <a:cs typeface="Arial"/>
              </a:rPr>
              <a:t>200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970');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0606" y="3907153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(101010102,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Order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Pros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'</a:t>
            </a:r>
            <a:r>
              <a:rPr sz="1250" spc="10" dirty="0">
                <a:latin typeface="Verdana"/>
                <a:cs typeface="Verdana"/>
              </a:rPr>
              <a:t>Boston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dirty="0">
                <a:latin typeface="Verdana"/>
                <a:cs typeface="Verdana"/>
              </a:rPr>
              <a:t>MA</a:t>
            </a:r>
            <a:r>
              <a:rPr sz="1350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95" dirty="0">
                <a:latin typeface="Arial"/>
                <a:cs typeface="Arial"/>
              </a:rPr>
              <a:t>9030,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567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85" dirty="0">
                <a:latin typeface="Arial"/>
                <a:cs typeface="Arial"/>
              </a:rPr>
              <a:t>200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875');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0606" y="5088253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(101010103,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Order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Pros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'</a:t>
            </a:r>
            <a:r>
              <a:rPr sz="1250" spc="-5" dirty="0">
                <a:latin typeface="Verdana"/>
                <a:cs typeface="Verdana"/>
              </a:rPr>
              <a:t>Bangor</a:t>
            </a:r>
            <a:r>
              <a:rPr sz="1350" spc="-5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10" dirty="0">
                <a:latin typeface="Verdana"/>
                <a:cs typeface="Verdana"/>
              </a:rPr>
              <a:t>ME</a:t>
            </a:r>
            <a:r>
              <a:rPr sz="1350" spc="-10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35" dirty="0">
                <a:latin typeface="Arial"/>
                <a:cs typeface="Arial"/>
              </a:rPr>
              <a:t>1530,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85" dirty="0">
                <a:latin typeface="Arial"/>
                <a:cs typeface="Arial"/>
              </a:rPr>
              <a:t>579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25" dirty="0">
                <a:latin typeface="Arial"/>
                <a:cs typeface="Arial"/>
              </a:rPr>
              <a:t>254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776');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0606" y="6269353"/>
            <a:ext cx="6081395" cy="1193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(101010104,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'</a:t>
            </a:r>
            <a:r>
              <a:rPr sz="1250" spc="30" dirty="0">
                <a:latin typeface="Verdana"/>
                <a:cs typeface="Verdana"/>
              </a:rPr>
              <a:t>Strict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Supply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25" dirty="0">
                <a:latin typeface="Arial"/>
                <a:cs typeface="Arial"/>
              </a:rPr>
              <a:t>'</a:t>
            </a:r>
            <a:r>
              <a:rPr sz="1250" spc="25" dirty="0">
                <a:latin typeface="Verdana"/>
                <a:cs typeface="Verdana"/>
              </a:rPr>
              <a:t>Manchester</a:t>
            </a:r>
            <a:r>
              <a:rPr sz="1350" spc="25" dirty="0">
                <a:latin typeface="Arial"/>
                <a:cs typeface="Arial"/>
              </a:rPr>
              <a:t>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250" spc="-50" dirty="0">
                <a:latin typeface="Verdana"/>
                <a:cs typeface="Verdana"/>
              </a:rPr>
              <a:t>NH</a:t>
            </a:r>
            <a:r>
              <a:rPr sz="1350" spc="-5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40" dirty="0">
                <a:latin typeface="Arial"/>
                <a:cs typeface="Arial"/>
              </a:rPr>
              <a:t>3637,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123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120" dirty="0">
                <a:latin typeface="Arial"/>
                <a:cs typeface="Arial"/>
              </a:rPr>
              <a:t>298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50" spc="30" dirty="0">
                <a:latin typeface="Arial"/>
                <a:cs typeface="Arial"/>
              </a:rPr>
              <a:t>805');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0606" y="7745728"/>
            <a:ext cx="6081395" cy="898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50" spc="80" dirty="0">
                <a:latin typeface="Verdana"/>
                <a:cs typeface="Verdana"/>
              </a:rPr>
              <a:t>INSERT </a:t>
            </a:r>
            <a:r>
              <a:rPr sz="1250" spc="100" dirty="0">
                <a:latin typeface="Verdana"/>
                <a:cs typeface="Verdana"/>
              </a:rPr>
              <a:t>INTO</a:t>
            </a:r>
            <a:r>
              <a:rPr sz="1250" spc="-335" dirty="0">
                <a:latin typeface="Verdana"/>
                <a:cs typeface="Verdana"/>
              </a:rPr>
              <a:t> </a:t>
            </a:r>
            <a:r>
              <a:rPr sz="1250" spc="75" dirty="0">
                <a:latin typeface="Verdana"/>
                <a:cs typeface="Verdana"/>
              </a:rPr>
              <a:t>DISTRIBUTOR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43500"/>
              </a:lnSpc>
              <a:spcBef>
                <a:spcPts val="20"/>
              </a:spcBef>
            </a:pPr>
            <a:r>
              <a:rPr sz="1350" spc="10" dirty="0">
                <a:latin typeface="Arial"/>
                <a:cs typeface="Arial"/>
              </a:rPr>
              <a:t>(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DistributorID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Verdana"/>
                <a:cs typeface="Verdana"/>
              </a:rPr>
              <a:t>Distributor</a:t>
            </a:r>
            <a:r>
              <a:rPr sz="1350" spc="10" dirty="0">
                <a:latin typeface="Arial"/>
                <a:cs typeface="Arial"/>
              </a:rPr>
              <a:t>_</a:t>
            </a:r>
            <a:r>
              <a:rPr sz="1250" spc="10" dirty="0">
                <a:latin typeface="Verdana"/>
                <a:cs typeface="Verdana"/>
              </a:rPr>
              <a:t>Name</a:t>
            </a:r>
            <a:r>
              <a:rPr sz="1350" spc="1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20" dirty="0">
                <a:latin typeface="Verdana"/>
                <a:cs typeface="Verdana"/>
              </a:rPr>
              <a:t>Location</a:t>
            </a:r>
            <a:r>
              <a:rPr sz="1350" spc="2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0" dirty="0">
                <a:latin typeface="Verdana"/>
                <a:cs typeface="Verdana"/>
              </a:rPr>
              <a:t>Product</a:t>
            </a:r>
            <a:r>
              <a:rPr sz="1350" spc="30" dirty="0">
                <a:latin typeface="Arial"/>
                <a:cs typeface="Arial"/>
              </a:rPr>
              <a:t>_</a:t>
            </a:r>
            <a:r>
              <a:rPr sz="1250" spc="30" dirty="0">
                <a:latin typeface="Verdana"/>
                <a:cs typeface="Verdana"/>
              </a:rPr>
              <a:t>Qty</a:t>
            </a:r>
            <a:r>
              <a:rPr sz="1350" spc="30" dirty="0">
                <a:latin typeface="Arial"/>
                <a:cs typeface="Arial"/>
              </a:rPr>
              <a:t>,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250" spc="35" dirty="0">
                <a:latin typeface="Verdana"/>
                <a:cs typeface="Verdana"/>
              </a:rPr>
              <a:t>Phone</a:t>
            </a:r>
            <a:r>
              <a:rPr sz="1350" spc="35" dirty="0">
                <a:latin typeface="Arial"/>
                <a:cs typeface="Arial"/>
              </a:rPr>
              <a:t>_</a:t>
            </a:r>
            <a:r>
              <a:rPr sz="1250" spc="35" dirty="0">
                <a:latin typeface="Verdana"/>
                <a:cs typeface="Verdana"/>
              </a:rPr>
              <a:t>Number</a:t>
            </a:r>
            <a:r>
              <a:rPr sz="1350" spc="35" dirty="0">
                <a:latin typeface="Arial"/>
                <a:cs typeface="Arial"/>
              </a:rPr>
              <a:t>)  </a:t>
            </a:r>
            <a:r>
              <a:rPr sz="1250" spc="65" dirty="0">
                <a:latin typeface="Verdana"/>
                <a:cs typeface="Verdana"/>
              </a:rPr>
              <a:t>VALUES</a:t>
            </a:r>
            <a:r>
              <a:rPr sz="1250" spc="-125" dirty="0">
                <a:latin typeface="Verdana"/>
                <a:cs typeface="Verdana"/>
              </a:rPr>
              <a:t> </a:t>
            </a:r>
            <a:r>
              <a:rPr sz="1350" spc="35" dirty="0">
                <a:latin typeface="Arial"/>
                <a:cs typeface="Arial"/>
              </a:rPr>
              <a:t>(101010105,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'</a:t>
            </a:r>
            <a:r>
              <a:rPr sz="1250" spc="30" dirty="0">
                <a:latin typeface="Verdana"/>
                <a:cs typeface="Verdana"/>
              </a:rPr>
              <a:t>Strict</a:t>
            </a:r>
            <a:r>
              <a:rPr sz="1250" spc="-120" dirty="0">
                <a:latin typeface="Verdana"/>
                <a:cs typeface="Verdana"/>
              </a:rPr>
              <a:t> </a:t>
            </a:r>
            <a:r>
              <a:rPr sz="1250" spc="-5" dirty="0">
                <a:latin typeface="Verdana"/>
                <a:cs typeface="Verdana"/>
              </a:rPr>
              <a:t>Supply</a:t>
            </a:r>
            <a:r>
              <a:rPr sz="1350" spc="-5" dirty="0">
                <a:latin typeface="Arial"/>
                <a:cs typeface="Arial"/>
              </a:rPr>
              <a:t>',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'</a:t>
            </a:r>
            <a:r>
              <a:rPr sz="1250" spc="-20" dirty="0">
                <a:latin typeface="Verdana"/>
                <a:cs typeface="Verdana"/>
              </a:rPr>
              <a:t>Barre</a:t>
            </a:r>
            <a:r>
              <a:rPr sz="1350" spc="-20" dirty="0">
                <a:latin typeface="Arial"/>
                <a:cs typeface="Arial"/>
              </a:rPr>
              <a:t>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250" spc="-20" dirty="0">
                <a:latin typeface="Verdana"/>
                <a:cs typeface="Verdana"/>
              </a:rPr>
              <a:t>VT</a:t>
            </a:r>
            <a:r>
              <a:rPr sz="1350" spc="-20" dirty="0">
                <a:latin typeface="Arial"/>
                <a:cs typeface="Arial"/>
              </a:rPr>
              <a:t>',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1265,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'+1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321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120" dirty="0">
                <a:latin typeface="Arial"/>
                <a:cs typeface="Arial"/>
              </a:rPr>
              <a:t>982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058');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439885" y="2164519"/>
          <a:ext cx="2694940" cy="369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850" spc="180" dirty="0">
                          <a:latin typeface="Verdana"/>
                          <a:cs typeface="Verdana"/>
                        </a:rPr>
                        <a:t>DISTRIBUTOR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6">
                <a:tc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70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DistributorID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679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07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spc="30" dirty="0">
                          <a:latin typeface="Verdana"/>
                          <a:cs typeface="Verdana"/>
                        </a:rPr>
                        <a:t>Distributor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700" spc="30" dirty="0">
                          <a:latin typeface="Verdana"/>
                          <a:cs typeface="Verdana"/>
                        </a:rPr>
                        <a:t>Name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835">
                <a:tc>
                  <a:txBody>
                    <a:bodyPr/>
                    <a:lstStyle/>
                    <a:p>
                      <a:pPr marL="84581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700" spc="65" dirty="0">
                          <a:latin typeface="Verdana"/>
                          <a:cs typeface="Verdana"/>
                        </a:rPr>
                        <a:t>Location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0985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35"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700" spc="7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700" spc="70" dirty="0">
                          <a:latin typeface="Verdana"/>
                          <a:cs typeface="Verdana"/>
                        </a:rPr>
                        <a:t>Qty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880"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700" spc="50" dirty="0">
                          <a:latin typeface="Verdana"/>
                          <a:cs typeface="Verdana"/>
                        </a:rPr>
                        <a:t>Phone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700" spc="50" dirty="0">
                          <a:latin typeface="Verdana"/>
                          <a:cs typeface="Verdana"/>
                        </a:rPr>
                        <a:t>Number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T="12001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08"/>
            <a:ext cx="1257363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35" dirty="0"/>
              <a:t> </a:t>
            </a:r>
            <a:r>
              <a:rPr spc="170" dirty="0"/>
              <a:t>Tables</a:t>
            </a:r>
            <a:r>
              <a:rPr spc="-630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300" dirty="0">
                <a:latin typeface="Arial"/>
                <a:cs typeface="Arial"/>
              </a:rPr>
              <a:t> </a:t>
            </a:r>
            <a:r>
              <a:rPr spc="270" dirty="0"/>
              <a:t>WAREHOUSE</a:t>
            </a:r>
            <a:endParaRPr sz="6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511" y="9513224"/>
            <a:ext cx="3181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z="1350" spc="135" dirty="0">
                <a:latin typeface="Arial"/>
                <a:cs typeface="Arial"/>
              </a:rPr>
              <a:t>24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882" y="2077082"/>
            <a:ext cx="11341100" cy="15779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95" dirty="0">
                <a:latin typeface="Verdana"/>
                <a:cs typeface="Verdana"/>
              </a:rPr>
              <a:t>EMPLOYEE</a:t>
            </a:r>
            <a:r>
              <a:rPr sz="2000" spc="195" dirty="0">
                <a:latin typeface="Yanone Kaffeesatz Regular"/>
                <a:cs typeface="Yanone Kaffeesatz Regular"/>
              </a:rPr>
              <a:t>,</a:t>
            </a:r>
            <a:r>
              <a:rPr sz="2000" spc="254" dirty="0">
                <a:latin typeface="Yanone Kaffeesatz Regular"/>
                <a:cs typeface="Yanone Kaffeesatz Regular"/>
              </a:rPr>
              <a:t> </a:t>
            </a:r>
            <a:r>
              <a:rPr sz="2000" spc="180" dirty="0">
                <a:latin typeface="Verdana"/>
                <a:cs typeface="Verdana"/>
              </a:rPr>
              <a:t>BRANCH</a:t>
            </a:r>
            <a:r>
              <a:rPr sz="2000" spc="180" dirty="0">
                <a:latin typeface="Yanone Kaffeesatz Regular"/>
                <a:cs typeface="Yanone Kaffeesatz Regular"/>
              </a:rPr>
              <a:t>,</a:t>
            </a:r>
            <a:r>
              <a:rPr sz="2000" spc="254" dirty="0">
                <a:latin typeface="Yanone Kaffeesatz Regular"/>
                <a:cs typeface="Yanone Kaffeesatz Regular"/>
              </a:rPr>
              <a:t> </a:t>
            </a:r>
            <a:r>
              <a:rPr sz="2000" spc="175" dirty="0">
                <a:latin typeface="Verdana"/>
                <a:cs typeface="Verdana"/>
              </a:rPr>
              <a:t>DISTRIBUTOR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 marL="367030">
              <a:lnSpc>
                <a:spcPct val="100000"/>
              </a:lnSpc>
              <a:spcBef>
                <a:spcPts val="1060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367030" marR="5431155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85" dirty="0">
                <a:latin typeface="Verdana"/>
                <a:cs typeface="Verdana"/>
              </a:rPr>
              <a:t>VALUES</a:t>
            </a:r>
            <a:r>
              <a:rPr sz="1550" spc="85" dirty="0">
                <a:latin typeface="Arial"/>
                <a:cs typeface="Arial"/>
              </a:rPr>
              <a:t>(001001001, </a:t>
            </a:r>
            <a:r>
              <a:rPr sz="1550" spc="-15" dirty="0">
                <a:latin typeface="Arial"/>
                <a:cs typeface="Arial"/>
              </a:rPr>
              <a:t>'</a:t>
            </a:r>
            <a:r>
              <a:rPr sz="1500" spc="-15" dirty="0">
                <a:latin typeface="Verdana"/>
                <a:cs typeface="Verdana"/>
              </a:rPr>
              <a:t>Orlando</a:t>
            </a:r>
            <a:r>
              <a:rPr sz="1550" spc="-15" dirty="0">
                <a:latin typeface="Arial"/>
                <a:cs typeface="Arial"/>
              </a:rPr>
              <a:t>, </a:t>
            </a:r>
            <a:r>
              <a:rPr sz="1500" spc="-35" dirty="0">
                <a:latin typeface="Verdana"/>
                <a:cs typeface="Verdana"/>
              </a:rPr>
              <a:t>FL</a:t>
            </a:r>
            <a:r>
              <a:rPr sz="1550" spc="-35" dirty="0">
                <a:latin typeface="Arial"/>
                <a:cs typeface="Arial"/>
              </a:rPr>
              <a:t>', </a:t>
            </a:r>
            <a:r>
              <a:rPr sz="1550" spc="85" dirty="0">
                <a:latin typeface="Arial"/>
                <a:cs typeface="Arial"/>
              </a:rPr>
              <a:t>7260,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550" spc="135" dirty="0">
                <a:latin typeface="Arial"/>
                <a:cs typeface="Arial"/>
              </a:rPr>
              <a:t>001000001);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7624" y="3993830"/>
            <a:ext cx="5607685" cy="10579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(001001002,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Austin</a:t>
            </a:r>
            <a:r>
              <a:rPr sz="1550" spc="-10" dirty="0">
                <a:latin typeface="Arial"/>
                <a:cs typeface="Arial"/>
              </a:rPr>
              <a:t>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00" spc="-20" dirty="0">
                <a:latin typeface="Verdana"/>
                <a:cs typeface="Verdana"/>
              </a:rPr>
              <a:t>TX</a:t>
            </a:r>
            <a:r>
              <a:rPr sz="1550" spc="-20" dirty="0">
                <a:latin typeface="Arial"/>
                <a:cs typeface="Arial"/>
              </a:rPr>
              <a:t>',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14" dirty="0">
                <a:latin typeface="Arial"/>
                <a:cs typeface="Arial"/>
              </a:rPr>
              <a:t>5320,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001000002);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7624" y="5390968"/>
            <a:ext cx="6417310" cy="3852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(001001003,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'</a:t>
            </a:r>
            <a:r>
              <a:rPr sz="1500" spc="-10" dirty="0">
                <a:latin typeface="Verdana"/>
                <a:cs typeface="Verdana"/>
              </a:rPr>
              <a:t>Chihuahua</a:t>
            </a:r>
            <a:r>
              <a:rPr sz="1550" spc="-10" dirty="0">
                <a:latin typeface="Arial"/>
                <a:cs typeface="Arial"/>
              </a:rPr>
              <a:t>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00" spc="-10" dirty="0">
                <a:latin typeface="Verdana"/>
                <a:cs typeface="Verdana"/>
              </a:rPr>
              <a:t>Chihuahua</a:t>
            </a:r>
            <a:r>
              <a:rPr sz="1550" spc="-10" dirty="0">
                <a:latin typeface="Arial"/>
                <a:cs typeface="Arial"/>
              </a:rPr>
              <a:t>',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10" dirty="0">
                <a:latin typeface="Arial"/>
                <a:cs typeface="Arial"/>
              </a:rPr>
              <a:t>4820,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001000003);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814705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(001001004,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'</a:t>
            </a:r>
            <a:r>
              <a:rPr sz="1500" spc="20" dirty="0">
                <a:latin typeface="Verdana"/>
                <a:cs typeface="Verdana"/>
              </a:rPr>
              <a:t>Chicago</a:t>
            </a:r>
            <a:r>
              <a:rPr sz="1550" spc="20" dirty="0">
                <a:latin typeface="Arial"/>
                <a:cs typeface="Arial"/>
              </a:rPr>
              <a:t>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00" spc="-25" dirty="0">
                <a:latin typeface="Verdana"/>
                <a:cs typeface="Verdana"/>
              </a:rPr>
              <a:t>IL</a:t>
            </a:r>
            <a:r>
              <a:rPr sz="1550" spc="-25" dirty="0">
                <a:latin typeface="Arial"/>
                <a:cs typeface="Arial"/>
              </a:rPr>
              <a:t>',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14" dirty="0">
                <a:latin typeface="Arial"/>
                <a:cs typeface="Arial"/>
              </a:rPr>
              <a:t>2350,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001000004);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5" dirty="0">
                <a:latin typeface="Verdana"/>
                <a:cs typeface="Verdana"/>
              </a:rPr>
              <a:t>INSERT </a:t>
            </a:r>
            <a:r>
              <a:rPr sz="1500" spc="100" dirty="0">
                <a:latin typeface="Verdana"/>
                <a:cs typeface="Verdana"/>
              </a:rPr>
              <a:t>INTO</a:t>
            </a:r>
            <a:r>
              <a:rPr sz="1500" spc="-400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WAREHOUSE</a:t>
            </a:r>
            <a:endParaRPr sz="1500">
              <a:latin typeface="Verdana"/>
              <a:cs typeface="Verdana"/>
            </a:endParaRPr>
          </a:p>
          <a:p>
            <a:pPr marL="12700" marR="853440">
              <a:lnSpc>
                <a:spcPct val="147900"/>
              </a:lnSpc>
              <a:spcBef>
                <a:spcPts val="10"/>
              </a:spcBef>
            </a:pPr>
            <a:r>
              <a:rPr sz="1550" spc="25" dirty="0">
                <a:latin typeface="Arial"/>
                <a:cs typeface="Arial"/>
              </a:rPr>
              <a:t>(</a:t>
            </a:r>
            <a:r>
              <a:rPr sz="1500" spc="25" dirty="0">
                <a:latin typeface="Verdana"/>
                <a:cs typeface="Verdana"/>
              </a:rPr>
              <a:t>WarehouseID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15" dirty="0">
                <a:latin typeface="Verdana"/>
                <a:cs typeface="Verdana"/>
              </a:rPr>
              <a:t>Location</a:t>
            </a:r>
            <a:r>
              <a:rPr sz="1550" spc="15" dirty="0">
                <a:latin typeface="Arial"/>
                <a:cs typeface="Arial"/>
              </a:rPr>
              <a:t>, </a:t>
            </a:r>
            <a:r>
              <a:rPr sz="1500" spc="25" dirty="0">
                <a:latin typeface="Verdana"/>
                <a:cs typeface="Verdana"/>
              </a:rPr>
              <a:t>Product</a:t>
            </a:r>
            <a:r>
              <a:rPr sz="1550" spc="25" dirty="0">
                <a:latin typeface="Arial"/>
                <a:cs typeface="Arial"/>
              </a:rPr>
              <a:t>_</a:t>
            </a:r>
            <a:r>
              <a:rPr sz="1500" spc="25" dirty="0">
                <a:latin typeface="Verdana"/>
                <a:cs typeface="Verdana"/>
              </a:rPr>
              <a:t>Qty</a:t>
            </a:r>
            <a:r>
              <a:rPr sz="1550" spc="25" dirty="0">
                <a:latin typeface="Arial"/>
                <a:cs typeface="Arial"/>
              </a:rPr>
              <a:t>, </a:t>
            </a:r>
            <a:r>
              <a:rPr sz="1500" spc="35" dirty="0">
                <a:latin typeface="Verdana"/>
                <a:cs typeface="Verdana"/>
              </a:rPr>
              <a:t>Warehouse</a:t>
            </a:r>
            <a:r>
              <a:rPr sz="1550" spc="35" dirty="0">
                <a:latin typeface="Arial"/>
                <a:cs typeface="Arial"/>
              </a:rPr>
              <a:t>_</a:t>
            </a:r>
            <a:r>
              <a:rPr sz="1500" spc="35" dirty="0">
                <a:latin typeface="Verdana"/>
                <a:cs typeface="Verdana"/>
              </a:rPr>
              <a:t>Mgr</a:t>
            </a:r>
            <a:r>
              <a:rPr sz="1550" spc="35" dirty="0">
                <a:latin typeface="Arial"/>
                <a:cs typeface="Arial"/>
              </a:rPr>
              <a:t>)  </a:t>
            </a:r>
            <a:r>
              <a:rPr sz="1500" spc="100" dirty="0">
                <a:latin typeface="Verdana"/>
                <a:cs typeface="Verdana"/>
              </a:rPr>
              <a:t>VALUES</a:t>
            </a:r>
            <a:r>
              <a:rPr sz="1550" spc="100" dirty="0">
                <a:latin typeface="Arial"/>
                <a:cs typeface="Arial"/>
              </a:rPr>
              <a:t>(001001005, </a:t>
            </a:r>
            <a:r>
              <a:rPr sz="1550" spc="10" dirty="0">
                <a:latin typeface="Arial"/>
                <a:cs typeface="Arial"/>
              </a:rPr>
              <a:t>'</a:t>
            </a:r>
            <a:r>
              <a:rPr sz="1500" spc="10" dirty="0">
                <a:latin typeface="Verdana"/>
                <a:cs typeface="Verdana"/>
              </a:rPr>
              <a:t>Columbus</a:t>
            </a:r>
            <a:r>
              <a:rPr sz="1550" spc="10" dirty="0">
                <a:latin typeface="Arial"/>
                <a:cs typeface="Arial"/>
              </a:rPr>
              <a:t>, </a:t>
            </a:r>
            <a:r>
              <a:rPr sz="1500" spc="-20" dirty="0">
                <a:latin typeface="Verdana"/>
                <a:cs typeface="Verdana"/>
              </a:rPr>
              <a:t>IN</a:t>
            </a:r>
            <a:r>
              <a:rPr sz="1550" spc="-20" dirty="0">
                <a:latin typeface="Arial"/>
                <a:cs typeface="Arial"/>
              </a:rPr>
              <a:t>', </a:t>
            </a:r>
            <a:r>
              <a:rPr sz="1550" spc="90" dirty="0">
                <a:latin typeface="Arial"/>
                <a:cs typeface="Arial"/>
              </a:rPr>
              <a:t>2356,</a:t>
            </a:r>
            <a:r>
              <a:rPr sz="1550" spc="-305" dirty="0">
                <a:latin typeface="Arial"/>
                <a:cs typeface="Arial"/>
              </a:rPr>
              <a:t> </a:t>
            </a:r>
            <a:r>
              <a:rPr sz="1550" spc="160" dirty="0">
                <a:latin typeface="Arial"/>
                <a:cs typeface="Arial"/>
              </a:rPr>
              <a:t>001000005);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82703" y="2279253"/>
          <a:ext cx="2574290" cy="265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7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sz="1600" spc="130" dirty="0">
                          <a:latin typeface="Verdana"/>
                          <a:cs typeface="Verdana"/>
                        </a:rPr>
                        <a:t>WAREHOUSE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09">
                <a:tc>
                  <a:txBody>
                    <a:bodyPr/>
                    <a:lstStyle/>
                    <a:p>
                      <a:pPr marL="5791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50" u="heavy" spc="5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WarehouseID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73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50" spc="45" dirty="0">
                          <a:latin typeface="Verdana"/>
                          <a:cs typeface="Verdana"/>
                        </a:rPr>
                        <a:t>Location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927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376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50" spc="50" dirty="0">
                          <a:latin typeface="Verdana"/>
                          <a:cs typeface="Verdana"/>
                        </a:rPr>
                        <a:t>Product</a:t>
                      </a:r>
                      <a:r>
                        <a:rPr sz="1500" spc="5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50" dirty="0">
                          <a:latin typeface="Verdana"/>
                          <a:cs typeface="Verdana"/>
                        </a:rPr>
                        <a:t>Qty</a:t>
                      </a:r>
                      <a:endParaRPr sz="145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50" spc="40" dirty="0">
                          <a:latin typeface="Verdana"/>
                          <a:cs typeface="Verdana"/>
                        </a:rPr>
                        <a:t>Warehouse</a:t>
                      </a:r>
                      <a:r>
                        <a:rPr sz="1500" spc="4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450" spc="40" dirty="0">
                          <a:latin typeface="Verdana"/>
                          <a:cs typeface="Verdana"/>
                        </a:rPr>
                        <a:t>Mgr</a:t>
                      </a:r>
                      <a:r>
                        <a:rPr sz="145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50" spc="6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500" spc="60" dirty="0">
                          <a:latin typeface="Arial"/>
                          <a:cs typeface="Arial"/>
                        </a:rPr>
                        <a:t>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30411"/>
            <a:ext cx="1275778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Populating</a:t>
            </a:r>
            <a:r>
              <a:rPr spc="-625" dirty="0"/>
              <a:t> </a:t>
            </a:r>
            <a:r>
              <a:rPr spc="170" dirty="0"/>
              <a:t>Tables</a:t>
            </a:r>
            <a:r>
              <a:rPr spc="-62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95" dirty="0">
                <a:latin typeface="Arial"/>
                <a:cs typeface="Arial"/>
              </a:rPr>
              <a:t> </a:t>
            </a:r>
            <a:r>
              <a:rPr spc="345" dirty="0"/>
              <a:t>OPERATIONS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344" y="9477708"/>
            <a:ext cx="23685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0" dirty="0">
                <a:latin typeface="Arial"/>
                <a:cs typeface="Arial"/>
              </a:rPr>
              <a:t>1</a:t>
            </a:r>
            <a:r>
              <a:rPr sz="1350" spc="114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873" y="4263141"/>
            <a:ext cx="5722620" cy="1101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490" dirty="0">
                <a:latin typeface="Verdana"/>
                <a:cs typeface="Verdana"/>
              </a:rPr>
              <a:t> </a:t>
            </a:r>
            <a:r>
              <a:rPr sz="1950" spc="60" dirty="0">
                <a:latin typeface="Arial"/>
                <a:cs typeface="Arial"/>
              </a:rPr>
              <a:t>(110101024, </a:t>
            </a:r>
            <a:r>
              <a:rPr sz="1950" spc="80" dirty="0">
                <a:latin typeface="Arial"/>
                <a:cs typeface="Arial"/>
              </a:rPr>
              <a:t>101010102, </a:t>
            </a:r>
            <a:r>
              <a:rPr sz="1950" spc="155" dirty="0">
                <a:latin typeface="Arial"/>
                <a:cs typeface="Arial"/>
              </a:rPr>
              <a:t>001001002);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873" y="5717519"/>
            <a:ext cx="5720715" cy="25558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505" dirty="0">
                <a:latin typeface="Verdana"/>
                <a:cs typeface="Verdana"/>
              </a:rPr>
              <a:t> </a:t>
            </a:r>
            <a:r>
              <a:rPr sz="1950" spc="65" dirty="0">
                <a:latin typeface="Arial"/>
                <a:cs typeface="Arial"/>
              </a:rPr>
              <a:t>(110101025, </a:t>
            </a:r>
            <a:r>
              <a:rPr sz="1950" spc="75" dirty="0">
                <a:latin typeface="Arial"/>
                <a:cs typeface="Arial"/>
              </a:rPr>
              <a:t>101010103, </a:t>
            </a:r>
            <a:r>
              <a:rPr sz="1950" spc="155" dirty="0">
                <a:latin typeface="Arial"/>
                <a:cs typeface="Arial"/>
              </a:rPr>
              <a:t>001001003);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9525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484" dirty="0">
                <a:latin typeface="Verdana"/>
                <a:cs typeface="Verdana"/>
              </a:rPr>
              <a:t> </a:t>
            </a:r>
            <a:r>
              <a:rPr sz="1950" spc="60" dirty="0">
                <a:latin typeface="Arial"/>
                <a:cs typeface="Arial"/>
              </a:rPr>
              <a:t>(110101026, </a:t>
            </a:r>
            <a:r>
              <a:rPr sz="1950" spc="75" dirty="0">
                <a:latin typeface="Arial"/>
                <a:cs typeface="Arial"/>
              </a:rPr>
              <a:t>101010104, </a:t>
            </a:r>
            <a:r>
              <a:rPr sz="1950" spc="155" dirty="0">
                <a:latin typeface="Arial"/>
                <a:cs typeface="Arial"/>
              </a:rPr>
              <a:t>001001004);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3873" y="8626276"/>
            <a:ext cx="5681345" cy="1101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195" dirty="0">
                <a:latin typeface="Verdana"/>
                <a:cs typeface="Verdana"/>
              </a:rPr>
              <a:t> </a:t>
            </a:r>
            <a:r>
              <a:rPr sz="1950" spc="90" dirty="0">
                <a:latin typeface="Arial"/>
                <a:cs typeface="Arial"/>
              </a:rPr>
              <a:t>(110101026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80" dirty="0">
                <a:latin typeface="Arial"/>
                <a:cs typeface="Arial"/>
              </a:rPr>
              <a:t>101010105,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001001005);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873" y="2341903"/>
            <a:ext cx="8109584" cy="1568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30" dirty="0">
                <a:latin typeface="Verdana"/>
                <a:cs typeface="Verdana"/>
              </a:rPr>
              <a:t>Should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25" dirty="0">
                <a:latin typeface="Verdana"/>
                <a:cs typeface="Verdana"/>
              </a:rPr>
              <a:t>enter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this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30" dirty="0">
                <a:latin typeface="Verdana"/>
                <a:cs typeface="Verdana"/>
              </a:rPr>
              <a:t>after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90" dirty="0">
                <a:latin typeface="Verdana"/>
                <a:cs typeface="Verdana"/>
              </a:rPr>
              <a:t>WAREHOUSE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160" dirty="0">
                <a:latin typeface="Verdana"/>
                <a:cs typeface="Verdana"/>
              </a:rPr>
              <a:t>due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70" dirty="0">
                <a:latin typeface="Verdana"/>
                <a:cs typeface="Verdana"/>
              </a:rPr>
              <a:t>to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215" dirty="0">
                <a:latin typeface="Verdana"/>
                <a:cs typeface="Verdana"/>
              </a:rPr>
              <a:t>FK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constraint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850" spc="110" dirty="0">
                <a:latin typeface="Verdana"/>
                <a:cs typeface="Verdana"/>
              </a:rPr>
              <a:t>INSERT </a:t>
            </a:r>
            <a:r>
              <a:rPr sz="1850" spc="140" dirty="0">
                <a:latin typeface="Verdana"/>
                <a:cs typeface="Verdana"/>
              </a:rPr>
              <a:t>INTO</a:t>
            </a:r>
            <a:r>
              <a:rPr sz="1850" spc="-495" dirty="0">
                <a:latin typeface="Verdana"/>
                <a:cs typeface="Verdana"/>
              </a:rPr>
              <a:t> </a:t>
            </a:r>
            <a:r>
              <a:rPr sz="1850" spc="125" dirty="0">
                <a:latin typeface="Verdana"/>
                <a:cs typeface="Verdana"/>
              </a:rPr>
              <a:t>OPERATIONS</a:t>
            </a:r>
            <a:endParaRPr sz="1850">
              <a:latin typeface="Verdana"/>
              <a:cs typeface="Verdana"/>
            </a:endParaRPr>
          </a:p>
          <a:p>
            <a:pPr marL="12700" marR="2477135">
              <a:lnSpc>
                <a:spcPct val="122300"/>
              </a:lnSpc>
              <a:spcBef>
                <a:spcPts val="20"/>
              </a:spcBef>
            </a:pPr>
            <a:r>
              <a:rPr sz="1950" spc="40" dirty="0">
                <a:latin typeface="Arial"/>
                <a:cs typeface="Arial"/>
              </a:rPr>
              <a:t>(</a:t>
            </a:r>
            <a:r>
              <a:rPr sz="1850" spc="40" dirty="0">
                <a:latin typeface="Verdana"/>
                <a:cs typeface="Verdana"/>
              </a:rPr>
              <a:t>BranchID</a:t>
            </a:r>
            <a:r>
              <a:rPr sz="1950" spc="40" dirty="0">
                <a:latin typeface="Arial"/>
                <a:cs typeface="Arial"/>
              </a:rPr>
              <a:t>, </a:t>
            </a:r>
            <a:r>
              <a:rPr sz="1850" spc="30" dirty="0">
                <a:latin typeface="Verdana"/>
                <a:cs typeface="Verdana"/>
              </a:rPr>
              <a:t>DistributorID</a:t>
            </a:r>
            <a:r>
              <a:rPr sz="1950" spc="30" dirty="0">
                <a:latin typeface="Arial"/>
                <a:cs typeface="Arial"/>
              </a:rPr>
              <a:t>, </a:t>
            </a:r>
            <a:r>
              <a:rPr sz="1850" spc="75" dirty="0">
                <a:latin typeface="Verdana"/>
                <a:cs typeface="Verdana"/>
              </a:rPr>
              <a:t>WarehouseID</a:t>
            </a:r>
            <a:r>
              <a:rPr sz="1950" spc="75" dirty="0">
                <a:latin typeface="Arial"/>
                <a:cs typeface="Arial"/>
              </a:rPr>
              <a:t>)  </a:t>
            </a:r>
            <a:r>
              <a:rPr sz="1850" spc="90" dirty="0">
                <a:latin typeface="Verdana"/>
                <a:cs typeface="Verdana"/>
              </a:rPr>
              <a:t>VALUES</a:t>
            </a:r>
            <a:r>
              <a:rPr sz="1850" spc="-434" dirty="0">
                <a:latin typeface="Verdana"/>
                <a:cs typeface="Verdana"/>
              </a:rPr>
              <a:t> </a:t>
            </a:r>
            <a:r>
              <a:rPr sz="1950" spc="60" dirty="0">
                <a:latin typeface="Arial"/>
                <a:cs typeface="Arial"/>
              </a:rPr>
              <a:t>(110101023, </a:t>
            </a:r>
            <a:r>
              <a:rPr sz="1950" spc="45" dirty="0">
                <a:latin typeface="Arial"/>
                <a:cs typeface="Arial"/>
              </a:rPr>
              <a:t>101010101, </a:t>
            </a:r>
            <a:r>
              <a:rPr sz="1950" spc="125" dirty="0">
                <a:latin typeface="Arial"/>
                <a:cs typeface="Arial"/>
              </a:rPr>
              <a:t>001001001);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36642" y="2339082"/>
          <a:ext cx="257429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0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950" spc="210" dirty="0">
                          <a:latin typeface="Verdana"/>
                          <a:cs typeface="Verdana"/>
                        </a:rPr>
                        <a:t>OPERATIONS</a:t>
                      </a:r>
                      <a:endParaRPr sz="195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0">
                <a:tc>
                  <a:txBody>
                    <a:bodyPr/>
                    <a:lstStyle/>
                    <a:p>
                      <a:pPr marL="5003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spc="80" dirty="0">
                          <a:latin typeface="Verdana"/>
                          <a:cs typeface="Verdana"/>
                        </a:rPr>
                        <a:t>BranchID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85"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55" dirty="0">
                          <a:latin typeface="Verdana"/>
                          <a:cs typeface="Verdana"/>
                        </a:rPr>
                        <a:t>DistributorID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977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spc="85" dirty="0">
                          <a:latin typeface="Verdana"/>
                          <a:cs typeface="Verdana"/>
                        </a:rPr>
                        <a:t>WarehouseID</a:t>
                      </a:r>
                      <a:r>
                        <a:rPr sz="16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80" dirty="0">
                          <a:latin typeface="Verdana"/>
                          <a:cs typeface="Verdana"/>
                        </a:rPr>
                        <a:t>FK</a:t>
                      </a:r>
                      <a:r>
                        <a:rPr sz="1700" spc="80" dirty="0"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4628" y="4055394"/>
            <a:ext cx="3618865" cy="476250"/>
          </a:xfrm>
          <a:custGeom>
            <a:avLst/>
            <a:gdLst/>
            <a:ahLst/>
            <a:cxnLst/>
            <a:rect l="l" t="t" r="r" b="b"/>
            <a:pathLst>
              <a:path w="3618865" h="476250">
                <a:moveTo>
                  <a:pt x="3618466" y="476249"/>
                </a:moveTo>
                <a:lnTo>
                  <a:pt x="0" y="476249"/>
                </a:lnTo>
                <a:lnTo>
                  <a:pt x="0" y="0"/>
                </a:lnTo>
                <a:lnTo>
                  <a:pt x="3618466" y="0"/>
                </a:lnTo>
                <a:lnTo>
                  <a:pt x="3618466" y="476249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4323" y="4985796"/>
            <a:ext cx="2343150" cy="409575"/>
          </a:xfrm>
          <a:custGeom>
            <a:avLst/>
            <a:gdLst/>
            <a:ahLst/>
            <a:cxnLst/>
            <a:rect l="l" t="t" r="r" b="b"/>
            <a:pathLst>
              <a:path w="2343150" h="409575">
                <a:moveTo>
                  <a:pt x="2342707" y="409574"/>
                </a:moveTo>
                <a:lnTo>
                  <a:pt x="0" y="409574"/>
                </a:lnTo>
                <a:lnTo>
                  <a:pt x="0" y="0"/>
                </a:lnTo>
                <a:lnTo>
                  <a:pt x="2342707" y="0"/>
                </a:lnTo>
                <a:lnTo>
                  <a:pt x="2342707" y="409574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Creating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pc="135" dirty="0"/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1745" y="4383586"/>
            <a:ext cx="191643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340" dirty="0">
                <a:latin typeface="Verdana"/>
                <a:cs typeface="Verdana"/>
              </a:rPr>
              <a:t>V</a:t>
            </a:r>
            <a:r>
              <a:rPr sz="5750" spc="-150" dirty="0">
                <a:latin typeface="Verdana"/>
                <a:cs typeface="Verdana"/>
              </a:rPr>
              <a:t>i</a:t>
            </a:r>
            <a:r>
              <a:rPr sz="5750" spc="204" dirty="0">
                <a:latin typeface="Verdana"/>
                <a:cs typeface="Verdana"/>
              </a:rPr>
              <a:t>e</a:t>
            </a:r>
            <a:r>
              <a:rPr sz="5750" spc="830" dirty="0">
                <a:latin typeface="Verdana"/>
                <a:cs typeface="Verdana"/>
              </a:rPr>
              <a:t>w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6530" y="3737081"/>
            <a:ext cx="9276080" cy="14255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165" dirty="0">
                <a:latin typeface="Verdana"/>
                <a:cs typeface="Verdana"/>
              </a:rPr>
              <a:t>CREATE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215" dirty="0">
                <a:latin typeface="Verdana"/>
                <a:cs typeface="Verdana"/>
              </a:rPr>
              <a:t>VIEW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EMPLOYEE</a:t>
            </a:r>
            <a:r>
              <a:rPr sz="2550" spc="80" dirty="0">
                <a:latin typeface="Arial"/>
                <a:cs typeface="Arial"/>
              </a:rPr>
              <a:t>_</a:t>
            </a:r>
            <a:r>
              <a:rPr sz="2400" spc="80" dirty="0">
                <a:latin typeface="Verdana"/>
                <a:cs typeface="Verdana"/>
              </a:rPr>
              <a:t>END</a:t>
            </a:r>
            <a:r>
              <a:rPr sz="2550" spc="80" dirty="0">
                <a:latin typeface="Arial"/>
                <a:cs typeface="Arial"/>
              </a:rPr>
              <a:t>_</a:t>
            </a:r>
            <a:r>
              <a:rPr sz="2400" spc="80" dirty="0">
                <a:latin typeface="Verdana"/>
                <a:cs typeface="Verdana"/>
              </a:rPr>
              <a:t>USER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AS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20100"/>
              </a:lnSpc>
            </a:pPr>
            <a:r>
              <a:rPr sz="2400" spc="150" dirty="0">
                <a:latin typeface="Verdana"/>
                <a:cs typeface="Verdana"/>
              </a:rPr>
              <a:t>SELECT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EmployeeID</a:t>
            </a:r>
            <a:r>
              <a:rPr sz="2550" spc="55" dirty="0">
                <a:latin typeface="Arial"/>
                <a:cs typeface="Arial"/>
              </a:rPr>
              <a:t>,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First</a:t>
            </a:r>
            <a:r>
              <a:rPr sz="2550" spc="5" dirty="0">
                <a:latin typeface="Arial"/>
                <a:cs typeface="Arial"/>
              </a:rPr>
              <a:t>_</a:t>
            </a:r>
            <a:r>
              <a:rPr sz="2400" spc="5" dirty="0">
                <a:latin typeface="Verdana"/>
                <a:cs typeface="Verdana"/>
              </a:rPr>
              <a:t>Name</a:t>
            </a:r>
            <a:r>
              <a:rPr sz="2550" spc="5" dirty="0">
                <a:latin typeface="Arial"/>
                <a:cs typeface="Arial"/>
              </a:rPr>
              <a:t>,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Verdana"/>
                <a:cs typeface="Verdana"/>
              </a:rPr>
              <a:t>Last</a:t>
            </a:r>
            <a:r>
              <a:rPr sz="2550" spc="-5" dirty="0">
                <a:latin typeface="Arial"/>
                <a:cs typeface="Arial"/>
              </a:rPr>
              <a:t>_</a:t>
            </a:r>
            <a:r>
              <a:rPr sz="2400" spc="-5" dirty="0">
                <a:latin typeface="Verdana"/>
                <a:cs typeface="Verdana"/>
              </a:rPr>
              <a:t>Name</a:t>
            </a:r>
            <a:r>
              <a:rPr sz="2550" spc="-5" dirty="0">
                <a:latin typeface="Arial"/>
                <a:cs typeface="Arial"/>
              </a:rPr>
              <a:t>,</a:t>
            </a:r>
            <a:r>
              <a:rPr sz="255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Title</a:t>
            </a:r>
            <a:r>
              <a:rPr sz="2550" spc="-20" dirty="0">
                <a:latin typeface="Arial"/>
                <a:cs typeface="Arial"/>
              </a:rPr>
              <a:t>,</a:t>
            </a:r>
            <a:r>
              <a:rPr sz="2550" spc="-105" dirty="0">
                <a:latin typeface="Arial"/>
                <a:cs typeface="Arial"/>
              </a:rPr>
              <a:t> </a:t>
            </a:r>
            <a:r>
              <a:rPr sz="2400" spc="90" dirty="0">
                <a:latin typeface="Verdana"/>
                <a:cs typeface="Verdana"/>
              </a:rPr>
              <a:t>Gender  </a:t>
            </a:r>
            <a:r>
              <a:rPr sz="2400" spc="170" dirty="0">
                <a:latin typeface="Verdana"/>
                <a:cs typeface="Verdana"/>
              </a:rPr>
              <a:t>FROM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EMPLOYEE</a:t>
            </a:r>
            <a:r>
              <a:rPr sz="2550" spc="100" dirty="0">
                <a:latin typeface="Arial"/>
                <a:cs typeface="Arial"/>
              </a:rPr>
              <a:t>;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6437" y="26"/>
            <a:ext cx="6766559" cy="10287000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 marL="1189355" marR="2292985">
              <a:lnSpc>
                <a:spcPts val="6809"/>
              </a:lnSpc>
              <a:spcBef>
                <a:spcPts val="4995"/>
              </a:spcBef>
            </a:pPr>
            <a:r>
              <a:rPr sz="5750" spc="750" dirty="0">
                <a:latin typeface="Verdana"/>
                <a:cs typeface="Verdana"/>
              </a:rPr>
              <a:t>C</a:t>
            </a:r>
            <a:r>
              <a:rPr sz="5750" spc="-30" dirty="0">
                <a:latin typeface="Verdana"/>
                <a:cs typeface="Verdana"/>
              </a:rPr>
              <a:t>r</a:t>
            </a:r>
            <a:r>
              <a:rPr sz="5750" spc="204" dirty="0">
                <a:latin typeface="Verdana"/>
                <a:cs typeface="Verdana"/>
              </a:rPr>
              <a:t>e</a:t>
            </a:r>
            <a:r>
              <a:rPr sz="5750" dirty="0">
                <a:latin typeface="Verdana"/>
                <a:cs typeface="Verdana"/>
              </a:rPr>
              <a:t>a</a:t>
            </a:r>
            <a:r>
              <a:rPr sz="5750" spc="195" dirty="0">
                <a:latin typeface="Verdana"/>
                <a:cs typeface="Verdana"/>
              </a:rPr>
              <a:t>t</a:t>
            </a:r>
            <a:r>
              <a:rPr sz="5750" spc="-150" dirty="0">
                <a:latin typeface="Verdana"/>
                <a:cs typeface="Verdana"/>
              </a:rPr>
              <a:t>i</a:t>
            </a:r>
            <a:r>
              <a:rPr sz="5750" spc="55" dirty="0">
                <a:latin typeface="Verdana"/>
                <a:cs typeface="Verdana"/>
              </a:rPr>
              <a:t>n</a:t>
            </a:r>
            <a:r>
              <a:rPr sz="5750" spc="215" dirty="0">
                <a:latin typeface="Verdana"/>
                <a:cs typeface="Verdana"/>
              </a:rPr>
              <a:t>g  </a:t>
            </a:r>
            <a:r>
              <a:rPr sz="5750" spc="275" dirty="0">
                <a:latin typeface="Verdana"/>
                <a:cs typeface="Verdana"/>
              </a:rPr>
              <a:t>Index</a:t>
            </a:r>
            <a:endParaRPr sz="5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852" y="4204892"/>
            <a:ext cx="12261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pc="135" dirty="0"/>
              <a:t>26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7193" y="684245"/>
            <a:ext cx="4978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4041" y="4628009"/>
            <a:ext cx="7040880" cy="76751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en-US" sz="2200" spc="145" dirty="0">
                <a:latin typeface="Verdana"/>
                <a:cs typeface="Verdana"/>
              </a:rPr>
              <a:t>CREATE INDEX NAME_INDEX ON EMPLOYEE(</a:t>
            </a:r>
            <a:r>
              <a:rPr lang="en-US" sz="2200" spc="145" dirty="0" err="1">
                <a:latin typeface="Verdana"/>
                <a:cs typeface="Verdana"/>
              </a:rPr>
              <a:t>First_Name</a:t>
            </a:r>
            <a:r>
              <a:rPr lang="en-US" sz="2200" spc="145" dirty="0">
                <a:latin typeface="Verdana"/>
                <a:cs typeface="Verdana"/>
              </a:rPr>
              <a:t>);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00" y="1142573"/>
            <a:ext cx="5830570" cy="1326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50" spc="195" dirty="0"/>
              <a:t>Thank</a:t>
            </a:r>
            <a:r>
              <a:rPr sz="8050" spc="-919" dirty="0"/>
              <a:t> </a:t>
            </a:r>
            <a:r>
              <a:rPr sz="8050" spc="165" dirty="0"/>
              <a:t>You</a:t>
            </a:r>
            <a:r>
              <a:rPr sz="8500" spc="165" dirty="0">
                <a:latin typeface="Arial"/>
                <a:cs typeface="Arial"/>
              </a:rPr>
              <a:t>!</a:t>
            </a:r>
            <a:endParaRPr sz="8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2467" y="2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7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1695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0"/>
              </a:lnSpc>
            </a:pPr>
            <a:r>
              <a:rPr spc="135" dirty="0"/>
              <a:t>27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5429865" cy="10287000"/>
          </a:xfrm>
          <a:custGeom>
            <a:avLst/>
            <a:gdLst/>
            <a:ahLst/>
            <a:cxnLst/>
            <a:rect l="l" t="t" r="r" b="b"/>
            <a:pathLst>
              <a:path w="15429865" h="10287000">
                <a:moveTo>
                  <a:pt x="0" y="10287000"/>
                </a:moveTo>
                <a:lnTo>
                  <a:pt x="15429677" y="10287000"/>
                </a:lnTo>
                <a:lnTo>
                  <a:pt x="1542967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8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29676" y="1"/>
            <a:ext cx="2858770" cy="10287000"/>
          </a:xfrm>
          <a:custGeom>
            <a:avLst/>
            <a:gdLst/>
            <a:ahLst/>
            <a:cxnLst/>
            <a:rect l="l" t="t" r="r" b="b"/>
            <a:pathLst>
              <a:path w="2858769" h="10287000">
                <a:moveTo>
                  <a:pt x="285832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858321" y="0"/>
                </a:lnTo>
                <a:lnTo>
                  <a:pt x="2858321" y="10286998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1555" y="830408"/>
            <a:ext cx="10013950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Overview</a:t>
            </a:r>
            <a:r>
              <a:rPr spc="-615" dirty="0"/>
              <a:t> </a:t>
            </a:r>
            <a:r>
              <a:rPr sz="6100" spc="915" dirty="0">
                <a:latin typeface="Arial"/>
                <a:cs typeface="Arial"/>
              </a:rPr>
              <a:t>-</a:t>
            </a:r>
            <a:r>
              <a:rPr sz="6100" spc="-285" dirty="0">
                <a:latin typeface="Arial"/>
                <a:cs typeface="Arial"/>
              </a:rPr>
              <a:t> </a:t>
            </a:r>
            <a:r>
              <a:rPr spc="25" dirty="0"/>
              <a:t>Retail</a:t>
            </a:r>
            <a:r>
              <a:rPr spc="-610" dirty="0"/>
              <a:t> </a:t>
            </a:r>
            <a:r>
              <a:rPr spc="190" dirty="0"/>
              <a:t>Stores</a:t>
            </a:r>
            <a:endParaRPr sz="6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850" spc="245" dirty="0"/>
              <a:t>This</a:t>
            </a:r>
            <a:r>
              <a:rPr sz="3850" spc="-290" dirty="0"/>
              <a:t> </a:t>
            </a:r>
            <a:r>
              <a:rPr sz="3850" spc="240" dirty="0"/>
              <a:t>application</a:t>
            </a:r>
            <a:r>
              <a:rPr sz="3850" spc="-285" dirty="0"/>
              <a:t> </a:t>
            </a:r>
            <a:r>
              <a:rPr sz="3850" spc="175" dirty="0"/>
              <a:t>is</a:t>
            </a:r>
            <a:r>
              <a:rPr sz="3850" spc="-285" dirty="0"/>
              <a:t> </a:t>
            </a:r>
            <a:r>
              <a:rPr sz="3850" spc="270" dirty="0"/>
              <a:t>about</a:t>
            </a:r>
            <a:r>
              <a:rPr sz="3850" spc="-285" dirty="0"/>
              <a:t> </a:t>
            </a:r>
            <a:r>
              <a:rPr sz="3850" spc="150" dirty="0"/>
              <a:t>retail</a:t>
            </a:r>
            <a:r>
              <a:rPr sz="3850" spc="-285" dirty="0"/>
              <a:t> </a:t>
            </a:r>
            <a:r>
              <a:rPr sz="3850" spc="229" dirty="0"/>
              <a:t>stores</a:t>
            </a:r>
            <a:r>
              <a:rPr sz="3850" spc="229" dirty="0">
                <a:latin typeface="BPG Algeti GPL&amp;GNU"/>
                <a:cs typeface="BPG Algeti GPL&amp;GNU"/>
              </a:rPr>
              <a:t>.</a:t>
            </a:r>
            <a:endParaRPr sz="3850">
              <a:latin typeface="BPG Algeti GPL&amp;GNU"/>
              <a:cs typeface="BPG Algeti GPL&amp;GN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7630" y="3440359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7630" y="442143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7630" y="603115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7630" y="743133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7630" y="789805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7630" y="8831509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7630" y="9298234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42311" y="3155442"/>
            <a:ext cx="10704830" cy="681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27600"/>
              </a:lnSpc>
              <a:spcBef>
                <a:spcPts val="95"/>
              </a:spcBef>
            </a:pPr>
            <a:r>
              <a:rPr sz="2400" spc="70" dirty="0">
                <a:latin typeface="Arial"/>
                <a:cs typeface="Arial"/>
              </a:rPr>
              <a:t>Retail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Store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Management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Database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System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90" dirty="0">
                <a:latin typeface="Arial"/>
                <a:cs typeface="Arial"/>
              </a:rPr>
              <a:t>captures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changes  </a:t>
            </a:r>
            <a:r>
              <a:rPr sz="2400" spc="125" dirty="0">
                <a:latin typeface="Arial"/>
                <a:cs typeface="Arial"/>
              </a:rPr>
              <a:t>specifically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human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resources</a:t>
            </a:r>
            <a:r>
              <a:rPr sz="2350" spc="13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565150">
              <a:lnSpc>
                <a:spcPts val="4350"/>
              </a:lnSpc>
              <a:spcBef>
                <a:spcPts val="90"/>
              </a:spcBef>
            </a:pPr>
            <a:r>
              <a:rPr sz="2400" spc="459" dirty="0">
                <a:latin typeface="Arial"/>
                <a:cs typeface="Arial"/>
              </a:rPr>
              <a:t>It </a:t>
            </a:r>
            <a:r>
              <a:rPr sz="2400" spc="75" dirty="0">
                <a:latin typeface="Arial"/>
                <a:cs typeface="Arial"/>
              </a:rPr>
              <a:t>is </a:t>
            </a:r>
            <a:r>
              <a:rPr sz="2400" spc="185" dirty="0">
                <a:latin typeface="Arial"/>
                <a:cs typeface="Arial"/>
              </a:rPr>
              <a:t>assumed </a:t>
            </a:r>
            <a:r>
              <a:rPr sz="2400" spc="215" dirty="0">
                <a:latin typeface="Arial"/>
                <a:cs typeface="Arial"/>
              </a:rPr>
              <a:t>that </a:t>
            </a:r>
            <a:r>
              <a:rPr sz="2400" spc="70" dirty="0">
                <a:latin typeface="Arial"/>
                <a:cs typeface="Arial"/>
              </a:rPr>
              <a:t>Retail </a:t>
            </a:r>
            <a:r>
              <a:rPr sz="2400" spc="190" dirty="0">
                <a:latin typeface="Arial"/>
                <a:cs typeface="Arial"/>
              </a:rPr>
              <a:t>Store </a:t>
            </a:r>
            <a:r>
              <a:rPr sz="2400" spc="210" dirty="0">
                <a:latin typeface="Arial"/>
                <a:cs typeface="Arial"/>
              </a:rPr>
              <a:t>number </a:t>
            </a:r>
            <a:r>
              <a:rPr sz="2400" spc="200" dirty="0">
                <a:latin typeface="Arial"/>
                <a:cs typeface="Arial"/>
              </a:rPr>
              <a:t>of </a:t>
            </a:r>
            <a:r>
              <a:rPr sz="2400" spc="175" dirty="0">
                <a:latin typeface="Arial"/>
                <a:cs typeface="Arial"/>
              </a:rPr>
              <a:t>branches </a:t>
            </a:r>
            <a:r>
              <a:rPr sz="2400" spc="85" dirty="0">
                <a:latin typeface="Arial"/>
                <a:cs typeface="Arial"/>
              </a:rPr>
              <a:t>in </a:t>
            </a:r>
            <a:r>
              <a:rPr sz="2400" spc="175" dirty="0">
                <a:latin typeface="Arial"/>
                <a:cs typeface="Arial"/>
              </a:rPr>
              <a:t>different  </a:t>
            </a:r>
            <a:r>
              <a:rPr sz="2400" spc="105" dirty="0">
                <a:latin typeface="Arial"/>
                <a:cs typeface="Arial"/>
              </a:rPr>
              <a:t>locations</a:t>
            </a:r>
            <a:r>
              <a:rPr sz="2350" spc="105" dirty="0">
                <a:latin typeface="Arial"/>
                <a:cs typeface="Arial"/>
              </a:rPr>
              <a:t>.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400" spc="390" dirty="0">
                <a:latin typeface="Arial"/>
                <a:cs typeface="Arial"/>
              </a:rPr>
              <a:t>In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our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case</a:t>
            </a:r>
            <a:r>
              <a:rPr sz="2350" spc="75" dirty="0">
                <a:latin typeface="Arial"/>
                <a:cs typeface="Arial"/>
              </a:rPr>
              <a:t>,</a:t>
            </a:r>
            <a:r>
              <a:rPr sz="2350" spc="-165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branch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regarded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retail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store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and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its  </a:t>
            </a:r>
            <a:r>
              <a:rPr sz="2400" spc="105" dirty="0">
                <a:latin typeface="Arial"/>
                <a:cs typeface="Arial"/>
              </a:rPr>
              <a:t>office</a:t>
            </a:r>
            <a:r>
              <a:rPr sz="2350" spc="105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3679"/>
              </a:lnSpc>
              <a:spcBef>
                <a:spcPts val="165"/>
              </a:spcBef>
            </a:pPr>
            <a:r>
              <a:rPr sz="2400" spc="190" dirty="0">
                <a:latin typeface="Arial"/>
                <a:cs typeface="Arial"/>
              </a:rPr>
              <a:t>Another </a:t>
            </a:r>
            <a:r>
              <a:rPr sz="2400" spc="140" dirty="0">
                <a:latin typeface="Arial"/>
                <a:cs typeface="Arial"/>
              </a:rPr>
              <a:t>assumption</a:t>
            </a:r>
            <a:r>
              <a:rPr sz="2350" spc="140" dirty="0">
                <a:latin typeface="Arial"/>
                <a:cs typeface="Arial"/>
              </a:rPr>
              <a:t>, </a:t>
            </a:r>
            <a:r>
              <a:rPr sz="2400" spc="130" dirty="0">
                <a:latin typeface="Arial"/>
                <a:cs typeface="Arial"/>
              </a:rPr>
              <a:t>relationship </a:t>
            </a:r>
            <a:r>
              <a:rPr sz="2400" spc="240" dirty="0">
                <a:latin typeface="Arial"/>
                <a:cs typeface="Arial"/>
              </a:rPr>
              <a:t>between </a:t>
            </a:r>
            <a:r>
              <a:rPr sz="2400" spc="165" dirty="0">
                <a:latin typeface="Arial"/>
                <a:cs typeface="Arial"/>
              </a:rPr>
              <a:t>Employee </a:t>
            </a:r>
            <a:r>
              <a:rPr sz="2400" spc="145" dirty="0">
                <a:latin typeface="Arial"/>
                <a:cs typeface="Arial"/>
              </a:rPr>
              <a:t>table </a:t>
            </a:r>
            <a:r>
              <a:rPr sz="2400" spc="155" dirty="0">
                <a:latin typeface="Arial"/>
                <a:cs typeface="Arial"/>
              </a:rPr>
              <a:t>and </a:t>
            </a:r>
            <a:r>
              <a:rPr sz="2400" spc="210" dirty="0">
                <a:latin typeface="Arial"/>
                <a:cs typeface="Arial"/>
              </a:rPr>
              <a:t>the  </a:t>
            </a:r>
            <a:r>
              <a:rPr sz="2400" spc="200" dirty="0">
                <a:latin typeface="Arial"/>
                <a:cs typeface="Arial"/>
              </a:rPr>
              <a:t>other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relevant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tables</a:t>
            </a:r>
            <a:r>
              <a:rPr sz="2350" spc="80" dirty="0">
                <a:latin typeface="Arial"/>
                <a:cs typeface="Arial"/>
              </a:rPr>
              <a:t>,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400" spc="229" dirty="0">
                <a:latin typeface="Arial"/>
                <a:cs typeface="Arial"/>
              </a:rPr>
              <a:t>which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are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Department</a:t>
            </a:r>
            <a:r>
              <a:rPr sz="2350" spc="155" dirty="0">
                <a:latin typeface="Arial"/>
                <a:cs typeface="Arial"/>
              </a:rPr>
              <a:t>,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Branch</a:t>
            </a:r>
            <a:r>
              <a:rPr sz="2350" spc="95" dirty="0">
                <a:latin typeface="Arial"/>
                <a:cs typeface="Arial"/>
              </a:rPr>
              <a:t>,</a:t>
            </a:r>
            <a:r>
              <a:rPr sz="2350" spc="-1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and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Warehouse</a:t>
            </a:r>
            <a:r>
              <a:rPr sz="2350" spc="120" dirty="0">
                <a:latin typeface="Arial"/>
                <a:cs typeface="Arial"/>
              </a:rPr>
              <a:t>,</a:t>
            </a:r>
            <a:r>
              <a:rPr sz="2350" spc="-1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  </a:t>
            </a:r>
            <a:r>
              <a:rPr sz="2400" spc="215" dirty="0">
                <a:latin typeface="Arial"/>
                <a:cs typeface="Arial"/>
              </a:rPr>
              <a:t>that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Employee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80" dirty="0">
                <a:latin typeface="Verdana"/>
                <a:cs typeface="Verdana"/>
              </a:rPr>
              <a:t>manages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210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other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tables</a:t>
            </a:r>
            <a:r>
              <a:rPr sz="2350" spc="8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185" dirty="0">
                <a:latin typeface="Arial"/>
                <a:cs typeface="Arial"/>
              </a:rPr>
              <a:t>Entry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made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for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every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employee</a:t>
            </a:r>
            <a:r>
              <a:rPr sz="2350" spc="13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360680" algn="just">
              <a:lnSpc>
                <a:spcPct val="127600"/>
              </a:lnSpc>
            </a:pPr>
            <a:r>
              <a:rPr sz="2400" spc="15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objective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keep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04" dirty="0">
                <a:latin typeface="Arial"/>
                <a:cs typeface="Arial"/>
              </a:rPr>
              <a:t>track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00" dirty="0">
                <a:latin typeface="Arial"/>
                <a:cs typeface="Arial"/>
              </a:rPr>
              <a:t>of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changes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in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organization</a:t>
            </a:r>
            <a:r>
              <a:rPr sz="2350" spc="130" dirty="0">
                <a:latin typeface="Arial"/>
                <a:cs typeface="Arial"/>
              </a:rPr>
              <a:t>'</a:t>
            </a:r>
            <a:r>
              <a:rPr sz="2400" spc="130" dirty="0">
                <a:latin typeface="Arial"/>
                <a:cs typeface="Arial"/>
              </a:rPr>
              <a:t>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human  </a:t>
            </a:r>
            <a:r>
              <a:rPr sz="2400" spc="180" dirty="0">
                <a:latin typeface="Arial"/>
                <a:cs typeface="Arial"/>
              </a:rPr>
              <a:t>resources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management</a:t>
            </a:r>
            <a:r>
              <a:rPr sz="2350" spc="165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12700" marR="364490" algn="just">
              <a:lnSpc>
                <a:spcPct val="127600"/>
              </a:lnSpc>
            </a:pPr>
            <a:r>
              <a:rPr sz="2400" spc="160" dirty="0">
                <a:latin typeface="Arial"/>
                <a:cs typeface="Arial"/>
              </a:rPr>
              <a:t>Distributor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extranous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95" dirty="0">
                <a:latin typeface="Arial"/>
                <a:cs typeface="Arial"/>
              </a:rPr>
              <a:t>entity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that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80" dirty="0">
                <a:latin typeface="Arial"/>
                <a:cs typeface="Arial"/>
              </a:rPr>
              <a:t>represents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supplier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records</a:t>
            </a:r>
            <a:r>
              <a:rPr sz="2350" spc="130" dirty="0">
                <a:latin typeface="Arial"/>
                <a:cs typeface="Arial"/>
              </a:rPr>
              <a:t>.  </a:t>
            </a:r>
            <a:r>
              <a:rPr sz="2400" spc="155" dirty="0">
                <a:latin typeface="Arial"/>
                <a:cs typeface="Arial"/>
              </a:rPr>
              <a:t>Operations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table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used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define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many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54" dirty="0">
                <a:latin typeface="Arial"/>
                <a:cs typeface="Arial"/>
              </a:rPr>
              <a:t>to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215" dirty="0">
                <a:latin typeface="Arial"/>
                <a:cs typeface="Arial"/>
              </a:rPr>
              <a:t>many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relationship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spc="240" dirty="0">
                <a:latin typeface="Arial"/>
                <a:cs typeface="Arial"/>
              </a:rPr>
              <a:t>between  </a:t>
            </a:r>
            <a:r>
              <a:rPr sz="2400" spc="120" dirty="0">
                <a:latin typeface="Arial"/>
                <a:cs typeface="Arial"/>
              </a:rPr>
              <a:t>Distributor</a:t>
            </a:r>
            <a:r>
              <a:rPr sz="2350" spc="120" dirty="0">
                <a:latin typeface="Arial"/>
                <a:cs typeface="Arial"/>
              </a:rPr>
              <a:t>,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Warehouse</a:t>
            </a:r>
            <a:r>
              <a:rPr sz="2350" spc="120" dirty="0">
                <a:latin typeface="Arial"/>
                <a:cs typeface="Arial"/>
              </a:rPr>
              <a:t>,</a:t>
            </a:r>
            <a:r>
              <a:rPr sz="2350" spc="-17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and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Branch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tables</a:t>
            </a:r>
            <a:r>
              <a:rPr sz="2350" spc="80" dirty="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973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0765" y="9477708"/>
            <a:ext cx="2774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2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74507"/>
            <a:ext cx="286385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Entities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261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0516" y="2362955"/>
            <a:ext cx="3972560" cy="3648075"/>
            <a:chOff x="3460516" y="2362955"/>
            <a:chExt cx="3972560" cy="3648075"/>
          </a:xfrm>
        </p:grpSpPr>
        <p:sp>
          <p:nvSpPr>
            <p:cNvPr id="6" name="object 6"/>
            <p:cNvSpPr/>
            <p:nvPr/>
          </p:nvSpPr>
          <p:spPr>
            <a:xfrm>
              <a:off x="3460516" y="2362955"/>
              <a:ext cx="3972560" cy="3648075"/>
            </a:xfrm>
            <a:custGeom>
              <a:avLst/>
              <a:gdLst/>
              <a:ahLst/>
              <a:cxnLst/>
              <a:rect l="l" t="t" r="r" b="b"/>
              <a:pathLst>
                <a:path w="3972559" h="3648075">
                  <a:moveTo>
                    <a:pt x="3971944" y="3647959"/>
                  </a:moveTo>
                  <a:lnTo>
                    <a:pt x="0" y="3647959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3647959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3896" y="3371976"/>
              <a:ext cx="1526540" cy="2257425"/>
            </a:xfrm>
            <a:custGeom>
              <a:avLst/>
              <a:gdLst/>
              <a:ahLst/>
              <a:cxnLst/>
              <a:rect l="l" t="t" r="r" b="b"/>
              <a:pathLst>
                <a:path w="1526539" h="2257425">
                  <a:moveTo>
                    <a:pt x="57150" y="2225065"/>
                  </a:moveTo>
                  <a:lnTo>
                    <a:pt x="32359" y="2200275"/>
                  </a:lnTo>
                  <a:lnTo>
                    <a:pt x="24790" y="2200275"/>
                  </a:lnTo>
                  <a:lnTo>
                    <a:pt x="0" y="2225065"/>
                  </a:lnTo>
                  <a:lnTo>
                    <a:pt x="0" y="2232647"/>
                  </a:lnTo>
                  <a:lnTo>
                    <a:pt x="24790" y="2257425"/>
                  </a:lnTo>
                  <a:lnTo>
                    <a:pt x="32359" y="2257425"/>
                  </a:lnTo>
                  <a:lnTo>
                    <a:pt x="57150" y="2232647"/>
                  </a:lnTo>
                  <a:lnTo>
                    <a:pt x="57150" y="2225065"/>
                  </a:lnTo>
                  <a:close/>
                </a:path>
                <a:path w="1526539" h="2257425">
                  <a:moveTo>
                    <a:pt x="57150" y="1910740"/>
                  </a:moveTo>
                  <a:lnTo>
                    <a:pt x="32359" y="1885950"/>
                  </a:lnTo>
                  <a:lnTo>
                    <a:pt x="24790" y="1885950"/>
                  </a:lnTo>
                  <a:lnTo>
                    <a:pt x="0" y="1910740"/>
                  </a:lnTo>
                  <a:lnTo>
                    <a:pt x="0" y="1918322"/>
                  </a:lnTo>
                  <a:lnTo>
                    <a:pt x="24790" y="1943100"/>
                  </a:lnTo>
                  <a:lnTo>
                    <a:pt x="32359" y="1943100"/>
                  </a:lnTo>
                  <a:lnTo>
                    <a:pt x="57150" y="1918322"/>
                  </a:lnTo>
                  <a:lnTo>
                    <a:pt x="57150" y="1910740"/>
                  </a:lnTo>
                  <a:close/>
                </a:path>
                <a:path w="1526539" h="2257425">
                  <a:moveTo>
                    <a:pt x="57150" y="1596415"/>
                  </a:moveTo>
                  <a:lnTo>
                    <a:pt x="32359" y="1571625"/>
                  </a:lnTo>
                  <a:lnTo>
                    <a:pt x="24790" y="1571625"/>
                  </a:lnTo>
                  <a:lnTo>
                    <a:pt x="0" y="1596415"/>
                  </a:lnTo>
                  <a:lnTo>
                    <a:pt x="0" y="1603997"/>
                  </a:lnTo>
                  <a:lnTo>
                    <a:pt x="24790" y="1628775"/>
                  </a:lnTo>
                  <a:lnTo>
                    <a:pt x="32359" y="1628775"/>
                  </a:lnTo>
                  <a:lnTo>
                    <a:pt x="57150" y="1603997"/>
                  </a:lnTo>
                  <a:lnTo>
                    <a:pt x="57150" y="1596415"/>
                  </a:lnTo>
                  <a:close/>
                </a:path>
                <a:path w="1526539" h="2257425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1526539" h="2257425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1526539" h="2257425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1526539" h="225742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1526539" h="225742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  <a:path w="1526539" h="2257425">
                  <a:moveTo>
                    <a:pt x="1526540" y="104775"/>
                  </a:moveTo>
                  <a:lnTo>
                    <a:pt x="949972" y="104775"/>
                  </a:lnTo>
                  <a:lnTo>
                    <a:pt x="589330" y="104775"/>
                  </a:lnTo>
                  <a:lnTo>
                    <a:pt x="589330" y="123825"/>
                  </a:lnTo>
                  <a:lnTo>
                    <a:pt x="949972" y="123825"/>
                  </a:lnTo>
                  <a:lnTo>
                    <a:pt x="1526540" y="123825"/>
                  </a:lnTo>
                  <a:lnTo>
                    <a:pt x="1526540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60516" y="2362955"/>
            <a:ext cx="3972560" cy="36480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EMPLOYEE</a:t>
            </a:r>
            <a:endParaRPr sz="2150">
              <a:latin typeface="Verdana"/>
              <a:cs typeface="Verdana"/>
            </a:endParaRPr>
          </a:p>
          <a:p>
            <a:pPr marL="762000" marR="1854200">
              <a:lnSpc>
                <a:spcPct val="123700"/>
              </a:lnSpc>
              <a:spcBef>
                <a:spcPts val="1785"/>
              </a:spcBef>
            </a:pPr>
            <a:r>
              <a:rPr sz="1600" u="heavy" spc="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y</a:t>
            </a:r>
            <a:r>
              <a:rPr sz="1600" spc="80" dirty="0">
                <a:latin typeface="Verdana"/>
                <a:cs typeface="Verdana"/>
              </a:rPr>
              <a:t>ee</a:t>
            </a:r>
            <a:r>
              <a:rPr sz="1600" spc="22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D  </a:t>
            </a:r>
            <a:r>
              <a:rPr sz="1600" spc="50" dirty="0">
                <a:latin typeface="Verdana"/>
                <a:cs typeface="Verdana"/>
              </a:rPr>
              <a:t>First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45" dirty="0">
                <a:latin typeface="Verdana"/>
                <a:cs typeface="Verdana"/>
              </a:rPr>
              <a:t>Last</a:t>
            </a:r>
            <a:r>
              <a:rPr sz="1700" spc="45" dirty="0">
                <a:latin typeface="Arial"/>
                <a:cs typeface="Arial"/>
              </a:rPr>
              <a:t>_</a:t>
            </a:r>
            <a:r>
              <a:rPr sz="1600" spc="45" dirty="0">
                <a:latin typeface="Verdana"/>
                <a:cs typeface="Verdana"/>
              </a:rPr>
              <a:t>Name  Title</a:t>
            </a:r>
            <a:endParaRPr sz="1600">
              <a:latin typeface="Verdana"/>
              <a:cs typeface="Verdana"/>
            </a:endParaRPr>
          </a:p>
          <a:p>
            <a:pPr marL="762000" marR="2275840">
              <a:lnSpc>
                <a:spcPct val="128899"/>
              </a:lnSpc>
            </a:pPr>
            <a:r>
              <a:rPr sz="1600" spc="80" dirty="0">
                <a:latin typeface="Verdana"/>
                <a:cs typeface="Verdana"/>
              </a:rPr>
              <a:t>Gender  </a:t>
            </a:r>
            <a:r>
              <a:rPr sz="1600" spc="45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04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5" dirty="0">
                <a:latin typeface="Verdana"/>
                <a:cs typeface="Verdana"/>
              </a:rPr>
              <a:t>n  </a:t>
            </a:r>
            <a:r>
              <a:rPr sz="1600" spc="30" dirty="0">
                <a:latin typeface="Verdana"/>
                <a:cs typeface="Verdana"/>
              </a:rPr>
              <a:t>Email</a:t>
            </a:r>
            <a:endParaRPr sz="1600">
              <a:latin typeface="Verdana"/>
              <a:cs typeface="Verdana"/>
            </a:endParaRPr>
          </a:p>
          <a:p>
            <a:pPr marL="762000">
              <a:lnSpc>
                <a:spcPct val="100000"/>
              </a:lnSpc>
              <a:spcBef>
                <a:spcPts val="455"/>
              </a:spcBef>
            </a:pP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442240" y="2362897"/>
            <a:ext cx="3972560" cy="1409700"/>
            <a:chOff x="12442240" y="2362897"/>
            <a:chExt cx="3972560" cy="1409700"/>
          </a:xfrm>
        </p:grpSpPr>
        <p:sp>
          <p:nvSpPr>
            <p:cNvPr id="10" name="object 10"/>
            <p:cNvSpPr/>
            <p:nvPr/>
          </p:nvSpPr>
          <p:spPr>
            <a:xfrm>
              <a:off x="12442240" y="2362897"/>
              <a:ext cx="3972560" cy="1409700"/>
            </a:xfrm>
            <a:custGeom>
              <a:avLst/>
              <a:gdLst/>
              <a:ahLst/>
              <a:cxnLst/>
              <a:rect l="l" t="t" r="r" b="b"/>
              <a:pathLst>
                <a:path w="3972559" h="1409700">
                  <a:moveTo>
                    <a:pt x="3971944" y="1409695"/>
                  </a:moveTo>
                  <a:lnTo>
                    <a:pt x="0" y="1409695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1409695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5628" y="3371976"/>
              <a:ext cx="2214880" cy="123825"/>
            </a:xfrm>
            <a:custGeom>
              <a:avLst/>
              <a:gdLst/>
              <a:ahLst/>
              <a:cxnLst/>
              <a:rect l="l" t="t" r="r" b="b"/>
              <a:pathLst>
                <a:path w="2214880" h="1238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  <a:path w="2214880" h="123825">
                  <a:moveTo>
                    <a:pt x="2214702" y="104775"/>
                  </a:moveTo>
                  <a:lnTo>
                    <a:pt x="528980" y="104775"/>
                  </a:lnTo>
                  <a:lnTo>
                    <a:pt x="528980" y="123825"/>
                  </a:lnTo>
                  <a:lnTo>
                    <a:pt x="2214702" y="123825"/>
                  </a:lnTo>
                  <a:lnTo>
                    <a:pt x="2214702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42240" y="2362897"/>
            <a:ext cx="3972560" cy="14097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DEPARTMENT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Verdana"/>
              <a:cs typeface="Verdana"/>
            </a:endParaRPr>
          </a:p>
          <a:p>
            <a:pPr marL="762000">
              <a:lnSpc>
                <a:spcPct val="100000"/>
              </a:lnSpc>
            </a:pPr>
            <a:r>
              <a:rPr sz="1600" u="heavy" spc="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600" spc="50" dirty="0">
                <a:latin typeface="Verdana"/>
                <a:cs typeface="Verdana"/>
              </a:rPr>
              <a:t>partment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74147" y="2362910"/>
            <a:ext cx="3972560" cy="2352675"/>
            <a:chOff x="7974147" y="2362910"/>
            <a:chExt cx="3972560" cy="2352675"/>
          </a:xfrm>
        </p:grpSpPr>
        <p:sp>
          <p:nvSpPr>
            <p:cNvPr id="14" name="object 14"/>
            <p:cNvSpPr/>
            <p:nvPr/>
          </p:nvSpPr>
          <p:spPr>
            <a:xfrm>
              <a:off x="7974147" y="2362910"/>
              <a:ext cx="3972560" cy="2352675"/>
            </a:xfrm>
            <a:custGeom>
              <a:avLst/>
              <a:gdLst/>
              <a:ahLst/>
              <a:cxnLst/>
              <a:rect l="l" t="t" r="r" b="b"/>
              <a:pathLst>
                <a:path w="3972559" h="2352675">
                  <a:moveTo>
                    <a:pt x="3971944" y="2352638"/>
                  </a:moveTo>
                  <a:lnTo>
                    <a:pt x="0" y="2352638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352638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57527" y="3371976"/>
              <a:ext cx="57150" cy="1000125"/>
            </a:xfrm>
            <a:custGeom>
              <a:avLst/>
              <a:gdLst/>
              <a:ahLst/>
              <a:cxnLst/>
              <a:rect l="l" t="t" r="r" b="b"/>
              <a:pathLst>
                <a:path w="57150" h="1000125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000125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57150" h="100012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57150" h="100012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74147" y="2362910"/>
            <a:ext cx="3972560" cy="23526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15" dirty="0">
                <a:latin typeface="Verdana"/>
                <a:cs typeface="Verdana"/>
              </a:rPr>
              <a:t>BRANCH</a:t>
            </a:r>
            <a:endParaRPr sz="2150">
              <a:latin typeface="Verdana"/>
              <a:cs typeface="Verdana"/>
            </a:endParaRPr>
          </a:p>
          <a:p>
            <a:pPr marL="762000" marR="1625600">
              <a:lnSpc>
                <a:spcPct val="124500"/>
              </a:lnSpc>
              <a:spcBef>
                <a:spcPts val="1770"/>
              </a:spcBef>
            </a:pP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BranchID 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Branch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114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m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y</a:t>
            </a:r>
            <a:r>
              <a:rPr sz="1600" spc="80" dirty="0">
                <a:latin typeface="Verdana"/>
                <a:cs typeface="Verdana"/>
              </a:rPr>
              <a:t>ee</a:t>
            </a:r>
            <a:r>
              <a:rPr sz="1700" spc="-105" dirty="0">
                <a:latin typeface="Arial"/>
                <a:cs typeface="Arial"/>
              </a:rPr>
              <a:t>_</a:t>
            </a:r>
            <a:r>
              <a:rPr sz="1600" spc="155" dirty="0">
                <a:latin typeface="Verdana"/>
                <a:cs typeface="Verdana"/>
              </a:rPr>
              <a:t>Q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5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442240" y="4134429"/>
            <a:ext cx="3972560" cy="2667000"/>
            <a:chOff x="12442240" y="4134429"/>
            <a:chExt cx="3972560" cy="2667000"/>
          </a:xfrm>
        </p:grpSpPr>
        <p:sp>
          <p:nvSpPr>
            <p:cNvPr id="18" name="object 18"/>
            <p:cNvSpPr/>
            <p:nvPr/>
          </p:nvSpPr>
          <p:spPr>
            <a:xfrm>
              <a:off x="12442240" y="4134429"/>
              <a:ext cx="3972560" cy="2667000"/>
            </a:xfrm>
            <a:custGeom>
              <a:avLst/>
              <a:gdLst/>
              <a:ahLst/>
              <a:cxnLst/>
              <a:rect l="l" t="t" r="r" b="b"/>
              <a:pathLst>
                <a:path w="3972559" h="2667000">
                  <a:moveTo>
                    <a:pt x="3971944" y="2666951"/>
                  </a:moveTo>
                  <a:lnTo>
                    <a:pt x="0" y="2666951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666951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68478" y="5143512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77"/>
                  </a:moveTo>
                  <a:lnTo>
                    <a:pt x="32359" y="1257300"/>
                  </a:lnTo>
                  <a:lnTo>
                    <a:pt x="24777" y="1257300"/>
                  </a:lnTo>
                  <a:lnTo>
                    <a:pt x="0" y="1282077"/>
                  </a:lnTo>
                  <a:lnTo>
                    <a:pt x="0" y="1289659"/>
                  </a:lnTo>
                  <a:lnTo>
                    <a:pt x="24777" y="1314450"/>
                  </a:lnTo>
                  <a:lnTo>
                    <a:pt x="32359" y="1314450"/>
                  </a:lnTo>
                  <a:lnTo>
                    <a:pt x="57150" y="1289659"/>
                  </a:lnTo>
                  <a:lnTo>
                    <a:pt x="57150" y="1282077"/>
                  </a:lnTo>
                  <a:close/>
                </a:path>
                <a:path w="57150" h="1314450">
                  <a:moveTo>
                    <a:pt x="57150" y="967752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52"/>
                  </a:lnTo>
                  <a:lnTo>
                    <a:pt x="0" y="975334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34"/>
                  </a:lnTo>
                  <a:lnTo>
                    <a:pt x="57150" y="967752"/>
                  </a:lnTo>
                  <a:close/>
                </a:path>
                <a:path w="57150" h="1314450">
                  <a:moveTo>
                    <a:pt x="57150" y="653427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27"/>
                  </a:lnTo>
                  <a:lnTo>
                    <a:pt x="0" y="661009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27"/>
                  </a:lnTo>
                  <a:close/>
                </a:path>
                <a:path w="57150" h="1314450">
                  <a:moveTo>
                    <a:pt x="57150" y="339102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02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02"/>
                  </a:lnTo>
                  <a:close/>
                </a:path>
                <a:path w="57150" h="1314450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442240" y="4134429"/>
            <a:ext cx="3972560" cy="2667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</a:pPr>
            <a:r>
              <a:rPr sz="2150" spc="190" dirty="0">
                <a:latin typeface="Verdana"/>
                <a:cs typeface="Verdana"/>
              </a:rPr>
              <a:t>DISTRIBUTOR</a:t>
            </a:r>
            <a:endParaRPr sz="2150">
              <a:latin typeface="Verdana"/>
              <a:cs typeface="Verdana"/>
            </a:endParaRPr>
          </a:p>
          <a:p>
            <a:pPr marL="704850" marR="1374775">
              <a:lnSpc>
                <a:spcPct val="123700"/>
              </a:lnSpc>
              <a:spcBef>
                <a:spcPts val="1785"/>
              </a:spcBef>
            </a:pPr>
            <a:r>
              <a:rPr sz="16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DistributorID 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95" dirty="0">
                <a:latin typeface="Verdana"/>
                <a:cs typeface="Verdana"/>
              </a:rPr>
              <a:t>s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14" dirty="0">
                <a:latin typeface="Verdana"/>
                <a:cs typeface="Verdana"/>
              </a:rPr>
              <a:t>b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700" spc="-105" dirty="0">
                <a:latin typeface="Arial"/>
                <a:cs typeface="Arial"/>
              </a:rPr>
              <a:t>_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95" dirty="0">
                <a:latin typeface="Verdana"/>
                <a:cs typeface="Verdana"/>
              </a:rPr>
              <a:t>m</a:t>
            </a:r>
            <a:r>
              <a:rPr sz="1600" spc="60" dirty="0">
                <a:latin typeface="Verdana"/>
                <a:cs typeface="Verdana"/>
              </a:rPr>
              <a:t>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  </a:t>
            </a: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74177" y="5015575"/>
            <a:ext cx="3971925" cy="1990725"/>
            <a:chOff x="7974177" y="5015575"/>
            <a:chExt cx="3971925" cy="1990725"/>
          </a:xfrm>
        </p:grpSpPr>
        <p:sp>
          <p:nvSpPr>
            <p:cNvPr id="22" name="object 22"/>
            <p:cNvSpPr/>
            <p:nvPr/>
          </p:nvSpPr>
          <p:spPr>
            <a:xfrm>
              <a:off x="7974177" y="5015575"/>
              <a:ext cx="3971925" cy="1990725"/>
            </a:xfrm>
            <a:custGeom>
              <a:avLst/>
              <a:gdLst/>
              <a:ahLst/>
              <a:cxnLst/>
              <a:rect l="l" t="t" r="r" b="b"/>
              <a:pathLst>
                <a:path w="3971925" h="1990725">
                  <a:moveTo>
                    <a:pt x="3971912" y="1990724"/>
                  </a:moveTo>
                  <a:lnTo>
                    <a:pt x="0" y="1990724"/>
                  </a:lnTo>
                  <a:lnTo>
                    <a:pt x="0" y="0"/>
                  </a:lnTo>
                  <a:lnTo>
                    <a:pt x="3971912" y="0"/>
                  </a:lnTo>
                  <a:lnTo>
                    <a:pt x="3971912" y="1990724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57527" y="6024676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22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22"/>
                  </a:lnTo>
                  <a:lnTo>
                    <a:pt x="57150" y="653440"/>
                  </a:lnTo>
                  <a:close/>
                </a:path>
                <a:path w="57150" h="685800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97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97"/>
                  </a:lnTo>
                  <a:lnTo>
                    <a:pt x="57150" y="339115"/>
                  </a:lnTo>
                  <a:close/>
                </a:path>
                <a:path w="57150" h="68580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74177" y="5015575"/>
            <a:ext cx="3971925" cy="19907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00" dirty="0">
                <a:latin typeface="Verdana"/>
                <a:cs typeface="Verdana"/>
              </a:rPr>
              <a:t>WAREHOUSE</a:t>
            </a:r>
            <a:endParaRPr sz="2150">
              <a:latin typeface="Verdana"/>
              <a:cs typeface="Verdana"/>
            </a:endParaRPr>
          </a:p>
          <a:p>
            <a:pPr marL="762000" marR="1699260">
              <a:lnSpc>
                <a:spcPct val="126299"/>
              </a:lnSpc>
              <a:spcBef>
                <a:spcPts val="1735"/>
              </a:spcBef>
            </a:pPr>
            <a:r>
              <a:rPr sz="1600" u="heavy" spc="2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600" u="heavy" spc="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2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600" u="heavy" spc="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1108" y="9513224"/>
            <a:ext cx="2768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2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40129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92467" y="2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7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7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17503" y="3004498"/>
            <a:ext cx="2995930" cy="110871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450" b="1" spc="885" dirty="0">
                <a:latin typeface="Arial"/>
                <a:cs typeface="Arial"/>
              </a:rPr>
              <a:t>EMPLOYEE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193" y="5693816"/>
            <a:ext cx="2344420" cy="807085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1844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720"/>
              </a:spcBef>
            </a:pPr>
            <a:r>
              <a:rPr sz="2100" b="1" spc="1170" dirty="0">
                <a:latin typeface="Arial"/>
                <a:cs typeface="Arial"/>
              </a:rPr>
              <a:t>Branch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6084" y="8220791"/>
            <a:ext cx="3021965" cy="79248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050" b="1" spc="935" dirty="0">
                <a:latin typeface="Arial"/>
                <a:cs typeface="Arial"/>
              </a:rPr>
              <a:t>Distributor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48969" y="5688360"/>
            <a:ext cx="3017520" cy="82296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3749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870"/>
              </a:spcBef>
            </a:pPr>
            <a:r>
              <a:rPr sz="2100" b="1" spc="1065" dirty="0">
                <a:latin typeface="Arial"/>
                <a:cs typeface="Arial"/>
              </a:rPr>
              <a:t>warehouse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269" y="3136787"/>
            <a:ext cx="3959860" cy="877569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3177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825"/>
              </a:spcBef>
            </a:pPr>
            <a:r>
              <a:rPr sz="2450" b="1" spc="1345" dirty="0">
                <a:latin typeface="Arial"/>
                <a:cs typeface="Arial"/>
              </a:rPr>
              <a:t>department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71147" y="6506972"/>
            <a:ext cx="310515" cy="1717675"/>
            <a:chOff x="9671147" y="6506972"/>
            <a:chExt cx="310515" cy="1717675"/>
          </a:xfrm>
        </p:grpSpPr>
        <p:sp>
          <p:nvSpPr>
            <p:cNvPr id="10" name="object 10"/>
            <p:cNvSpPr/>
            <p:nvPr/>
          </p:nvSpPr>
          <p:spPr>
            <a:xfrm>
              <a:off x="9827117" y="6533688"/>
              <a:ext cx="0" cy="1666875"/>
            </a:xfrm>
            <a:custGeom>
              <a:avLst/>
              <a:gdLst/>
              <a:ahLst/>
              <a:cxnLst/>
              <a:rect l="l" t="t" r="r" b="b"/>
              <a:pathLst>
                <a:path h="1666875">
                  <a:moveTo>
                    <a:pt x="0" y="0"/>
                  </a:moveTo>
                  <a:lnTo>
                    <a:pt x="0" y="1666797"/>
                  </a:lnTo>
                </a:path>
              </a:pathLst>
            </a:custGeom>
            <a:ln w="47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35011" y="6530837"/>
              <a:ext cx="122555" cy="106045"/>
            </a:xfrm>
            <a:custGeom>
              <a:avLst/>
              <a:gdLst/>
              <a:ahLst/>
              <a:cxnLst/>
              <a:rect l="l" t="t" r="r" b="b"/>
              <a:pathLst>
                <a:path w="122554" h="106045">
                  <a:moveTo>
                    <a:pt x="0" y="105866"/>
                  </a:moveTo>
                  <a:lnTo>
                    <a:pt x="122259" y="0"/>
                  </a:lnTo>
                </a:path>
              </a:pathLst>
            </a:custGeom>
            <a:ln w="47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4960" y="6530785"/>
              <a:ext cx="122555" cy="106045"/>
            </a:xfrm>
            <a:custGeom>
              <a:avLst/>
              <a:gdLst/>
              <a:ahLst/>
              <a:cxnLst/>
              <a:rect l="l" t="t" r="r" b="b"/>
              <a:pathLst>
                <a:path w="122554" h="106045">
                  <a:moveTo>
                    <a:pt x="122227" y="105913"/>
                  </a:moveTo>
                  <a:lnTo>
                    <a:pt x="0" y="0"/>
                  </a:lnTo>
                </a:path>
              </a:pathLst>
            </a:custGeom>
            <a:ln w="47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24623" y="6776008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24623" y="7954822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74073" y="5999068"/>
            <a:ext cx="2548890" cy="233679"/>
            <a:chOff x="5774073" y="5999068"/>
            <a:chExt cx="2548890" cy="233679"/>
          </a:xfrm>
        </p:grpSpPr>
        <p:sp>
          <p:nvSpPr>
            <p:cNvPr id="16" name="object 16"/>
            <p:cNvSpPr/>
            <p:nvPr/>
          </p:nvSpPr>
          <p:spPr>
            <a:xfrm>
              <a:off x="5797886" y="6119713"/>
              <a:ext cx="2496185" cy="0"/>
            </a:xfrm>
            <a:custGeom>
              <a:avLst/>
              <a:gdLst/>
              <a:ahLst/>
              <a:cxnLst/>
              <a:rect l="l" t="t" r="r" b="b"/>
              <a:pathLst>
                <a:path w="2496184">
                  <a:moveTo>
                    <a:pt x="2495583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35229" y="604929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49538" y="6022880"/>
              <a:ext cx="149860" cy="86360"/>
            </a:xfrm>
            <a:custGeom>
              <a:avLst/>
              <a:gdLst/>
              <a:ahLst/>
              <a:cxnLst/>
              <a:rect l="l" t="t" r="r" b="b"/>
              <a:pathLst>
                <a:path w="149859" h="86360">
                  <a:moveTo>
                    <a:pt x="149296" y="0"/>
                  </a:moveTo>
                  <a:lnTo>
                    <a:pt x="0" y="86196"/>
                  </a:lnTo>
                </a:path>
              </a:pathLst>
            </a:custGeom>
            <a:ln w="47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46966" y="6128253"/>
              <a:ext cx="151765" cy="80645"/>
            </a:xfrm>
            <a:custGeom>
              <a:avLst/>
              <a:gdLst/>
              <a:ahLst/>
              <a:cxnLst/>
              <a:rect l="l" t="t" r="r" b="b"/>
              <a:pathLst>
                <a:path w="151765" h="80645">
                  <a:moveTo>
                    <a:pt x="151729" y="80316"/>
                  </a:moveTo>
                  <a:lnTo>
                    <a:pt x="0" y="0"/>
                  </a:lnTo>
                </a:path>
              </a:pathLst>
            </a:custGeom>
            <a:ln w="47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6764" y="604929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528545" y="4133337"/>
            <a:ext cx="4536440" cy="1526540"/>
            <a:chOff x="4528545" y="4133337"/>
            <a:chExt cx="4536440" cy="1526540"/>
          </a:xfrm>
        </p:grpSpPr>
        <p:sp>
          <p:nvSpPr>
            <p:cNvPr id="22" name="object 22"/>
            <p:cNvSpPr/>
            <p:nvPr/>
          </p:nvSpPr>
          <p:spPr>
            <a:xfrm>
              <a:off x="8965204" y="4133337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321"/>
                  </a:lnTo>
                </a:path>
              </a:pathLst>
            </a:custGeom>
            <a:ln w="47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1039" y="5069075"/>
              <a:ext cx="0" cy="591185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0"/>
                  </a:moveTo>
                  <a:lnTo>
                    <a:pt x="0" y="590715"/>
                  </a:lnTo>
                </a:path>
              </a:pathLst>
            </a:custGeom>
            <a:ln w="47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6349" y="5045293"/>
              <a:ext cx="4315460" cy="0"/>
            </a:xfrm>
            <a:custGeom>
              <a:avLst/>
              <a:gdLst/>
              <a:ahLst/>
              <a:cxnLst/>
              <a:rect l="l" t="t" r="r" b="b"/>
              <a:pathLst>
                <a:path w="4315459">
                  <a:moveTo>
                    <a:pt x="4314895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63685" y="438750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8545" y="536219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8545" y="5503407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63685" y="426622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0623844" y="4133337"/>
            <a:ext cx="4509770" cy="1543685"/>
            <a:chOff x="10623844" y="4133337"/>
            <a:chExt cx="4509770" cy="1543685"/>
          </a:xfrm>
        </p:grpSpPr>
        <p:sp>
          <p:nvSpPr>
            <p:cNvPr id="30" name="object 30"/>
            <p:cNvSpPr/>
            <p:nvPr/>
          </p:nvSpPr>
          <p:spPr>
            <a:xfrm>
              <a:off x="14932192" y="5378500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32192" y="551974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4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19637" y="5069128"/>
              <a:ext cx="4315460" cy="0"/>
            </a:xfrm>
            <a:custGeom>
              <a:avLst/>
              <a:gdLst/>
              <a:ahLst/>
              <a:cxnLst/>
              <a:rect l="l" t="t" r="r" b="b"/>
              <a:pathLst>
                <a:path w="4315459">
                  <a:moveTo>
                    <a:pt x="4314895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25363" y="4133337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321"/>
                  </a:lnTo>
                </a:path>
              </a:pathLst>
            </a:custGeom>
            <a:ln w="47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34686" y="5086204"/>
              <a:ext cx="0" cy="591185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0"/>
                  </a:moveTo>
                  <a:lnTo>
                    <a:pt x="0" y="590715"/>
                  </a:lnTo>
                </a:path>
              </a:pathLst>
            </a:custGeom>
            <a:ln w="47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23844" y="438750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23844" y="4266224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0828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740725" y="3530307"/>
            <a:ext cx="1553210" cy="144145"/>
            <a:chOff x="6740725" y="3530307"/>
            <a:chExt cx="1553210" cy="144145"/>
          </a:xfrm>
        </p:grpSpPr>
        <p:sp>
          <p:nvSpPr>
            <p:cNvPr id="38" name="object 38"/>
            <p:cNvSpPr/>
            <p:nvPr/>
          </p:nvSpPr>
          <p:spPr>
            <a:xfrm>
              <a:off x="6740725" y="3600693"/>
              <a:ext cx="1553210" cy="0"/>
            </a:xfrm>
            <a:custGeom>
              <a:avLst/>
              <a:gdLst/>
              <a:ahLst/>
              <a:cxnLst/>
              <a:rect l="l" t="t" r="r" b="b"/>
              <a:pathLst>
                <a:path w="1553209">
                  <a:moveTo>
                    <a:pt x="1552783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86011" y="3530307"/>
              <a:ext cx="1251585" cy="144145"/>
            </a:xfrm>
            <a:custGeom>
              <a:avLst/>
              <a:gdLst/>
              <a:ahLst/>
              <a:cxnLst/>
              <a:rect l="l" t="t" r="r" b="b"/>
              <a:pathLst>
                <a:path w="1251584" h="144145">
                  <a:moveTo>
                    <a:pt x="1125413" y="0"/>
                  </a:moveTo>
                  <a:lnTo>
                    <a:pt x="1125413" y="143604"/>
                  </a:lnTo>
                </a:path>
                <a:path w="1251584" h="144145">
                  <a:moveTo>
                    <a:pt x="161848" y="0"/>
                  </a:moveTo>
                  <a:lnTo>
                    <a:pt x="161848" y="143604"/>
                  </a:lnTo>
                </a:path>
                <a:path w="1251584" h="144145">
                  <a:moveTo>
                    <a:pt x="0" y="0"/>
                  </a:moveTo>
                  <a:lnTo>
                    <a:pt x="0" y="143604"/>
                  </a:lnTo>
                </a:path>
                <a:path w="1251584" h="144145">
                  <a:moveTo>
                    <a:pt x="1251447" y="0"/>
                  </a:moveTo>
                  <a:lnTo>
                    <a:pt x="1251447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17595" y="5676442"/>
            <a:ext cx="3017520" cy="822960"/>
          </a:xfrm>
          <a:prstGeom prst="rect">
            <a:avLst/>
          </a:prstGeom>
          <a:solidFill>
            <a:srgbClr val="F5F5EF"/>
          </a:solidFill>
        </p:spPr>
        <p:txBody>
          <a:bodyPr vert="horz" wrap="square" lIns="0" tIns="23749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870"/>
              </a:spcBef>
            </a:pPr>
            <a:r>
              <a:rPr sz="2100" b="1" spc="685" dirty="0">
                <a:latin typeface="Arial"/>
                <a:cs typeface="Arial"/>
              </a:rPr>
              <a:t>OPERATIONS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13577" y="6049296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04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1346670" y="5914848"/>
            <a:ext cx="2178685" cy="304800"/>
            <a:chOff x="11346670" y="5914848"/>
            <a:chExt cx="2178685" cy="304800"/>
          </a:xfrm>
        </p:grpSpPr>
        <p:sp>
          <p:nvSpPr>
            <p:cNvPr id="43" name="object 43"/>
            <p:cNvSpPr/>
            <p:nvPr/>
          </p:nvSpPr>
          <p:spPr>
            <a:xfrm>
              <a:off x="11372086" y="6066190"/>
              <a:ext cx="2153285" cy="0"/>
            </a:xfrm>
            <a:custGeom>
              <a:avLst/>
              <a:gdLst/>
              <a:ahLst/>
              <a:cxnLst/>
              <a:rect l="l" t="t" r="r" b="b"/>
              <a:pathLst>
                <a:path w="2153284">
                  <a:moveTo>
                    <a:pt x="2152830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13794" y="5963726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5">
                  <a:moveTo>
                    <a:pt x="0" y="0"/>
                  </a:moveTo>
                  <a:lnTo>
                    <a:pt x="0" y="200828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373079" y="6073204"/>
              <a:ext cx="106045" cy="122555"/>
            </a:xfrm>
            <a:custGeom>
              <a:avLst/>
              <a:gdLst/>
              <a:ahLst/>
              <a:cxnLst/>
              <a:rect l="l" t="t" r="r" b="b"/>
              <a:pathLst>
                <a:path w="106045" h="122554">
                  <a:moveTo>
                    <a:pt x="0" y="122227"/>
                  </a:moveTo>
                  <a:lnTo>
                    <a:pt x="105913" y="0"/>
                  </a:lnTo>
                </a:path>
              </a:pathLst>
            </a:custGeom>
            <a:ln w="4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370482" y="5938661"/>
              <a:ext cx="106045" cy="122555"/>
            </a:xfrm>
            <a:custGeom>
              <a:avLst/>
              <a:gdLst/>
              <a:ahLst/>
              <a:cxnLst/>
              <a:rect l="l" t="t" r="r" b="b"/>
              <a:pathLst>
                <a:path w="106045" h="122554">
                  <a:moveTo>
                    <a:pt x="0" y="0"/>
                  </a:moveTo>
                  <a:lnTo>
                    <a:pt x="105866" y="122259"/>
                  </a:lnTo>
                </a:path>
              </a:pathLst>
            </a:custGeom>
            <a:ln w="4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43590" y="5995803"/>
              <a:ext cx="153035" cy="144145"/>
            </a:xfrm>
            <a:custGeom>
              <a:avLst/>
              <a:gdLst/>
              <a:ahLst/>
              <a:cxnLst/>
              <a:rect l="l" t="t" r="r" b="b"/>
              <a:pathLst>
                <a:path w="153034" h="144145">
                  <a:moveTo>
                    <a:pt x="153009" y="0"/>
                  </a:moveTo>
                  <a:lnTo>
                    <a:pt x="153009" y="143604"/>
                  </a:lnTo>
                </a:path>
                <a:path w="153034" h="144145">
                  <a:moveTo>
                    <a:pt x="0" y="0"/>
                  </a:moveTo>
                  <a:lnTo>
                    <a:pt x="0" y="143604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9724623" y="8084240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28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232444" y="1254626"/>
            <a:ext cx="8937625" cy="914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135" dirty="0"/>
              <a:t>Entity </a:t>
            </a:r>
            <a:r>
              <a:rPr sz="5800" spc="75" dirty="0"/>
              <a:t>Relation</a:t>
            </a:r>
            <a:r>
              <a:rPr sz="5800" spc="-1395" dirty="0"/>
              <a:t> </a:t>
            </a:r>
            <a:r>
              <a:rPr sz="5800" spc="65" dirty="0"/>
              <a:t>Diagram</a:t>
            </a:r>
            <a:endParaRPr sz="5800"/>
          </a:p>
        </p:txBody>
      </p:sp>
      <p:sp>
        <p:nvSpPr>
          <p:cNvPr id="52" name="object 52"/>
          <p:cNvSpPr txBox="1"/>
          <p:nvPr/>
        </p:nvSpPr>
        <p:spPr>
          <a:xfrm>
            <a:off x="910765" y="9513224"/>
            <a:ext cx="27813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2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5244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4493" y="684249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487C6EA-A106-44C1-8B2A-63D1B35D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6" y="2206682"/>
            <a:ext cx="16211064" cy="81946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816" y="874510"/>
            <a:ext cx="251841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T</a:t>
            </a:r>
            <a:r>
              <a:rPr dirty="0"/>
              <a:t>a</a:t>
            </a:r>
            <a:r>
              <a:rPr spc="310" dirty="0"/>
              <a:t>b</a:t>
            </a:r>
            <a:r>
              <a:rPr spc="-170" dirty="0"/>
              <a:t>l</a:t>
            </a:r>
            <a:r>
              <a:rPr spc="204" dirty="0"/>
              <a:t>e</a:t>
            </a:r>
            <a:r>
              <a:rPr spc="26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73" y="4191907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0516" y="2362931"/>
            <a:ext cx="3972560" cy="3609975"/>
            <a:chOff x="3460516" y="2362931"/>
            <a:chExt cx="3972560" cy="3609975"/>
          </a:xfrm>
        </p:grpSpPr>
        <p:sp>
          <p:nvSpPr>
            <p:cNvPr id="6" name="object 6"/>
            <p:cNvSpPr/>
            <p:nvPr/>
          </p:nvSpPr>
          <p:spPr>
            <a:xfrm>
              <a:off x="3460516" y="2362931"/>
              <a:ext cx="3972560" cy="3609975"/>
            </a:xfrm>
            <a:custGeom>
              <a:avLst/>
              <a:gdLst/>
              <a:ahLst/>
              <a:cxnLst/>
              <a:rect l="l" t="t" r="r" b="b"/>
              <a:pathLst>
                <a:path w="3972559" h="3609975">
                  <a:moveTo>
                    <a:pt x="3971944" y="3609906"/>
                  </a:moveTo>
                  <a:lnTo>
                    <a:pt x="0" y="3609906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3609906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3896" y="3371976"/>
              <a:ext cx="1526540" cy="2257425"/>
            </a:xfrm>
            <a:custGeom>
              <a:avLst/>
              <a:gdLst/>
              <a:ahLst/>
              <a:cxnLst/>
              <a:rect l="l" t="t" r="r" b="b"/>
              <a:pathLst>
                <a:path w="1526539" h="2257425">
                  <a:moveTo>
                    <a:pt x="57150" y="2225065"/>
                  </a:moveTo>
                  <a:lnTo>
                    <a:pt x="32359" y="2200275"/>
                  </a:lnTo>
                  <a:lnTo>
                    <a:pt x="24790" y="2200275"/>
                  </a:lnTo>
                  <a:lnTo>
                    <a:pt x="0" y="2225065"/>
                  </a:lnTo>
                  <a:lnTo>
                    <a:pt x="0" y="2232647"/>
                  </a:lnTo>
                  <a:lnTo>
                    <a:pt x="24790" y="2257425"/>
                  </a:lnTo>
                  <a:lnTo>
                    <a:pt x="32359" y="2257425"/>
                  </a:lnTo>
                  <a:lnTo>
                    <a:pt x="57150" y="2232647"/>
                  </a:lnTo>
                  <a:lnTo>
                    <a:pt x="57150" y="2225065"/>
                  </a:lnTo>
                  <a:close/>
                </a:path>
                <a:path w="1526539" h="2257425">
                  <a:moveTo>
                    <a:pt x="57150" y="1910740"/>
                  </a:moveTo>
                  <a:lnTo>
                    <a:pt x="32359" y="1885950"/>
                  </a:lnTo>
                  <a:lnTo>
                    <a:pt x="24790" y="1885950"/>
                  </a:lnTo>
                  <a:lnTo>
                    <a:pt x="0" y="1910740"/>
                  </a:lnTo>
                  <a:lnTo>
                    <a:pt x="0" y="1918322"/>
                  </a:lnTo>
                  <a:lnTo>
                    <a:pt x="24790" y="1943100"/>
                  </a:lnTo>
                  <a:lnTo>
                    <a:pt x="32359" y="1943100"/>
                  </a:lnTo>
                  <a:lnTo>
                    <a:pt x="57150" y="1918322"/>
                  </a:lnTo>
                  <a:lnTo>
                    <a:pt x="57150" y="1910740"/>
                  </a:lnTo>
                  <a:close/>
                </a:path>
                <a:path w="1526539" h="2257425">
                  <a:moveTo>
                    <a:pt x="57150" y="1596415"/>
                  </a:moveTo>
                  <a:lnTo>
                    <a:pt x="32359" y="1571625"/>
                  </a:lnTo>
                  <a:lnTo>
                    <a:pt x="24790" y="1571625"/>
                  </a:lnTo>
                  <a:lnTo>
                    <a:pt x="0" y="1596415"/>
                  </a:lnTo>
                  <a:lnTo>
                    <a:pt x="0" y="1603997"/>
                  </a:lnTo>
                  <a:lnTo>
                    <a:pt x="24790" y="1628775"/>
                  </a:lnTo>
                  <a:lnTo>
                    <a:pt x="32359" y="1628775"/>
                  </a:lnTo>
                  <a:lnTo>
                    <a:pt x="57150" y="1603997"/>
                  </a:lnTo>
                  <a:lnTo>
                    <a:pt x="57150" y="1596415"/>
                  </a:lnTo>
                  <a:close/>
                </a:path>
                <a:path w="1526539" h="2257425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1526539" h="2257425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1526539" h="2257425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1526539" h="225742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1526539" h="225742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  <a:path w="1526539" h="2257425">
                  <a:moveTo>
                    <a:pt x="1526540" y="104775"/>
                  </a:moveTo>
                  <a:lnTo>
                    <a:pt x="949972" y="104775"/>
                  </a:lnTo>
                  <a:lnTo>
                    <a:pt x="589330" y="104775"/>
                  </a:lnTo>
                  <a:lnTo>
                    <a:pt x="589330" y="123825"/>
                  </a:lnTo>
                  <a:lnTo>
                    <a:pt x="949972" y="123825"/>
                  </a:lnTo>
                  <a:lnTo>
                    <a:pt x="1526540" y="123825"/>
                  </a:lnTo>
                  <a:lnTo>
                    <a:pt x="1526540" y="104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60516" y="2362931"/>
            <a:ext cx="3972560" cy="360997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EMPLOYEE</a:t>
            </a:r>
            <a:endParaRPr sz="2150">
              <a:latin typeface="Verdana"/>
              <a:cs typeface="Verdana"/>
            </a:endParaRPr>
          </a:p>
          <a:p>
            <a:pPr marL="762000" marR="1854200">
              <a:lnSpc>
                <a:spcPct val="123700"/>
              </a:lnSpc>
              <a:spcBef>
                <a:spcPts val="1785"/>
              </a:spcBef>
            </a:pPr>
            <a:r>
              <a:rPr sz="1600" u="heavy" spc="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u="heavy" spc="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sz="1600" spc="114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y</a:t>
            </a:r>
            <a:r>
              <a:rPr sz="1600" spc="80" dirty="0">
                <a:latin typeface="Verdana"/>
                <a:cs typeface="Verdana"/>
              </a:rPr>
              <a:t>ee</a:t>
            </a:r>
            <a:r>
              <a:rPr sz="1600" spc="22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D  </a:t>
            </a:r>
            <a:r>
              <a:rPr sz="1600" spc="50" dirty="0">
                <a:latin typeface="Verdana"/>
                <a:cs typeface="Verdana"/>
              </a:rPr>
              <a:t>First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45" dirty="0">
                <a:latin typeface="Verdana"/>
                <a:cs typeface="Verdana"/>
              </a:rPr>
              <a:t>Last</a:t>
            </a:r>
            <a:r>
              <a:rPr sz="1700" spc="45" dirty="0">
                <a:latin typeface="Arial"/>
                <a:cs typeface="Arial"/>
              </a:rPr>
              <a:t>_</a:t>
            </a:r>
            <a:r>
              <a:rPr sz="1600" spc="45" dirty="0">
                <a:latin typeface="Verdana"/>
                <a:cs typeface="Verdana"/>
              </a:rPr>
              <a:t>Name  Title</a:t>
            </a:r>
            <a:endParaRPr sz="1600">
              <a:latin typeface="Verdana"/>
              <a:cs typeface="Verdana"/>
            </a:endParaRPr>
          </a:p>
          <a:p>
            <a:pPr marL="762000" marR="2275840">
              <a:lnSpc>
                <a:spcPct val="128899"/>
              </a:lnSpc>
            </a:pPr>
            <a:r>
              <a:rPr sz="1600" spc="80" dirty="0">
                <a:latin typeface="Verdana"/>
                <a:cs typeface="Verdana"/>
              </a:rPr>
              <a:t>Gender  </a:t>
            </a:r>
            <a:r>
              <a:rPr sz="1600" spc="45" dirty="0">
                <a:latin typeface="Verdana"/>
                <a:cs typeface="Verdana"/>
              </a:rPr>
              <a:t>L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04" dirty="0">
                <a:latin typeface="Verdana"/>
                <a:cs typeface="Verdana"/>
              </a:rPr>
              <a:t>c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25" dirty="0">
                <a:latin typeface="Verdana"/>
                <a:cs typeface="Verdana"/>
              </a:rPr>
              <a:t>n  </a:t>
            </a:r>
            <a:r>
              <a:rPr sz="1600" spc="30" dirty="0">
                <a:latin typeface="Verdana"/>
                <a:cs typeface="Verdana"/>
              </a:rPr>
              <a:t>Email</a:t>
            </a:r>
            <a:endParaRPr sz="1600">
              <a:latin typeface="Verdana"/>
              <a:cs typeface="Verdana"/>
            </a:endParaRPr>
          </a:p>
          <a:p>
            <a:pPr marL="762000">
              <a:lnSpc>
                <a:spcPct val="100000"/>
              </a:lnSpc>
              <a:spcBef>
                <a:spcPts val="455"/>
              </a:spcBef>
            </a:pP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5781" y="5362925"/>
            <a:ext cx="3972560" cy="1724025"/>
            <a:chOff x="12545781" y="5362925"/>
            <a:chExt cx="3972560" cy="1724025"/>
          </a:xfrm>
        </p:grpSpPr>
        <p:sp>
          <p:nvSpPr>
            <p:cNvPr id="10" name="object 10"/>
            <p:cNvSpPr/>
            <p:nvPr/>
          </p:nvSpPr>
          <p:spPr>
            <a:xfrm>
              <a:off x="12545781" y="5362925"/>
              <a:ext cx="3972560" cy="1724025"/>
            </a:xfrm>
            <a:custGeom>
              <a:avLst/>
              <a:gdLst/>
              <a:ahLst/>
              <a:cxnLst/>
              <a:rect l="l" t="t" r="r" b="b"/>
              <a:pathLst>
                <a:path w="3972559" h="1724025">
                  <a:moveTo>
                    <a:pt x="3971944" y="1724023"/>
                  </a:moveTo>
                  <a:lnTo>
                    <a:pt x="0" y="1724023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1724023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29133" y="6371996"/>
              <a:ext cx="2214880" cy="371475"/>
            </a:xfrm>
            <a:custGeom>
              <a:avLst/>
              <a:gdLst/>
              <a:ahLst/>
              <a:cxnLst/>
              <a:rect l="l" t="t" r="r" b="b"/>
              <a:pathLst>
                <a:path w="2214880" h="371475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97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97"/>
                  </a:lnTo>
                  <a:lnTo>
                    <a:pt x="57150" y="339115"/>
                  </a:lnTo>
                  <a:close/>
                </a:path>
                <a:path w="2214880" h="371475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4790"/>
                  </a:lnTo>
                  <a:close/>
                </a:path>
                <a:path w="2214880" h="371475">
                  <a:moveTo>
                    <a:pt x="2214715" y="104787"/>
                  </a:moveTo>
                  <a:lnTo>
                    <a:pt x="529005" y="104787"/>
                  </a:lnTo>
                  <a:lnTo>
                    <a:pt x="529005" y="123837"/>
                  </a:lnTo>
                  <a:lnTo>
                    <a:pt x="2214715" y="123837"/>
                  </a:lnTo>
                  <a:lnTo>
                    <a:pt x="2214715" y="104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45781" y="5362925"/>
            <a:ext cx="3972560" cy="17240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9" dirty="0">
                <a:latin typeface="Verdana"/>
                <a:cs typeface="Verdana"/>
              </a:rPr>
              <a:t>DEPARTMENT</a:t>
            </a:r>
            <a:endParaRPr sz="2150">
              <a:latin typeface="Verdana"/>
              <a:cs typeface="Verdana"/>
            </a:endParaRPr>
          </a:p>
          <a:p>
            <a:pPr marL="762000" marR="871855">
              <a:lnSpc>
                <a:spcPct val="121300"/>
              </a:lnSpc>
              <a:spcBef>
                <a:spcPts val="1705"/>
              </a:spcBef>
            </a:pPr>
            <a:r>
              <a:rPr sz="1600" u="heavy" spc="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600" spc="50" dirty="0">
                <a:latin typeface="Verdana"/>
                <a:cs typeface="Verdana"/>
              </a:rPr>
              <a:t>partment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60" dirty="0">
                <a:latin typeface="Verdana"/>
                <a:cs typeface="Verdana"/>
              </a:rPr>
              <a:t>Department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Mgr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spc="80" dirty="0">
                <a:latin typeface="Verdana"/>
                <a:cs typeface="Verdana"/>
              </a:rPr>
              <a:t>FK</a:t>
            </a:r>
            <a:r>
              <a:rPr sz="1700" spc="8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63179" y="2362912"/>
            <a:ext cx="3972560" cy="2667000"/>
            <a:chOff x="8063179" y="2362912"/>
            <a:chExt cx="3972560" cy="2667000"/>
          </a:xfrm>
        </p:grpSpPr>
        <p:sp>
          <p:nvSpPr>
            <p:cNvPr id="14" name="object 14"/>
            <p:cNvSpPr/>
            <p:nvPr/>
          </p:nvSpPr>
          <p:spPr>
            <a:xfrm>
              <a:off x="8063179" y="2362912"/>
              <a:ext cx="3972560" cy="2667000"/>
            </a:xfrm>
            <a:custGeom>
              <a:avLst/>
              <a:gdLst/>
              <a:ahLst/>
              <a:cxnLst/>
              <a:rect l="l" t="t" r="r" b="b"/>
              <a:pathLst>
                <a:path w="3972559" h="2667000">
                  <a:moveTo>
                    <a:pt x="3971944" y="2666951"/>
                  </a:moveTo>
                  <a:lnTo>
                    <a:pt x="0" y="2666951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666951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46566" y="3371976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90"/>
                  </a:moveTo>
                  <a:lnTo>
                    <a:pt x="32359" y="1257300"/>
                  </a:lnTo>
                  <a:lnTo>
                    <a:pt x="24777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77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57150" h="1314450">
                  <a:moveTo>
                    <a:pt x="57150" y="967765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314450">
                  <a:moveTo>
                    <a:pt x="57150" y="653440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57150" h="1314450">
                  <a:moveTo>
                    <a:pt x="57150" y="339115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57150" h="1314450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63179" y="2362912"/>
            <a:ext cx="3972560" cy="2667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15" dirty="0">
                <a:latin typeface="Verdana"/>
                <a:cs typeface="Verdana"/>
              </a:rPr>
              <a:t>BRANCH</a:t>
            </a:r>
            <a:endParaRPr sz="2150">
              <a:latin typeface="Verdana"/>
              <a:cs typeface="Verdana"/>
            </a:endParaRPr>
          </a:p>
          <a:p>
            <a:pPr marL="762000" marR="1410970">
              <a:lnSpc>
                <a:spcPct val="123700"/>
              </a:lnSpc>
              <a:spcBef>
                <a:spcPts val="1785"/>
              </a:spcBef>
            </a:pP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BranchID 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Branch</a:t>
            </a:r>
            <a:r>
              <a:rPr sz="1700" spc="50" dirty="0">
                <a:latin typeface="Arial"/>
                <a:cs typeface="Arial"/>
              </a:rPr>
              <a:t>_</a:t>
            </a:r>
            <a:r>
              <a:rPr sz="1600" spc="50" dirty="0">
                <a:latin typeface="Verdana"/>
                <a:cs typeface="Verdana"/>
              </a:rPr>
              <a:t>Name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65" dirty="0">
                <a:latin typeface="Verdana"/>
                <a:cs typeface="Verdana"/>
              </a:rPr>
              <a:t>Employee</a:t>
            </a:r>
            <a:r>
              <a:rPr sz="1700" spc="65" dirty="0">
                <a:latin typeface="Arial"/>
                <a:cs typeface="Arial"/>
              </a:rPr>
              <a:t>_</a:t>
            </a:r>
            <a:r>
              <a:rPr sz="1600" spc="65" dirty="0">
                <a:latin typeface="Verdana"/>
                <a:cs typeface="Verdana"/>
              </a:rPr>
              <a:t>Qty  </a:t>
            </a:r>
            <a:r>
              <a:rPr sz="1600" spc="60" dirty="0">
                <a:latin typeface="Verdana"/>
                <a:cs typeface="Verdana"/>
              </a:rPr>
              <a:t>Branch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Mgr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spc="80" dirty="0">
                <a:latin typeface="Verdana"/>
                <a:cs typeface="Verdana"/>
              </a:rPr>
              <a:t>FK</a:t>
            </a:r>
            <a:r>
              <a:rPr sz="1700" spc="8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545781" y="2362912"/>
            <a:ext cx="3972560" cy="2667000"/>
            <a:chOff x="12545781" y="2362912"/>
            <a:chExt cx="3972560" cy="2667000"/>
          </a:xfrm>
        </p:grpSpPr>
        <p:sp>
          <p:nvSpPr>
            <p:cNvPr id="18" name="object 18"/>
            <p:cNvSpPr/>
            <p:nvPr/>
          </p:nvSpPr>
          <p:spPr>
            <a:xfrm>
              <a:off x="12545781" y="2362912"/>
              <a:ext cx="3972560" cy="2667000"/>
            </a:xfrm>
            <a:custGeom>
              <a:avLst/>
              <a:gdLst/>
              <a:ahLst/>
              <a:cxnLst/>
              <a:rect l="l" t="t" r="r" b="b"/>
              <a:pathLst>
                <a:path w="3972559" h="2667000">
                  <a:moveTo>
                    <a:pt x="3971944" y="2666951"/>
                  </a:moveTo>
                  <a:lnTo>
                    <a:pt x="0" y="2666951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666951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71983" y="3371976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90"/>
                  </a:moveTo>
                  <a:lnTo>
                    <a:pt x="32359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59" y="1314450"/>
                  </a:lnTo>
                  <a:lnTo>
                    <a:pt x="57150" y="1289672"/>
                  </a:lnTo>
                  <a:lnTo>
                    <a:pt x="57150" y="1282090"/>
                  </a:lnTo>
                  <a:close/>
                </a:path>
                <a:path w="57150" h="1314450">
                  <a:moveTo>
                    <a:pt x="57150" y="967765"/>
                  </a:moveTo>
                  <a:lnTo>
                    <a:pt x="32359" y="942975"/>
                  </a:lnTo>
                  <a:lnTo>
                    <a:pt x="24790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90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314450">
                  <a:moveTo>
                    <a:pt x="57150" y="653440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40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40"/>
                  </a:lnTo>
                  <a:close/>
                </a:path>
                <a:path w="57150" h="1314450">
                  <a:moveTo>
                    <a:pt x="57150" y="339115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15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15"/>
                  </a:lnTo>
                  <a:close/>
                </a:path>
                <a:path w="57150" h="131445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545781" y="2362912"/>
            <a:ext cx="3972560" cy="2667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</a:pPr>
            <a:r>
              <a:rPr sz="2150" spc="190" dirty="0">
                <a:latin typeface="Verdana"/>
                <a:cs typeface="Verdana"/>
              </a:rPr>
              <a:t>DISTRIBUTOR</a:t>
            </a:r>
            <a:endParaRPr sz="2150">
              <a:latin typeface="Verdana"/>
              <a:cs typeface="Verdana"/>
            </a:endParaRPr>
          </a:p>
          <a:p>
            <a:pPr marL="704850" marR="1375410">
              <a:lnSpc>
                <a:spcPct val="123700"/>
              </a:lnSpc>
              <a:spcBef>
                <a:spcPts val="1785"/>
              </a:spcBef>
            </a:pPr>
            <a:r>
              <a:rPr sz="16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DistributorID 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95" dirty="0">
                <a:latin typeface="Verdana"/>
                <a:cs typeface="Verdana"/>
              </a:rPr>
              <a:t>s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114" dirty="0">
                <a:latin typeface="Verdana"/>
                <a:cs typeface="Verdana"/>
              </a:rPr>
              <a:t>b</a:t>
            </a:r>
            <a:r>
              <a:rPr sz="1600" spc="40" dirty="0">
                <a:latin typeface="Verdana"/>
                <a:cs typeface="Verdana"/>
              </a:rPr>
              <a:t>u</a:t>
            </a:r>
            <a:r>
              <a:rPr sz="1600" spc="70" dirty="0">
                <a:latin typeface="Verdana"/>
                <a:cs typeface="Verdana"/>
              </a:rPr>
              <a:t>t</a:t>
            </a:r>
            <a:r>
              <a:rPr sz="1600" spc="10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700" spc="-105" dirty="0">
                <a:latin typeface="Arial"/>
                <a:cs typeface="Arial"/>
              </a:rPr>
              <a:t>_</a:t>
            </a:r>
            <a:r>
              <a:rPr sz="1600" spc="65" dirty="0">
                <a:latin typeface="Verdana"/>
                <a:cs typeface="Verdana"/>
              </a:rPr>
              <a:t>N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95" dirty="0">
                <a:latin typeface="Verdana"/>
                <a:cs typeface="Verdana"/>
              </a:rPr>
              <a:t>m</a:t>
            </a:r>
            <a:r>
              <a:rPr sz="1600" spc="60" dirty="0">
                <a:latin typeface="Verdana"/>
                <a:cs typeface="Verdana"/>
              </a:rPr>
              <a:t>e 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  </a:t>
            </a:r>
            <a:r>
              <a:rPr sz="1600" spc="60" dirty="0">
                <a:latin typeface="Verdana"/>
                <a:cs typeface="Verdana"/>
              </a:rPr>
              <a:t>Phone</a:t>
            </a:r>
            <a:r>
              <a:rPr sz="1700" spc="60" dirty="0">
                <a:latin typeface="Arial"/>
                <a:cs typeface="Arial"/>
              </a:rPr>
              <a:t>_</a:t>
            </a:r>
            <a:r>
              <a:rPr sz="1600" spc="60" dirty="0">
                <a:latin typeface="Verdana"/>
                <a:cs typeface="Verdana"/>
              </a:rPr>
              <a:t>Number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60516" y="6305885"/>
            <a:ext cx="3971925" cy="1990725"/>
            <a:chOff x="3460516" y="6305885"/>
            <a:chExt cx="3971925" cy="1990725"/>
          </a:xfrm>
        </p:grpSpPr>
        <p:sp>
          <p:nvSpPr>
            <p:cNvPr id="22" name="object 22"/>
            <p:cNvSpPr/>
            <p:nvPr/>
          </p:nvSpPr>
          <p:spPr>
            <a:xfrm>
              <a:off x="3460516" y="6305885"/>
              <a:ext cx="3971925" cy="1990725"/>
            </a:xfrm>
            <a:custGeom>
              <a:avLst/>
              <a:gdLst/>
              <a:ahLst/>
              <a:cxnLst/>
              <a:rect l="l" t="t" r="r" b="b"/>
              <a:pathLst>
                <a:path w="3971925" h="1990725">
                  <a:moveTo>
                    <a:pt x="3971912" y="1990724"/>
                  </a:moveTo>
                  <a:lnTo>
                    <a:pt x="0" y="1990724"/>
                  </a:lnTo>
                  <a:lnTo>
                    <a:pt x="0" y="0"/>
                  </a:lnTo>
                  <a:lnTo>
                    <a:pt x="3971912" y="0"/>
                  </a:lnTo>
                  <a:lnTo>
                    <a:pt x="3971912" y="1990724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3896" y="7314996"/>
              <a:ext cx="57150" cy="685800"/>
            </a:xfrm>
            <a:custGeom>
              <a:avLst/>
              <a:gdLst/>
              <a:ahLst/>
              <a:cxnLst/>
              <a:rect l="l" t="t" r="r" b="b"/>
              <a:pathLst>
                <a:path w="57150" h="685800">
                  <a:moveTo>
                    <a:pt x="57150" y="653427"/>
                  </a:moveTo>
                  <a:lnTo>
                    <a:pt x="32359" y="628650"/>
                  </a:lnTo>
                  <a:lnTo>
                    <a:pt x="24790" y="628650"/>
                  </a:lnTo>
                  <a:lnTo>
                    <a:pt x="0" y="653427"/>
                  </a:lnTo>
                  <a:lnTo>
                    <a:pt x="0" y="661009"/>
                  </a:lnTo>
                  <a:lnTo>
                    <a:pt x="24790" y="685800"/>
                  </a:lnTo>
                  <a:lnTo>
                    <a:pt x="32359" y="685800"/>
                  </a:lnTo>
                  <a:lnTo>
                    <a:pt x="57150" y="661009"/>
                  </a:lnTo>
                  <a:lnTo>
                    <a:pt x="57150" y="653427"/>
                  </a:lnTo>
                  <a:close/>
                </a:path>
                <a:path w="57150" h="685800">
                  <a:moveTo>
                    <a:pt x="57150" y="339102"/>
                  </a:moveTo>
                  <a:lnTo>
                    <a:pt x="32359" y="314325"/>
                  </a:lnTo>
                  <a:lnTo>
                    <a:pt x="24790" y="314325"/>
                  </a:lnTo>
                  <a:lnTo>
                    <a:pt x="0" y="339102"/>
                  </a:lnTo>
                  <a:lnTo>
                    <a:pt x="0" y="346684"/>
                  </a:lnTo>
                  <a:lnTo>
                    <a:pt x="24790" y="371475"/>
                  </a:lnTo>
                  <a:lnTo>
                    <a:pt x="32359" y="371475"/>
                  </a:lnTo>
                  <a:lnTo>
                    <a:pt x="57150" y="346684"/>
                  </a:lnTo>
                  <a:lnTo>
                    <a:pt x="57150" y="339102"/>
                  </a:lnTo>
                  <a:close/>
                </a:path>
                <a:path w="57150" h="685800">
                  <a:moveTo>
                    <a:pt x="57150" y="24777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60516" y="6305885"/>
            <a:ext cx="3971925" cy="19907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20" dirty="0">
                <a:latin typeface="Verdana"/>
                <a:cs typeface="Verdana"/>
              </a:rPr>
              <a:t>OPERATIONS</a:t>
            </a:r>
            <a:endParaRPr sz="2150" dirty="0">
              <a:latin typeface="Verdana"/>
              <a:cs typeface="Verdana"/>
            </a:endParaRPr>
          </a:p>
          <a:p>
            <a:pPr marL="762000" marR="1203325">
              <a:lnSpc>
                <a:spcPct val="121300"/>
              </a:lnSpc>
              <a:spcBef>
                <a:spcPts val="1705"/>
              </a:spcBef>
            </a:pP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BranchID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FK</a:t>
            </a:r>
            <a:r>
              <a:rPr sz="1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 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6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DistributorID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FK</a:t>
            </a:r>
            <a:r>
              <a:rPr sz="1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 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WarehouseID</a:t>
            </a:r>
            <a:r>
              <a:rPr sz="1600" spc="-215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u="heavy" spc="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FK</a:t>
            </a:r>
            <a:r>
              <a:rPr sz="17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7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63179" y="5362925"/>
            <a:ext cx="3972560" cy="2305685"/>
            <a:chOff x="8063179" y="5362925"/>
            <a:chExt cx="3972560" cy="2305685"/>
          </a:xfrm>
        </p:grpSpPr>
        <p:sp>
          <p:nvSpPr>
            <p:cNvPr id="26" name="object 26"/>
            <p:cNvSpPr/>
            <p:nvPr/>
          </p:nvSpPr>
          <p:spPr>
            <a:xfrm>
              <a:off x="8063179" y="5362925"/>
              <a:ext cx="3972560" cy="2305685"/>
            </a:xfrm>
            <a:custGeom>
              <a:avLst/>
              <a:gdLst/>
              <a:ahLst/>
              <a:cxnLst/>
              <a:rect l="l" t="t" r="r" b="b"/>
              <a:pathLst>
                <a:path w="3972559" h="2305684">
                  <a:moveTo>
                    <a:pt x="3971944" y="2305060"/>
                  </a:moveTo>
                  <a:lnTo>
                    <a:pt x="0" y="2305060"/>
                  </a:lnTo>
                  <a:lnTo>
                    <a:pt x="0" y="0"/>
                  </a:lnTo>
                  <a:lnTo>
                    <a:pt x="3971944" y="0"/>
                  </a:lnTo>
                  <a:lnTo>
                    <a:pt x="3971944" y="2305060"/>
                  </a:lnTo>
                  <a:close/>
                </a:path>
              </a:pathLst>
            </a:custGeom>
            <a:solidFill>
              <a:srgbClr val="FFD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46566" y="6371996"/>
              <a:ext cx="57150" cy="1000125"/>
            </a:xfrm>
            <a:custGeom>
              <a:avLst/>
              <a:gdLst/>
              <a:ahLst/>
              <a:cxnLst/>
              <a:rect l="l" t="t" r="r" b="b"/>
              <a:pathLst>
                <a:path w="57150" h="1000125">
                  <a:moveTo>
                    <a:pt x="57150" y="967765"/>
                  </a:moveTo>
                  <a:lnTo>
                    <a:pt x="32359" y="942975"/>
                  </a:lnTo>
                  <a:lnTo>
                    <a:pt x="24777" y="942975"/>
                  </a:lnTo>
                  <a:lnTo>
                    <a:pt x="0" y="967765"/>
                  </a:lnTo>
                  <a:lnTo>
                    <a:pt x="0" y="975347"/>
                  </a:lnTo>
                  <a:lnTo>
                    <a:pt x="24777" y="1000125"/>
                  </a:lnTo>
                  <a:lnTo>
                    <a:pt x="32359" y="1000125"/>
                  </a:lnTo>
                  <a:lnTo>
                    <a:pt x="57150" y="975347"/>
                  </a:lnTo>
                  <a:lnTo>
                    <a:pt x="57150" y="967765"/>
                  </a:lnTo>
                  <a:close/>
                </a:path>
                <a:path w="57150" h="1000125">
                  <a:moveTo>
                    <a:pt x="57150" y="653440"/>
                  </a:moveTo>
                  <a:lnTo>
                    <a:pt x="32359" y="628650"/>
                  </a:lnTo>
                  <a:lnTo>
                    <a:pt x="24777" y="628650"/>
                  </a:lnTo>
                  <a:lnTo>
                    <a:pt x="0" y="653440"/>
                  </a:lnTo>
                  <a:lnTo>
                    <a:pt x="0" y="661022"/>
                  </a:lnTo>
                  <a:lnTo>
                    <a:pt x="24777" y="685800"/>
                  </a:lnTo>
                  <a:lnTo>
                    <a:pt x="32359" y="685800"/>
                  </a:lnTo>
                  <a:lnTo>
                    <a:pt x="57150" y="661022"/>
                  </a:lnTo>
                  <a:lnTo>
                    <a:pt x="57150" y="653440"/>
                  </a:lnTo>
                  <a:close/>
                </a:path>
                <a:path w="57150" h="1000125">
                  <a:moveTo>
                    <a:pt x="57150" y="339115"/>
                  </a:moveTo>
                  <a:lnTo>
                    <a:pt x="32359" y="314325"/>
                  </a:lnTo>
                  <a:lnTo>
                    <a:pt x="24777" y="314325"/>
                  </a:lnTo>
                  <a:lnTo>
                    <a:pt x="0" y="339115"/>
                  </a:lnTo>
                  <a:lnTo>
                    <a:pt x="0" y="346697"/>
                  </a:lnTo>
                  <a:lnTo>
                    <a:pt x="24777" y="371475"/>
                  </a:lnTo>
                  <a:lnTo>
                    <a:pt x="32359" y="371475"/>
                  </a:lnTo>
                  <a:lnTo>
                    <a:pt x="57150" y="346697"/>
                  </a:lnTo>
                  <a:lnTo>
                    <a:pt x="57150" y="339115"/>
                  </a:lnTo>
                  <a:close/>
                </a:path>
                <a:path w="57150" h="10001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72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63179" y="5362925"/>
            <a:ext cx="3972560" cy="230568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150" spc="200" dirty="0">
                <a:latin typeface="Verdana"/>
                <a:cs typeface="Verdana"/>
              </a:rPr>
              <a:t>WAREHOUSE</a:t>
            </a:r>
            <a:endParaRPr sz="2150">
              <a:latin typeface="Verdana"/>
              <a:cs typeface="Verdana"/>
            </a:endParaRPr>
          </a:p>
          <a:p>
            <a:pPr marL="762000" marR="945515">
              <a:lnSpc>
                <a:spcPct val="124600"/>
              </a:lnSpc>
              <a:spcBef>
                <a:spcPts val="1764"/>
              </a:spcBef>
            </a:pP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WarehouseID 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Location  </a:t>
            </a:r>
            <a:r>
              <a:rPr sz="1600" spc="80" dirty="0">
                <a:latin typeface="Verdana"/>
                <a:cs typeface="Verdana"/>
              </a:rPr>
              <a:t>Product</a:t>
            </a:r>
            <a:r>
              <a:rPr sz="1700" spc="80" dirty="0">
                <a:latin typeface="Arial"/>
                <a:cs typeface="Arial"/>
              </a:rPr>
              <a:t>_</a:t>
            </a:r>
            <a:r>
              <a:rPr sz="1600" spc="80" dirty="0">
                <a:latin typeface="Verdana"/>
                <a:cs typeface="Verdana"/>
              </a:rPr>
              <a:t>Qty  </a:t>
            </a:r>
            <a:r>
              <a:rPr sz="1600" spc="70" dirty="0">
                <a:latin typeface="Verdana"/>
                <a:cs typeface="Verdana"/>
              </a:rPr>
              <a:t>Warehouse</a:t>
            </a:r>
            <a:r>
              <a:rPr sz="1700" spc="70" dirty="0">
                <a:latin typeface="Arial"/>
                <a:cs typeface="Arial"/>
              </a:rPr>
              <a:t>_</a:t>
            </a:r>
            <a:r>
              <a:rPr sz="1600" spc="70" dirty="0">
                <a:latin typeface="Verdana"/>
                <a:cs typeface="Verdana"/>
              </a:rPr>
              <a:t>Mgr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700" spc="80" dirty="0">
                <a:latin typeface="Arial"/>
                <a:cs typeface="Arial"/>
              </a:rPr>
              <a:t>(</a:t>
            </a:r>
            <a:r>
              <a:rPr sz="1600" spc="80" dirty="0">
                <a:latin typeface="Verdana"/>
                <a:cs typeface="Verdana"/>
              </a:rPr>
              <a:t>FK</a:t>
            </a:r>
            <a:r>
              <a:rPr sz="1700" spc="8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625" y="9513224"/>
            <a:ext cx="26416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5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3497" y="895279"/>
            <a:ext cx="5276215" cy="514350"/>
          </a:xfrm>
          <a:custGeom>
            <a:avLst/>
            <a:gdLst/>
            <a:ahLst/>
            <a:cxnLst/>
            <a:rect l="l" t="t" r="r" b="b"/>
            <a:pathLst>
              <a:path w="5276215" h="514350">
                <a:moveTo>
                  <a:pt x="5275960" y="514350"/>
                </a:moveTo>
                <a:lnTo>
                  <a:pt x="0" y="514350"/>
                </a:lnTo>
                <a:lnTo>
                  <a:pt x="0" y="0"/>
                </a:lnTo>
                <a:lnTo>
                  <a:pt x="5275960" y="0"/>
                </a:lnTo>
                <a:lnTo>
                  <a:pt x="5275960" y="51435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2282" y="1828324"/>
            <a:ext cx="11125199" cy="780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358" y="402189"/>
            <a:ext cx="5452110" cy="84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400" spc="45" dirty="0"/>
              <a:t>Data</a:t>
            </a:r>
            <a:r>
              <a:rPr sz="5400" spc="-635" dirty="0"/>
              <a:t> </a:t>
            </a:r>
            <a:r>
              <a:rPr sz="5400" spc="85" dirty="0"/>
              <a:t>Dictionary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911450" y="9513224"/>
            <a:ext cx="2762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14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95" y="4318207"/>
            <a:ext cx="1156335" cy="1099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25"/>
              </a:spcBef>
            </a:pPr>
            <a:r>
              <a:rPr sz="1150" spc="160" dirty="0">
                <a:latin typeface="Verdana"/>
                <a:cs typeface="Verdana"/>
              </a:rPr>
              <a:t>D</a:t>
            </a:r>
            <a:r>
              <a:rPr sz="1150" spc="254" dirty="0">
                <a:latin typeface="Verdana"/>
                <a:cs typeface="Verdana"/>
              </a:rPr>
              <a:t>A</a:t>
            </a:r>
            <a:r>
              <a:rPr sz="1150" spc="235" dirty="0">
                <a:latin typeface="Verdana"/>
                <a:cs typeface="Verdana"/>
              </a:rPr>
              <a:t>T</a:t>
            </a:r>
            <a:r>
              <a:rPr sz="1150" spc="254" dirty="0">
                <a:latin typeface="Verdana"/>
                <a:cs typeface="Verdana"/>
              </a:rPr>
              <a:t>A</a:t>
            </a:r>
            <a:r>
              <a:rPr sz="1150" spc="185" dirty="0">
                <a:latin typeface="Verdana"/>
                <a:cs typeface="Verdana"/>
              </a:rPr>
              <a:t>B</a:t>
            </a:r>
            <a:r>
              <a:rPr sz="1150" spc="254" dirty="0">
                <a:latin typeface="Verdana"/>
                <a:cs typeface="Verdana"/>
              </a:rPr>
              <a:t>A</a:t>
            </a:r>
            <a:r>
              <a:rPr sz="1150" spc="200" dirty="0">
                <a:latin typeface="Verdana"/>
                <a:cs typeface="Verdana"/>
              </a:rPr>
              <a:t>S</a:t>
            </a:r>
            <a:r>
              <a:rPr sz="1150" spc="215" dirty="0">
                <a:latin typeface="Verdana"/>
                <a:cs typeface="Verdana"/>
              </a:rPr>
              <a:t>E</a:t>
            </a:r>
            <a:r>
              <a:rPr sz="1150" spc="45" dirty="0">
                <a:latin typeface="Verdana"/>
                <a:cs typeface="Verdana"/>
              </a:rPr>
              <a:t>S  </a:t>
            </a:r>
            <a:r>
              <a:rPr sz="1150" spc="185" dirty="0">
                <a:latin typeface="Verdana"/>
                <a:cs typeface="Verdana"/>
              </a:rPr>
              <a:t>GROUP  </a:t>
            </a:r>
            <a:r>
              <a:rPr sz="1150" spc="175" dirty="0">
                <a:latin typeface="Verdana"/>
                <a:cs typeface="Verdana"/>
              </a:rPr>
              <a:t>PROJECT</a:t>
            </a:r>
            <a:r>
              <a:rPr sz="1250" spc="175" dirty="0">
                <a:latin typeface="Arial"/>
                <a:cs typeface="Arial"/>
              </a:rPr>
              <a:t>:  </a:t>
            </a:r>
            <a:r>
              <a:rPr sz="1150" spc="200" dirty="0">
                <a:latin typeface="Verdana"/>
                <a:cs typeface="Verdana"/>
              </a:rPr>
              <a:t>RETAIL  </a:t>
            </a:r>
            <a:r>
              <a:rPr sz="1150" spc="185" dirty="0">
                <a:latin typeface="Verdana"/>
                <a:cs typeface="Verdana"/>
              </a:rPr>
              <a:t>STORES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8584" y="0"/>
            <a:ext cx="6829425" cy="10287000"/>
          </a:xfrm>
          <a:custGeom>
            <a:avLst/>
            <a:gdLst/>
            <a:ahLst/>
            <a:cxnLst/>
            <a:rect l="l" t="t" r="r" b="b"/>
            <a:pathLst>
              <a:path w="6829425" h="10287000">
                <a:moveTo>
                  <a:pt x="0" y="10287000"/>
                </a:moveTo>
                <a:lnTo>
                  <a:pt x="6829415" y="10287000"/>
                </a:lnTo>
                <a:lnTo>
                  <a:pt x="682941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698"/>
            <a:ext cx="11459210" cy="10270490"/>
          </a:xfrm>
          <a:custGeom>
            <a:avLst/>
            <a:gdLst/>
            <a:ahLst/>
            <a:cxnLst/>
            <a:rect l="l" t="t" r="r" b="b"/>
            <a:pathLst>
              <a:path w="11459210" h="10270490">
                <a:moveTo>
                  <a:pt x="0" y="0"/>
                </a:moveTo>
                <a:lnTo>
                  <a:pt x="11458584" y="0"/>
                </a:lnTo>
                <a:lnTo>
                  <a:pt x="11458584" y="10270301"/>
                </a:lnTo>
                <a:lnTo>
                  <a:pt x="0" y="10270301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23757" y="4014731"/>
            <a:ext cx="4589145" cy="24504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7810" marR="5080" indent="-245745">
              <a:lnSpc>
                <a:spcPts val="9470"/>
              </a:lnSpc>
              <a:spcBef>
                <a:spcPts val="540"/>
              </a:spcBef>
            </a:pPr>
            <a:r>
              <a:rPr sz="8000" spc="1060" dirty="0"/>
              <a:t>C</a:t>
            </a:r>
            <a:r>
              <a:rPr sz="8000" spc="-35" dirty="0"/>
              <a:t>r</a:t>
            </a:r>
            <a:r>
              <a:rPr sz="8000" spc="295" dirty="0"/>
              <a:t>e</a:t>
            </a:r>
            <a:r>
              <a:rPr sz="8000" spc="10" dirty="0"/>
              <a:t>a</a:t>
            </a:r>
            <a:r>
              <a:rPr sz="8000" spc="280" dirty="0"/>
              <a:t>t</a:t>
            </a:r>
            <a:r>
              <a:rPr sz="8000" spc="-204" dirty="0"/>
              <a:t>i</a:t>
            </a:r>
            <a:r>
              <a:rPr sz="8000" spc="85" dirty="0"/>
              <a:t>n</a:t>
            </a:r>
            <a:r>
              <a:rPr sz="8000" spc="305" dirty="0"/>
              <a:t>g  </a:t>
            </a:r>
            <a:r>
              <a:rPr sz="8000" spc="315" dirty="0"/>
              <a:t>S</a:t>
            </a:r>
            <a:r>
              <a:rPr sz="8000" spc="919" dirty="0"/>
              <a:t>c</a:t>
            </a:r>
            <a:r>
              <a:rPr sz="8000" spc="85" dirty="0"/>
              <a:t>h</a:t>
            </a:r>
            <a:r>
              <a:rPr sz="8000" spc="295" dirty="0"/>
              <a:t>e</a:t>
            </a:r>
            <a:r>
              <a:rPr sz="8000" spc="290" dirty="0"/>
              <a:t>m</a:t>
            </a:r>
            <a:r>
              <a:rPr sz="8000" spc="15" dirty="0"/>
              <a:t>a</a:t>
            </a:r>
            <a:endParaRPr sz="8000"/>
          </a:p>
        </p:txBody>
      </p:sp>
      <p:sp>
        <p:nvSpPr>
          <p:cNvPr id="5" name="object 5"/>
          <p:cNvSpPr/>
          <p:nvPr/>
        </p:nvSpPr>
        <p:spPr>
          <a:xfrm>
            <a:off x="1992467" y="0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9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152" y="420489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>
                <a:latin typeface="Verdana"/>
                <a:cs typeface="Verdana"/>
              </a:rPr>
              <a:t>D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45" dirty="0">
                <a:latin typeface="Verdana"/>
                <a:cs typeface="Verdana"/>
              </a:rPr>
              <a:t>T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190" dirty="0">
                <a:latin typeface="Verdana"/>
                <a:cs typeface="Verdana"/>
              </a:rPr>
              <a:t>B</a:t>
            </a:r>
            <a:r>
              <a:rPr sz="1250" spc="260" dirty="0">
                <a:latin typeface="Verdana"/>
                <a:cs typeface="Verdana"/>
              </a:rPr>
              <a:t>A</a:t>
            </a:r>
            <a:r>
              <a:rPr sz="1250" spc="204" dirty="0">
                <a:latin typeface="Verdana"/>
                <a:cs typeface="Verdana"/>
              </a:rPr>
              <a:t>S</a:t>
            </a:r>
            <a:r>
              <a:rPr sz="1250" spc="225" dirty="0">
                <a:latin typeface="Verdana"/>
                <a:cs typeface="Verdana"/>
              </a:rPr>
              <a:t>E</a:t>
            </a:r>
            <a:r>
              <a:rPr sz="1250" spc="40" dirty="0">
                <a:latin typeface="Verdana"/>
                <a:cs typeface="Verdana"/>
              </a:rPr>
              <a:t>S  </a:t>
            </a:r>
            <a:r>
              <a:rPr sz="1250" spc="190" dirty="0">
                <a:latin typeface="Verdana"/>
                <a:cs typeface="Verdana"/>
              </a:rPr>
              <a:t>GROUP  </a:t>
            </a:r>
            <a:r>
              <a:rPr sz="1250" spc="180" dirty="0">
                <a:latin typeface="Verdana"/>
                <a:cs typeface="Verdana"/>
              </a:rPr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>
                <a:latin typeface="Verdana"/>
                <a:cs typeface="Verdana"/>
              </a:rPr>
              <a:t>RETAIL  </a:t>
            </a:r>
            <a:r>
              <a:rPr sz="1250" spc="190" dirty="0">
                <a:latin typeface="Verdana"/>
                <a:cs typeface="Verdana"/>
              </a:rPr>
              <a:t>STORES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450" y="9513224"/>
            <a:ext cx="2762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14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93" y="684242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6423" y="4614045"/>
            <a:ext cx="633539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5" dirty="0">
                <a:latin typeface="Arial"/>
                <a:cs typeface="Arial"/>
              </a:rPr>
              <a:t>CREATE SCHEMA retail_stores;  USE</a:t>
            </a:r>
            <a:r>
              <a:rPr sz="3400" spc="-10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retail_stores;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8584" y="5"/>
            <a:ext cx="6829425" cy="10287000"/>
          </a:xfrm>
          <a:custGeom>
            <a:avLst/>
            <a:gdLst/>
            <a:ahLst/>
            <a:cxnLst/>
            <a:rect l="l" t="t" r="r" b="b"/>
            <a:pathLst>
              <a:path w="6829425" h="10287000">
                <a:moveTo>
                  <a:pt x="0" y="10287000"/>
                </a:moveTo>
                <a:lnTo>
                  <a:pt x="6829415" y="10287000"/>
                </a:lnTo>
                <a:lnTo>
                  <a:pt x="682941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"/>
            <a:ext cx="11459210" cy="10287000"/>
          </a:xfrm>
          <a:custGeom>
            <a:avLst/>
            <a:gdLst/>
            <a:ahLst/>
            <a:cxnLst/>
            <a:rect l="l" t="t" r="r" b="b"/>
            <a:pathLst>
              <a:path w="11459210" h="10287000">
                <a:moveTo>
                  <a:pt x="0" y="0"/>
                </a:moveTo>
                <a:lnTo>
                  <a:pt x="11458584" y="0"/>
                </a:lnTo>
                <a:lnTo>
                  <a:pt x="11458584" y="10286939"/>
                </a:lnTo>
                <a:lnTo>
                  <a:pt x="0" y="10286939"/>
                </a:lnTo>
                <a:lnTo>
                  <a:pt x="0" y="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5196" y="4413440"/>
            <a:ext cx="8314055" cy="1247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0" spc="240" dirty="0">
                <a:latin typeface="Verdana"/>
                <a:cs typeface="Verdana"/>
              </a:rPr>
              <a:t>Creating</a:t>
            </a:r>
            <a:r>
              <a:rPr sz="8000" spc="-894" dirty="0">
                <a:latin typeface="Verdana"/>
                <a:cs typeface="Verdana"/>
              </a:rPr>
              <a:t> </a:t>
            </a:r>
            <a:r>
              <a:rPr sz="8000" spc="245" dirty="0">
                <a:latin typeface="Verdana"/>
                <a:cs typeface="Verdana"/>
              </a:rPr>
              <a:t>Tables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2467" y="5"/>
            <a:ext cx="13970" cy="10287000"/>
          </a:xfrm>
          <a:custGeom>
            <a:avLst/>
            <a:gdLst/>
            <a:ahLst/>
            <a:cxnLst/>
            <a:rect l="l" t="t" r="r" b="b"/>
            <a:pathLst>
              <a:path w="13969" h="10287000">
                <a:moveTo>
                  <a:pt x="0" y="10286994"/>
                </a:moveTo>
                <a:lnTo>
                  <a:pt x="0" y="0"/>
                </a:lnTo>
                <a:lnTo>
                  <a:pt x="13969" y="0"/>
                </a:lnTo>
                <a:lnTo>
                  <a:pt x="13969" y="10286994"/>
                </a:lnTo>
                <a:lnTo>
                  <a:pt x="0" y="10286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695" y="4204922"/>
            <a:ext cx="1238885" cy="1263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27499"/>
              </a:lnSpc>
              <a:spcBef>
                <a:spcPts val="130"/>
              </a:spcBef>
            </a:pPr>
            <a:r>
              <a:rPr sz="1250" spc="160" dirty="0"/>
              <a:t>D</a:t>
            </a:r>
            <a:r>
              <a:rPr sz="1250" spc="260" dirty="0"/>
              <a:t>A</a:t>
            </a:r>
            <a:r>
              <a:rPr sz="1250" spc="245" dirty="0"/>
              <a:t>T</a:t>
            </a:r>
            <a:r>
              <a:rPr sz="1250" spc="260" dirty="0"/>
              <a:t>A</a:t>
            </a:r>
            <a:r>
              <a:rPr sz="1250" spc="190" dirty="0"/>
              <a:t>B</a:t>
            </a:r>
            <a:r>
              <a:rPr sz="1250" spc="260" dirty="0"/>
              <a:t>A</a:t>
            </a:r>
            <a:r>
              <a:rPr sz="1250" spc="204" dirty="0"/>
              <a:t>S</a:t>
            </a:r>
            <a:r>
              <a:rPr sz="1250" spc="225" dirty="0"/>
              <a:t>E</a:t>
            </a:r>
            <a:r>
              <a:rPr sz="1250" spc="40" dirty="0"/>
              <a:t>S  </a:t>
            </a:r>
            <a:r>
              <a:rPr sz="1250" spc="190" dirty="0"/>
              <a:t>GROUP  </a:t>
            </a:r>
            <a:r>
              <a:rPr sz="1250" spc="180" dirty="0"/>
              <a:t>PROJECT</a:t>
            </a:r>
            <a:r>
              <a:rPr sz="1350" spc="180" dirty="0">
                <a:latin typeface="Arial"/>
                <a:cs typeface="Arial"/>
              </a:rPr>
              <a:t>:  </a:t>
            </a:r>
            <a:r>
              <a:rPr sz="1250" spc="204" dirty="0"/>
              <a:t>RETAIL  </a:t>
            </a:r>
            <a:r>
              <a:rPr sz="1250" spc="190" dirty="0"/>
              <a:t>STORES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450" y="9513224"/>
            <a:ext cx="27622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114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493" y="684255"/>
            <a:ext cx="5105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350" dirty="0">
                <a:latin typeface="Arial"/>
                <a:cs typeface="Arial"/>
              </a:rPr>
              <a:t>0</a:t>
            </a:r>
            <a:r>
              <a:rPr sz="1350" spc="275" dirty="0">
                <a:latin typeface="Arial"/>
                <a:cs typeface="Arial"/>
              </a:rPr>
              <a:t>2</a:t>
            </a:r>
            <a:r>
              <a:rPr sz="1350" spc="-10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2569</Words>
  <Application>Microsoft Office PowerPoint</Application>
  <PresentationFormat>Custom</PresentationFormat>
  <Paragraphs>428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BPG Algeti GPL&amp;GNU</vt:lpstr>
      <vt:lpstr>Calibri</vt:lpstr>
      <vt:lpstr>Times New Roman</vt:lpstr>
      <vt:lpstr>Verdana</vt:lpstr>
      <vt:lpstr>Yanone Kaffeesatz Regular</vt:lpstr>
      <vt:lpstr>Office Theme</vt:lpstr>
      <vt:lpstr>DATABASES PROJECT</vt:lpstr>
      <vt:lpstr>Contents</vt:lpstr>
      <vt:lpstr>Overview - Retail Stores This application is about retail stores.</vt:lpstr>
      <vt:lpstr>Entities</vt:lpstr>
      <vt:lpstr>Entity Relation Diagram</vt:lpstr>
      <vt:lpstr>Tables</vt:lpstr>
      <vt:lpstr>Data Dictionary</vt:lpstr>
      <vt:lpstr>Creating  Schema</vt:lpstr>
      <vt:lpstr>DATABASES  GROUP  PROJECT:  RETAIL  STORES</vt:lpstr>
      <vt:lpstr>Creating Tables - EMPLOYEE</vt:lpstr>
      <vt:lpstr>Creating Tables - BRANCH</vt:lpstr>
      <vt:lpstr>Creating Tables - DEPARTMENT</vt:lpstr>
      <vt:lpstr>Creating Tables - DISTRIBUTOR</vt:lpstr>
      <vt:lpstr>Creating Tables - WAREHOUSE</vt:lpstr>
      <vt:lpstr>Creating Tables - OPERATIONS</vt:lpstr>
      <vt:lpstr>PowerPoint Presentation</vt:lpstr>
      <vt:lpstr>Populating Tables - EMPLOYEE</vt:lpstr>
      <vt:lpstr>Populating Tables - BRANCH</vt:lpstr>
      <vt:lpstr>Populating Tables - DEPARTMENT</vt:lpstr>
      <vt:lpstr>Populating Tables - DISTRIBUTOR</vt:lpstr>
      <vt:lpstr>Populating Tables - WAREHOUSE</vt:lpstr>
      <vt:lpstr>Populating Tables - OPERATIONS</vt:lpstr>
      <vt:lpstr>Creating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PROJECT</dc:title>
  <dc:creator>acer</dc:creator>
  <cp:lastModifiedBy>Javokhir</cp:lastModifiedBy>
  <cp:revision>5</cp:revision>
  <dcterms:created xsi:type="dcterms:W3CDTF">2021-08-19T07:43:53Z</dcterms:created>
  <dcterms:modified xsi:type="dcterms:W3CDTF">2021-09-02T11:48:29Z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2021-08-19T00:00:00Z</vt:filetime>
  </property>
</Properties>
</file>