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64" r:id="rId5"/>
    <p:sldId id="260" r:id="rId6"/>
    <p:sldId id="262" r:id="rId7"/>
    <p:sldId id="266" r:id="rId8"/>
    <p:sldId id="269" r:id="rId9"/>
    <p:sldId id="271" r:id="rId10"/>
    <p:sldId id="270" r:id="rId11"/>
    <p:sldId id="268" r:id="rId12"/>
    <p:sldId id="267" r:id="rId13"/>
    <p:sldId id="265" r:id="rId14"/>
    <p:sldId id="259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B77BD-494D-4644-8659-AE0B70E807F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80BFA-76EF-4131-B57E-BAD47606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9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80BFA-76EF-4131-B57E-BAD4760600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4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E681-F31E-296D-3D2A-8C1CCB731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FF0AC-5756-F937-230F-AFDDE7031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62A1E-D3EF-9A86-CF6D-2BB206AE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8E47-4FBD-4126-A976-72AC2B90151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CC492-2BBF-8966-A0C6-53746E96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ED039-1C63-C62D-6FF9-CFA9E60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477-2B3C-43B6-89DE-96FD295B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B129-6179-EDDE-AFBE-25D46470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308B7-575C-11E7-6ED1-57120F4A6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590C1-21C8-4BE1-8419-891A058E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8E47-4FBD-4126-A976-72AC2B90151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C7330-5777-0D4C-450F-DDF92F9F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5C26C-5F86-E979-B4F8-BFCAAC08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477-2B3C-43B6-89DE-96FD295B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0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5FF65-6215-DABD-7C92-6F83E745B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DA938-169C-CF74-DF4E-88483AA2F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AD89A-4A03-CAD5-D859-D0F9A572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8E47-4FBD-4126-A976-72AC2B90151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85BEA-3EDF-B224-10EB-28974A6D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32FEC-B439-E72B-455A-0ECB4F74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477-2B3C-43B6-89DE-96FD295B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7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8852-B605-FBC4-9825-0EF2E813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939FD-F95D-F657-FCB3-E8EF33DBB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96EA7-84F0-3AA5-E537-FF06FA74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8E47-4FBD-4126-A976-72AC2B90151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1A573-25F2-DC80-88B7-BCB7F142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F9425-FF94-ADDA-44BF-407590BB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477-2B3C-43B6-89DE-96FD295B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5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861E-5629-E5E8-B585-CF0C3ACA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74D53-9015-B3E1-45E2-1CF6911D3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55804-EBB2-8A26-9BB1-30807188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8E47-4FBD-4126-A976-72AC2B90151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AEDBE-1440-2B82-616A-A3C2B587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F5588-C422-B4C5-B085-A6F01626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477-2B3C-43B6-89DE-96FD295B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D358-A274-100C-55BB-48C4E8AF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AB26-D792-AE67-EA04-9E1409859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981C2-0121-31F4-E3F8-385CAD68D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2D451-C112-CEA2-51D0-006DB610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8E47-4FBD-4126-A976-72AC2B90151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49AB2-324D-D481-98FF-C13DA948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B4F9D-6BFA-B598-65FB-D0514E41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477-2B3C-43B6-89DE-96FD295B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9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43C8-A357-7823-555C-4B0A19D2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B60A6-349D-EFBF-E548-604092116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03342-000F-FFDF-831B-381B603C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B87B4-21D1-7BCC-DB81-B5946F2D6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793F1-55AC-0115-03AE-D0BA43E49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15A52-2BE1-B10E-ABBE-AC65A829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8E47-4FBD-4126-A976-72AC2B90151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EC040-0D08-95F6-BBB6-53887458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04BB7-C154-CAE4-2812-E4CBBE47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477-2B3C-43B6-89DE-96FD295B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20FB-12E9-4F08-095A-23C4AED5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E68AC-EDDD-4B65-3A3B-42D408B7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8E47-4FBD-4126-A976-72AC2B90151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FFD3C-9325-CB47-3BAC-67F3EDEA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1D93F-2C74-0BBA-294E-EF45D73C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477-2B3C-43B6-89DE-96FD295B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3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39D5B-AE3A-3369-3837-79CFE820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8E47-4FBD-4126-A976-72AC2B90151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613B7-E959-2A2B-CA5C-F8FE8E7E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5CBA6-72CE-0CB0-516B-B3C39CB6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477-2B3C-43B6-89DE-96FD295B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BEC6-18D0-5B3A-BBE6-7E3BFBA7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0D16-6D1B-BED9-5140-F7C764B44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8EC3A-A859-5F76-3ED3-92E8BA442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819A9-8B28-B58A-07F7-385926CE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8E47-4FBD-4126-A976-72AC2B90151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03EA2-3581-BF56-881A-7B25EE6E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D1A24-949B-EB95-2B18-856F4BD3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477-2B3C-43B6-89DE-96FD295B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7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5FA7-EF77-07CB-FA69-C1A07EE6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69A77-E312-7A55-1C20-81C1492B5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AADA0-7E14-F884-8E7C-5732E9840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ABE20-F057-8BB3-53C0-4659C240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8E47-4FBD-4126-A976-72AC2B90151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411DF-78DC-F289-3F54-01D0AE9E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07601-36A7-FDA1-F7A9-F38F85F6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477-2B3C-43B6-89DE-96FD295B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0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16C86-4958-E533-123E-0D2B9CCE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C61A4-B155-5F9B-8CB2-641FED150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7B7D-DC16-C46C-6BAA-4BAB0C534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108E47-4FBD-4126-A976-72AC2B90151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2E8CD-39CD-3FA4-293A-AEFB1470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3298-050C-8A80-2BAD-0C17796B9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331477-2B3C-43B6-89DE-96FD295B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1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1329-0DC5-67E9-BB2D-33ED7BB32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BOOKSWAGON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62A67-3AC7-94F5-95F5-B1FFD1D403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TEAM-2</a:t>
            </a:r>
          </a:p>
          <a:p>
            <a:r>
              <a:rPr lang="en-US" dirty="0"/>
              <a:t>JAVVAJI BHAVITHA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8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eb page&#10;&#10;Description automatically generated">
            <a:extLst>
              <a:ext uri="{FF2B5EF4-FFF2-40B4-BE49-F238E27FC236}">
                <a16:creationId xmlns:a16="http://schemas.microsoft.com/office/drawing/2014/main" id="{52E92AB2-F0B3-416B-00DE-BA80A56BA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41" y="1061707"/>
            <a:ext cx="8726118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8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A89E-4986-A635-C94C-1E37DBD3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655"/>
            <a:ext cx="10515600" cy="727968"/>
          </a:xfrm>
        </p:spPr>
        <p:txBody>
          <a:bodyPr/>
          <a:lstStyle/>
          <a:p>
            <a:r>
              <a:rPr lang="en-US" dirty="0"/>
              <a:t>				TESTNG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DA8C-46F4-14AB-4114-431FB74C7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TestNG</a:t>
            </a:r>
            <a:r>
              <a:rPr lang="en-US" sz="1800" b="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is a testing framework inspired by JUnit and NUnit but designed to make test automation more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powerful and easier to 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We used TestNG to work with the Runner file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We created TestNG class as follows,</a:t>
            </a:r>
          </a:p>
          <a:p>
            <a:pPr marL="0" indent="0"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package 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com.RunnerArtifacts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io.cucumber.testng.AbstractTestNGCucumberTests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io.cucumber.testng.CucumberOptions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@CucumberOptions(</a:t>
            </a:r>
          </a:p>
          <a:p>
            <a:pPr marL="0" indent="0"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    features = { "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\\test\\resources\\features\\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WishlistFeature.feature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“},</a:t>
            </a:r>
          </a:p>
          <a:p>
            <a:pPr marL="0" indent="0"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    glue = "stepdefination", // Adjust to your package</a:t>
            </a:r>
          </a:p>
          <a:p>
            <a:pPr marL="0" indent="0"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    plugin = {"pretty", "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html:target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/cucumber-reports.html"}</a:t>
            </a:r>
          </a:p>
          <a:p>
            <a:pPr marL="0" indent="0"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RunnerTest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extends 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AbstractTestNGCucumberTests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marL="0" indent="0"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167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E9C3-CD66-979A-7C56-B2E3D606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4500"/>
          </a:xfrm>
        </p:spPr>
        <p:txBody>
          <a:bodyPr/>
          <a:lstStyle/>
          <a:p>
            <a:r>
              <a:rPr lang="en-US" dirty="0"/>
              <a:t>				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B5990-B5D4-EC33-99AD-2A67550BF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501"/>
            <a:ext cx="10515600" cy="53424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“Logs are records of events or messages generated by software applications or systems to provide information about their operation.”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How we implemented the logs in our project: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We used log4j in our script as follows,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Logger log;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log = Logger.getLogger(HomeSteps.class);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Log.info(“The user is on homepage”);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 above code we implemented in step definition file</a:t>
            </a:r>
          </a:p>
          <a:p>
            <a:pPr marL="0" indent="0">
              <a:buNone/>
            </a:pPr>
            <a:endParaRPr lang="en-US" sz="1800" dirty="0">
              <a:solidFill>
                <a:srgbClr val="282523"/>
              </a:solidFill>
              <a:highlight>
                <a:srgbClr val="F8F4F2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Why we used logs in our project:</a:t>
            </a:r>
          </a:p>
          <a:p>
            <a:r>
              <a:rPr lang="en-US" sz="160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Debugging</a:t>
            </a:r>
          </a:p>
          <a:p>
            <a:r>
              <a:rPr lang="en-US" sz="160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Monitoring</a:t>
            </a:r>
            <a:endParaRPr lang="en-US" sz="1600" dirty="0">
              <a:solidFill>
                <a:srgbClr val="282523"/>
              </a:solidFill>
              <a:highlight>
                <a:srgbClr val="F8F4F2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Audit Trail</a:t>
            </a:r>
          </a:p>
          <a:p>
            <a:r>
              <a:rPr lang="en-US" sz="160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Performance Analysis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0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BDD6-57CB-1AF2-8974-D594F819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PAGE OBJECT MODEL(POM)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8B7DB-9E3B-FB69-4502-0DB86F079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We used: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Hybrid Framework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Behaviour Driven Framework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Cucumber Framework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Page Object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How POM implemented in our project: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Used Xpath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Designed the script page by page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used individual class for every functionality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Created TestNG class to run the </a:t>
            </a:r>
          </a:p>
        </p:txBody>
      </p:sp>
    </p:spTree>
    <p:extLst>
      <p:ext uri="{BB962C8B-B14F-4D97-AF65-F5344CB8AC3E}">
        <p14:creationId xmlns:p14="http://schemas.microsoft.com/office/powerpoint/2010/main" val="330822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2496-E5E4-E111-CC62-44535D9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2378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TestCase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6F47-B8E2-B99E-2A3D-E66CBFF62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315"/>
            <a:ext cx="10515600" cy="554664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TestCase</a:t>
            </a:r>
            <a:r>
              <a:rPr lang="en-US" sz="20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: D</a:t>
            </a:r>
            <a:r>
              <a:rPr lang="en-US" sz="2000" b="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etailed set of instructions for testing 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 specific functionality. Which includes,</a:t>
            </a:r>
          </a:p>
          <a:p>
            <a:r>
              <a:rPr lang="en-US" sz="14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Test Scenario ID</a:t>
            </a:r>
          </a:p>
          <a:p>
            <a:r>
              <a:rPr lang="en-US" sz="14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Test Case ID</a:t>
            </a:r>
          </a:p>
          <a:p>
            <a:r>
              <a:rPr lang="en-US" sz="14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Test Description</a:t>
            </a:r>
          </a:p>
          <a:p>
            <a:r>
              <a:rPr lang="en-US" sz="14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Steps to be Executed</a:t>
            </a:r>
          </a:p>
          <a:p>
            <a:r>
              <a:rPr lang="en-US" sz="14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Test Data</a:t>
            </a:r>
          </a:p>
          <a:p>
            <a:r>
              <a:rPr lang="en-US" sz="14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Expected Result</a:t>
            </a:r>
          </a:p>
          <a:p>
            <a:r>
              <a:rPr lang="en-US" sz="14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Actual Result</a:t>
            </a:r>
          </a:p>
          <a:p>
            <a:r>
              <a:rPr lang="en-US" sz="14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Test Result</a:t>
            </a:r>
            <a:endParaRPr lang="en-US" sz="1400" b="0" i="0" dirty="0">
              <a:solidFill>
                <a:srgbClr val="282523"/>
              </a:solidFill>
              <a:effectLst/>
              <a:highlight>
                <a:srgbClr val="F8F4F2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Why TestCase?</a:t>
            </a:r>
          </a:p>
          <a:p>
            <a:r>
              <a:rPr lang="en-US" sz="1400" b="1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Ginto"/>
              </a:rPr>
              <a:t>        </a:t>
            </a:r>
            <a:r>
              <a:rPr lang="en-US" sz="140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Ginto"/>
              </a:rPr>
              <a:t>Consistency</a:t>
            </a:r>
          </a:p>
          <a:p>
            <a:r>
              <a:rPr lang="en-US" sz="1400" dirty="0">
                <a:solidFill>
                  <a:srgbClr val="282523"/>
                </a:solidFill>
                <a:highlight>
                  <a:srgbClr val="F8F4F2"/>
                </a:highlight>
                <a:latin typeface="Ginto"/>
                <a:cs typeface="Calibri" panose="020F0502020204030204" pitchFamily="34" charset="0"/>
              </a:rPr>
              <a:t>        </a:t>
            </a:r>
            <a:r>
              <a:rPr lang="en-US" sz="140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Ginto"/>
              </a:rPr>
              <a:t>Traceability</a:t>
            </a:r>
            <a:endParaRPr lang="en-US" sz="1400" dirty="0">
              <a:solidFill>
                <a:srgbClr val="282523"/>
              </a:solidFill>
              <a:highlight>
                <a:srgbClr val="F8F4F2"/>
              </a:highlight>
              <a:latin typeface="Ginto"/>
            </a:endParaRPr>
          </a:p>
          <a:p>
            <a:r>
              <a:rPr lang="en-US" sz="140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Ginto"/>
              </a:rPr>
              <a:t>        Documentation</a:t>
            </a:r>
          </a:p>
          <a:p>
            <a:r>
              <a:rPr lang="en-US" sz="140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Ginto"/>
              </a:rPr>
              <a:t>        Debugging</a:t>
            </a:r>
            <a:endParaRPr lang="en-US" sz="1400" dirty="0">
              <a:solidFill>
                <a:srgbClr val="282523"/>
              </a:solidFill>
              <a:highlight>
                <a:srgbClr val="F8F4F2"/>
              </a:highlight>
              <a:latin typeface="Ginto"/>
            </a:endParaRPr>
          </a:p>
          <a:p>
            <a:r>
              <a:rPr lang="en-US" sz="140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Ginto"/>
              </a:rPr>
              <a:t>        Training</a:t>
            </a:r>
            <a:endParaRPr lang="en-US" sz="2000" dirty="0">
              <a:solidFill>
                <a:srgbClr val="282523"/>
              </a:solidFill>
              <a:highlight>
                <a:srgbClr val="F8F4F2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5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3933-22E9-61EB-637B-4106F31A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9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B9AD-9923-FB63-55EB-25339E68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C8DF-F9AA-2B5D-CDC0-FE0EA5670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main objective of BooksWagon project is to work on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 and Login.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 Settings.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Shopping Cart.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Search/ Refine your Search.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Award Winners/Sort By.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 A Book.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Wishlist.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Add Address.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3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DF07-2799-7AB6-670E-73102BC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2093-F49A-1B64-B99E-9FAB6E3E9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case Design</a:t>
            </a:r>
          </a:p>
          <a:p>
            <a:r>
              <a:rPr lang="en-US" dirty="0"/>
              <a:t>Selenium + Cucumber Scripts</a:t>
            </a:r>
          </a:p>
          <a:p>
            <a:r>
              <a:rPr lang="en-US" dirty="0"/>
              <a:t>POM + Framework</a:t>
            </a:r>
          </a:p>
          <a:p>
            <a:r>
              <a:rPr lang="en-US" dirty="0"/>
              <a:t>Logs &amp; Reports</a:t>
            </a:r>
          </a:p>
          <a:p>
            <a:r>
              <a:rPr lang="en-US" dirty="0"/>
              <a:t>TesNG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2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641C-6DD8-1D35-F543-0600CFA7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			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2069C-4BF6-5D94-0E52-B1C98B047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4173" y="3406067"/>
            <a:ext cx="2180208" cy="695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BOOKSWAGON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63E2AF-32D0-3BCB-8743-4F8E3E27B333}"/>
              </a:ext>
            </a:extLst>
          </p:cNvPr>
          <p:cNvSpPr/>
          <p:nvPr/>
        </p:nvSpPr>
        <p:spPr>
          <a:xfrm>
            <a:off x="4855831" y="1900677"/>
            <a:ext cx="1895475" cy="695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STEP DEFINITION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821499-B777-0B00-FB2E-60706E3C06B8}"/>
              </a:ext>
            </a:extLst>
          </p:cNvPr>
          <p:cNvSpPr/>
          <p:nvPr/>
        </p:nvSpPr>
        <p:spPr>
          <a:xfrm>
            <a:off x="7439485" y="2032708"/>
            <a:ext cx="1980506" cy="695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GHERKIN SCRIPT(FEATURE FILE)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4C1204-3481-08DC-FC5F-79452612EAE7}"/>
              </a:ext>
            </a:extLst>
          </p:cNvPr>
          <p:cNvSpPr/>
          <p:nvPr/>
        </p:nvSpPr>
        <p:spPr>
          <a:xfrm>
            <a:off x="7780261" y="3753729"/>
            <a:ext cx="2047875" cy="771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PAGE OBJECT MODEL(POM)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CE5411-8773-CA10-2C83-98B0DF899F59}"/>
              </a:ext>
            </a:extLst>
          </p:cNvPr>
          <p:cNvSpPr/>
          <p:nvPr/>
        </p:nvSpPr>
        <p:spPr>
          <a:xfrm>
            <a:off x="6449233" y="5007146"/>
            <a:ext cx="1980505" cy="876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LOG4J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ED50EE-583D-472F-EB48-A069B4C0C7FB}"/>
              </a:ext>
            </a:extLst>
          </p:cNvPr>
          <p:cNvSpPr/>
          <p:nvPr/>
        </p:nvSpPr>
        <p:spPr>
          <a:xfrm>
            <a:off x="3805931" y="4911457"/>
            <a:ext cx="1804755" cy="7524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547F70-BCDD-9597-0F44-00A43D416EF6}"/>
              </a:ext>
            </a:extLst>
          </p:cNvPr>
          <p:cNvSpPr/>
          <p:nvPr/>
        </p:nvSpPr>
        <p:spPr>
          <a:xfrm>
            <a:off x="2779359" y="3725154"/>
            <a:ext cx="1733550" cy="7524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TESTNG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F77988-9AEC-CB0C-98EC-3D369D09448B}"/>
              </a:ext>
            </a:extLst>
          </p:cNvPr>
          <p:cNvSpPr/>
          <p:nvPr/>
        </p:nvSpPr>
        <p:spPr>
          <a:xfrm>
            <a:off x="2710093" y="2380371"/>
            <a:ext cx="1733550" cy="7524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TEST CASE DESIGN</a:t>
            </a:r>
          </a:p>
        </p:txBody>
      </p:sp>
    </p:spTree>
    <p:extLst>
      <p:ext uri="{BB962C8B-B14F-4D97-AF65-F5344CB8AC3E}">
        <p14:creationId xmlns:p14="http://schemas.microsoft.com/office/powerpoint/2010/main" val="320867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E2CC-A389-EF5C-6C33-1DBBD1F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			TestCase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902-0628-C497-EABC-B601050DAD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TestCase</a:t>
            </a:r>
            <a:r>
              <a:rPr lang="en-US" sz="40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: D</a:t>
            </a:r>
            <a:r>
              <a:rPr lang="en-US" sz="4000" b="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etailed set of instructions for testing </a:t>
            </a:r>
          </a:p>
          <a:p>
            <a:pPr marL="0" indent="0">
              <a:buNone/>
            </a:pPr>
            <a:r>
              <a:rPr lang="en-US" sz="4000" b="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 specific functionality. Which includes,</a:t>
            </a:r>
          </a:p>
          <a:p>
            <a:r>
              <a:rPr lang="en-US" sz="30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Test Scenario ID</a:t>
            </a:r>
          </a:p>
          <a:p>
            <a:r>
              <a:rPr lang="en-US" sz="30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Test Case ID</a:t>
            </a:r>
          </a:p>
          <a:p>
            <a:r>
              <a:rPr lang="en-US" sz="30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Test Description</a:t>
            </a:r>
          </a:p>
          <a:p>
            <a:r>
              <a:rPr lang="en-US" sz="30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Steps to be Executed</a:t>
            </a:r>
          </a:p>
          <a:p>
            <a:r>
              <a:rPr lang="en-US" sz="30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Test Data</a:t>
            </a:r>
          </a:p>
          <a:p>
            <a:r>
              <a:rPr lang="en-US" sz="30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Expected Result</a:t>
            </a:r>
          </a:p>
          <a:p>
            <a:r>
              <a:rPr lang="en-US" sz="30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Actual Result</a:t>
            </a:r>
          </a:p>
          <a:p>
            <a:r>
              <a:rPr lang="en-US" sz="30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Test Result</a:t>
            </a:r>
            <a:endParaRPr lang="en-US" sz="3000" b="0" i="0" dirty="0">
              <a:solidFill>
                <a:srgbClr val="282523"/>
              </a:solidFill>
              <a:effectLst/>
              <a:highlight>
                <a:srgbClr val="F8F4F2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Why TestCase?</a:t>
            </a:r>
          </a:p>
          <a:p>
            <a:r>
              <a:rPr lang="en-US" sz="2800" b="1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Ginto"/>
              </a:rPr>
              <a:t>        </a:t>
            </a:r>
            <a:r>
              <a:rPr lang="en-US" sz="300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Ginto"/>
              </a:rPr>
              <a:t>Consistency</a:t>
            </a:r>
          </a:p>
          <a:p>
            <a:r>
              <a:rPr lang="en-US" sz="3000" dirty="0">
                <a:solidFill>
                  <a:srgbClr val="282523"/>
                </a:solidFill>
                <a:highlight>
                  <a:srgbClr val="F8F4F2"/>
                </a:highlight>
                <a:latin typeface="Ginto"/>
                <a:cs typeface="Calibri" panose="020F0502020204030204" pitchFamily="34" charset="0"/>
              </a:rPr>
              <a:t>        </a:t>
            </a:r>
            <a:r>
              <a:rPr lang="en-US" sz="300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Ginto"/>
              </a:rPr>
              <a:t>Traceability</a:t>
            </a:r>
            <a:endParaRPr lang="en-US" sz="3000" dirty="0">
              <a:solidFill>
                <a:srgbClr val="282523"/>
              </a:solidFill>
              <a:highlight>
                <a:srgbClr val="F8F4F2"/>
              </a:highlight>
              <a:latin typeface="Ginto"/>
            </a:endParaRPr>
          </a:p>
          <a:p>
            <a:r>
              <a:rPr lang="en-US" sz="300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Ginto"/>
              </a:rPr>
              <a:t>        Documentation</a:t>
            </a:r>
          </a:p>
          <a:p>
            <a:r>
              <a:rPr lang="en-US" sz="300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Ginto"/>
              </a:rPr>
              <a:t>        Debugging</a:t>
            </a:r>
            <a:endParaRPr lang="en-US" sz="3000" dirty="0">
              <a:solidFill>
                <a:srgbClr val="282523"/>
              </a:solidFill>
              <a:highlight>
                <a:srgbClr val="F8F4F2"/>
              </a:highlight>
              <a:latin typeface="Ginto"/>
            </a:endParaRPr>
          </a:p>
          <a:p>
            <a:r>
              <a:rPr lang="en-US" sz="300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Ginto"/>
              </a:rPr>
              <a:t>        Training</a:t>
            </a:r>
            <a:endParaRPr lang="en-US" sz="3000" dirty="0">
              <a:solidFill>
                <a:srgbClr val="282523"/>
              </a:solidFill>
              <a:highlight>
                <a:srgbClr val="F8F4F2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A904F-5E19-EC65-3960-A4D70A0764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How implemented Test case Design in Project?</a:t>
            </a:r>
          </a:p>
          <a:p>
            <a:r>
              <a:rPr lang="en-US" sz="350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Ginto"/>
              </a:rPr>
              <a:t>Requirement Analysis</a:t>
            </a:r>
          </a:p>
          <a:p>
            <a:r>
              <a:rPr lang="en-US" sz="3500" dirty="0">
                <a:solidFill>
                  <a:srgbClr val="282523"/>
                </a:solidFill>
                <a:highlight>
                  <a:srgbClr val="F8F4F2"/>
                </a:highlight>
                <a:latin typeface="Ginto"/>
              </a:rPr>
              <a:t>Test Scenarios</a:t>
            </a:r>
            <a:endParaRPr lang="en-US" sz="3500" i="0" dirty="0">
              <a:solidFill>
                <a:srgbClr val="282523"/>
              </a:solidFill>
              <a:effectLst/>
              <a:highlight>
                <a:srgbClr val="F8F4F2"/>
              </a:highlight>
              <a:latin typeface="Ginto"/>
            </a:endParaRPr>
          </a:p>
          <a:p>
            <a:r>
              <a:rPr lang="en-US" sz="350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Ginto"/>
              </a:rPr>
              <a:t>Test Case ID</a:t>
            </a:r>
          </a:p>
          <a:p>
            <a:r>
              <a:rPr lang="en-US" sz="3500" dirty="0">
                <a:solidFill>
                  <a:srgbClr val="282523"/>
                </a:solidFill>
                <a:highlight>
                  <a:srgbClr val="F8F4F2"/>
                </a:highlight>
                <a:latin typeface="Ginto"/>
              </a:rPr>
              <a:t>RTM</a:t>
            </a:r>
          </a:p>
          <a:p>
            <a:r>
              <a:rPr lang="en-US" sz="3500" dirty="0">
                <a:solidFill>
                  <a:srgbClr val="282523"/>
                </a:solidFill>
                <a:highlight>
                  <a:srgbClr val="F8F4F2"/>
                </a:highlight>
                <a:latin typeface="Ginto"/>
              </a:rPr>
              <a:t>Defect Report</a:t>
            </a:r>
          </a:p>
        </p:txBody>
      </p:sp>
    </p:spTree>
    <p:extLst>
      <p:ext uri="{BB962C8B-B14F-4D97-AF65-F5344CB8AC3E}">
        <p14:creationId xmlns:p14="http://schemas.microsoft.com/office/powerpoint/2010/main" val="320141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849B-05DC-D83B-5344-8CB11307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E605-E0A2-D17B-5E4D-0008A592D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  <a:r>
              <a:rPr lang="en-US" sz="2400" dirty="0">
                <a:solidFill>
                  <a:srgbClr val="282523"/>
                </a:solidFill>
                <a:highlight>
                  <a:srgbClr val="F8F4F2"/>
                </a:highlight>
                <a:latin typeface="Ginto"/>
                <a:cs typeface="Calibri" panose="020F0502020204030204" pitchFamily="34" charset="0"/>
              </a:rPr>
              <a:t>: </a:t>
            </a:r>
            <a:r>
              <a:rPr lang="en-US" sz="1800" b="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is an opensource framework used for automating web browsers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How implemented the selenium in project?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8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Used selenium webdriver to interact with the browsers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5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1767-E5B8-32A3-8649-8D147D7C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288"/>
            <a:ext cx="10515600" cy="66582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			PAGE OBJECT MODEL(POM)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D742-F289-ECA8-CCBF-AEEB7A2A0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67666"/>
            <a:ext cx="5181600" cy="52092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PAGE OBJECT MODEL: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Design Pattern</a:t>
            </a:r>
          </a:p>
          <a:p>
            <a:r>
              <a:rPr lang="en-US" sz="140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Ginto"/>
              </a:rPr>
              <a:t>Code Reusability</a:t>
            </a:r>
          </a:p>
          <a:p>
            <a:r>
              <a:rPr lang="en-US" sz="140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Ginto"/>
              </a:rPr>
              <a:t>Easy Maintenance</a:t>
            </a:r>
          </a:p>
          <a:p>
            <a:r>
              <a:rPr lang="en-US" sz="140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Ginto"/>
              </a:rPr>
              <a:t>Increased Readability</a:t>
            </a:r>
          </a:p>
          <a:p>
            <a:r>
              <a:rPr lang="en-US" sz="140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Ginto"/>
              </a:rPr>
              <a:t>Improved Test Stability</a:t>
            </a:r>
          </a:p>
          <a:p>
            <a:r>
              <a:rPr lang="en-US" sz="140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Ginto"/>
              </a:rPr>
              <a:t>Enhanced Organization</a:t>
            </a:r>
          </a:p>
          <a:p>
            <a:r>
              <a:rPr lang="en-US" sz="140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Ginto"/>
              </a:rPr>
              <a:t>Encapsulation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How POM implemented in our project: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Instantiated the WebDriver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Used locators: id, name, xpath, CSSSelector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Designed the script page by page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We used individual class for every functionality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F4775-0D74-1E24-4A65-2DF02BCDA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67666"/>
            <a:ext cx="5181600" cy="52092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We used: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Hybrid Framework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Behaviour Driven Framework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Cucumber Framework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Page Object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5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5243-C3A8-A9EC-649A-9929D570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99"/>
            <a:ext cx="10515600" cy="506027"/>
          </a:xfrm>
        </p:spPr>
        <p:txBody>
          <a:bodyPr>
            <a:normAutofit fontScale="90000"/>
          </a:bodyPr>
          <a:lstStyle/>
          <a:p>
            <a:r>
              <a:rPr lang="en-US" dirty="0"/>
              <a:t>				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7F65-F132-C165-50EF-24DDE9252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01336"/>
            <a:ext cx="5181600" cy="59036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EXTENT REPORTS:</a:t>
            </a:r>
          </a:p>
          <a:p>
            <a:r>
              <a:rPr lang="en-US" sz="1800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Extent Reports is  an open-source reporting library useful for test automation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How we implemented the extent reports: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used two classes to implement the extent reports in step definition class as follows,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ExtentReports 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D4D4D4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ExtentTest</a:t>
            </a:r>
          </a:p>
          <a:p>
            <a:r>
              <a:rPr lang="en-US" sz="1800" b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 ExtentReports class generated HTML reports</a:t>
            </a:r>
          </a:p>
          <a:p>
            <a:r>
              <a:rPr lang="en-US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 ExtentTest class logs test steps onto the previously generated HTML report.</a:t>
            </a:r>
          </a:p>
          <a:p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 generated extent report looks like,</a:t>
            </a:r>
            <a:endParaRPr lang="en-US" sz="18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EE0EB-1B6A-D4B4-9746-8A9F615EB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01336"/>
            <a:ext cx="5181600" cy="5903650"/>
          </a:xfrm>
        </p:spPr>
        <p:txBody>
          <a:bodyPr>
            <a:normAutofit fontScale="40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stepdefination;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org.junit.Assert.</a:t>
            </a:r>
            <a:r>
              <a:rPr lang="en-US" sz="18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assertEquals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org.junit.Assert.</a:t>
            </a:r>
            <a:r>
              <a:rPr lang="en-US" sz="18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assertTrue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org.apache.log4j.Logger;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org.openqa.selenium.By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org.openqa.selenium.WebElement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org.openqa.selenium.chrome.ChromeDriver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com.pages.RLL_240Testing_BooksWagon.LoginPage;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com.pages.RLL_240Testing_BooksWagon.MyWishlistPage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com.aventstack.extentreports.ExtentReports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D4D4D4"/>
                </a:highlight>
                <a:latin typeface="Consolas" panose="020B0609020204030204" pitchFamily="49" charset="0"/>
              </a:rPr>
              <a:t>com.aventstack.extentreports.ExtentTest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com.aventstack.extentreports.reporter.ExtentHtmlReporter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io.cucumber.java.After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io.cucumber.java.en.Given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io.cucumber.java.en.Then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io.cucumber.java.en.When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WishlistSteps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WebDriver instance for browser interactions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WebDriver 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driver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Page object for login actions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LoginPage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loginPage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Logger instance for logging information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Logger 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Extent Reports instances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ExtentReports 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D4D4D4"/>
                </a:highlight>
                <a:latin typeface="Consolas" panose="020B0609020204030204" pitchFamily="49" charset="0"/>
              </a:rPr>
              <a:t>ExtentTest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Locators for elements used in this step definition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By </a:t>
            </a:r>
            <a:r>
              <a:rPr lang="en-US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wishlistCountLabel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By.</a:t>
            </a:r>
            <a:r>
              <a:rPr lang="en-US" sz="18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xpath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"//label[@id='ctl00_lblWishlistCount']"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By </a:t>
            </a:r>
            <a:r>
              <a:rPr lang="en-US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productTitle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By.</a:t>
            </a:r>
            <a:r>
              <a:rPr lang="en-US" sz="18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xpath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"//span[@id='ctl00_phBody_ProductDetail_lblTitle']"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Expected title for the 7th card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en-US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expectedTitle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"White Nights"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Constructor to initialize WebDriver and </a:t>
            </a:r>
            <a:r>
              <a:rPr lang="en-US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LoginPage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WishlistSteps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Initialize the WebDriver (ensure the appropriate driver executable is in your path)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driver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ChromeDriver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loginPage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LoginPage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driver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Logger.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getLogger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WishlistSteps.</a:t>
            </a:r>
            <a:r>
              <a:rPr lang="en-US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Set up Extent Reports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ExtentHtmlReporter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htmlReporter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ExtentHtmlReporter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"reports/extentReport.html"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ExtentReports();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extent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.attachReporter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htmlReporter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Step definition: Launches the BooksWagon </a:t>
            </a:r>
            <a:r>
              <a:rPr lang="en-US" sz="1800" u="sng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website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64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@Given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user launches the BooksWagon website"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the_user_launches_the_bookswagon_website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.info(</a:t>
            </a:r>
            <a:r>
              <a:rPr lang="en-US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"Launching the BooksWagon website..."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extent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.createTest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"Launch BooksWagon Website"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loginPage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.launchBooksWagon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.info(</a:t>
            </a:r>
            <a:r>
              <a:rPr lang="en-US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"BooksWagon website launched successfully."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.pass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"BooksWagon website launched successfully."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110C3576-2883-64E7-ED3F-EA017A4F2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89658"/>
            <a:ext cx="4932285" cy="233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5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082A-0974-1FD1-DEA9-8CD6E0A2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938B-E7A5-2C7F-CD47-B4858DB84F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CUCUMBER REPORT(cucumber-reports.html):</a:t>
            </a:r>
          </a:p>
          <a:p>
            <a:r>
              <a:rPr lang="en-US" sz="1400" b="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Cucumber reports are generated to provide detailed summaries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    of test execution results when using the Cucumber framework</a:t>
            </a:r>
            <a:endParaRPr lang="en-US" sz="1400" b="1" i="0" dirty="0">
              <a:solidFill>
                <a:srgbClr val="282523"/>
              </a:solidFill>
              <a:effectLst/>
              <a:highlight>
                <a:srgbClr val="F8F4F2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i="0" dirty="0">
                <a:solidFill>
                  <a:srgbClr val="282523"/>
                </a:solidFill>
                <a:effectLst/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These reports help in understanding the outcomes of your test scenarios, making it easier to identify issues and track progress</a:t>
            </a:r>
          </a:p>
          <a:p>
            <a:r>
              <a:rPr lang="en-US" sz="1400" dirty="0">
                <a:solidFill>
                  <a:srgbClr val="282523"/>
                </a:solidFill>
                <a:highlight>
                  <a:srgbClr val="F8F4F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We generated cucumber report in TestNG class like this,</a:t>
            </a:r>
          </a:p>
          <a:p>
            <a:pPr marL="0" indent="0"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package stepdefination;</a:t>
            </a:r>
          </a:p>
          <a:p>
            <a:pPr marL="0" indent="0"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import io.cucumber.testng.AbstractTestNGCucumberTests;</a:t>
            </a:r>
          </a:p>
          <a:p>
            <a:pPr marL="0" indent="0"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io.cucumber.testng.CucumberOptions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@CucumberOptions(</a:t>
            </a:r>
          </a:p>
          <a:p>
            <a:pPr marL="0" indent="0"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    features = { "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\\test\\resources\\features\\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WishlistFeature.feature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\\test\\resources\\features\\WishListFeature2.feature"},</a:t>
            </a:r>
          </a:p>
          <a:p>
            <a:pPr marL="0" indent="0"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    glue = "stepdefination", // Adjust to your package</a:t>
            </a:r>
          </a:p>
          <a:p>
            <a:pPr marL="0" indent="0"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    plugin = {"pretty", "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html:target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/cucumber-reports.html"}</a:t>
            </a:r>
          </a:p>
          <a:p>
            <a:pPr marL="0" indent="0"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RunnerTest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extends 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AbstractTestNGCucumberTests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marL="0" indent="0"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2F09F61-AF2C-266D-769C-D9D4BE5726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939" y="1825625"/>
            <a:ext cx="4876122" cy="4351338"/>
          </a:xfrm>
        </p:spPr>
      </p:pic>
    </p:spTree>
    <p:extLst>
      <p:ext uri="{BB962C8B-B14F-4D97-AF65-F5344CB8AC3E}">
        <p14:creationId xmlns:p14="http://schemas.microsoft.com/office/powerpoint/2010/main" val="165333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1248</Words>
  <Application>Microsoft Office PowerPoint</Application>
  <PresentationFormat>Widescreen</PresentationFormat>
  <Paragraphs>222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Consolas</vt:lpstr>
      <vt:lpstr>Ginto</vt:lpstr>
      <vt:lpstr>Wingdings</vt:lpstr>
      <vt:lpstr>Office Theme</vt:lpstr>
      <vt:lpstr>BOOKSWAGON</vt:lpstr>
      <vt:lpstr>OBJECTIVE:</vt:lpstr>
      <vt:lpstr>AGENDA</vt:lpstr>
      <vt:lpstr>    ARCHITECTURE</vt:lpstr>
      <vt:lpstr>   TestCase Design</vt:lpstr>
      <vt:lpstr>Selenium</vt:lpstr>
      <vt:lpstr>      PAGE OBJECT MODEL(POM)</vt:lpstr>
      <vt:lpstr>    REPORTS</vt:lpstr>
      <vt:lpstr>    REPORTS</vt:lpstr>
      <vt:lpstr>PowerPoint Presentation</vt:lpstr>
      <vt:lpstr>    TESTNG</vt:lpstr>
      <vt:lpstr>    LOGS</vt:lpstr>
      <vt:lpstr>PAGE OBJECT MODEL(POM)</vt:lpstr>
      <vt:lpstr>TestCase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Dileep Yadav</dc:creator>
  <cp:lastModifiedBy>Dileep Yadav</cp:lastModifiedBy>
  <cp:revision>1</cp:revision>
  <dcterms:created xsi:type="dcterms:W3CDTF">2024-10-03T14:12:57Z</dcterms:created>
  <dcterms:modified xsi:type="dcterms:W3CDTF">2024-10-03T17:48:31Z</dcterms:modified>
</cp:coreProperties>
</file>