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70" r:id="rId4"/>
    <p:sldId id="258" r:id="rId5"/>
    <p:sldId id="259" r:id="rId6"/>
    <p:sldId id="262" r:id="rId7"/>
    <p:sldId id="263" r:id="rId8"/>
    <p:sldId id="264" r:id="rId9"/>
    <p:sldId id="265" r:id="rId10"/>
    <p:sldId id="266" r:id="rId11"/>
    <p:sldId id="267" r:id="rId12"/>
    <p:sldId id="268" r:id="rId13"/>
    <p:sldId id="269" r:id="rId14"/>
    <p:sldId id="261" r:id="rId15"/>
    <p:sldId id="271"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D95EB9-CF3B-4D06-BEAB-3F0C16CB5D2E}" type="datetimeFigureOut">
              <a:rPr lang="es-ES" smtClean="0"/>
              <a:t>07/03/2024</a:t>
            </a:fld>
            <a:endParaRPr lang="es-E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0D03522-ACFB-465D-BFFC-5FB31DCDE28F}" type="slidenum">
              <a:rPr lang="es-ES" smtClean="0"/>
              <a:t>‹#›</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6557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07/03/2024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26861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07/03/2024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5417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07/03/2024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44085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D95EB9-CF3B-4D06-BEAB-3F0C16CB5D2E}" type="datetimeFigureOut">
              <a:rPr lang="es-ES" smtClean="0"/>
              <a:t>07/03/2024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972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95EB9-CF3B-4D06-BEAB-3F0C16CB5D2E}" type="datetimeFigureOut">
              <a:rPr lang="es-ES" smtClean="0"/>
              <a:t>07/03/2024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9403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D95EB9-CF3B-4D06-BEAB-3F0C16CB5D2E}" type="datetimeFigureOut">
              <a:rPr lang="es-ES" smtClean="0"/>
              <a:t>07/03/2024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55346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D95EB9-CF3B-4D06-BEAB-3F0C16CB5D2E}" type="datetimeFigureOut">
              <a:rPr lang="es-ES" smtClean="0"/>
              <a:t>07/03/2024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117876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95EB9-CF3B-4D06-BEAB-3F0C16CB5D2E}" type="datetimeFigureOut">
              <a:rPr lang="es-ES" smtClean="0"/>
              <a:t>07/03/2024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341524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07/03/2024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58702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07/03/2024</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74159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CD95EB9-CF3B-4D06-BEAB-3F0C16CB5D2E}" type="datetimeFigureOut">
              <a:rPr lang="es-ES" smtClean="0"/>
              <a:t>07/03/2024</a:t>
            </a:fld>
            <a:endParaRPr lang="es-E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0D03522-ACFB-465D-BFFC-5FB31DCDE28F}" type="slidenum">
              <a:rPr lang="es-ES" smtClean="0"/>
              <a:t>‹#›</a:t>
            </a:fld>
            <a:endParaRPr lang="es-ES"/>
          </a:p>
        </p:txBody>
      </p:sp>
    </p:spTree>
    <p:extLst>
      <p:ext uri="{BB962C8B-B14F-4D97-AF65-F5344CB8AC3E}">
        <p14:creationId xmlns:p14="http://schemas.microsoft.com/office/powerpoint/2010/main" val="8727195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2266085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configuración</a:t>
            </a:r>
            <a:endParaRPr lang="es-ES" dirty="0"/>
          </a:p>
        </p:txBody>
      </p:sp>
      <p:sp>
        <p:nvSpPr>
          <p:cNvPr id="3" name="Content Placeholder 2"/>
          <p:cNvSpPr>
            <a:spLocks noGrp="1"/>
          </p:cNvSpPr>
          <p:nvPr>
            <p:ph idx="1"/>
          </p:nvPr>
        </p:nvSpPr>
        <p:spPr>
          <a:xfrm>
            <a:off x="1261872" y="1341120"/>
            <a:ext cx="8595360" cy="5039360"/>
          </a:xfrm>
        </p:spPr>
        <p:txBody>
          <a:bodyPr>
            <a:normAutofit fontScale="77500" lnSpcReduction="20000"/>
          </a:bodyPr>
          <a:lstStyle/>
          <a:p>
            <a:r>
              <a:rPr lang="es-ES" dirty="0" smtClean="0"/>
              <a:t>OBJECTIVE_MAX: objetivo de la optimización. Booleano. Se pone en False para que sea minimización.</a:t>
            </a:r>
          </a:p>
          <a:p>
            <a:r>
              <a:rPr lang="es-ES" dirty="0"/>
              <a:t>ECHO: Imprimir las trazas al ejecutar el algoritmo. Booleano. Se pone en </a:t>
            </a:r>
            <a:r>
              <a:rPr lang="es-ES" dirty="0" smtClean="0"/>
              <a:t>True</a:t>
            </a:r>
            <a:endParaRPr lang="en-US" dirty="0" smtClean="0"/>
          </a:p>
          <a:p>
            <a:r>
              <a:rPr lang="en-US" dirty="0" smtClean="0"/>
              <a:t>MAX_TRIALS: </a:t>
            </a:r>
            <a:r>
              <a:rPr lang="es-ES" dirty="0" smtClean="0"/>
              <a:t>Número máximo de soluciones a ser exploradas. </a:t>
            </a:r>
            <a:r>
              <a:rPr lang="es-ES" dirty="0" err="1" smtClean="0"/>
              <a:t>Integer</a:t>
            </a:r>
            <a:r>
              <a:rPr lang="es-ES" dirty="0" smtClean="0"/>
              <a:t>.</a:t>
            </a:r>
          </a:p>
          <a:p>
            <a:pPr marL="0" indent="0">
              <a:buNone/>
            </a:pPr>
            <a:endParaRPr lang="es-ES" dirty="0" smtClean="0"/>
          </a:p>
          <a:p>
            <a:pPr marL="0" indent="0">
              <a:buNone/>
            </a:pPr>
            <a:r>
              <a:rPr lang="es-ES" b="1" dirty="0" smtClean="0"/>
              <a:t>S-</a:t>
            </a:r>
            <a:r>
              <a:rPr lang="es-ES" b="1" dirty="0" err="1" smtClean="0"/>
              <a:t>Metauristics</a:t>
            </a:r>
            <a:endParaRPr lang="es-ES" b="1" dirty="0" smtClean="0"/>
          </a:p>
          <a:p>
            <a:r>
              <a:rPr lang="en-US" dirty="0" smtClean="0"/>
              <a:t>MAX_TRIALS = 1000</a:t>
            </a:r>
          </a:p>
          <a:p>
            <a:endParaRPr lang="es-ES" dirty="0" smtClean="0"/>
          </a:p>
          <a:p>
            <a:pPr marL="0" indent="0">
              <a:buNone/>
            </a:pPr>
            <a:r>
              <a:rPr lang="es-ES" b="1" dirty="0" smtClean="0"/>
              <a:t>P-</a:t>
            </a:r>
            <a:r>
              <a:rPr lang="es-ES" b="1" dirty="0" err="1" smtClean="0"/>
              <a:t>Metauristics</a:t>
            </a:r>
            <a:endParaRPr lang="es-ES" b="1" dirty="0" smtClean="0"/>
          </a:p>
          <a:p>
            <a:r>
              <a:rPr lang="en-US" dirty="0" smtClean="0"/>
              <a:t>MAX_TRIALS = 100</a:t>
            </a:r>
          </a:p>
          <a:p>
            <a:r>
              <a:rPr lang="en-US" dirty="0" smtClean="0"/>
              <a:t>GENERATION_SIZE: </a:t>
            </a:r>
            <a:r>
              <a:rPr lang="es-ES" dirty="0" smtClean="0"/>
              <a:t>Número de generaciones. Se pone en 10.</a:t>
            </a:r>
          </a:p>
          <a:p>
            <a:r>
              <a:rPr lang="es-ES" dirty="0" smtClean="0"/>
              <a:t>BEST_REFERENCES : Numero de soluciones a ser consideradas en la siguiente generación. Se pone en 4.</a:t>
            </a:r>
          </a:p>
          <a:p>
            <a:r>
              <a:rPr lang="es-ES" dirty="0" smtClean="0"/>
              <a:t>GENERATIONAL : Se </a:t>
            </a:r>
            <a:r>
              <a:rPr lang="es-ES" dirty="0" err="1" smtClean="0"/>
              <a:t>seleciona</a:t>
            </a:r>
            <a:r>
              <a:rPr lang="es-ES" dirty="0" smtClean="0"/>
              <a:t> el tipo de remplazo…. Booleano. </a:t>
            </a:r>
          </a:p>
          <a:p>
            <a:pPr lvl="1"/>
            <a:r>
              <a:rPr lang="es-ES" dirty="0" smtClean="0"/>
              <a:t>Si es True se realiza generacional (se eligen las mejores de cada generación)</a:t>
            </a:r>
          </a:p>
          <a:p>
            <a:pPr lvl="1"/>
            <a:r>
              <a:rPr lang="es-ES" dirty="0" smtClean="0"/>
              <a:t>Si es False se realiza estado estable (se eligen las mejores de todas las instancias)</a:t>
            </a:r>
          </a:p>
        </p:txBody>
      </p:sp>
    </p:spTree>
    <p:extLst>
      <p:ext uri="{BB962C8B-B14F-4D97-AF65-F5344CB8AC3E}">
        <p14:creationId xmlns:p14="http://schemas.microsoft.com/office/powerpoint/2010/main" val="1860858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implementación</a:t>
            </a:r>
            <a:endParaRPr lang="es-ES" dirty="0"/>
          </a:p>
        </p:txBody>
      </p:sp>
      <p:sp>
        <p:nvSpPr>
          <p:cNvPr id="3" name="Content Placeholder 2"/>
          <p:cNvSpPr>
            <a:spLocks noGrp="1"/>
          </p:cNvSpPr>
          <p:nvPr>
            <p:ph idx="1"/>
          </p:nvPr>
        </p:nvSpPr>
        <p:spPr>
          <a:xfrm>
            <a:off x="1261872" y="1341120"/>
            <a:ext cx="8595360" cy="4910137"/>
          </a:xfrm>
        </p:spPr>
        <p:txBody>
          <a:bodyPr/>
          <a:lstStyle/>
          <a:p>
            <a:r>
              <a:rPr lang="es-ES" dirty="0" smtClean="0"/>
              <a:t>Cruzamiento</a:t>
            </a:r>
            <a:endParaRPr lang="es-ES" dirty="0"/>
          </a:p>
        </p:txBody>
      </p:sp>
    </p:spTree>
    <p:extLst>
      <p:ext uri="{BB962C8B-B14F-4D97-AF65-F5344CB8AC3E}">
        <p14:creationId xmlns:p14="http://schemas.microsoft.com/office/powerpoint/2010/main" val="285103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implementación</a:t>
            </a:r>
            <a:endParaRPr lang="es-ES" dirty="0"/>
          </a:p>
        </p:txBody>
      </p:sp>
      <p:sp>
        <p:nvSpPr>
          <p:cNvPr id="3" name="Content Placeholder 2"/>
          <p:cNvSpPr>
            <a:spLocks noGrp="1"/>
          </p:cNvSpPr>
          <p:nvPr>
            <p:ph idx="1"/>
          </p:nvPr>
        </p:nvSpPr>
        <p:spPr>
          <a:xfrm>
            <a:off x="1261872" y="1341120"/>
            <a:ext cx="8595360" cy="4910137"/>
          </a:xfrm>
        </p:spPr>
        <p:txBody>
          <a:bodyPr/>
          <a:lstStyle/>
          <a:p>
            <a:r>
              <a:rPr lang="es-ES" dirty="0" smtClean="0"/>
              <a:t>Cruzamiento</a:t>
            </a:r>
            <a:endParaRPr lang="es-ES" dirty="0"/>
          </a:p>
        </p:txBody>
      </p:sp>
    </p:spTree>
    <p:extLst>
      <p:ext uri="{BB962C8B-B14F-4D97-AF65-F5344CB8AC3E}">
        <p14:creationId xmlns:p14="http://schemas.microsoft.com/office/powerpoint/2010/main" val="2002834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implementación</a:t>
            </a:r>
            <a:endParaRPr lang="es-ES" dirty="0"/>
          </a:p>
        </p:txBody>
      </p:sp>
      <p:sp>
        <p:nvSpPr>
          <p:cNvPr id="3" name="Content Placeholder 2"/>
          <p:cNvSpPr>
            <a:spLocks noGrp="1"/>
          </p:cNvSpPr>
          <p:nvPr>
            <p:ph idx="1"/>
          </p:nvPr>
        </p:nvSpPr>
        <p:spPr>
          <a:xfrm>
            <a:off x="1261872" y="1341120"/>
            <a:ext cx="8595360" cy="4910137"/>
          </a:xfrm>
        </p:spPr>
        <p:txBody>
          <a:bodyPr/>
          <a:lstStyle/>
          <a:p>
            <a:r>
              <a:rPr lang="es-ES" dirty="0" smtClean="0"/>
              <a:t>Cruzamiento</a:t>
            </a:r>
            <a:endParaRPr lang="es-ES" dirty="0"/>
          </a:p>
        </p:txBody>
      </p:sp>
    </p:spTree>
    <p:extLst>
      <p:ext uri="{BB962C8B-B14F-4D97-AF65-F5344CB8AC3E}">
        <p14:creationId xmlns:p14="http://schemas.microsoft.com/office/powerpoint/2010/main" val="1895955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3280" y="756652"/>
            <a:ext cx="8656320" cy="5632311"/>
          </a:xfrm>
          <a:prstGeom prst="rect">
            <a:avLst/>
          </a:prstGeom>
        </p:spPr>
        <p:txBody>
          <a:bodyPr wrap="square">
            <a:spAutoFit/>
          </a:bodyPr>
          <a:lstStyle/>
          <a:p>
            <a:r>
              <a:rPr lang="en-US" dirty="0" smtClean="0">
                <a:latin typeface="Consolas" panose="020B0609020204030204" pitchFamily="49" charset="0"/>
              </a:rPr>
              <a:t>OBJECTIVE_MAX </a:t>
            </a:r>
            <a:r>
              <a:rPr lang="en-US" dirty="0">
                <a:latin typeface="Consolas" panose="020B0609020204030204" pitchFamily="49" charset="0"/>
              </a:rPr>
              <a:t>  = True       # goal of the optimization, True: maximization, False: minimization</a:t>
            </a:r>
          </a:p>
          <a:p>
            <a:r>
              <a:rPr lang="en-US" dirty="0">
                <a:latin typeface="Consolas" panose="020B0609020204030204" pitchFamily="49" charset="0"/>
              </a:rPr>
              <a:t>MAX_TRIALS      = 1000       # maximum number of solutions to be explored by each metaheuristic</a:t>
            </a:r>
          </a:p>
          <a:p>
            <a:r>
              <a:rPr lang="en-US" dirty="0">
                <a:latin typeface="Consolas" panose="020B0609020204030204" pitchFamily="49" charset="0"/>
              </a:rPr>
              <a:t>ECHO            = False      # printing some traces of the run</a:t>
            </a:r>
          </a:p>
          <a:p>
            <a:r>
              <a:rPr lang="en-US" dirty="0">
                <a:latin typeface="Consolas" panose="020B0609020204030204" pitchFamily="49" charset="0"/>
              </a:rPr>
              <a:t>GENERATION_SIZE =  10        # number of generations, for P-metaheuristics</a:t>
            </a:r>
          </a:p>
          <a:p>
            <a:r>
              <a:rPr lang="en-US" dirty="0">
                <a:latin typeface="Consolas" panose="020B0609020204030204" pitchFamily="49" charset="0"/>
              </a:rPr>
              <a:t>BEST_REFERENCES =   4        # number of solutions considered in the construction of the next generation, for P-metaheuristics</a:t>
            </a:r>
          </a:p>
          <a:p>
            <a:r>
              <a:rPr lang="en-US" dirty="0">
                <a:latin typeface="Consolas" panose="020B0609020204030204" pitchFamily="49" charset="0"/>
              </a:rPr>
              <a:t>GENERATIONAL    =  False     # type of replacement in P-metaheuristics, True: generational, False: SteadyState</a:t>
            </a:r>
          </a:p>
          <a:p>
            <a:r>
              <a:rPr lang="en-US" dirty="0">
                <a:latin typeface="Consolas" panose="020B0609020204030204" pitchFamily="49" charset="0"/>
              </a:rPr>
              <a:t>SYSTEMATIC_S_INI=  True      # Systematic search, True: From an arbitrary initial solution, False: not random solution</a:t>
            </a:r>
          </a:p>
          <a:p>
            <a:r>
              <a:rPr lang="en-US" strike="sngStrike" dirty="0">
                <a:latin typeface="Consolas" panose="020B0609020204030204" pitchFamily="49" charset="0"/>
              </a:rPr>
              <a:t>RUNS=1                       # Repetitions of the metaheuristics</a:t>
            </a:r>
          </a:p>
          <a:p>
            <a:r>
              <a:rPr lang="en-US" strike="sngStrike" dirty="0">
                <a:latin typeface="Consolas" panose="020B0609020204030204" pitchFamily="49" charset="0"/>
              </a:rPr>
              <a:t>CRITERION = 'TA'             # 'TA': </a:t>
            </a:r>
            <a:r>
              <a:rPr lang="en-US" strike="sngStrike" dirty="0" err="1">
                <a:latin typeface="Consolas" panose="020B0609020204030204" pitchFamily="49" charset="0"/>
              </a:rPr>
              <a:t>Treshold</a:t>
            </a:r>
            <a:r>
              <a:rPr lang="en-US" strike="sngStrike" dirty="0">
                <a:latin typeface="Consolas" panose="020B0609020204030204" pitchFamily="49" charset="0"/>
              </a:rPr>
              <a:t> accepting, 'RRT': Record-to-Record Travel</a:t>
            </a:r>
          </a:p>
          <a:p>
            <a:r>
              <a:rPr lang="en-US" strike="sngStrike" dirty="0">
                <a:latin typeface="Consolas" panose="020B0609020204030204" pitchFamily="49" charset="0"/>
              </a:rPr>
              <a:t>TRESHOLD = 1                 # For TA and RRT</a:t>
            </a:r>
          </a:p>
          <a:p>
            <a:r>
              <a:rPr lang="en-US" dirty="0">
                <a:latin typeface="Consolas" panose="020B0609020204030204" pitchFamily="49" charset="0"/>
              </a:rPr>
              <a:t>TRIALS_BEFORE_RESTART = 50   # For Local Search, trials before restart the search</a:t>
            </a:r>
          </a:p>
          <a:p>
            <a:r>
              <a:rPr lang="en-US" dirty="0">
                <a:latin typeface="Consolas" panose="020B0609020204030204" pitchFamily="49" charset="0"/>
              </a:rPr>
              <a:t>'''</a:t>
            </a:r>
            <a:endParaRPr lang="en-US" b="0" dirty="0">
              <a:effectLst/>
              <a:latin typeface="Consolas" panose="020B0609020204030204" pitchFamily="49" charset="0"/>
            </a:endParaRPr>
          </a:p>
        </p:txBody>
      </p:sp>
    </p:spTree>
    <p:extLst>
      <p:ext uri="{BB962C8B-B14F-4D97-AF65-F5344CB8AC3E}">
        <p14:creationId xmlns:p14="http://schemas.microsoft.com/office/powerpoint/2010/main" val="105823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s-ES" dirty="0"/>
              <a:t>valores: [0.3, 0.6, 0.0, 0.9, 0.6]</a:t>
            </a:r>
          </a:p>
          <a:p>
            <a:r>
              <a:rPr lang="es-ES" dirty="0"/>
              <a:t>valores: [0.3, 0.0, 0.3, 0.6, 0.0]</a:t>
            </a:r>
          </a:p>
          <a:p>
            <a:r>
              <a:rPr lang="es-ES" dirty="0"/>
              <a:t>valores: [0.3, 0.0, 0.3, 0.6, 0.0]</a:t>
            </a:r>
          </a:p>
          <a:p>
            <a:r>
              <a:rPr lang="es-ES" dirty="0"/>
              <a:t>error: 51.3</a:t>
            </a:r>
          </a:p>
        </p:txBody>
      </p:sp>
    </p:spTree>
    <p:extLst>
      <p:ext uri="{BB962C8B-B14F-4D97-AF65-F5344CB8AC3E}">
        <p14:creationId xmlns:p14="http://schemas.microsoft.com/office/powerpoint/2010/main" val="24142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smtClean="0"/>
              <a:t>Descripción general</a:t>
            </a:r>
            <a:endParaRPr lang="es-ES" dirty="0"/>
          </a:p>
        </p:txBody>
      </p:sp>
      <p:sp>
        <p:nvSpPr>
          <p:cNvPr id="3" name="Content Placeholder 2"/>
          <p:cNvSpPr>
            <a:spLocks noGrp="1"/>
          </p:cNvSpPr>
          <p:nvPr>
            <p:ph idx="1"/>
          </p:nvPr>
        </p:nvSpPr>
        <p:spPr>
          <a:xfrm>
            <a:off x="1261872" y="1239520"/>
            <a:ext cx="8595360" cy="4348479"/>
          </a:xfrm>
        </p:spPr>
        <p:txBody>
          <a:bodyPr>
            <a:normAutofit/>
          </a:bodyPr>
          <a:lstStyle/>
          <a:p>
            <a:pPr marL="0" indent="0" algn="just">
              <a:buNone/>
            </a:pPr>
            <a:r>
              <a:rPr lang="es-ES" dirty="0"/>
              <a:t>Se tienen datos de la lluvia en varios días, así como de la cantidad de lluvia que cayó en los 5 días previos. Un investigador considera que la lluvia depende linealmente de la lluvia en los días previos de la forma: L = K1*L1 + K2*L2 + K3*L3 + K4*L4 + K5*L5, donde L es la lluvia en un día dado, mientras que Li indica la cantidad de lluvia en el día i. El investigador quiere ajustar el modelo para lo cual debe conseguir encontrar los valores K1, K2, K3, K4 y K5 que minimicen el error entre lo que indica el modelo y los valores reales guardados.</a:t>
            </a:r>
          </a:p>
          <a:p>
            <a:pPr>
              <a:lnSpc>
                <a:spcPct val="150000"/>
              </a:lnSpc>
            </a:pPr>
            <a:r>
              <a:rPr lang="en-US" dirty="0"/>
              <a:t>Variables: </a:t>
            </a:r>
            <a:r>
              <a:rPr lang="es-ES" dirty="0"/>
              <a:t>K1, K2, K3, K4 y K5</a:t>
            </a:r>
            <a:endParaRPr lang="en-US" dirty="0"/>
          </a:p>
          <a:p>
            <a:pPr>
              <a:lnSpc>
                <a:spcPct val="150000"/>
              </a:lnSpc>
            </a:pPr>
            <a:r>
              <a:rPr lang="es-ES" dirty="0"/>
              <a:t>Restricciones: -</a:t>
            </a:r>
          </a:p>
          <a:p>
            <a:pPr>
              <a:lnSpc>
                <a:spcPct val="150000"/>
              </a:lnSpc>
            </a:pPr>
            <a:r>
              <a:rPr lang="es-ES" dirty="0"/>
              <a:t>Objetivo: Minimización</a:t>
            </a:r>
            <a:endParaRPr lang="es-ES" dirty="0"/>
          </a:p>
        </p:txBody>
      </p:sp>
    </p:spTree>
    <p:extLst>
      <p:ext uri="{BB962C8B-B14F-4D97-AF65-F5344CB8AC3E}">
        <p14:creationId xmlns:p14="http://schemas.microsoft.com/office/powerpoint/2010/main" val="761782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a:t>Descripción general</a:t>
            </a:r>
            <a:endParaRPr lang="es-E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61872" y="1320800"/>
                <a:ext cx="8595360" cy="4673599"/>
              </a:xfrm>
            </p:spPr>
            <p:txBody>
              <a:bodyPr>
                <a:noAutofit/>
              </a:bodyPr>
              <a:lstStyle/>
              <a:p>
                <a:r>
                  <a:rPr lang="es-ES" sz="2000" dirty="0"/>
                  <a:t>Función objetivo: = </a:t>
                </a:r>
                <a14:m>
                  <m:oMath xmlns:m="http://schemas.openxmlformats.org/officeDocument/2006/math">
                    <m:nary>
                      <m:naryPr>
                        <m:chr m:val="∑"/>
                        <m:limLoc m:val="undOvr"/>
                        <m:ctrlPr>
                          <a:rPr lang="es-ES" sz="2000"/>
                        </m:ctrlPr>
                      </m:naryPr>
                      <m:sub>
                        <m:r>
                          <a:rPr lang="es-ES" sz="2000"/>
                          <m:t>𝑖</m:t>
                        </m:r>
                        <m:r>
                          <a:rPr lang="es-ES" sz="2000"/>
                          <m:t>=1</m:t>
                        </m:r>
                      </m:sub>
                      <m:sup>
                        <m:r>
                          <a:rPr lang="es-ES" sz="2000"/>
                          <m:t>𝑛</m:t>
                        </m:r>
                      </m:sup>
                      <m:e>
                        <m:sSup>
                          <m:sSupPr>
                            <m:ctrlPr>
                              <a:rPr lang="es-ES" sz="2000"/>
                            </m:ctrlPr>
                          </m:sSupPr>
                          <m:e>
                            <m:r>
                              <a:rPr lang="es-ES" sz="2000"/>
                              <m:t>(</m:t>
                            </m:r>
                            <m:sSub>
                              <m:sSubPr>
                                <m:ctrlPr>
                                  <a:rPr lang="es-ES" sz="2000"/>
                                </m:ctrlPr>
                              </m:sSubPr>
                              <m:e>
                                <m:r>
                                  <a:rPr lang="es-ES" sz="2000"/>
                                  <m:t>𝐿</m:t>
                                </m:r>
                              </m:e>
                              <m:sub>
                                <m:r>
                                  <a:rPr lang="es-ES" sz="2000"/>
                                  <m:t>𝑖</m:t>
                                </m:r>
                              </m:sub>
                            </m:sSub>
                            <m:r>
                              <a:rPr lang="es-ES" sz="2000"/>
                              <m:t>−</m:t>
                            </m:r>
                            <m:d>
                              <m:dPr>
                                <m:ctrlPr>
                                  <a:rPr lang="es-ES" sz="2000"/>
                                </m:ctrlPr>
                              </m:dPr>
                              <m:e>
                                <m:r>
                                  <a:rPr lang="es-ES" sz="2000"/>
                                  <m:t>𝐾</m:t>
                                </m:r>
                                <m:r>
                                  <a:rPr lang="es-ES" sz="2000"/>
                                  <m:t>1∗</m:t>
                                </m:r>
                                <m:sSub>
                                  <m:sSubPr>
                                    <m:ctrlPr>
                                      <a:rPr lang="es-ES" sz="2000"/>
                                    </m:ctrlPr>
                                  </m:sSubPr>
                                  <m:e>
                                    <m:r>
                                      <a:rPr lang="es-ES" sz="2000"/>
                                      <m:t>𝐿</m:t>
                                    </m:r>
                                  </m:e>
                                  <m:sub>
                                    <m:r>
                                      <a:rPr lang="es-ES" sz="2000"/>
                                      <m:t>𝑖</m:t>
                                    </m:r>
                                    <m:r>
                                      <a:rPr lang="es-ES" sz="2000"/>
                                      <m:t>−1</m:t>
                                    </m:r>
                                  </m:sub>
                                </m:sSub>
                                <m:r>
                                  <a:rPr lang="es-ES" sz="2000"/>
                                  <m:t>+</m:t>
                                </m:r>
                                <m:r>
                                  <a:rPr lang="es-ES" sz="2000"/>
                                  <m:t>𝐾</m:t>
                                </m:r>
                                <m:r>
                                  <a:rPr lang="es-ES" sz="2000"/>
                                  <m:t>2∗</m:t>
                                </m:r>
                                <m:sSub>
                                  <m:sSubPr>
                                    <m:ctrlPr>
                                      <a:rPr lang="es-ES" sz="2000"/>
                                    </m:ctrlPr>
                                  </m:sSubPr>
                                  <m:e>
                                    <m:r>
                                      <a:rPr lang="es-ES" sz="2000"/>
                                      <m:t>𝐿</m:t>
                                    </m:r>
                                  </m:e>
                                  <m:sub>
                                    <m:r>
                                      <a:rPr lang="es-ES" sz="2000"/>
                                      <m:t>𝑖</m:t>
                                    </m:r>
                                    <m:r>
                                      <a:rPr lang="es-ES" sz="2000"/>
                                      <m:t>−2</m:t>
                                    </m:r>
                                  </m:sub>
                                </m:sSub>
                                <m:r>
                                  <a:rPr lang="es-ES" sz="2000"/>
                                  <m:t>+</m:t>
                                </m:r>
                                <m:r>
                                  <a:rPr lang="es-ES" sz="2000"/>
                                  <m:t>𝐾</m:t>
                                </m:r>
                                <m:r>
                                  <a:rPr lang="es-ES" sz="2000"/>
                                  <m:t>3∗</m:t>
                                </m:r>
                                <m:sSub>
                                  <m:sSubPr>
                                    <m:ctrlPr>
                                      <a:rPr lang="es-ES" sz="2000"/>
                                    </m:ctrlPr>
                                  </m:sSubPr>
                                  <m:e>
                                    <m:r>
                                      <a:rPr lang="es-ES" sz="2000"/>
                                      <m:t>𝐿</m:t>
                                    </m:r>
                                  </m:e>
                                  <m:sub>
                                    <m:r>
                                      <a:rPr lang="es-ES" sz="2000"/>
                                      <m:t>𝑖</m:t>
                                    </m:r>
                                    <m:r>
                                      <a:rPr lang="es-ES" sz="2000"/>
                                      <m:t>−3</m:t>
                                    </m:r>
                                  </m:sub>
                                </m:sSub>
                                <m:r>
                                  <a:rPr lang="es-ES" sz="2000"/>
                                  <m:t>+</m:t>
                                </m:r>
                                <m:r>
                                  <a:rPr lang="es-ES" sz="2000"/>
                                  <m:t>𝐾</m:t>
                                </m:r>
                                <m:r>
                                  <a:rPr lang="es-ES" sz="2000"/>
                                  <m:t>4∗</m:t>
                                </m:r>
                                <m:sSub>
                                  <m:sSubPr>
                                    <m:ctrlPr>
                                      <a:rPr lang="es-ES" sz="2000"/>
                                    </m:ctrlPr>
                                  </m:sSubPr>
                                  <m:e>
                                    <m:r>
                                      <a:rPr lang="es-ES" sz="2000"/>
                                      <m:t>𝐿</m:t>
                                    </m:r>
                                  </m:e>
                                  <m:sub>
                                    <m:r>
                                      <a:rPr lang="es-ES" sz="2000"/>
                                      <m:t>𝑖</m:t>
                                    </m:r>
                                    <m:r>
                                      <a:rPr lang="es-ES" sz="2000"/>
                                      <m:t>−4</m:t>
                                    </m:r>
                                  </m:sub>
                                </m:sSub>
                                <m:r>
                                  <a:rPr lang="es-ES" sz="2000"/>
                                  <m:t>+</m:t>
                                </m:r>
                                <m:r>
                                  <a:rPr lang="es-ES" sz="2000"/>
                                  <m:t>𝐾</m:t>
                                </m:r>
                                <m:r>
                                  <a:rPr lang="es-ES" sz="2000"/>
                                  <m:t>5∗</m:t>
                                </m:r>
                                <m:sSub>
                                  <m:sSubPr>
                                    <m:ctrlPr>
                                      <a:rPr lang="es-ES" sz="2000"/>
                                    </m:ctrlPr>
                                  </m:sSubPr>
                                  <m:e>
                                    <m:r>
                                      <a:rPr lang="es-ES" sz="2000"/>
                                      <m:t>𝐿</m:t>
                                    </m:r>
                                  </m:e>
                                  <m:sub>
                                    <m:r>
                                      <a:rPr lang="es-ES" sz="2000"/>
                                      <m:t>𝑖</m:t>
                                    </m:r>
                                    <m:r>
                                      <a:rPr lang="es-ES" sz="2000"/>
                                      <m:t>−5</m:t>
                                    </m:r>
                                  </m:sub>
                                </m:sSub>
                              </m:e>
                            </m:d>
                            <m:r>
                              <a:rPr lang="es-ES" sz="2000"/>
                              <m:t>)</m:t>
                            </m:r>
                          </m:e>
                          <m:sup>
                            <m:r>
                              <a:rPr lang="es-ES" sz="2000"/>
                              <m:t>2</m:t>
                            </m:r>
                          </m:sup>
                        </m:sSup>
                      </m:e>
                    </m:nary>
                  </m:oMath>
                </a14:m>
                <a:endParaRPr lang="es-ES" sz="2000" dirty="0"/>
              </a:p>
              <a:p>
                <a:pPr marL="0" indent="0">
                  <a:buNone/>
                </a:pPr>
                <a:endParaRPr lang="es-ES" sz="2000" dirty="0" smtClean="0"/>
              </a:p>
              <a:p>
                <a:pPr marL="0" indent="0">
                  <a:buNone/>
                </a:pPr>
                <a:r>
                  <a:rPr lang="es-ES" sz="2000" dirty="0" smtClean="0"/>
                  <a:t>Donde</a:t>
                </a:r>
                <a:r>
                  <a:rPr lang="es-ES" sz="2000" dirty="0"/>
                  <a:t>:</a:t>
                </a:r>
              </a:p>
              <a:p>
                <a:pPr>
                  <a:buFont typeface="+mj-lt"/>
                  <a:buAutoNum type="arabicPeriod"/>
                </a:pPr>
                <a14:m>
                  <m:oMath xmlns:m="http://schemas.openxmlformats.org/officeDocument/2006/math">
                    <m:r>
                      <a:rPr lang="es-ES" sz="2000"/>
                      <m:t>𝑛</m:t>
                    </m:r>
                  </m:oMath>
                </a14:m>
                <a:r>
                  <a:rPr lang="es-ES" sz="2000" dirty="0"/>
                  <a:t> es el número total de días con datos</a:t>
                </a:r>
              </a:p>
              <a:p>
                <a:pPr>
                  <a:buFont typeface="+mj-lt"/>
                  <a:buAutoNum type="arabicPeriod"/>
                </a:pPr>
                <a14:m>
                  <m:oMath xmlns:m="http://schemas.openxmlformats.org/officeDocument/2006/math">
                    <m:sSub>
                      <m:sSubPr>
                        <m:ctrlPr>
                          <a:rPr lang="es-ES" sz="2000"/>
                        </m:ctrlPr>
                      </m:sSubPr>
                      <m:e>
                        <m:r>
                          <a:rPr lang="es-ES" sz="2000"/>
                          <m:t>𝐿</m:t>
                        </m:r>
                      </m:e>
                      <m:sub>
                        <m:r>
                          <a:rPr lang="es-ES" sz="2000"/>
                          <m:t>𝑖</m:t>
                        </m:r>
                      </m:sub>
                    </m:sSub>
                  </m:oMath>
                </a14:m>
                <a:r>
                  <a:rPr lang="es-ES" sz="2000" dirty="0"/>
                  <a:t> es la cantidad de lluvia observada en el día </a:t>
                </a:r>
                <a14:m>
                  <m:oMath xmlns:m="http://schemas.openxmlformats.org/officeDocument/2006/math">
                    <m:r>
                      <a:rPr lang="es-ES" sz="2000"/>
                      <m:t>𝑖</m:t>
                    </m:r>
                  </m:oMath>
                </a14:m>
                <a:endParaRPr lang="es-ES" sz="2000" dirty="0"/>
              </a:p>
              <a:p>
                <a:pPr>
                  <a:buFont typeface="+mj-lt"/>
                  <a:buAutoNum type="arabicPeriod"/>
                </a:pPr>
                <a14:m>
                  <m:oMath xmlns:m="http://schemas.openxmlformats.org/officeDocument/2006/math">
                    <m:sSub>
                      <m:sSubPr>
                        <m:ctrlPr>
                          <a:rPr lang="es-ES" sz="2000"/>
                        </m:ctrlPr>
                      </m:sSubPr>
                      <m:e>
                        <m:r>
                          <a:rPr lang="es-ES" sz="2000"/>
                          <m:t>𝐿</m:t>
                        </m:r>
                      </m:e>
                      <m:sub>
                        <m:r>
                          <a:rPr lang="es-ES" sz="2000"/>
                          <m:t>𝑖</m:t>
                        </m:r>
                        <m:r>
                          <a:rPr lang="es-ES" sz="2000"/>
                          <m:t>−1</m:t>
                        </m:r>
                      </m:sub>
                    </m:sSub>
                    <m:r>
                      <a:rPr lang="es-ES" sz="2000"/>
                      <m:t>,  </m:t>
                    </m:r>
                    <m:sSub>
                      <m:sSubPr>
                        <m:ctrlPr>
                          <a:rPr lang="es-ES" sz="2000"/>
                        </m:ctrlPr>
                      </m:sSubPr>
                      <m:e>
                        <m:r>
                          <a:rPr lang="es-ES" sz="2000"/>
                          <m:t>𝐿</m:t>
                        </m:r>
                      </m:e>
                      <m:sub>
                        <m:r>
                          <a:rPr lang="es-ES" sz="2000"/>
                          <m:t>𝑖</m:t>
                        </m:r>
                        <m:r>
                          <a:rPr lang="es-ES" sz="2000"/>
                          <m:t>−2</m:t>
                        </m:r>
                      </m:sub>
                    </m:sSub>
                    <m:r>
                      <a:rPr lang="es-ES" sz="2000"/>
                      <m:t>,  </m:t>
                    </m:r>
                    <m:sSub>
                      <m:sSubPr>
                        <m:ctrlPr>
                          <a:rPr lang="es-ES" sz="2000"/>
                        </m:ctrlPr>
                      </m:sSubPr>
                      <m:e>
                        <m:r>
                          <a:rPr lang="es-ES" sz="2000"/>
                          <m:t>𝐿</m:t>
                        </m:r>
                      </m:e>
                      <m:sub>
                        <m:r>
                          <a:rPr lang="es-ES" sz="2000"/>
                          <m:t>𝑖</m:t>
                        </m:r>
                        <m:r>
                          <a:rPr lang="es-ES" sz="2000"/>
                          <m:t>−3</m:t>
                        </m:r>
                      </m:sub>
                    </m:sSub>
                    <m:r>
                      <a:rPr lang="es-ES" sz="2000"/>
                      <m:t>,  </m:t>
                    </m:r>
                    <m:sSub>
                      <m:sSubPr>
                        <m:ctrlPr>
                          <a:rPr lang="es-ES" sz="2000"/>
                        </m:ctrlPr>
                      </m:sSubPr>
                      <m:e>
                        <m:r>
                          <a:rPr lang="es-ES" sz="2000"/>
                          <m:t>𝐿</m:t>
                        </m:r>
                      </m:e>
                      <m:sub>
                        <m:r>
                          <a:rPr lang="es-ES" sz="2000"/>
                          <m:t>𝑖</m:t>
                        </m:r>
                        <m:r>
                          <a:rPr lang="es-ES" sz="2000"/>
                          <m:t>−4</m:t>
                        </m:r>
                      </m:sub>
                    </m:sSub>
                    <m:r>
                      <a:rPr lang="es-ES" sz="2000"/>
                      <m:t>,  </m:t>
                    </m:r>
                    <m:sSub>
                      <m:sSubPr>
                        <m:ctrlPr>
                          <a:rPr lang="es-ES" sz="2000"/>
                        </m:ctrlPr>
                      </m:sSubPr>
                      <m:e>
                        <m:r>
                          <a:rPr lang="es-ES" sz="2000"/>
                          <m:t>𝐿</m:t>
                        </m:r>
                      </m:e>
                      <m:sub>
                        <m:r>
                          <a:rPr lang="es-ES" sz="2000"/>
                          <m:t>𝑖</m:t>
                        </m:r>
                        <m:r>
                          <a:rPr lang="es-ES" sz="2000"/>
                          <m:t>−5</m:t>
                        </m:r>
                      </m:sub>
                    </m:sSub>
                  </m:oMath>
                </a14:m>
                <a:r>
                  <a:rPr lang="es-ES" sz="2000" dirty="0"/>
                  <a:t> son las cantidades de lluvia en los días previos al día </a:t>
                </a:r>
                <a14:m>
                  <m:oMath xmlns:m="http://schemas.openxmlformats.org/officeDocument/2006/math">
                    <m:r>
                      <a:rPr lang="es-ES" sz="2000"/>
                      <m:t>𝑖</m:t>
                    </m:r>
                  </m:oMath>
                </a14:m>
                <a:endParaRPr lang="es-ES" sz="2000" dirty="0"/>
              </a:p>
              <a:p>
                <a:pPr>
                  <a:buFont typeface="+mj-lt"/>
                  <a:buAutoNum type="arabicPeriod"/>
                </a:pPr>
                <a14:m>
                  <m:oMath xmlns:m="http://schemas.openxmlformats.org/officeDocument/2006/math">
                    <m:r>
                      <a:rPr lang="es-ES" sz="2000"/>
                      <m:t>𝐾</m:t>
                    </m:r>
                    <m:r>
                      <a:rPr lang="es-ES" sz="2000"/>
                      <m:t>1,  </m:t>
                    </m:r>
                    <m:r>
                      <a:rPr lang="es-ES" sz="2000"/>
                      <m:t>𝐾</m:t>
                    </m:r>
                    <m:r>
                      <a:rPr lang="es-ES" sz="2000"/>
                      <m:t>2,  </m:t>
                    </m:r>
                    <m:r>
                      <a:rPr lang="es-ES" sz="2000"/>
                      <m:t>𝐾</m:t>
                    </m:r>
                    <m:r>
                      <a:rPr lang="es-ES" sz="2000"/>
                      <m:t>3,  </m:t>
                    </m:r>
                    <m:r>
                      <a:rPr lang="es-ES" sz="2000"/>
                      <m:t>𝐾</m:t>
                    </m:r>
                    <m:r>
                      <a:rPr lang="es-ES" sz="2000"/>
                      <m:t>4,  </m:t>
                    </m:r>
                    <m:r>
                      <a:rPr lang="es-ES" sz="2000"/>
                      <m:t>𝐾</m:t>
                    </m:r>
                    <m:r>
                      <a:rPr lang="es-ES" sz="2000"/>
                      <m:t>5</m:t>
                    </m:r>
                  </m:oMath>
                </a14:m>
                <a:r>
                  <a:rPr lang="es-ES" sz="2000" dirty="0"/>
                  <a:t> son los coeficientes que se quieren encontrar para minimizar el error.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61872" y="1320800"/>
                <a:ext cx="8595360" cy="4673599"/>
              </a:xfrm>
              <a:blipFill>
                <a:blip r:embed="rId2"/>
                <a:stretch>
                  <a:fillRect l="-2199" t="-4308"/>
                </a:stretch>
              </a:blipFill>
            </p:spPr>
            <p:txBody>
              <a:bodyPr/>
              <a:lstStyle/>
              <a:p>
                <a:r>
                  <a:rPr lang="es-ES">
                    <a:noFill/>
                  </a:rPr>
                  <a:t> </a:t>
                </a:r>
              </a:p>
            </p:txBody>
          </p:sp>
        </mc:Fallback>
      </mc:AlternateContent>
    </p:spTree>
    <p:extLst>
      <p:ext uri="{BB962C8B-B14F-4D97-AF65-F5344CB8AC3E}">
        <p14:creationId xmlns:p14="http://schemas.microsoft.com/office/powerpoint/2010/main" val="36450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7216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09040"/>
            <a:ext cx="8595360" cy="4280217"/>
          </a:xfrm>
        </p:spPr>
        <p:txBody>
          <a:bodyPr/>
          <a:lstStyle/>
          <a:p>
            <a:r>
              <a:rPr lang="es-ES" dirty="0" smtClean="0"/>
              <a:t>Aleatoria</a:t>
            </a:r>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758178396"/>
              </p:ext>
            </p:extLst>
          </p:nvPr>
        </p:nvGraphicFramePr>
        <p:xfrm>
          <a:off x="1422400" y="2092960"/>
          <a:ext cx="8107680" cy="4055808"/>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375920">
                  <a:extLst>
                    <a:ext uri="{9D8B030D-6E8A-4147-A177-3AD203B41FA5}">
                      <a16:colId xmlns:a16="http://schemas.microsoft.com/office/drawing/2014/main" val="1657204703"/>
                    </a:ext>
                  </a:extLst>
                </a:gridCol>
                <a:gridCol w="7325360">
                  <a:extLst>
                    <a:ext uri="{9D8B030D-6E8A-4147-A177-3AD203B41FA5}">
                      <a16:colId xmlns:a16="http://schemas.microsoft.com/office/drawing/2014/main" val="3305165988"/>
                    </a:ext>
                  </a:extLst>
                </a:gridCol>
              </a:tblGrid>
              <a:tr h="1189297">
                <a:tc gridSpan="3">
                  <a:txBody>
                    <a:bodyPr/>
                    <a:lstStyle/>
                    <a:p>
                      <a:r>
                        <a:rPr lang="es-ES" dirty="0" smtClean="0"/>
                        <a:t>Entrada: min</a:t>
                      </a:r>
                      <a:r>
                        <a:rPr lang="es-ES" baseline="0" dirty="0" smtClean="0"/>
                        <a:t> (entero)</a:t>
                      </a:r>
                    </a:p>
                    <a:p>
                      <a:r>
                        <a:rPr lang="es-ES" dirty="0" smtClean="0"/>
                        <a:t>                </a:t>
                      </a:r>
                      <a:r>
                        <a:rPr lang="es-ES" dirty="0" err="1" smtClean="0"/>
                        <a:t>max</a:t>
                      </a:r>
                      <a:endParaRPr lang="es-ES" dirty="0" smtClean="0"/>
                    </a:p>
                    <a:p>
                      <a:r>
                        <a:rPr lang="es-ES" dirty="0" smtClean="0"/>
                        <a:t>                </a:t>
                      </a:r>
                      <a:r>
                        <a:rPr lang="es-ES" dirty="0" err="1" smtClean="0"/>
                        <a:t>intv</a:t>
                      </a:r>
                      <a:endParaRPr lang="es-ES" dirty="0" smtClean="0"/>
                    </a:p>
                    <a:p>
                      <a:r>
                        <a:rPr lang="es-ES" dirty="0" smtClean="0"/>
                        <a:t>                </a:t>
                      </a:r>
                      <a:r>
                        <a:rPr lang="es-ES" dirty="0" err="1" smtClean="0"/>
                        <a:t>num_vals</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71020">
                <a:tc gridSpan="3">
                  <a:txBody>
                    <a:bodyPr/>
                    <a:lstStyle/>
                    <a:p>
                      <a:r>
                        <a:rPr lang="es-ES" dirty="0" smtClean="0"/>
                        <a:t>Salida: </a:t>
                      </a:r>
                      <a:r>
                        <a:rPr lang="es-ES" dirty="0" err="1" smtClean="0"/>
                        <a:t>solutions</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71020">
                <a:tc>
                  <a:txBody>
                    <a:bodyPr/>
                    <a:lstStyle/>
                    <a:p>
                      <a:endParaRPr lang="es-ES" dirty="0"/>
                    </a:p>
                  </a:txBody>
                  <a:tcPr/>
                </a:tc>
                <a:tc gridSpan="2">
                  <a:txBody>
                    <a:bodyPr/>
                    <a:lstStyle/>
                    <a:p>
                      <a:r>
                        <a:rPr lang="es-ES" dirty="0" smtClean="0"/>
                        <a:t>Mientras i &lt; </a:t>
                      </a:r>
                      <a:r>
                        <a:rPr lang="es-ES" dirty="0" err="1" smtClean="0"/>
                        <a:t>num_vals</a:t>
                      </a:r>
                      <a:r>
                        <a:rPr lang="es-ES" dirty="0" smtClean="0"/>
                        <a:t>:</a:t>
                      </a:r>
                      <a:endParaRPr lang="es-ES" dirty="0"/>
                    </a:p>
                  </a:txBody>
                  <a:tcPr/>
                </a:tc>
                <a:tc hMerge="1">
                  <a:txBody>
                    <a:bodyPr/>
                    <a:lstStyle/>
                    <a:p>
                      <a:endParaRPr lang="es-ES"/>
                    </a:p>
                  </a:txBody>
                  <a:tcPr/>
                </a:tc>
                <a:extLst>
                  <a:ext uri="{0D108BD9-81ED-4DB2-BD59-A6C34878D82A}">
                    <a16:rowId xmlns:a16="http://schemas.microsoft.com/office/drawing/2014/main" val="1626348320"/>
                  </a:ext>
                </a:extLst>
              </a:tr>
              <a:tr h="640391">
                <a:tc>
                  <a:txBody>
                    <a:bodyPr/>
                    <a:lstStyle/>
                    <a:p>
                      <a:endParaRPr lang="es-ES"/>
                    </a:p>
                  </a:txBody>
                  <a:tcPr/>
                </a:tc>
                <a:tc>
                  <a:txBody>
                    <a:bodyPr/>
                    <a:lstStyle/>
                    <a:p>
                      <a:endParaRPr lang="es-ES" dirty="0"/>
                    </a:p>
                  </a:txBody>
                  <a:tcPr/>
                </a:tc>
                <a:tc>
                  <a:txBody>
                    <a:bodyPr/>
                    <a:lstStyle/>
                    <a:p>
                      <a:r>
                        <a:rPr lang="es-ES" dirty="0" smtClean="0"/>
                        <a:t>Se selecciona un número aleatorio entre min</a:t>
                      </a:r>
                      <a:r>
                        <a:rPr lang="es-ES" baseline="0" dirty="0" smtClean="0"/>
                        <a:t> y </a:t>
                      </a:r>
                      <a:r>
                        <a:rPr lang="es-ES" baseline="0" dirty="0" err="1" smtClean="0"/>
                        <a:t>max</a:t>
                      </a:r>
                      <a:r>
                        <a:rPr lang="es-ES" baseline="0" dirty="0" smtClean="0"/>
                        <a:t>, y se divide entre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val="2554951521"/>
                  </a:ext>
                </a:extLst>
              </a:tr>
              <a:tr h="371020">
                <a:tc>
                  <a:txBody>
                    <a:bodyPr/>
                    <a:lstStyle/>
                    <a:p>
                      <a:endParaRPr lang="es-ES" dirty="0"/>
                    </a:p>
                  </a:txBody>
                  <a:tcPr/>
                </a:tc>
                <a:tc>
                  <a:txBody>
                    <a:bodyPr/>
                    <a:lstStyle/>
                    <a:p>
                      <a:endParaRPr lang="es-ES" dirty="0"/>
                    </a:p>
                  </a:txBody>
                  <a:tcPr/>
                </a:tc>
                <a:tc>
                  <a:txBody>
                    <a:bodyPr/>
                    <a:lstStyle/>
                    <a:p>
                      <a:r>
                        <a:rPr lang="es-ES" dirty="0" smtClean="0"/>
                        <a:t>Se redondea a dos posiciones decimales</a:t>
                      </a:r>
                      <a:endParaRPr lang="es-ES" dirty="0"/>
                    </a:p>
                  </a:txBody>
                  <a:tcPr/>
                </a:tc>
                <a:extLst>
                  <a:ext uri="{0D108BD9-81ED-4DB2-BD59-A6C34878D82A}">
                    <a16:rowId xmlns:a16="http://schemas.microsoft.com/office/drawing/2014/main" val="1427695710"/>
                  </a:ext>
                </a:extLst>
              </a:tr>
              <a:tr h="371020">
                <a:tc>
                  <a:txBody>
                    <a:bodyPr/>
                    <a:lstStyle/>
                    <a:p>
                      <a:endParaRPr lang="es-ES" dirty="0"/>
                    </a:p>
                  </a:txBody>
                  <a:tcPr/>
                </a:tc>
                <a:tc>
                  <a:txBody>
                    <a:bodyPr/>
                    <a:lstStyle/>
                    <a:p>
                      <a:endParaRPr lang="es-ES" dirty="0"/>
                    </a:p>
                  </a:txBody>
                  <a:tcPr/>
                </a:tc>
                <a:tc>
                  <a:txBody>
                    <a:bodyPr/>
                    <a:lstStyle/>
                    <a:p>
                      <a:r>
                        <a:rPr lang="es-ES" dirty="0" smtClean="0"/>
                        <a:t>Se multiplica</a:t>
                      </a:r>
                      <a:r>
                        <a:rPr lang="es-ES" baseline="0" dirty="0" smtClean="0"/>
                        <a:t> por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val="1009187632"/>
                  </a:ext>
                </a:extLst>
              </a:tr>
              <a:tr h="371020">
                <a:tc>
                  <a:txBody>
                    <a:bodyPr/>
                    <a:lstStyle/>
                    <a:p>
                      <a:endParaRPr lang="es-ES" dirty="0"/>
                    </a:p>
                  </a:txBody>
                  <a:tcPr/>
                </a:tc>
                <a:tc gridSpan="2">
                  <a:txBody>
                    <a:bodyPr/>
                    <a:lstStyle/>
                    <a:p>
                      <a:r>
                        <a:rPr lang="es-ES" dirty="0" smtClean="0"/>
                        <a:t>Fin</a:t>
                      </a:r>
                      <a:r>
                        <a:rPr lang="es-ES" baseline="0" dirty="0" smtClean="0"/>
                        <a:t> mientras</a:t>
                      </a:r>
                      <a:endParaRPr lang="es-ES" dirty="0"/>
                    </a:p>
                  </a:txBody>
                  <a:tcPr/>
                </a:tc>
                <a:tc hMerge="1">
                  <a:txBody>
                    <a:bodyPr/>
                    <a:lstStyle/>
                    <a:p>
                      <a:endParaRPr lang="es-ES" dirty="0"/>
                    </a:p>
                  </a:txBody>
                  <a:tcPr/>
                </a:tc>
                <a:extLst>
                  <a:ext uri="{0D108BD9-81ED-4DB2-BD59-A6C34878D82A}">
                    <a16:rowId xmlns:a16="http://schemas.microsoft.com/office/drawing/2014/main" val="993100956"/>
                  </a:ext>
                </a:extLst>
              </a:tr>
              <a:tr h="371020">
                <a:tc>
                  <a:txBody>
                    <a:bodyPr/>
                    <a:lstStyle/>
                    <a:p>
                      <a:endParaRPr lang="es-ES" dirty="0"/>
                    </a:p>
                  </a:txBody>
                  <a:tcPr/>
                </a:tc>
                <a:tc gridSpan="2">
                  <a:txBody>
                    <a:bodyPr/>
                    <a:lstStyle/>
                    <a:p>
                      <a:r>
                        <a:rPr lang="es-ES" dirty="0" smtClean="0"/>
                        <a:t>Se</a:t>
                      </a:r>
                      <a:r>
                        <a:rPr lang="es-ES" baseline="0" dirty="0" smtClean="0"/>
                        <a:t> retorna la lista de valores</a:t>
                      </a:r>
                      <a:endParaRPr lang="es-ES" dirty="0"/>
                    </a:p>
                  </a:txBody>
                  <a:tcPr/>
                </a:tc>
                <a:tc hMerge="1">
                  <a:txBody>
                    <a:bodyPr/>
                    <a:lstStyle/>
                    <a:p>
                      <a:endParaRPr lang="es-ES" dirty="0"/>
                    </a:p>
                  </a:txBody>
                  <a:tcPr/>
                </a:tc>
                <a:extLst>
                  <a:ext uri="{0D108BD9-81ED-4DB2-BD59-A6C34878D82A}">
                    <a16:rowId xmlns:a16="http://schemas.microsoft.com/office/drawing/2014/main" val="3588268998"/>
                  </a:ext>
                </a:extLst>
              </a:tr>
            </a:tbl>
          </a:graphicData>
        </a:graphic>
      </p:graphicFrame>
    </p:spTree>
    <p:extLst>
      <p:ext uri="{BB962C8B-B14F-4D97-AF65-F5344CB8AC3E}">
        <p14:creationId xmlns:p14="http://schemas.microsoft.com/office/powerpoint/2010/main" val="405862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8232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52537"/>
            <a:ext cx="8595360" cy="4351337"/>
          </a:xfrm>
        </p:spPr>
        <p:txBody>
          <a:bodyPr/>
          <a:lstStyle/>
          <a:p>
            <a:r>
              <a:rPr lang="es-ES" dirty="0" smtClean="0"/>
              <a:t>Ejemplo 1: [</a:t>
            </a:r>
            <a:r>
              <a:rPr lang="es-ES" dirty="0"/>
              <a:t>0.4, 0.8, 0.4, 0.2, 0.2</a:t>
            </a:r>
            <a:r>
              <a:rPr lang="es-ES" dirty="0" smtClean="0"/>
              <a:t>]  </a:t>
            </a:r>
            <a:r>
              <a:rPr lang="es-ES" dirty="0" err="1" smtClean="0"/>
              <a:t>Intv</a:t>
            </a:r>
            <a:r>
              <a:rPr lang="es-ES" dirty="0" smtClean="0"/>
              <a:t>=0.2</a:t>
            </a:r>
          </a:p>
          <a:p>
            <a:endParaRPr lang="es-ES" dirty="0"/>
          </a:p>
          <a:p>
            <a:endParaRPr lang="es-ES" dirty="0" smtClean="0"/>
          </a:p>
          <a:p>
            <a:endParaRPr lang="es-ES" dirty="0"/>
          </a:p>
          <a:p>
            <a:endParaRPr lang="es-ES" dirty="0" smtClean="0"/>
          </a:p>
          <a:p>
            <a:endParaRPr lang="es-ES" dirty="0"/>
          </a:p>
          <a:p>
            <a:r>
              <a:rPr lang="es-ES" dirty="0" smtClean="0"/>
              <a:t>Ejemplo 2: </a:t>
            </a:r>
            <a:r>
              <a:rPr lang="es-ES" dirty="0"/>
              <a:t>[0.2, 0.8, 1.0, 0.0, 0.8</a:t>
            </a:r>
            <a:r>
              <a:rPr lang="es-ES" dirty="0" smtClean="0"/>
              <a:t>] </a:t>
            </a:r>
            <a:r>
              <a:rPr lang="es-ES" dirty="0" err="1" smtClean="0"/>
              <a:t>Intv</a:t>
            </a:r>
            <a:r>
              <a:rPr lang="es-ES" dirty="0" smtClean="0"/>
              <a:t>=0.3</a:t>
            </a:r>
            <a:endParaRPr lang="es-ES" dirty="0"/>
          </a:p>
          <a:p>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332929843"/>
              </p:ext>
            </p:extLst>
          </p:nvPr>
        </p:nvGraphicFramePr>
        <p:xfrm>
          <a:off x="1495551" y="1634066"/>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031248115"/>
                    </a:ext>
                  </a:extLst>
                </a:gridCol>
                <a:gridCol w="1354667">
                  <a:extLst>
                    <a:ext uri="{9D8B030D-6E8A-4147-A177-3AD203B41FA5}">
                      <a16:colId xmlns:a16="http://schemas.microsoft.com/office/drawing/2014/main" val="220679877"/>
                    </a:ext>
                  </a:extLst>
                </a:gridCol>
                <a:gridCol w="1354667">
                  <a:extLst>
                    <a:ext uri="{9D8B030D-6E8A-4147-A177-3AD203B41FA5}">
                      <a16:colId xmlns:a16="http://schemas.microsoft.com/office/drawing/2014/main" val="2773510325"/>
                    </a:ext>
                  </a:extLst>
                </a:gridCol>
                <a:gridCol w="1354667">
                  <a:extLst>
                    <a:ext uri="{9D8B030D-6E8A-4147-A177-3AD203B41FA5}">
                      <a16:colId xmlns:a16="http://schemas.microsoft.com/office/drawing/2014/main" val="269533158"/>
                    </a:ext>
                  </a:extLst>
                </a:gridCol>
                <a:gridCol w="1354667">
                  <a:extLst>
                    <a:ext uri="{9D8B030D-6E8A-4147-A177-3AD203B41FA5}">
                      <a16:colId xmlns:a16="http://schemas.microsoft.com/office/drawing/2014/main" val="4000846733"/>
                    </a:ext>
                  </a:extLst>
                </a:gridCol>
                <a:gridCol w="1354667">
                  <a:extLst>
                    <a:ext uri="{9D8B030D-6E8A-4147-A177-3AD203B41FA5}">
                      <a16:colId xmlns:a16="http://schemas.microsoft.com/office/drawing/2014/main" val="465695325"/>
                    </a:ext>
                  </a:extLst>
                </a:gridCol>
              </a:tblGrid>
              <a:tr h="370840">
                <a:tc>
                  <a:txBody>
                    <a:bodyPr/>
                    <a:lstStyle/>
                    <a:p>
                      <a:endParaRPr lang="es-ES" dirty="0"/>
                    </a:p>
                  </a:txBody>
                  <a:tcPr/>
                </a:tc>
                <a:tc>
                  <a:txBody>
                    <a:bodyPr/>
                    <a:lstStyle/>
                    <a:p>
                      <a:r>
                        <a:rPr lang="es-ES" dirty="0" smtClean="0"/>
                        <a:t>0.4</a:t>
                      </a:r>
                      <a:endParaRPr lang="es-ES" dirty="0"/>
                    </a:p>
                  </a:txBody>
                  <a:tcPr/>
                </a:tc>
                <a:tc>
                  <a:txBody>
                    <a:bodyPr/>
                    <a:lstStyle/>
                    <a:p>
                      <a:r>
                        <a:rPr lang="es-ES" dirty="0" smtClean="0"/>
                        <a:t>0.8</a:t>
                      </a:r>
                      <a:endParaRPr lang="es-ES" dirty="0"/>
                    </a:p>
                  </a:txBody>
                  <a:tcPr/>
                </a:tc>
                <a:tc>
                  <a:txBody>
                    <a:bodyPr/>
                    <a:lstStyle/>
                    <a:p>
                      <a:r>
                        <a:rPr lang="es-ES" dirty="0" smtClean="0"/>
                        <a:t>0.4</a:t>
                      </a:r>
                      <a:endParaRPr lang="es-ES" dirty="0"/>
                    </a:p>
                  </a:txBody>
                  <a:tcPr/>
                </a:tc>
                <a:tc>
                  <a:txBody>
                    <a:bodyPr/>
                    <a:lstStyle/>
                    <a:p>
                      <a:r>
                        <a:rPr lang="es-ES" dirty="0" smtClean="0"/>
                        <a:t>0.2</a:t>
                      </a:r>
                      <a:endParaRPr lang="es-ES" dirty="0"/>
                    </a:p>
                  </a:txBody>
                  <a:tcPr/>
                </a:tc>
                <a:tc>
                  <a:txBody>
                    <a:bodyPr/>
                    <a:lstStyle/>
                    <a:p>
                      <a:r>
                        <a:rPr lang="es-ES" dirty="0" smtClean="0"/>
                        <a:t>0.2</a:t>
                      </a:r>
                      <a:endParaRPr lang="es-ES" dirty="0"/>
                    </a:p>
                  </a:txBody>
                  <a:tcPr/>
                </a:tc>
                <a:extLst>
                  <a:ext uri="{0D108BD9-81ED-4DB2-BD59-A6C34878D82A}">
                    <a16:rowId xmlns:a16="http://schemas.microsoft.com/office/drawing/2014/main"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0.4861205</a:t>
                      </a:r>
                    </a:p>
                  </a:txBody>
                  <a:tcPr/>
                </a:tc>
                <a:tc>
                  <a:txBody>
                    <a:bodyPr/>
                    <a:lstStyle/>
                    <a:p>
                      <a:r>
                        <a:rPr lang="es-ES" dirty="0" smtClean="0"/>
                        <a:t>0.7533201</a:t>
                      </a:r>
                    </a:p>
                  </a:txBody>
                  <a:tcPr/>
                </a:tc>
                <a:tc>
                  <a:txBody>
                    <a:bodyPr/>
                    <a:lstStyle/>
                    <a:p>
                      <a:r>
                        <a:rPr lang="es-ES" dirty="0" smtClean="0"/>
                        <a:t>0.4606797</a:t>
                      </a:r>
                    </a:p>
                  </a:txBody>
                  <a:tcPr/>
                </a:tc>
                <a:tc>
                  <a:txBody>
                    <a:bodyPr/>
                    <a:lstStyle/>
                    <a:p>
                      <a:r>
                        <a:rPr lang="es-ES" dirty="0" smtClean="0"/>
                        <a:t>0.2671009</a:t>
                      </a:r>
                    </a:p>
                  </a:txBody>
                  <a:tcPr/>
                </a:tc>
                <a:tc>
                  <a:txBody>
                    <a:bodyPr/>
                    <a:lstStyle/>
                    <a:p>
                      <a:r>
                        <a:rPr lang="es-ES" dirty="0" smtClean="0"/>
                        <a:t>0.2088720</a:t>
                      </a:r>
                    </a:p>
                  </a:txBody>
                  <a:tcPr/>
                </a:tc>
                <a:extLst>
                  <a:ext uri="{0D108BD9-81ED-4DB2-BD59-A6C34878D82A}">
                    <a16:rowId xmlns:a16="http://schemas.microsoft.com/office/drawing/2014/main"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2.4306028</a:t>
                      </a:r>
                    </a:p>
                  </a:txBody>
                  <a:tcPr/>
                </a:tc>
                <a:tc>
                  <a:txBody>
                    <a:bodyPr/>
                    <a:lstStyle/>
                    <a:p>
                      <a:r>
                        <a:rPr lang="es-ES" dirty="0" smtClean="0"/>
                        <a:t>3.7666008</a:t>
                      </a:r>
                    </a:p>
                  </a:txBody>
                  <a:tcPr/>
                </a:tc>
                <a:tc>
                  <a:txBody>
                    <a:bodyPr/>
                    <a:lstStyle/>
                    <a:p>
                      <a:r>
                        <a:rPr lang="es-ES" dirty="0" smtClean="0"/>
                        <a:t>2.3033989</a:t>
                      </a:r>
                    </a:p>
                  </a:txBody>
                  <a:tcPr/>
                </a:tc>
                <a:tc>
                  <a:txBody>
                    <a:bodyPr/>
                    <a:lstStyle/>
                    <a:p>
                      <a:r>
                        <a:rPr lang="es-ES" dirty="0" smtClean="0"/>
                        <a:t>1.3355049</a:t>
                      </a:r>
                    </a:p>
                  </a:txBody>
                  <a:tcPr/>
                </a:tc>
                <a:tc>
                  <a:txBody>
                    <a:bodyPr/>
                    <a:lstStyle/>
                    <a:p>
                      <a:r>
                        <a:rPr lang="es-ES" dirty="0" smtClean="0"/>
                        <a:t>1.0443602</a:t>
                      </a:r>
                    </a:p>
                  </a:txBody>
                  <a:tcPr/>
                </a:tc>
                <a:extLst>
                  <a:ext uri="{0D108BD9-81ED-4DB2-BD59-A6C34878D82A}">
                    <a16:rowId xmlns:a16="http://schemas.microsoft.com/office/drawing/2014/main" val="4209900852"/>
                  </a:ext>
                </a:extLst>
              </a:tr>
              <a:tr h="370840">
                <a:tc>
                  <a:txBody>
                    <a:bodyPr/>
                    <a:lstStyle/>
                    <a:p>
                      <a:r>
                        <a:rPr lang="es-ES" dirty="0" smtClean="0"/>
                        <a:t>Redondear</a:t>
                      </a:r>
                      <a:endParaRPr lang="es-ES" dirty="0"/>
                    </a:p>
                  </a:txBody>
                  <a:tcPr/>
                </a:tc>
                <a:tc>
                  <a:txBody>
                    <a:bodyPr/>
                    <a:lstStyle/>
                    <a:p>
                      <a:r>
                        <a:rPr lang="es-ES" dirty="0" smtClean="0"/>
                        <a:t>2</a:t>
                      </a:r>
                    </a:p>
                  </a:txBody>
                  <a:tcPr/>
                </a:tc>
                <a:tc>
                  <a:txBody>
                    <a:bodyPr/>
                    <a:lstStyle/>
                    <a:p>
                      <a:r>
                        <a:rPr lang="es-ES" dirty="0" smtClean="0"/>
                        <a:t>4</a:t>
                      </a:r>
                    </a:p>
                  </a:txBody>
                  <a:tcPr/>
                </a:tc>
                <a:tc>
                  <a:txBody>
                    <a:bodyPr/>
                    <a:lstStyle/>
                    <a:p>
                      <a:r>
                        <a:rPr lang="es-ES" dirty="0" smtClean="0"/>
                        <a:t>2</a:t>
                      </a:r>
                    </a:p>
                  </a:txBody>
                  <a:tcPr/>
                </a:tc>
                <a:tc>
                  <a:txBody>
                    <a:bodyPr/>
                    <a:lstStyle/>
                    <a:p>
                      <a:r>
                        <a:rPr lang="es-ES" dirty="0" smtClean="0"/>
                        <a:t>1</a:t>
                      </a:r>
                    </a:p>
                  </a:txBody>
                  <a:tcPr/>
                </a:tc>
                <a:tc>
                  <a:txBody>
                    <a:bodyPr/>
                    <a:lstStyle/>
                    <a:p>
                      <a:r>
                        <a:rPr lang="es-ES" dirty="0" smtClean="0"/>
                        <a:t>1</a:t>
                      </a:r>
                    </a:p>
                  </a:txBody>
                  <a:tcPr/>
                </a:tc>
                <a:extLst>
                  <a:ext uri="{0D108BD9-81ED-4DB2-BD59-A6C34878D82A}">
                    <a16:rowId xmlns:a16="http://schemas.microsoft.com/office/drawing/2014/main"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0.4</a:t>
                      </a:r>
                    </a:p>
                  </a:txBody>
                  <a:tcPr/>
                </a:tc>
                <a:tc>
                  <a:txBody>
                    <a:bodyPr/>
                    <a:lstStyle/>
                    <a:p>
                      <a:r>
                        <a:rPr lang="es-ES" dirty="0" smtClean="0"/>
                        <a:t>0.8</a:t>
                      </a:r>
                    </a:p>
                  </a:txBody>
                  <a:tcPr/>
                </a:tc>
                <a:tc>
                  <a:txBody>
                    <a:bodyPr/>
                    <a:lstStyle/>
                    <a:p>
                      <a:r>
                        <a:rPr lang="es-ES" dirty="0" smtClean="0"/>
                        <a:t>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0.2</a:t>
                      </a:r>
                    </a:p>
                  </a:txBody>
                  <a:tcPr/>
                </a:tc>
                <a:tc>
                  <a:txBody>
                    <a:bodyPr/>
                    <a:lstStyle/>
                    <a:p>
                      <a:r>
                        <a:rPr lang="es-ES" dirty="0" smtClean="0"/>
                        <a:t>0.2</a:t>
                      </a:r>
                    </a:p>
                  </a:txBody>
                  <a:tcPr/>
                </a:tc>
                <a:extLst>
                  <a:ext uri="{0D108BD9-81ED-4DB2-BD59-A6C34878D82A}">
                    <a16:rowId xmlns:a16="http://schemas.microsoft.com/office/drawing/2014/main" val="31952646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7956329"/>
              </p:ext>
            </p:extLst>
          </p:nvPr>
        </p:nvGraphicFramePr>
        <p:xfrm>
          <a:off x="1495551" y="4532523"/>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031248115"/>
                    </a:ext>
                  </a:extLst>
                </a:gridCol>
                <a:gridCol w="1354667">
                  <a:extLst>
                    <a:ext uri="{9D8B030D-6E8A-4147-A177-3AD203B41FA5}">
                      <a16:colId xmlns:a16="http://schemas.microsoft.com/office/drawing/2014/main" val="220679877"/>
                    </a:ext>
                  </a:extLst>
                </a:gridCol>
                <a:gridCol w="1354667">
                  <a:extLst>
                    <a:ext uri="{9D8B030D-6E8A-4147-A177-3AD203B41FA5}">
                      <a16:colId xmlns:a16="http://schemas.microsoft.com/office/drawing/2014/main" val="2773510325"/>
                    </a:ext>
                  </a:extLst>
                </a:gridCol>
                <a:gridCol w="1354667">
                  <a:extLst>
                    <a:ext uri="{9D8B030D-6E8A-4147-A177-3AD203B41FA5}">
                      <a16:colId xmlns:a16="http://schemas.microsoft.com/office/drawing/2014/main" val="269533158"/>
                    </a:ext>
                  </a:extLst>
                </a:gridCol>
                <a:gridCol w="1354667">
                  <a:extLst>
                    <a:ext uri="{9D8B030D-6E8A-4147-A177-3AD203B41FA5}">
                      <a16:colId xmlns:a16="http://schemas.microsoft.com/office/drawing/2014/main" val="4000846733"/>
                    </a:ext>
                  </a:extLst>
                </a:gridCol>
                <a:gridCol w="1354667">
                  <a:extLst>
                    <a:ext uri="{9D8B030D-6E8A-4147-A177-3AD203B41FA5}">
                      <a16:colId xmlns:a16="http://schemas.microsoft.com/office/drawing/2014/main" val="465695325"/>
                    </a:ext>
                  </a:extLst>
                </a:gridCol>
              </a:tblGrid>
              <a:tr h="370840">
                <a:tc>
                  <a:txBody>
                    <a:bodyPr/>
                    <a:lstStyle/>
                    <a:p>
                      <a:endParaRPr lang="es-ES" dirty="0"/>
                    </a:p>
                  </a:txBody>
                  <a:tcPr/>
                </a:tc>
                <a:tc>
                  <a:txBody>
                    <a:bodyPr/>
                    <a:lstStyle/>
                    <a:p>
                      <a:r>
                        <a:rPr lang="es-ES" dirty="0" smtClean="0"/>
                        <a:t>0.3</a:t>
                      </a:r>
                      <a:endParaRPr lang="es-ES" dirty="0"/>
                    </a:p>
                  </a:txBody>
                  <a:tcPr/>
                </a:tc>
                <a:tc>
                  <a:txBody>
                    <a:bodyPr/>
                    <a:lstStyle/>
                    <a:p>
                      <a:r>
                        <a:rPr lang="es-ES" dirty="0" smtClean="0"/>
                        <a:t>0.6</a:t>
                      </a:r>
                      <a:endParaRPr lang="es-ES" dirty="0"/>
                    </a:p>
                  </a:txBody>
                  <a:tcPr/>
                </a:tc>
                <a:tc>
                  <a:txBody>
                    <a:bodyPr/>
                    <a:lstStyle/>
                    <a:p>
                      <a:r>
                        <a:rPr lang="es-ES" dirty="0" smtClean="0"/>
                        <a:t>0.0</a:t>
                      </a:r>
                      <a:endParaRPr lang="es-ES" dirty="0"/>
                    </a:p>
                  </a:txBody>
                  <a:tcPr/>
                </a:tc>
                <a:tc>
                  <a:txBody>
                    <a:bodyPr/>
                    <a:lstStyle/>
                    <a:p>
                      <a:r>
                        <a:rPr lang="es-ES" dirty="0" smtClean="0"/>
                        <a:t>0.0</a:t>
                      </a:r>
                      <a:endParaRPr lang="es-ES" dirty="0"/>
                    </a:p>
                  </a:txBody>
                  <a:tcPr/>
                </a:tc>
                <a:tc>
                  <a:txBody>
                    <a:bodyPr/>
                    <a:lstStyle/>
                    <a:p>
                      <a:r>
                        <a:rPr lang="es-ES" dirty="0" smtClean="0"/>
                        <a:t>0.9</a:t>
                      </a:r>
                      <a:endParaRPr lang="es-ES" dirty="0"/>
                    </a:p>
                  </a:txBody>
                  <a:tcPr/>
                </a:tc>
                <a:extLst>
                  <a:ext uri="{0D108BD9-81ED-4DB2-BD59-A6C34878D82A}">
                    <a16:rowId xmlns:a16="http://schemas.microsoft.com/office/drawing/2014/main"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0.2224768</a:t>
                      </a:r>
                    </a:p>
                  </a:txBody>
                  <a:tcPr/>
                </a:tc>
                <a:tc>
                  <a:txBody>
                    <a:bodyPr/>
                    <a:lstStyle/>
                    <a:p>
                      <a:r>
                        <a:rPr lang="es-ES" dirty="0" smtClean="0"/>
                        <a:t>0.5669715</a:t>
                      </a:r>
                    </a:p>
                  </a:txBody>
                  <a:tcPr/>
                </a:tc>
                <a:tc>
                  <a:txBody>
                    <a:bodyPr/>
                    <a:lstStyle/>
                    <a:p>
                      <a:r>
                        <a:rPr lang="es-ES" dirty="0" smtClean="0"/>
                        <a:t>0.1426356</a:t>
                      </a:r>
                    </a:p>
                  </a:txBody>
                  <a:tcPr/>
                </a:tc>
                <a:tc>
                  <a:txBody>
                    <a:bodyPr/>
                    <a:lstStyle/>
                    <a:p>
                      <a:r>
                        <a:rPr lang="es-ES" dirty="0" smtClean="0"/>
                        <a:t>0.0723879</a:t>
                      </a:r>
                    </a:p>
                  </a:txBody>
                  <a:tcPr/>
                </a:tc>
                <a:tc>
                  <a:txBody>
                    <a:bodyPr/>
                    <a:lstStyle/>
                    <a:p>
                      <a:r>
                        <a:rPr lang="es-ES" dirty="0" smtClean="0"/>
                        <a:t>0.8505397</a:t>
                      </a:r>
                    </a:p>
                  </a:txBody>
                  <a:tcPr/>
                </a:tc>
                <a:extLst>
                  <a:ext uri="{0D108BD9-81ED-4DB2-BD59-A6C34878D82A}">
                    <a16:rowId xmlns:a16="http://schemas.microsoft.com/office/drawing/2014/main"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0.7415895</a:t>
                      </a:r>
                    </a:p>
                  </a:txBody>
                  <a:tcPr/>
                </a:tc>
                <a:tc>
                  <a:txBody>
                    <a:bodyPr/>
                    <a:lstStyle/>
                    <a:p>
                      <a:r>
                        <a:rPr lang="es-ES" dirty="0" smtClean="0"/>
                        <a:t>1.8899050</a:t>
                      </a:r>
                    </a:p>
                  </a:txBody>
                  <a:tcPr/>
                </a:tc>
                <a:tc>
                  <a:txBody>
                    <a:bodyPr/>
                    <a:lstStyle/>
                    <a:p>
                      <a:r>
                        <a:rPr lang="es-ES" dirty="0" smtClean="0"/>
                        <a:t>0.4754520</a:t>
                      </a:r>
                    </a:p>
                  </a:txBody>
                  <a:tcPr/>
                </a:tc>
                <a:tc>
                  <a:txBody>
                    <a:bodyPr/>
                    <a:lstStyle/>
                    <a:p>
                      <a:r>
                        <a:rPr lang="es-ES" dirty="0" smtClean="0"/>
                        <a:t>0.2412933</a:t>
                      </a:r>
                    </a:p>
                  </a:txBody>
                  <a:tcPr/>
                </a:tc>
                <a:tc>
                  <a:txBody>
                    <a:bodyPr/>
                    <a:lstStyle/>
                    <a:p>
                      <a:r>
                        <a:rPr lang="es-ES" dirty="0" smtClean="0"/>
                        <a:t>2.8351325</a:t>
                      </a:r>
                    </a:p>
                  </a:txBody>
                  <a:tcPr/>
                </a:tc>
                <a:extLst>
                  <a:ext uri="{0D108BD9-81ED-4DB2-BD59-A6C34878D82A}">
                    <a16:rowId xmlns:a16="http://schemas.microsoft.com/office/drawing/2014/main" val="4209900852"/>
                  </a:ext>
                </a:extLst>
              </a:tr>
              <a:tr h="370840">
                <a:tc>
                  <a:txBody>
                    <a:bodyPr/>
                    <a:lstStyle/>
                    <a:p>
                      <a:r>
                        <a:rPr lang="es-ES" dirty="0" smtClean="0"/>
                        <a:t>Redondear</a:t>
                      </a:r>
                      <a:endParaRPr lang="es-ES" dirty="0"/>
                    </a:p>
                  </a:txBody>
                  <a:tcPr/>
                </a:tc>
                <a:tc>
                  <a:txBody>
                    <a:bodyPr/>
                    <a:lstStyle/>
                    <a:p>
                      <a:r>
                        <a:rPr lang="es-ES" dirty="0" smtClean="0"/>
                        <a:t>1</a:t>
                      </a:r>
                    </a:p>
                  </a:txBody>
                  <a:tcPr/>
                </a:tc>
                <a:tc>
                  <a:txBody>
                    <a:bodyPr/>
                    <a:lstStyle/>
                    <a:p>
                      <a:r>
                        <a:rPr lang="es-ES" dirty="0" smtClean="0"/>
                        <a:t>2</a:t>
                      </a:r>
                    </a:p>
                  </a:txBody>
                  <a:tcPr/>
                </a:tc>
                <a:tc>
                  <a:txBody>
                    <a:bodyPr/>
                    <a:lstStyle/>
                    <a:p>
                      <a:r>
                        <a:rPr lang="es-ES" dirty="0" smtClean="0"/>
                        <a:t>0</a:t>
                      </a:r>
                    </a:p>
                  </a:txBody>
                  <a:tcPr/>
                </a:tc>
                <a:tc>
                  <a:txBody>
                    <a:bodyPr/>
                    <a:lstStyle/>
                    <a:p>
                      <a:r>
                        <a:rPr lang="es-ES" dirty="0" smtClean="0"/>
                        <a:t>0</a:t>
                      </a:r>
                    </a:p>
                  </a:txBody>
                  <a:tcPr/>
                </a:tc>
                <a:tc>
                  <a:txBody>
                    <a:bodyPr/>
                    <a:lstStyle/>
                    <a:p>
                      <a:r>
                        <a:rPr lang="es-ES" dirty="0" smtClean="0"/>
                        <a:t>3</a:t>
                      </a:r>
                    </a:p>
                  </a:txBody>
                  <a:tcPr/>
                </a:tc>
                <a:extLst>
                  <a:ext uri="{0D108BD9-81ED-4DB2-BD59-A6C34878D82A}">
                    <a16:rowId xmlns:a16="http://schemas.microsoft.com/office/drawing/2014/main"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r>
                        <a:rPr lang="es-ES" dirty="0" smtClean="0"/>
                        <a:t>0.9</a:t>
                      </a:r>
                    </a:p>
                  </a:txBody>
                  <a:tcPr/>
                </a:tc>
                <a:extLst>
                  <a:ext uri="{0D108BD9-81ED-4DB2-BD59-A6C34878D82A}">
                    <a16:rowId xmlns:a16="http://schemas.microsoft.com/office/drawing/2014/main" val="3195264674"/>
                  </a:ext>
                </a:extLst>
              </a:tr>
            </a:tbl>
          </a:graphicData>
        </a:graphic>
      </p:graphicFrame>
    </p:spTree>
    <p:extLst>
      <p:ext uri="{BB962C8B-B14F-4D97-AF65-F5344CB8AC3E}">
        <p14:creationId xmlns:p14="http://schemas.microsoft.com/office/powerpoint/2010/main" val="11447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664448" cy="5029200"/>
          </a:xfrm>
        </p:spPr>
        <p:txBody>
          <a:bodyPr>
            <a:normAutofit/>
          </a:bodyPr>
          <a:lstStyle/>
          <a:p>
            <a:r>
              <a:rPr lang="es-ES" dirty="0" smtClean="0"/>
              <a:t>Mutación</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r>
              <a:rPr lang="es-ES" dirty="0" smtClean="0"/>
              <a:t>Ejemplo:</a:t>
            </a:r>
          </a:p>
          <a:p>
            <a:pPr marL="0" indent="0">
              <a:buNone/>
            </a:pPr>
            <a:r>
              <a:rPr lang="es-ES" dirty="0" smtClean="0"/>
              <a:t>    </a:t>
            </a:r>
            <a:r>
              <a:rPr lang="es-ES" u="sng" dirty="0" smtClean="0"/>
              <a:t>Solución inicial</a:t>
            </a:r>
            <a:r>
              <a:rPr lang="es-ES" dirty="0" smtClean="0"/>
              <a:t>				       </a:t>
            </a:r>
            <a:r>
              <a:rPr lang="es-ES" u="sng" dirty="0" smtClean="0"/>
              <a:t>Solución final</a:t>
            </a:r>
          </a:p>
          <a:p>
            <a:pPr marL="0" indent="0">
              <a:buNone/>
            </a:pPr>
            <a:r>
              <a:rPr lang="es-ES" dirty="0" smtClean="0"/>
              <a:t>[0.9, 0.3, </a:t>
            </a:r>
            <a:r>
              <a:rPr lang="es-ES" dirty="0" smtClean="0">
                <a:solidFill>
                  <a:srgbClr val="FF0000"/>
                </a:solidFill>
              </a:rPr>
              <a:t>0.0</a:t>
            </a:r>
            <a:r>
              <a:rPr lang="es-ES" dirty="0" smtClean="0"/>
              <a:t>, 0.6, 0.0] 				[</a:t>
            </a:r>
            <a:r>
              <a:rPr lang="es-ES" dirty="0"/>
              <a:t>0.9, 0.3, </a:t>
            </a:r>
            <a:r>
              <a:rPr lang="es-ES" dirty="0">
                <a:solidFill>
                  <a:srgbClr val="00B0F0"/>
                </a:solidFill>
              </a:rPr>
              <a:t>0.3</a:t>
            </a:r>
            <a:r>
              <a:rPr lang="es-ES" dirty="0"/>
              <a:t>, 0.6, 0.0</a:t>
            </a:r>
            <a:r>
              <a:rPr lang="es-ES" dirty="0" smtClean="0"/>
              <a:t>]</a:t>
            </a:r>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3045225648"/>
              </p:ext>
            </p:extLst>
          </p:nvPr>
        </p:nvGraphicFramePr>
        <p:xfrm>
          <a:off x="1412240" y="1811400"/>
          <a:ext cx="8107680" cy="301752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7701280">
                  <a:extLst>
                    <a:ext uri="{9D8B030D-6E8A-4147-A177-3AD203B41FA5}">
                      <a16:colId xmlns:a16="http://schemas.microsoft.com/office/drawing/2014/main" val="1657204703"/>
                    </a:ext>
                  </a:extLst>
                </a:gridCol>
              </a:tblGrid>
              <a:tr h="906043">
                <a:tc gridSpan="2">
                  <a:txBody>
                    <a:bodyPr/>
                    <a:lstStyle/>
                    <a:p>
                      <a:r>
                        <a:rPr lang="es-ES" dirty="0" smtClean="0"/>
                        <a:t>Entrada: </a:t>
                      </a:r>
                      <a:r>
                        <a:rPr lang="es-ES" dirty="0" err="1" smtClean="0"/>
                        <a:t>solution</a:t>
                      </a:r>
                      <a:r>
                        <a:rPr lang="es-ES" dirty="0" smtClean="0"/>
                        <a:t> (arreglo)</a:t>
                      </a:r>
                      <a:endParaRPr lang="es-ES" baseline="0" dirty="0" smtClean="0"/>
                    </a:p>
                    <a:p>
                      <a:r>
                        <a:rPr lang="es-ES" dirty="0" smtClean="0"/>
                        <a:t>                MAX_VALUE</a:t>
                      </a:r>
                    </a:p>
                    <a:p>
                      <a:r>
                        <a:rPr lang="es-ES" dirty="0" smtClean="0"/>
                        <a:t>                MIN_VALUE</a:t>
                      </a:r>
                    </a:p>
                  </a:txBody>
                  <a:tcPr/>
                </a:tc>
                <a:tc hMerge="1">
                  <a:txBody>
                    <a:bodyPr/>
                    <a:lstStyle/>
                    <a:p>
                      <a:endParaRPr lang="es-ES"/>
                    </a:p>
                  </a:txBody>
                  <a:tcPr/>
                </a:tc>
                <a:extLst>
                  <a:ext uri="{0D108BD9-81ED-4DB2-BD59-A6C34878D82A}">
                    <a16:rowId xmlns:a16="http://schemas.microsoft.com/office/drawing/2014/main" val="1190365663"/>
                  </a:ext>
                </a:extLst>
              </a:tr>
              <a:tr h="342307">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val="1730090890"/>
                  </a:ext>
                </a:extLst>
              </a:tr>
              <a:tr h="342307">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random_index</a:t>
                      </a:r>
                      <a:r>
                        <a:rPr lang="es-ES" dirty="0" smtClean="0"/>
                        <a:t> = se </a:t>
                      </a:r>
                      <a:r>
                        <a:rPr lang="es-ES" dirty="0" smtClean="0"/>
                        <a:t>elige </a:t>
                      </a:r>
                      <a:r>
                        <a:rPr lang="es-ES" dirty="0" smtClean="0"/>
                        <a:t>un </a:t>
                      </a:r>
                      <a:r>
                        <a:rPr lang="es-ES" dirty="0" err="1" smtClean="0"/>
                        <a:t>index</a:t>
                      </a:r>
                      <a:r>
                        <a:rPr lang="es-ES" dirty="0" smtClean="0"/>
                        <a:t> aleatorio(0 al tamaño</a:t>
                      </a:r>
                      <a:r>
                        <a:rPr lang="es-ES" baseline="0" dirty="0" smtClean="0"/>
                        <a:t> del arreglo-1</a:t>
                      </a:r>
                      <a:r>
                        <a:rPr lang="es-ES" dirty="0" smtClean="0"/>
                        <a:t>)</a:t>
                      </a:r>
                    </a:p>
                  </a:txBody>
                  <a:tcPr/>
                </a:tc>
                <a:extLst>
                  <a:ext uri="{0D108BD9-81ED-4DB2-BD59-A6C34878D82A}">
                    <a16:rowId xmlns:a16="http://schemas.microsoft.com/office/drawing/2014/main" val="1626348320"/>
                  </a:ext>
                </a:extLst>
              </a:tr>
              <a:tr h="342307">
                <a:tc>
                  <a:txBody>
                    <a:bodyPr/>
                    <a:lstStyle/>
                    <a:p>
                      <a:endParaRPr lang="es-ES" dirty="0"/>
                    </a:p>
                  </a:txBody>
                  <a:tcPr/>
                </a:tc>
                <a:tc>
                  <a:txBody>
                    <a:bodyPr/>
                    <a:lstStyle/>
                    <a:p>
                      <a:r>
                        <a:rPr lang="es-ES" dirty="0" err="1" smtClean="0"/>
                        <a:t>change</a:t>
                      </a:r>
                      <a:r>
                        <a:rPr lang="es-ES" dirty="0" smtClean="0"/>
                        <a:t> = se</a:t>
                      </a:r>
                      <a:r>
                        <a:rPr lang="es-ES" baseline="0" dirty="0" smtClean="0"/>
                        <a:t> elige un número aleatorio entre </a:t>
                      </a:r>
                      <a:r>
                        <a:rPr lang="es-ES" dirty="0" smtClean="0"/>
                        <a:t>MAX_VALUE</a:t>
                      </a:r>
                      <a:r>
                        <a:rPr lang="es-ES" baseline="0" dirty="0" smtClean="0"/>
                        <a:t>  y </a:t>
                      </a:r>
                      <a:r>
                        <a:rPr lang="es-ES" dirty="0" smtClean="0"/>
                        <a:t>MIN_VALUE</a:t>
                      </a:r>
                      <a:endParaRPr lang="es-ES" dirty="0" smtClean="0"/>
                    </a:p>
                  </a:txBody>
                  <a:tcPr/>
                </a:tc>
                <a:extLst>
                  <a:ext uri="{0D108BD9-81ED-4DB2-BD59-A6C34878D82A}">
                    <a16:rowId xmlns:a16="http://schemas.microsoft.com/office/drawing/2014/main" val="993100956"/>
                  </a:ext>
                </a:extLst>
              </a:tr>
              <a:tr h="342307">
                <a:tc>
                  <a:txBody>
                    <a:bodyPr/>
                    <a:lstStyle/>
                    <a:p>
                      <a:endParaRPr lang="es-ES" dirty="0"/>
                    </a:p>
                  </a:txBody>
                  <a:tcPr/>
                </a:tc>
                <a:tc>
                  <a:txBody>
                    <a:bodyPr/>
                    <a:lstStyle/>
                    <a:p>
                      <a:r>
                        <a:rPr lang="es-ES" dirty="0" err="1" smtClean="0"/>
                        <a:t>solucion</a:t>
                      </a:r>
                      <a:r>
                        <a:rPr lang="es-ES" dirty="0" smtClean="0"/>
                        <a:t>[</a:t>
                      </a:r>
                      <a:r>
                        <a:rPr lang="es-ES" dirty="0" err="1" smtClean="0"/>
                        <a:t>random_index</a:t>
                      </a:r>
                      <a:r>
                        <a:rPr lang="es-ES" dirty="0" smtClean="0"/>
                        <a:t>]= </a:t>
                      </a:r>
                      <a:r>
                        <a:rPr lang="es-ES" dirty="0" err="1" smtClean="0"/>
                        <a:t>change</a:t>
                      </a:r>
                      <a:endParaRPr lang="es-ES" dirty="0"/>
                    </a:p>
                  </a:txBody>
                  <a:tcPr/>
                </a:tc>
                <a:extLst>
                  <a:ext uri="{0D108BD9-81ED-4DB2-BD59-A6C34878D82A}">
                    <a16:rowId xmlns:a16="http://schemas.microsoft.com/office/drawing/2014/main" val="3588268998"/>
                  </a:ext>
                </a:extLst>
              </a:tr>
              <a:tr h="342307">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val="2826695688"/>
                  </a:ext>
                </a:extLst>
              </a:tr>
            </a:tbl>
          </a:graphicData>
        </a:graphic>
      </p:graphicFrame>
      <p:grpSp>
        <p:nvGrpSpPr>
          <p:cNvPr id="10" name="Group 9"/>
          <p:cNvGrpSpPr/>
          <p:nvPr/>
        </p:nvGrpSpPr>
        <p:grpSpPr>
          <a:xfrm>
            <a:off x="4024650" y="5393185"/>
            <a:ext cx="2632452" cy="923330"/>
            <a:chOff x="4044970" y="5299200"/>
            <a:chExt cx="2632452" cy="923330"/>
          </a:xfrm>
        </p:grpSpPr>
        <p:sp>
          <p:nvSpPr>
            <p:cNvPr id="7" name="Rectangle 6"/>
            <p:cNvSpPr/>
            <p:nvPr/>
          </p:nvSpPr>
          <p:spPr>
            <a:xfrm>
              <a:off x="4044970" y="5299200"/>
              <a:ext cx="2632452" cy="923330"/>
            </a:xfrm>
            <a:prstGeom prst="rect">
              <a:avLst/>
            </a:prstGeom>
          </p:spPr>
          <p:txBody>
            <a:bodyPr wrap="none">
              <a:spAutoFit/>
            </a:bodyPr>
            <a:lstStyle/>
            <a:p>
              <a:r>
                <a:rPr lang="es-ES" dirty="0" smtClean="0"/>
                <a:t>Índice aleatorio     2</a:t>
              </a:r>
            </a:p>
            <a:p>
              <a:endParaRPr lang="es-ES" dirty="0"/>
            </a:p>
            <a:p>
              <a:r>
                <a:rPr lang="es-ES" dirty="0" smtClean="0"/>
                <a:t>Numero aleatorio    0.3</a:t>
              </a:r>
            </a:p>
          </p:txBody>
        </p:sp>
        <p:sp>
          <p:nvSpPr>
            <p:cNvPr id="8" name="Right Arrow 7"/>
            <p:cNvSpPr/>
            <p:nvPr/>
          </p:nvSpPr>
          <p:spPr>
            <a:xfrm>
              <a:off x="5842000" y="541674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ight Arrow 8"/>
            <p:cNvSpPr/>
            <p:nvPr/>
          </p:nvSpPr>
          <p:spPr>
            <a:xfrm>
              <a:off x="6014720" y="598570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1000143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595360" cy="5516880"/>
          </a:xfrm>
        </p:spPr>
        <p:txBody>
          <a:bodyPr>
            <a:normAutofit/>
          </a:bodyPr>
          <a:lstStyle/>
          <a:p>
            <a:r>
              <a:rPr lang="es-ES" dirty="0" smtClean="0"/>
              <a:t>Cruzamiento</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r>
              <a:rPr lang="es-ES" dirty="0" smtClean="0"/>
              <a:t>Ejemplo:</a:t>
            </a:r>
          </a:p>
          <a:p>
            <a:pPr marL="0" indent="0">
              <a:buNone/>
            </a:pPr>
            <a:r>
              <a:rPr lang="es-ES" dirty="0"/>
              <a:t>solution1: [0.3, 0.6, 0.0, 0.9, </a:t>
            </a:r>
            <a:r>
              <a:rPr lang="es-ES" dirty="0" smtClean="0"/>
              <a:t>0.6]		vector: 0-1-1-1-1</a:t>
            </a:r>
            <a:endParaRPr lang="es-ES" dirty="0"/>
          </a:p>
          <a:p>
            <a:pPr marL="0" indent="0">
              <a:buNone/>
            </a:pPr>
            <a:r>
              <a:rPr lang="es-ES" dirty="0" smtClean="0"/>
              <a:t>solution2: </a:t>
            </a:r>
            <a:r>
              <a:rPr lang="es-ES" dirty="0"/>
              <a:t>[0.3, 0.0, 0.3, 0.6, 0.0</a:t>
            </a:r>
            <a:r>
              <a:rPr lang="es-ES" dirty="0" smtClean="0"/>
              <a:t>]		solución final: [0.3</a:t>
            </a:r>
            <a:r>
              <a:rPr lang="es-ES" dirty="0"/>
              <a:t>, 0.0, 0.3, 0.6, 0.0</a:t>
            </a:r>
            <a:r>
              <a:rPr lang="es-ES" dirty="0" smtClean="0"/>
              <a:t>]</a:t>
            </a:r>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187035968"/>
              </p:ext>
            </p:extLst>
          </p:nvPr>
        </p:nvGraphicFramePr>
        <p:xfrm>
          <a:off x="1505712" y="1788160"/>
          <a:ext cx="8107680" cy="35966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465328">
                  <a:extLst>
                    <a:ext uri="{9D8B030D-6E8A-4147-A177-3AD203B41FA5}">
                      <a16:colId xmlns:a16="http://schemas.microsoft.com/office/drawing/2014/main" val="1657204703"/>
                    </a:ext>
                  </a:extLst>
                </a:gridCol>
                <a:gridCol w="355600">
                  <a:extLst>
                    <a:ext uri="{9D8B030D-6E8A-4147-A177-3AD203B41FA5}">
                      <a16:colId xmlns:a16="http://schemas.microsoft.com/office/drawing/2014/main" val="2374098939"/>
                    </a:ext>
                  </a:extLst>
                </a:gridCol>
                <a:gridCol w="6880352">
                  <a:extLst>
                    <a:ext uri="{9D8B030D-6E8A-4147-A177-3AD203B41FA5}">
                      <a16:colId xmlns:a16="http://schemas.microsoft.com/office/drawing/2014/main" val="76615332"/>
                    </a:ext>
                  </a:extLst>
                </a:gridCol>
              </a:tblGrid>
              <a:tr h="586638">
                <a:tc gridSpan="4">
                  <a:txBody>
                    <a:bodyPr/>
                    <a:lstStyle/>
                    <a:p>
                      <a:r>
                        <a:rPr lang="es-ES" dirty="0" smtClean="0"/>
                        <a:t>Entrada: </a:t>
                      </a:r>
                      <a:r>
                        <a:rPr lang="es-ES" dirty="0" smtClean="0"/>
                        <a:t>solution1 </a:t>
                      </a:r>
                      <a:r>
                        <a:rPr lang="es-ES" dirty="0" smtClean="0"/>
                        <a:t>(arreglo)</a:t>
                      </a:r>
                      <a:endParaRPr lang="es-ES" baseline="0" dirty="0" smtClean="0"/>
                    </a:p>
                    <a:p>
                      <a:r>
                        <a:rPr lang="es-ES" dirty="0" smtClean="0"/>
                        <a:t>                </a:t>
                      </a:r>
                      <a:r>
                        <a:rPr lang="es-ES" dirty="0" smtClean="0"/>
                        <a:t>solution2 (arreglo)</a:t>
                      </a:r>
                      <a:endParaRPr lang="es-ES" dirty="0" smtClean="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35222">
                <a:tc gridSpan="4">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35222">
                <a:tc>
                  <a:txBody>
                    <a:bodyPr/>
                    <a:lstStyle/>
                    <a:p>
                      <a:endParaRPr lang="es-ES"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i &lt; tamaño</a:t>
                      </a:r>
                      <a:r>
                        <a:rPr lang="es-ES" baseline="0" dirty="0" smtClean="0"/>
                        <a:t> de la primera solución (solution1)</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626348320"/>
                  </a:ext>
                </a:extLst>
              </a:tr>
              <a:tr h="396240">
                <a:tc>
                  <a:txBody>
                    <a:bodyPr/>
                    <a:lstStyle/>
                    <a:p>
                      <a:endParaRPr lang="es-ES" dirty="0"/>
                    </a:p>
                  </a:txBody>
                  <a:tcPr/>
                </a:tc>
                <a:tc>
                  <a:txBody>
                    <a:bodyPr/>
                    <a:lstStyle/>
                    <a:p>
                      <a:endParaRPr lang="es-ES"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random_no</a:t>
                      </a:r>
                      <a:r>
                        <a:rPr lang="es-ES" dirty="0" smtClean="0"/>
                        <a:t> = se elige un</a:t>
                      </a:r>
                      <a:r>
                        <a:rPr lang="es-ES" baseline="0" dirty="0" smtClean="0"/>
                        <a:t> aleatoriamente entre 0 y 1</a:t>
                      </a:r>
                      <a:endParaRPr lang="es-ES" dirty="0" smtClean="0"/>
                    </a:p>
                  </a:txBody>
                  <a:tcPr/>
                </a:tc>
                <a:tc hMerge="1">
                  <a:txBody>
                    <a:bodyPr/>
                    <a:lstStyle/>
                    <a:p>
                      <a:endParaRPr lang="es-ES"/>
                    </a:p>
                  </a:txBody>
                  <a:tcPr/>
                </a:tc>
                <a:extLst>
                  <a:ext uri="{0D108BD9-81ED-4DB2-BD59-A6C34878D82A}">
                    <a16:rowId xmlns:a16="http://schemas.microsoft.com/office/drawing/2014/main" val="993100956"/>
                  </a:ext>
                </a:extLst>
              </a:tr>
              <a:tr h="335222">
                <a:tc>
                  <a:txBody>
                    <a:bodyPr/>
                    <a:lstStyle/>
                    <a:p>
                      <a:endParaRPr lang="es-ES" dirty="0"/>
                    </a:p>
                  </a:txBody>
                  <a:tcPr/>
                </a:tc>
                <a:tc>
                  <a:txBody>
                    <a:bodyPr/>
                    <a:lstStyle/>
                    <a:p>
                      <a:endParaRPr lang="es-ES" dirty="0"/>
                    </a:p>
                  </a:txBody>
                  <a:tcPr/>
                </a:tc>
                <a:tc gridSpan="2">
                  <a:txBody>
                    <a:bodyPr/>
                    <a:lstStyle/>
                    <a:p>
                      <a:r>
                        <a:rPr lang="es-ES" dirty="0" smtClean="0"/>
                        <a:t>Si </a:t>
                      </a:r>
                      <a:r>
                        <a:rPr lang="es-ES" dirty="0" err="1" smtClean="0"/>
                        <a:t>random_no</a:t>
                      </a:r>
                      <a:r>
                        <a:rPr lang="es-ES" dirty="0" smtClean="0"/>
                        <a:t> es</a:t>
                      </a:r>
                      <a:r>
                        <a:rPr lang="es-ES" baseline="0" dirty="0" smtClean="0"/>
                        <a:t> 1</a:t>
                      </a:r>
                      <a:endParaRPr lang="es-ES" dirty="0"/>
                    </a:p>
                  </a:txBody>
                  <a:tcPr/>
                </a:tc>
                <a:tc hMerge="1">
                  <a:txBody>
                    <a:bodyPr/>
                    <a:lstStyle/>
                    <a:p>
                      <a:endParaRPr lang="es-ES"/>
                    </a:p>
                  </a:txBody>
                  <a:tcPr/>
                </a:tc>
                <a:extLst>
                  <a:ext uri="{0D108BD9-81ED-4DB2-BD59-A6C34878D82A}">
                    <a16:rowId xmlns:a16="http://schemas.microsoft.com/office/drawing/2014/main" val="3588268998"/>
                  </a:ext>
                </a:extLst>
              </a:tr>
              <a:tr h="335222">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r>
                        <a:rPr lang="es-ES" dirty="0" smtClean="0"/>
                        <a:t>solution1</a:t>
                      </a:r>
                      <a:r>
                        <a:rPr lang="es-ES" baseline="0" dirty="0" smtClean="0"/>
                        <a:t>[i] = solution2[i]</a:t>
                      </a:r>
                      <a:endParaRPr lang="es-ES" dirty="0"/>
                    </a:p>
                  </a:txBody>
                  <a:tcPr/>
                </a:tc>
                <a:extLst>
                  <a:ext uri="{0D108BD9-81ED-4DB2-BD59-A6C34878D82A}">
                    <a16:rowId xmlns:a16="http://schemas.microsoft.com/office/drawing/2014/main" val="2137013417"/>
                  </a:ext>
                </a:extLst>
              </a:tr>
              <a:tr h="335222">
                <a:tc>
                  <a:txBody>
                    <a:bodyPr/>
                    <a:lstStyle/>
                    <a:p>
                      <a:endParaRPr lang="es-ES" dirty="0"/>
                    </a:p>
                  </a:txBody>
                  <a:tcPr/>
                </a:tc>
                <a:tc>
                  <a:txBody>
                    <a:bodyPr/>
                    <a:lstStyle/>
                    <a:p>
                      <a:endParaRPr lang="es-ES" dirty="0"/>
                    </a:p>
                  </a:txBody>
                  <a:tcPr/>
                </a:tc>
                <a:tc gridSpan="2">
                  <a:txBody>
                    <a:bodyPr/>
                    <a:lstStyle/>
                    <a:p>
                      <a:r>
                        <a:rPr lang="es-ES" dirty="0" smtClean="0"/>
                        <a:t>Fin</a:t>
                      </a:r>
                      <a:r>
                        <a:rPr lang="es-ES" baseline="0" dirty="0" smtClean="0"/>
                        <a:t> si</a:t>
                      </a:r>
                      <a:endParaRPr lang="es-ES" dirty="0"/>
                    </a:p>
                  </a:txBody>
                  <a:tcPr/>
                </a:tc>
                <a:tc hMerge="1">
                  <a:txBody>
                    <a:bodyPr/>
                    <a:lstStyle/>
                    <a:p>
                      <a:endParaRPr lang="es-ES" dirty="0"/>
                    </a:p>
                  </a:txBody>
                  <a:tcPr/>
                </a:tc>
                <a:extLst>
                  <a:ext uri="{0D108BD9-81ED-4DB2-BD59-A6C34878D82A}">
                    <a16:rowId xmlns:a16="http://schemas.microsoft.com/office/drawing/2014/main" val="3367745634"/>
                  </a:ext>
                </a:extLst>
              </a:tr>
              <a:tr h="335222">
                <a:tc>
                  <a:txBody>
                    <a:bodyPr/>
                    <a:lstStyle/>
                    <a:p>
                      <a:endParaRPr lang="es-ES" dirty="0"/>
                    </a:p>
                  </a:txBody>
                  <a:tcPr/>
                </a:tc>
                <a:tc gridSpan="3">
                  <a:txBody>
                    <a:bodyPr/>
                    <a:lstStyle/>
                    <a:p>
                      <a:r>
                        <a:rPr lang="es-ES" dirty="0" smtClean="0"/>
                        <a:t>Fin</a:t>
                      </a:r>
                      <a:r>
                        <a:rPr lang="es-ES" baseline="0" dirty="0" smtClean="0"/>
                        <a:t> mientras</a:t>
                      </a:r>
                      <a:endParaRPr lang="es-ES" dirty="0"/>
                    </a:p>
                  </a:txBody>
                  <a:tcPr/>
                </a:tc>
                <a:tc hMerge="1">
                  <a:txBody>
                    <a:bodyPr/>
                    <a:lstStyle/>
                    <a:p>
                      <a:endParaRPr lang="es-ES" dirty="0"/>
                    </a:p>
                  </a:txBody>
                  <a:tcPr/>
                </a:tc>
                <a:tc hMerge="1">
                  <a:txBody>
                    <a:bodyPr/>
                    <a:lstStyle/>
                    <a:p>
                      <a:endParaRPr lang="es-ES"/>
                    </a:p>
                  </a:txBody>
                  <a:tcPr/>
                </a:tc>
                <a:extLst>
                  <a:ext uri="{0D108BD9-81ED-4DB2-BD59-A6C34878D82A}">
                    <a16:rowId xmlns:a16="http://schemas.microsoft.com/office/drawing/2014/main" val="2048022435"/>
                  </a:ext>
                </a:extLst>
              </a:tr>
              <a:tr h="335222">
                <a:tc>
                  <a:txBody>
                    <a:bodyPr/>
                    <a:lstStyle/>
                    <a:p>
                      <a:endParaRPr lang="es-ES" dirty="0"/>
                    </a:p>
                  </a:txBody>
                  <a:tcPr/>
                </a:tc>
                <a:tc gridSpan="3">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826695688"/>
                  </a:ext>
                </a:extLst>
              </a:tr>
            </a:tbl>
          </a:graphicData>
        </a:graphic>
      </p:graphicFrame>
    </p:spTree>
    <p:extLst>
      <p:ext uri="{BB962C8B-B14F-4D97-AF65-F5344CB8AC3E}">
        <p14:creationId xmlns:p14="http://schemas.microsoft.com/office/powerpoint/2010/main" val="2199650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595360" cy="4910137"/>
          </a:xfrm>
        </p:spPr>
        <p:txBody>
          <a:bodyPr/>
          <a:lstStyle/>
          <a:p>
            <a:r>
              <a:rPr lang="es-ES" dirty="0" smtClean="0"/>
              <a:t>Cruzamiento</a:t>
            </a:r>
            <a:endParaRPr lang="es-ES" dirty="0"/>
          </a:p>
        </p:txBody>
      </p:sp>
    </p:spTree>
    <p:extLst>
      <p:ext uri="{BB962C8B-B14F-4D97-AF65-F5344CB8AC3E}">
        <p14:creationId xmlns:p14="http://schemas.microsoft.com/office/powerpoint/2010/main" val="3747080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implementación</a:t>
            </a:r>
            <a:endParaRPr lang="es-ES" dirty="0"/>
          </a:p>
        </p:txBody>
      </p:sp>
      <p:sp>
        <p:nvSpPr>
          <p:cNvPr id="3" name="Content Placeholder 2"/>
          <p:cNvSpPr>
            <a:spLocks noGrp="1"/>
          </p:cNvSpPr>
          <p:nvPr>
            <p:ph idx="1"/>
          </p:nvPr>
        </p:nvSpPr>
        <p:spPr>
          <a:xfrm>
            <a:off x="1261872" y="1341120"/>
            <a:ext cx="8595360" cy="4910137"/>
          </a:xfrm>
        </p:spPr>
        <p:txBody>
          <a:bodyPr/>
          <a:lstStyle/>
          <a:p>
            <a:r>
              <a:rPr lang="es-ES" dirty="0" smtClean="0"/>
              <a:t>Cruzamiento</a:t>
            </a:r>
            <a:endParaRPr lang="es-ES" dirty="0"/>
          </a:p>
        </p:txBody>
      </p:sp>
    </p:spTree>
    <p:extLst>
      <p:ext uri="{BB962C8B-B14F-4D97-AF65-F5344CB8AC3E}">
        <p14:creationId xmlns:p14="http://schemas.microsoft.com/office/powerpoint/2010/main" val="4043559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476</TotalTime>
  <Words>630</Words>
  <Application>Microsoft Office PowerPoint</Application>
  <PresentationFormat>Widescreen</PresentationFormat>
  <Paragraphs>183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Schoolbook</vt:lpstr>
      <vt:lpstr>Consolas</vt:lpstr>
      <vt:lpstr>Wingdings 2</vt:lpstr>
      <vt:lpstr>View</vt:lpstr>
      <vt:lpstr>PREDICCIÓN 1 </vt:lpstr>
      <vt:lpstr>Descripción general</vt:lpstr>
      <vt:lpstr>Descripción general</vt:lpstr>
      <vt:lpstr>Solución inicial</vt:lpstr>
      <vt:lpstr>Solución inicial</vt:lpstr>
      <vt:lpstr>Operadores de vecindad</vt:lpstr>
      <vt:lpstr>Operadores de vecindad</vt:lpstr>
      <vt:lpstr>Operadores de vecindad</vt:lpstr>
      <vt:lpstr>Descripción de la implementación</vt:lpstr>
      <vt:lpstr>Descripción de la configuración</vt:lpstr>
      <vt:lpstr>Descripción de la implementación</vt:lpstr>
      <vt:lpstr>Descripción de la implementación</vt:lpstr>
      <vt:lpstr>Descripción de la implementación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Laury</dc:creator>
  <cp:lastModifiedBy>Laury</cp:lastModifiedBy>
  <cp:revision>156</cp:revision>
  <dcterms:created xsi:type="dcterms:W3CDTF">2024-03-07T08:30:17Z</dcterms:created>
  <dcterms:modified xsi:type="dcterms:W3CDTF">2024-03-07T22:38:04Z</dcterms:modified>
</cp:coreProperties>
</file>