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7" r:id="rId3"/>
    <p:sldId id="270" r:id="rId4"/>
    <p:sldId id="258" r:id="rId5"/>
    <p:sldId id="259" r:id="rId6"/>
    <p:sldId id="262" r:id="rId7"/>
    <p:sldId id="263" r:id="rId8"/>
    <p:sldId id="272" r:id="rId9"/>
    <p:sldId id="266" r:id="rId10"/>
    <p:sldId id="275" r:id="rId11"/>
    <p:sldId id="268" r:id="rId12"/>
    <p:sldId id="269" r:id="rId13"/>
    <p:sldId id="267" r:id="rId14"/>
    <p:sldId id="279" r:id="rId15"/>
    <p:sldId id="271" r:id="rId16"/>
    <p:sldId id="278"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y" initials="L" lastIdx="0" clrIdx="0">
    <p:extLst>
      <p:ext uri="{19B8F6BF-5375-455C-9EA6-DF929625EA0E}">
        <p15:presenceInfo xmlns:p15="http://schemas.microsoft.com/office/powerpoint/2012/main" userId="Lau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94" autoAdjust="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Hoja_de_c_lculo_de_Microsoft_Excel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Hoja_de_c_lculo_de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682352370861297E-2"/>
          <c:y val="9.2861409796893682E-2"/>
          <c:w val="0.93313734859659692"/>
          <c:h val="0.75160279024261756"/>
        </c:manualLayout>
      </c:layout>
      <c:barChart>
        <c:barDir val="col"/>
        <c:grouping val="clustered"/>
        <c:varyColors val="0"/>
        <c:ser>
          <c:idx val="0"/>
          <c:order val="0"/>
          <c:tx>
            <c:strRef>
              <c:f>Hoja1!$D$7</c:f>
              <c:strCache>
                <c:ptCount val="1"/>
                <c:pt idx="0">
                  <c:v>STEP 0.1</c:v>
                </c:pt>
              </c:strCache>
            </c:strRef>
          </c:tx>
          <c:spPr>
            <a:solidFill>
              <a:schemeClr val="accent1"/>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Hoja1!$D$8:$D$12</c:f>
              <c:numCache>
                <c:formatCode>General</c:formatCode>
                <c:ptCount val="5"/>
                <c:pt idx="0">
                  <c:v>0.8</c:v>
                </c:pt>
                <c:pt idx="1">
                  <c:v>0.59</c:v>
                </c:pt>
                <c:pt idx="2">
                  <c:v>1.0900000000000001</c:v>
                </c:pt>
                <c:pt idx="3">
                  <c:v>1.2</c:v>
                </c:pt>
                <c:pt idx="4">
                  <c:v>0.59</c:v>
                </c:pt>
              </c:numCache>
            </c:numRef>
          </c:val>
          <c:extLst xmlns:c16r2="http://schemas.microsoft.com/office/drawing/2015/06/chart">
            <c:ext xmlns:c16="http://schemas.microsoft.com/office/drawing/2014/chart" uri="{C3380CC4-5D6E-409C-BE32-E72D297353CC}">
              <c16:uniqueId val="{00000000-D186-4498-9989-EA998F9CE702}"/>
            </c:ext>
          </c:extLst>
        </c:ser>
        <c:ser>
          <c:idx val="1"/>
          <c:order val="1"/>
          <c:tx>
            <c:strRef>
              <c:f>Hoja1!$E$7</c:f>
              <c:strCache>
                <c:ptCount val="1"/>
                <c:pt idx="0">
                  <c:v>STEP 0.2</c:v>
                </c:pt>
              </c:strCache>
            </c:strRef>
          </c:tx>
          <c:spPr>
            <a:solidFill>
              <a:schemeClr val="accent2"/>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Hoja1!$E$8:$E$12</c:f>
              <c:numCache>
                <c:formatCode>General</c:formatCode>
                <c:ptCount val="5"/>
                <c:pt idx="0">
                  <c:v>0.4</c:v>
                </c:pt>
                <c:pt idx="1">
                  <c:v>0.59</c:v>
                </c:pt>
                <c:pt idx="2">
                  <c:v>3.6</c:v>
                </c:pt>
                <c:pt idx="3">
                  <c:v>3.6</c:v>
                </c:pt>
                <c:pt idx="4">
                  <c:v>0.99</c:v>
                </c:pt>
              </c:numCache>
            </c:numRef>
          </c:val>
          <c:extLst xmlns:c16r2="http://schemas.microsoft.com/office/drawing/2015/06/chart">
            <c:ext xmlns:c16="http://schemas.microsoft.com/office/drawing/2014/chart" uri="{C3380CC4-5D6E-409C-BE32-E72D297353CC}">
              <c16:uniqueId val="{00000001-D186-4498-9989-EA998F9CE702}"/>
            </c:ext>
          </c:extLst>
        </c:ser>
        <c:ser>
          <c:idx val="2"/>
          <c:order val="2"/>
          <c:tx>
            <c:strRef>
              <c:f>Hoja1!$F$7</c:f>
              <c:strCache>
                <c:ptCount val="1"/>
                <c:pt idx="0">
                  <c:v>STEP 0.3</c:v>
                </c:pt>
              </c:strCache>
            </c:strRef>
          </c:tx>
          <c:spPr>
            <a:solidFill>
              <a:schemeClr val="accent3"/>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Hoja1!$F$8:$F$12</c:f>
              <c:numCache>
                <c:formatCode>General</c:formatCode>
                <c:ptCount val="5"/>
                <c:pt idx="0">
                  <c:v>0.89</c:v>
                </c:pt>
                <c:pt idx="1">
                  <c:v>0.19</c:v>
                </c:pt>
                <c:pt idx="2">
                  <c:v>7.2</c:v>
                </c:pt>
                <c:pt idx="3">
                  <c:v>1.69</c:v>
                </c:pt>
                <c:pt idx="4">
                  <c:v>0.9</c:v>
                </c:pt>
              </c:numCache>
            </c:numRef>
          </c:val>
          <c:extLst xmlns:c16r2="http://schemas.microsoft.com/office/drawing/2015/06/chart">
            <c:ext xmlns:c16="http://schemas.microsoft.com/office/drawing/2014/chart" uri="{C3380CC4-5D6E-409C-BE32-E72D297353CC}">
              <c16:uniqueId val="{00000002-D186-4498-9989-EA998F9CE702}"/>
            </c:ext>
          </c:extLst>
        </c:ser>
        <c:dLbls>
          <c:showLegendKey val="0"/>
          <c:showVal val="0"/>
          <c:showCatName val="0"/>
          <c:showSerName val="0"/>
          <c:showPercent val="0"/>
          <c:showBubbleSize val="0"/>
        </c:dLbls>
        <c:gapWidth val="219"/>
        <c:overlap val="-27"/>
        <c:axId val="299487216"/>
        <c:axId val="299494664"/>
      </c:barChart>
      <c:catAx>
        <c:axId val="29948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ES"/>
          </a:p>
        </c:txPr>
        <c:crossAx val="299494664"/>
        <c:crosses val="autoZero"/>
        <c:auto val="1"/>
        <c:lblAlgn val="ctr"/>
        <c:lblOffset val="100"/>
        <c:noMultiLvlLbl val="0"/>
      </c:catAx>
      <c:valAx>
        <c:axId val="299494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99487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Hoja1!$B$27</c:f>
              <c:strCache>
                <c:ptCount val="1"/>
                <c:pt idx="0">
                  <c:v>Proporción</c:v>
                </c:pt>
              </c:strCache>
            </c:strRef>
          </c:tx>
          <c:spPr>
            <a:solidFill>
              <a:schemeClr val="accent1"/>
            </a:solidFill>
            <a:ln>
              <a:noFill/>
            </a:ln>
            <a:effectLst/>
            <a:sp3d/>
          </c:spPr>
          <c:invertIfNegative val="0"/>
          <c:cat>
            <c:strRef>
              <c:f>Hoja1!$C$26:$E$26</c:f>
              <c:strCache>
                <c:ptCount val="3"/>
                <c:pt idx="0">
                  <c:v>STEP 0.1</c:v>
                </c:pt>
                <c:pt idx="1">
                  <c:v>STEP 0.2</c:v>
                </c:pt>
                <c:pt idx="2">
                  <c:v>STEP 0.3</c:v>
                </c:pt>
              </c:strCache>
            </c:strRef>
          </c:cat>
          <c:val>
            <c:numRef>
              <c:f>Hoja1!$C$27:$E$27</c:f>
              <c:numCache>
                <c:formatCode>General</c:formatCode>
                <c:ptCount val="3"/>
                <c:pt idx="0">
                  <c:v>2.4485000000000002E-4</c:v>
                </c:pt>
                <c:pt idx="1">
                  <c:v>6.2091999999999998E-3</c:v>
                </c:pt>
                <c:pt idx="2">
                  <c:v>5.9499000000000003E-2</c:v>
                </c:pt>
              </c:numCache>
            </c:numRef>
          </c:val>
        </c:ser>
        <c:dLbls>
          <c:showLegendKey val="0"/>
          <c:showVal val="0"/>
          <c:showCatName val="0"/>
          <c:showSerName val="0"/>
          <c:showPercent val="0"/>
          <c:showBubbleSize val="0"/>
        </c:dLbls>
        <c:gapWidth val="150"/>
        <c:shape val="box"/>
        <c:axId val="284805056"/>
        <c:axId val="284810576"/>
        <c:axId val="0"/>
      </c:bar3DChart>
      <c:catAx>
        <c:axId val="2848050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84810576"/>
        <c:crosses val="autoZero"/>
        <c:auto val="1"/>
        <c:lblAlgn val="ctr"/>
        <c:lblOffset val="100"/>
        <c:noMultiLvlLbl val="0"/>
      </c:catAx>
      <c:valAx>
        <c:axId val="284810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84805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DA9B1-2216-468C-A451-DB3ACDFE4980}" type="datetimeFigureOut">
              <a:rPr lang="es-ES" smtClean="0"/>
              <a:t>11/03/2024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54C0B-E2C7-4D9E-827C-72C00C2A711B}" type="slidenum">
              <a:rPr lang="es-ES" smtClean="0"/>
              <a:t>‹Nº›</a:t>
            </a:fld>
            <a:endParaRPr lang="es-ES"/>
          </a:p>
        </p:txBody>
      </p:sp>
    </p:spTree>
    <p:extLst>
      <p:ext uri="{BB962C8B-B14F-4D97-AF65-F5344CB8AC3E}">
        <p14:creationId xmlns:p14="http://schemas.microsoft.com/office/powerpoint/2010/main" val="20176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solidFill>
                  <a:srgbClr val="FF0000"/>
                </a:solidFill>
              </a:rPr>
              <a:t> </a:t>
            </a:r>
            <a:endParaRPr lang="es-ES" dirty="0">
              <a:solidFill>
                <a:srgbClr val="FF0000"/>
              </a:solidFill>
            </a:endParaRPr>
          </a:p>
        </p:txBody>
      </p:sp>
      <p:sp>
        <p:nvSpPr>
          <p:cNvPr id="4" name="Slide Number Placeholder 3"/>
          <p:cNvSpPr>
            <a:spLocks noGrp="1"/>
          </p:cNvSpPr>
          <p:nvPr>
            <p:ph type="sldNum" sz="quarter" idx="10"/>
          </p:nvPr>
        </p:nvSpPr>
        <p:spPr/>
        <p:txBody>
          <a:bodyPr/>
          <a:lstStyle/>
          <a:p>
            <a:fld id="{65154C0B-E2C7-4D9E-827C-72C00C2A711B}" type="slidenum">
              <a:rPr lang="es-ES" smtClean="0"/>
              <a:t>6</a:t>
            </a:fld>
            <a:endParaRPr lang="es-ES"/>
          </a:p>
        </p:txBody>
      </p:sp>
    </p:spTree>
    <p:extLst>
      <p:ext uri="{BB962C8B-B14F-4D97-AF65-F5344CB8AC3E}">
        <p14:creationId xmlns:p14="http://schemas.microsoft.com/office/powerpoint/2010/main" val="150763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11</a:t>
            </a:fld>
            <a:endParaRPr lang="es-ES"/>
          </a:p>
        </p:txBody>
      </p:sp>
    </p:spTree>
    <p:extLst>
      <p:ext uri="{BB962C8B-B14F-4D97-AF65-F5344CB8AC3E}">
        <p14:creationId xmlns:p14="http://schemas.microsoft.com/office/powerpoint/2010/main" val="370366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El paso como tal se utiliza para que el número</a:t>
            </a:r>
            <a:r>
              <a:rPr lang="es-ES" baseline="0" dirty="0" smtClean="0"/>
              <a:t> generado sea múltiplo de este. Que al dividir el número entre el paso el resto sea 0.</a:t>
            </a:r>
          </a:p>
          <a:p>
            <a:r>
              <a:rPr lang="es-ES" baseline="0" dirty="0" err="1" smtClean="0"/>
              <a:t>Ej</a:t>
            </a:r>
            <a:r>
              <a:rPr lang="es-ES" baseline="0" dirty="0" smtClean="0"/>
              <a:t>: 0.9 / 0.3 = 3  </a:t>
            </a:r>
            <a:r>
              <a:rPr lang="es-ES" baseline="0" dirty="0" smtClean="0">
                <a:sym typeface="Wingdings" panose="05000000000000000000" pitchFamily="2" charset="2"/>
              </a:rPr>
              <a:t> 0.9 % 0.3 = 0 </a:t>
            </a:r>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12</a:t>
            </a:fld>
            <a:endParaRPr lang="es-ES"/>
          </a:p>
        </p:txBody>
      </p:sp>
    </p:spTree>
    <p:extLst>
      <p:ext uri="{BB962C8B-B14F-4D97-AF65-F5344CB8AC3E}">
        <p14:creationId xmlns:p14="http://schemas.microsoft.com/office/powerpoint/2010/main" val="2294743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0D03522-ACFB-465D-BFFC-5FB31DCDE28F}" type="slidenum">
              <a:rPr lang="es-ES" smtClean="0"/>
              <a:t>‹Nº›</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6557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26861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5417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44085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972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9403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D95EB9-CF3B-4D06-BEAB-3F0C16CB5D2E}" type="datetimeFigureOut">
              <a:rPr lang="es-ES" smtClean="0"/>
              <a:t>11/03/2024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55346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D95EB9-CF3B-4D06-BEAB-3F0C16CB5D2E}" type="datetimeFigureOut">
              <a:rPr lang="es-ES" smtClean="0"/>
              <a:t>11/03/2024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117876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95EB9-CF3B-4D06-BEAB-3F0C16CB5D2E}" type="datetimeFigureOut">
              <a:rPr lang="es-ES" smtClean="0"/>
              <a:t>11/03/2024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341524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58702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74159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0D03522-ACFB-465D-BFFC-5FB31DCDE28F}" type="slidenum">
              <a:rPr lang="es-ES" smtClean="0"/>
              <a:t>‹Nº›</a:t>
            </a:fld>
            <a:endParaRPr lang="es-ES"/>
          </a:p>
        </p:txBody>
      </p:sp>
    </p:spTree>
    <p:extLst>
      <p:ext uri="{BB962C8B-B14F-4D97-AF65-F5344CB8AC3E}">
        <p14:creationId xmlns:p14="http://schemas.microsoft.com/office/powerpoint/2010/main" val="8727195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2266085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a:t>: </a:t>
                </a:r>
                <a:r>
                  <a:rPr lang="en-US" dirty="0" smtClean="0"/>
                  <a:t>0.1</a:t>
                </a:r>
                <a:endParaRPr lang="en-US" dirty="0"/>
              </a:p>
              <a:p>
                <a:pPr marL="342900" indent="-342900" algn="just">
                  <a:lnSpc>
                    <a:spcPct val="100000"/>
                  </a:lnSpc>
                </a:pPr>
                <a:r>
                  <a:rPr lang="es-ES" dirty="0" smtClean="0"/>
                  <a:t>Soluciones </a:t>
                </a:r>
                <a:r>
                  <a:rPr lang="es-ES" dirty="0"/>
                  <a:t>obtenidas por Búsqueda </a:t>
                </a:r>
                <a:r>
                  <a:rPr lang="es-ES" dirty="0" smtClean="0"/>
                  <a:t>Aleatoria: </a:t>
                </a:r>
                <a:r>
                  <a:rPr lang="en-US" dirty="0" smtClean="0"/>
                  <a:t>[0.0, </a:t>
                </a:r>
                <a:r>
                  <a:rPr lang="en-US" dirty="0"/>
                  <a:t>0.2, 0.4, </a:t>
                </a:r>
                <a:r>
                  <a:rPr lang="es-ES" dirty="0" smtClean="0"/>
                  <a:t>0.2, 0.0] con evaluación 0.80</a:t>
                </a:r>
              </a:p>
              <a:p>
                <a:pPr marL="342900" indent="-342900" algn="just">
                  <a:lnSpc>
                    <a:spcPct val="100000"/>
                  </a:lnSpc>
                </a:pPr>
                <a:r>
                  <a:rPr lang="es-ES" dirty="0" smtClean="0"/>
                  <a:t>Soluciones </a:t>
                </a:r>
                <a:r>
                  <a:rPr lang="es-ES" dirty="0"/>
                  <a:t>obtenidas por Camino Aleatorio</a:t>
                </a:r>
                <a:r>
                  <a:rPr lang="es-ES" dirty="0" smtClean="0"/>
                  <a:t>: </a:t>
                </a:r>
                <a:r>
                  <a:rPr lang="es-ES" dirty="0"/>
                  <a:t>[0.7, 0.9, -0.8, 0.8, -0.5] </a:t>
                </a:r>
                <a:r>
                  <a:rPr lang="es-ES" dirty="0" smtClean="0"/>
                  <a:t>con evaluación </a:t>
                </a:r>
                <a:r>
                  <a:rPr lang="es-ES" dirty="0" smtClean="0">
                    <a:solidFill>
                      <a:srgbClr val="00B050"/>
                    </a:solidFill>
                  </a:rPr>
                  <a:t>0.59</a:t>
                </a:r>
              </a:p>
              <a:p>
                <a:pPr marL="342900" indent="-342900" algn="just">
                  <a:lnSpc>
                    <a:spcPct val="100000"/>
                  </a:lnSpc>
                </a:pPr>
                <a:r>
                  <a:rPr lang="es-ES" dirty="0" smtClean="0"/>
                  <a:t>Soluciones </a:t>
                </a:r>
                <a:r>
                  <a:rPr lang="es-ES" dirty="0"/>
                  <a:t>obtenidas por Escalador de </a:t>
                </a:r>
                <a:r>
                  <a:rPr lang="es-ES" dirty="0" smtClean="0"/>
                  <a:t>Colinas: </a:t>
                </a:r>
                <a:r>
                  <a:rPr lang="es-ES" dirty="0"/>
                  <a:t>[0.1, -0.7, 0.2, 0.5, 0.4] </a:t>
                </a:r>
                <a:r>
                  <a:rPr lang="es-ES" dirty="0" smtClean="0"/>
                  <a:t>con evaluación 1.09</a:t>
                </a:r>
              </a:p>
              <a:p>
                <a:pPr marL="342900" indent="-342900" algn="just">
                  <a:lnSpc>
                    <a:spcPct val="100000"/>
                  </a:lnSpc>
                </a:pPr>
                <a:r>
                  <a:rPr lang="es-ES" dirty="0" smtClean="0"/>
                  <a:t>Soluciones </a:t>
                </a:r>
                <a:r>
                  <a:rPr lang="es-ES" dirty="0"/>
                  <a:t>obtenidas por Algoritmo Genético</a:t>
                </a:r>
                <a:r>
                  <a:rPr lang="es-ES" dirty="0" smtClean="0"/>
                  <a:t>: </a:t>
                </a:r>
                <a:r>
                  <a:rPr lang="es-ES" dirty="0"/>
                  <a:t>[0.6, 0.7, -0.2, -0.8, 0.3]</a:t>
                </a:r>
                <a:r>
                  <a:rPr lang="es-ES" dirty="0" smtClean="0"/>
                  <a:t> con evaluación </a:t>
                </a:r>
                <a:r>
                  <a:rPr lang="es-ES" dirty="0" smtClean="0">
                    <a:solidFill>
                      <a:srgbClr val="C00000"/>
                    </a:solidFill>
                  </a:rPr>
                  <a:t>1.20</a:t>
                </a:r>
              </a:p>
              <a:p>
                <a:pPr marL="342900" indent="-342900" algn="just">
                  <a:lnSpc>
                    <a:spcPct val="100000"/>
                  </a:lnSpc>
                </a:pPr>
                <a:r>
                  <a:rPr lang="es-ES" dirty="0" smtClean="0"/>
                  <a:t>Soluciones obtenidas por Estrategia Evolutiva: </a:t>
                </a:r>
                <a:r>
                  <a:rPr lang="es-ES" dirty="0"/>
                  <a:t>[0.5, -0.5, -1.0, 0.8, 0.9] </a:t>
                </a:r>
                <a:r>
                  <a:rPr lang="es-ES" dirty="0" smtClean="0"/>
                  <a:t>con evaluación </a:t>
                </a:r>
                <a:r>
                  <a:rPr lang="es-ES" dirty="0" smtClean="0">
                    <a:solidFill>
                      <a:srgbClr val="00B050"/>
                    </a:solidFill>
                  </a:rPr>
                  <a:t>0.59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s-ES" b="0" i="1" dirty="0" smtClean="0">
                              <a:latin typeface="Cambria Math" panose="02040503050406030204" pitchFamily="18" charset="0"/>
                            </a:rPr>
                            <m:t>4 084 101</m:t>
                          </m:r>
                        </m:den>
                      </m:f>
                      <m:r>
                        <a:rPr lang="en-US" i="1" dirty="0" smtClean="0">
                          <a:latin typeface="Cambria Math" panose="02040503050406030204" pitchFamily="18" charset="0"/>
                        </a:rPr>
                        <m:t>  </m:t>
                      </m:r>
                      <m:r>
                        <a:rPr lang="en-US" i="1" dirty="0">
                          <a:latin typeface="Cambria Math" panose="02040503050406030204" pitchFamily="18" charset="0"/>
                        </a:rPr>
                        <m:t>=0</m:t>
                      </m:r>
                      <m:r>
                        <a:rPr lang="es-ES" b="0" i="1" dirty="0" smtClean="0">
                          <a:latin typeface="Cambria Math" panose="02040503050406030204" pitchFamily="18" charset="0"/>
                        </a:rPr>
                        <m:t>.</m:t>
                      </m:r>
                      <m:r>
                        <a:rPr lang="en-US" i="1" dirty="0">
                          <a:latin typeface="Cambria Math" panose="02040503050406030204" pitchFamily="18" charset="0"/>
                        </a:rPr>
                        <m:t>000</m:t>
                      </m:r>
                      <m:r>
                        <a:rPr lang="es-ES" b="0" i="1" dirty="0" smtClean="0">
                          <a:latin typeface="Cambria Math" panose="02040503050406030204" pitchFamily="18" charset="0"/>
                        </a:rPr>
                        <m:t>24485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2"/>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639756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smtClean="0"/>
                  <a:t>: </a:t>
                </a:r>
                <a:r>
                  <a:rPr lang="en-US" dirty="0"/>
                  <a:t>0.2</a:t>
                </a:r>
              </a:p>
              <a:p>
                <a:pPr marL="342900" indent="-342900" algn="just">
                  <a:lnSpc>
                    <a:spcPct val="100000"/>
                  </a:lnSpc>
                </a:pPr>
                <a:r>
                  <a:rPr lang="es-ES" dirty="0" smtClean="0"/>
                  <a:t>Soluciones </a:t>
                </a:r>
                <a:r>
                  <a:rPr lang="es-ES" dirty="0"/>
                  <a:t>obtenidas por Búsqueda </a:t>
                </a:r>
                <a:r>
                  <a:rPr lang="es-ES" dirty="0" smtClean="0"/>
                  <a:t>Aleatoria: </a:t>
                </a:r>
                <a:r>
                  <a:rPr lang="es-ES" dirty="0"/>
                  <a:t>[-0.6, -0.4, 0.8, 0.6, 0.4] </a:t>
                </a:r>
                <a:r>
                  <a:rPr lang="es-ES" dirty="0" smtClean="0"/>
                  <a:t>con evaluación </a:t>
                </a:r>
                <a:r>
                  <a:rPr lang="es-ES" dirty="0" smtClean="0">
                    <a:solidFill>
                      <a:srgbClr val="00B050"/>
                    </a:solidFill>
                  </a:rPr>
                  <a:t>0.40</a:t>
                </a:r>
              </a:p>
              <a:p>
                <a:pPr marL="342900" indent="-342900" algn="just">
                  <a:lnSpc>
                    <a:spcPct val="100000"/>
                  </a:lnSpc>
                </a:pPr>
                <a:r>
                  <a:rPr lang="es-ES" dirty="0" smtClean="0"/>
                  <a:t>Soluciones </a:t>
                </a:r>
                <a:r>
                  <a:rPr lang="es-ES" dirty="0"/>
                  <a:t>obtenidas por Camino Aleatorio</a:t>
                </a:r>
                <a:r>
                  <a:rPr lang="es-ES" dirty="0" smtClean="0"/>
                  <a:t>: </a:t>
                </a:r>
                <a:r>
                  <a:rPr lang="es-ES" dirty="0"/>
                  <a:t>[0.0, 0.2, 0.2, 0.2, 0.2] </a:t>
                </a:r>
                <a:r>
                  <a:rPr lang="es-ES" dirty="0" smtClean="0"/>
                  <a:t>con evaluación 0.59</a:t>
                </a:r>
              </a:p>
              <a:p>
                <a:pPr marL="342900" indent="-342900" algn="just">
                  <a:lnSpc>
                    <a:spcPct val="100000"/>
                  </a:lnSpc>
                </a:pPr>
                <a:r>
                  <a:rPr lang="es-ES" dirty="0" smtClean="0"/>
                  <a:t>Soluciones </a:t>
                </a:r>
                <a:r>
                  <a:rPr lang="es-ES" dirty="0"/>
                  <a:t>obtenidas por Escalador de </a:t>
                </a:r>
                <a:r>
                  <a:rPr lang="es-ES" dirty="0" smtClean="0"/>
                  <a:t>Colinas: </a:t>
                </a:r>
                <a:r>
                  <a:rPr lang="es-ES" dirty="0"/>
                  <a:t>[-0.4, -0.4, 0.4, 0.8,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a:t>
                </a:r>
                <a:r>
                  <a:rPr lang="es-ES" dirty="0"/>
                  <a:t>obtenidas por Algoritmo Genético</a:t>
                </a:r>
                <a:r>
                  <a:rPr lang="es-ES" dirty="0" smtClean="0"/>
                  <a:t>: </a:t>
                </a:r>
                <a:r>
                  <a:rPr lang="es-ES" dirty="0"/>
                  <a:t>[0.2, 0.4, 0.4, 0.2,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obtenidas por Estrategia Evolutiva: </a:t>
                </a:r>
                <a:r>
                  <a:rPr lang="es-ES" dirty="0"/>
                  <a:t>[0.0, -0.6, 0.4, 0.8, 0.0]</a:t>
                </a:r>
                <a:r>
                  <a:rPr lang="es-ES" dirty="0" smtClean="0"/>
                  <a:t> con evaluación 0.99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m:rPr>
                              <m:nor/>
                            </m:rPr>
                            <a:rPr lang="es-ES"/>
                            <m:t>161</m:t>
                          </m:r>
                          <m:r>
                            <m:rPr>
                              <m:nor/>
                            </m:rPr>
                            <a:rPr lang="es-ES" b="0" i="0" smtClean="0"/>
                            <m:t> </m:t>
                          </m:r>
                          <m:r>
                            <m:rPr>
                              <m:nor/>
                            </m:rPr>
                            <a:rPr lang="es-ES"/>
                            <m:t>051</m:t>
                          </m:r>
                        </m:den>
                      </m:f>
                      <m:r>
                        <a:rPr lang="en-US" i="1" dirty="0" smtClean="0">
                          <a:latin typeface="Cambria Math" panose="02040503050406030204" pitchFamily="18" charset="0"/>
                        </a:rPr>
                        <m:t>  </m:t>
                      </m:r>
                      <m:r>
                        <a:rPr lang="en-US" i="1" dirty="0">
                          <a:latin typeface="Cambria Math" panose="02040503050406030204" pitchFamily="18" charset="0"/>
                        </a:rPr>
                        <m:t>= 0.</m:t>
                      </m:r>
                      <m:r>
                        <a:rPr lang="es-ES" b="0" i="1" dirty="0" smtClean="0">
                          <a:latin typeface="Cambria Math" panose="02040503050406030204" pitchFamily="18" charset="0"/>
                        </a:rPr>
                        <m:t>0062092</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00283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dirty="0" smtClean="0"/>
                  <a:t>STEP: 0.3</a:t>
                </a:r>
              </a:p>
              <a:p>
                <a:pPr marL="342900" indent="-342900" algn="just">
                  <a:lnSpc>
                    <a:spcPct val="100000"/>
                  </a:lnSpc>
                </a:pPr>
                <a:r>
                  <a:rPr lang="es-ES" dirty="0" smtClean="0"/>
                  <a:t>Soluciones obtenidas por Búsqueda Aleatoria: </a:t>
                </a:r>
                <a:r>
                  <a:rPr lang="es-ES" dirty="0"/>
                  <a:t>[0.0, 0.9, 0.3, 0.9, -0.9] </a:t>
                </a:r>
                <a:r>
                  <a:rPr lang="es-ES" dirty="0" smtClean="0"/>
                  <a:t>con evaluación 0.89</a:t>
                </a:r>
              </a:p>
              <a:p>
                <a:pPr marL="342900" indent="-342900" algn="just">
                  <a:lnSpc>
                    <a:spcPct val="100000"/>
                  </a:lnSpc>
                </a:pPr>
                <a:r>
                  <a:rPr lang="es-ES" dirty="0" smtClean="0"/>
                  <a:t>Soluciones obtenidas por Camino Aleatorio: </a:t>
                </a:r>
                <a:r>
                  <a:rPr lang="es-ES" dirty="0"/>
                  <a:t>[0.0, 0.6, 0.6, 0.3, -0.6] </a:t>
                </a:r>
                <a:r>
                  <a:rPr lang="es-ES" dirty="0" smtClean="0"/>
                  <a:t>con evaluación </a:t>
                </a:r>
                <a:r>
                  <a:rPr lang="es-ES" dirty="0" smtClean="0">
                    <a:solidFill>
                      <a:srgbClr val="00B050"/>
                    </a:solidFill>
                  </a:rPr>
                  <a:t>0.19</a:t>
                </a:r>
              </a:p>
              <a:p>
                <a:pPr marL="342900" indent="-342900" algn="just">
                  <a:lnSpc>
                    <a:spcPct val="100000"/>
                  </a:lnSpc>
                </a:pPr>
                <a:r>
                  <a:rPr lang="es-ES" dirty="0" smtClean="0"/>
                  <a:t>Soluciones obtenidas por Escalador de Colinas: </a:t>
                </a:r>
                <a:r>
                  <a:rPr lang="es-ES" dirty="0"/>
                  <a:t>[0.3, 0.3, 0.6, 0.3, -0.9] </a:t>
                </a:r>
                <a:r>
                  <a:rPr lang="es-ES" dirty="0" smtClean="0"/>
                  <a:t>con evaluación </a:t>
                </a:r>
                <a:r>
                  <a:rPr lang="es-ES" dirty="0" smtClean="0">
                    <a:solidFill>
                      <a:srgbClr val="FF0000"/>
                    </a:solidFill>
                  </a:rPr>
                  <a:t>7.20</a:t>
                </a:r>
              </a:p>
              <a:p>
                <a:pPr marL="342900" indent="-342900" algn="just">
                  <a:lnSpc>
                    <a:spcPct val="100000"/>
                  </a:lnSpc>
                </a:pPr>
                <a:r>
                  <a:rPr lang="es-ES" dirty="0" smtClean="0"/>
                  <a:t>Soluciones obtenidas por Algoritmo Genético: </a:t>
                </a:r>
                <a:r>
                  <a:rPr lang="es-ES" dirty="0"/>
                  <a:t>[0.6, -0.6, 0.6, 0.6, -0.9] </a:t>
                </a:r>
                <a:r>
                  <a:rPr lang="es-ES" dirty="0" smtClean="0"/>
                  <a:t>con evaluación 1.69</a:t>
                </a:r>
              </a:p>
              <a:p>
                <a:pPr marL="342900" indent="-342900" algn="just">
                  <a:lnSpc>
                    <a:spcPct val="100000"/>
                  </a:lnSpc>
                </a:pPr>
                <a:r>
                  <a:rPr lang="es-ES" dirty="0" smtClean="0"/>
                  <a:t>Soluciones obtenidas por Estrategia Evolutiva: </a:t>
                </a:r>
                <a:r>
                  <a:rPr lang="es-ES" dirty="0"/>
                  <a:t>[0.0, 0.3, 0.3, 0.6, -0.3] </a:t>
                </a:r>
                <a:r>
                  <a:rPr lang="es-ES" dirty="0" smtClean="0"/>
                  <a:t>con evaluación 0.90</a:t>
                </a:r>
              </a:p>
              <a:p>
                <a:pPr marL="342900" indent="-342900">
                  <a:lnSpc>
                    <a:spcPct val="100000"/>
                  </a:lnSpc>
                </a:pPr>
                <a:endParaRPr lang="es-E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n-US" i="1" dirty="0">
                              <a:latin typeface="Cambria Math" panose="02040503050406030204" pitchFamily="18" charset="0"/>
                            </a:rPr>
                            <m:t>16</m:t>
                          </m:r>
                          <m:r>
                            <a:rPr lang="es-ES" b="0" i="1" dirty="0" smtClean="0">
                              <a:latin typeface="Cambria Math" panose="02040503050406030204" pitchFamily="18" charset="0"/>
                            </a:rPr>
                            <m:t> 807</m:t>
                          </m:r>
                        </m:den>
                      </m:f>
                      <m:r>
                        <a:rPr lang="en-US" i="1" dirty="0" smtClean="0">
                          <a:latin typeface="Cambria Math" panose="02040503050406030204" pitchFamily="18" charset="0"/>
                        </a:rPr>
                        <m:t> = </m:t>
                      </m:r>
                      <m:r>
                        <a:rPr lang="en-US" i="1" dirty="0">
                          <a:latin typeface="Cambria Math" panose="02040503050406030204" pitchFamily="18" charset="0"/>
                        </a:rPr>
                        <m:t>0.0</m:t>
                      </m:r>
                      <m:r>
                        <a:rPr lang="es-ES" b="0" i="1" dirty="0" smtClean="0">
                          <a:latin typeface="Cambria Math" panose="02040503050406030204" pitchFamily="18" charset="0"/>
                        </a:rPr>
                        <m:t>59499</m:t>
                      </m:r>
                    </m:oMath>
                  </m:oMathPara>
                </a14:m>
                <a:endParaRPr lang="en-US" dirty="0"/>
              </a:p>
              <a:p>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8" name="Group 7"/>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1895955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graphicFrame>
        <p:nvGraphicFramePr>
          <p:cNvPr id="10" name="Gráfico 9"/>
          <p:cNvGraphicFramePr>
            <a:graphicFrameLocks/>
          </p:cNvGraphicFramePr>
          <p:nvPr>
            <p:extLst>
              <p:ext uri="{D42A27DB-BD31-4B8C-83A1-F6EECF244321}">
                <p14:modId xmlns:p14="http://schemas.microsoft.com/office/powerpoint/2010/main" val="3825528206"/>
              </p:ext>
            </p:extLst>
          </p:nvPr>
        </p:nvGraphicFramePr>
        <p:xfrm>
          <a:off x="1057014" y="1386909"/>
          <a:ext cx="9169166" cy="51565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103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graphicFrame>
        <p:nvGraphicFramePr>
          <p:cNvPr id="4" name="Gráfico 3"/>
          <p:cNvGraphicFramePr>
            <a:graphicFrameLocks/>
          </p:cNvGraphicFramePr>
          <p:nvPr>
            <p:extLst>
              <p:ext uri="{D42A27DB-BD31-4B8C-83A1-F6EECF244321}">
                <p14:modId xmlns:p14="http://schemas.microsoft.com/office/powerpoint/2010/main" val="1778833612"/>
              </p:ext>
            </p:extLst>
          </p:nvPr>
        </p:nvGraphicFramePr>
        <p:xfrm>
          <a:off x="1098958" y="1780562"/>
          <a:ext cx="8082571" cy="42762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6269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sp>
        <p:nvSpPr>
          <p:cNvPr id="3" name="Content Placeholder 2"/>
          <p:cNvSpPr>
            <a:spLocks noGrp="1"/>
          </p:cNvSpPr>
          <p:nvPr>
            <p:ph idx="1"/>
          </p:nvPr>
        </p:nvSpPr>
        <p:spPr>
          <a:xfrm>
            <a:off x="1261872" y="1341120"/>
            <a:ext cx="8595360" cy="4910137"/>
          </a:xfrm>
        </p:spPr>
        <p:txBody>
          <a:bodyPr/>
          <a:lstStyle/>
          <a:p>
            <a:pPr algn="just">
              <a:lnSpc>
                <a:spcPct val="150000"/>
              </a:lnSpc>
            </a:pPr>
            <a:r>
              <a:rPr lang="es-ES" dirty="0" smtClean="0"/>
              <a:t>Para las P-</a:t>
            </a:r>
            <a:r>
              <a:rPr lang="es-ES" dirty="0" err="1" smtClean="0"/>
              <a:t>Metaheurísticas</a:t>
            </a:r>
            <a:r>
              <a:rPr lang="es-ES" dirty="0" smtClean="0"/>
              <a:t> en todas las instancias la Estrategia Evolutiva dio </a:t>
            </a:r>
            <a:r>
              <a:rPr lang="es-ES" dirty="0"/>
              <a:t>mejor resultado que </a:t>
            </a:r>
            <a:r>
              <a:rPr lang="es-ES" dirty="0" smtClean="0"/>
              <a:t>el Algoritmo Genético.</a:t>
            </a:r>
          </a:p>
          <a:p>
            <a:pPr algn="just">
              <a:lnSpc>
                <a:spcPct val="150000"/>
              </a:lnSpc>
            </a:pPr>
            <a:r>
              <a:rPr lang="es-ES" dirty="0" smtClean="0"/>
              <a:t> Para las S-</a:t>
            </a:r>
            <a:r>
              <a:rPr lang="es-ES" dirty="0" err="1" smtClean="0"/>
              <a:t>Metaheuristicas</a:t>
            </a:r>
            <a:r>
              <a:rPr lang="es-ES" dirty="0" smtClean="0"/>
              <a:t> en todas las instancias el Camino Aleatorio dio mejor resultado que el Escalador de Colinas, lo que significa que </a:t>
            </a:r>
            <a:r>
              <a:rPr lang="es-ES" smtClean="0"/>
              <a:t>esta última </a:t>
            </a:r>
            <a:r>
              <a:rPr lang="es-ES" dirty="0" err="1" smtClean="0"/>
              <a:t>metaheurística</a:t>
            </a:r>
            <a:r>
              <a:rPr lang="es-ES" dirty="0" smtClean="0"/>
              <a:t> se está estancando en mínimos locales.</a:t>
            </a:r>
          </a:p>
          <a:p>
            <a:pPr algn="just">
              <a:lnSpc>
                <a:spcPct val="150000"/>
              </a:lnSpc>
            </a:pPr>
            <a:r>
              <a:rPr lang="es-ES" dirty="0" smtClean="0"/>
              <a:t>A medida que disminuye el paso disminuye la media de los errores generados por los diferentes algoritmos </a:t>
            </a:r>
            <a:r>
              <a:rPr lang="es-ES" dirty="0" err="1" smtClean="0"/>
              <a:t>metaheurísticos</a:t>
            </a:r>
            <a:r>
              <a:rPr lang="es-ES" dirty="0" smtClean="0"/>
              <a:t>. </a:t>
            </a:r>
            <a:endParaRPr lang="es-ES" dirty="0"/>
          </a:p>
          <a:p>
            <a:pPr algn="just">
              <a:lnSpc>
                <a:spcPct val="150000"/>
              </a:lnSpc>
            </a:pPr>
            <a:r>
              <a:rPr lang="es-ES" dirty="0" smtClean="0"/>
              <a:t>La mejor solución encontrada </a:t>
            </a:r>
            <a:r>
              <a:rPr lang="es-ES" dirty="0"/>
              <a:t>fue [0.0, 0.6, 0.6, 0.3, -0.6</a:t>
            </a:r>
            <a:r>
              <a:rPr lang="es-ES" dirty="0" smtClean="0"/>
              <a:t>] con evaluación de 0.19, realizada con paso 0.3 y como </a:t>
            </a:r>
            <a:r>
              <a:rPr lang="es-ES" dirty="0" err="1" smtClean="0"/>
              <a:t>metaheuristica</a:t>
            </a:r>
            <a:r>
              <a:rPr lang="es-ES" dirty="0" smtClean="0"/>
              <a:t> Camino Aleatorio.</a:t>
            </a:r>
            <a:endParaRPr lang="es-ES" dirty="0"/>
          </a:p>
        </p:txBody>
      </p:sp>
    </p:spTree>
    <p:extLst>
      <p:ext uri="{BB962C8B-B14F-4D97-AF65-F5344CB8AC3E}">
        <p14:creationId xmlns:p14="http://schemas.microsoft.com/office/powerpoint/2010/main" val="1672965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3112194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smtClean="0"/>
              <a:t>Descripción general</a:t>
            </a:r>
            <a:endParaRPr lang="es-ES" dirty="0"/>
          </a:p>
        </p:txBody>
      </p:sp>
      <p:sp>
        <p:nvSpPr>
          <p:cNvPr id="3" name="Content Placeholder 2"/>
          <p:cNvSpPr>
            <a:spLocks noGrp="1"/>
          </p:cNvSpPr>
          <p:nvPr>
            <p:ph idx="1"/>
          </p:nvPr>
        </p:nvSpPr>
        <p:spPr>
          <a:xfrm>
            <a:off x="1261872" y="1239520"/>
            <a:ext cx="8595360" cy="4348479"/>
          </a:xfrm>
        </p:spPr>
        <p:txBody>
          <a:bodyPr>
            <a:normAutofit/>
          </a:bodyPr>
          <a:lstStyle/>
          <a:p>
            <a:pPr marL="0" indent="0" algn="just">
              <a:buNone/>
            </a:pPr>
            <a:r>
              <a:rPr lang="es-ES" dirty="0"/>
              <a:t>Se tienen datos de la lluvia en varios días, así como de la cantidad de lluvia que cayó en los 5 días previos. Un investigador considera que la lluvia depende linealmente de la lluvia en los días previos de la forma: L = K1*L1 + K2*L2 + K3*L3 + K4*L4 + K5*L5, donde L es la lluvia en un día dado, mientras que Li indica la cantidad de lluvia en el día i. El investigador quiere ajustar el modelo para lo cual debe conseguir encontrar los valores K1, K2, K3, K4 y K5 que minimicen el error entre lo que indica el modelo y los valores reales guardados.</a:t>
            </a:r>
          </a:p>
          <a:p>
            <a:pPr>
              <a:lnSpc>
                <a:spcPct val="150000"/>
              </a:lnSpc>
            </a:pPr>
            <a:r>
              <a:rPr lang="en-US" dirty="0"/>
              <a:t>Variables: </a:t>
            </a:r>
            <a:r>
              <a:rPr lang="es-ES" dirty="0"/>
              <a:t>K1, K2, K3, K4 y K5</a:t>
            </a:r>
            <a:endParaRPr lang="en-US" dirty="0"/>
          </a:p>
          <a:p>
            <a:pPr>
              <a:lnSpc>
                <a:spcPct val="150000"/>
              </a:lnSpc>
            </a:pPr>
            <a:r>
              <a:rPr lang="es-ES" dirty="0"/>
              <a:t>Restricciones: -</a:t>
            </a:r>
          </a:p>
          <a:p>
            <a:pPr>
              <a:lnSpc>
                <a:spcPct val="150000"/>
              </a:lnSpc>
            </a:pPr>
            <a:r>
              <a:rPr lang="es-ES" dirty="0"/>
              <a:t>Objetivo: </a:t>
            </a:r>
            <a:r>
              <a:rPr lang="es-ES" dirty="0" smtClean="0"/>
              <a:t>Minimización</a:t>
            </a:r>
            <a:endParaRPr lang="es-ES" dirty="0"/>
          </a:p>
        </p:txBody>
      </p:sp>
    </p:spTree>
    <p:extLst>
      <p:ext uri="{BB962C8B-B14F-4D97-AF65-F5344CB8AC3E}">
        <p14:creationId xmlns:p14="http://schemas.microsoft.com/office/powerpoint/2010/main" val="761782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a:t>Descripción general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20800"/>
                <a:ext cx="8595360" cy="4673599"/>
              </a:xfrm>
            </p:spPr>
            <p:txBody>
              <a:bodyPr>
                <a:noAutofit/>
              </a:bodyPr>
              <a:lstStyle/>
              <a:p>
                <a:r>
                  <a:rPr lang="es-ES" sz="2000" dirty="0"/>
                  <a:t>Función objetivo: = </a:t>
                </a:r>
                <a14:m>
                  <m:oMath xmlns:m="http://schemas.openxmlformats.org/officeDocument/2006/math">
                    <m:nary>
                      <m:naryPr>
                        <m:chr m:val="∑"/>
                        <m:limLoc m:val="undOvr"/>
                        <m:ctrlPr>
                          <a:rPr lang="es-ES" sz="2000" i="1">
                            <a:latin typeface="Cambria Math" panose="02040503050406030204" pitchFamily="18" charset="0"/>
                          </a:rPr>
                        </m:ctrlPr>
                      </m:naryPr>
                      <m:sub>
                        <m:r>
                          <a:rPr lang="es-ES" sz="2000">
                            <a:latin typeface="Cambria Math" panose="02040503050406030204" pitchFamily="18" charset="0"/>
                          </a:rPr>
                          <m:t>𝑖</m:t>
                        </m:r>
                        <m:r>
                          <a:rPr lang="es-ES" sz="2000">
                            <a:latin typeface="Cambria Math" panose="02040503050406030204" pitchFamily="18" charset="0"/>
                          </a:rPr>
                          <m:t>=1</m:t>
                        </m:r>
                      </m:sub>
                      <m:sup>
                        <m:r>
                          <a:rPr lang="es-ES" sz="2000">
                            <a:latin typeface="Cambria Math" panose="02040503050406030204" pitchFamily="18" charset="0"/>
                          </a:rPr>
                          <m:t>𝑛</m:t>
                        </m:r>
                      </m:sup>
                      <m:e>
                        <m:sSup>
                          <m:sSupPr>
                            <m:ctrlPr>
                              <a:rPr lang="es-ES" sz="2000" i="1">
                                <a:latin typeface="Cambria Math" panose="02040503050406030204" pitchFamily="18" charset="0"/>
                              </a:rPr>
                            </m:ctrlPr>
                          </m:sSupPr>
                          <m:e>
                            <m:r>
                              <a:rPr lang="es-ES" sz="2000">
                                <a:latin typeface="Cambria Math" panose="02040503050406030204" pitchFamily="18" charset="0"/>
                              </a:rPr>
                              <m:t>(</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r>
                              <a:rPr lang="es-ES" sz="2000">
                                <a:latin typeface="Cambria Math" panose="02040503050406030204" pitchFamily="18" charset="0"/>
                              </a:rPr>
                              <m:t>−</m:t>
                            </m:r>
                            <m:d>
                              <m:dPr>
                                <m:ctrlPr>
                                  <a:rPr lang="es-ES" sz="2000" i="1">
                                    <a:latin typeface="Cambria Math" panose="02040503050406030204" pitchFamily="18" charset="0"/>
                                  </a:rPr>
                                </m:ctrlPr>
                              </m:dPr>
                              <m:e>
                                <m:r>
                                  <a:rPr lang="es-ES" sz="2000">
                                    <a:latin typeface="Cambria Math" panose="02040503050406030204" pitchFamily="18" charset="0"/>
                                  </a:rPr>
                                  <m:t>𝐾</m:t>
                                </m:r>
                                <m:r>
                                  <a:rPr lang="es-ES" sz="2000">
                                    <a:latin typeface="Cambria Math" panose="02040503050406030204" pitchFamily="18" charset="0"/>
                                  </a:rPr>
                                  <m:t>1∗</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2∗</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3∗</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4∗</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5∗</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e>
                            </m:d>
                            <m:r>
                              <a:rPr lang="es-ES" sz="2000">
                                <a:latin typeface="Cambria Math" panose="02040503050406030204" pitchFamily="18" charset="0"/>
                              </a:rPr>
                              <m:t>)</m:t>
                            </m:r>
                          </m:e>
                          <m:sup>
                            <m:r>
                              <a:rPr lang="es-ES" sz="2000">
                                <a:latin typeface="Cambria Math" panose="02040503050406030204" pitchFamily="18" charset="0"/>
                              </a:rPr>
                              <m:t>2</m:t>
                            </m:r>
                          </m:sup>
                        </m:sSup>
                      </m:e>
                    </m:nary>
                  </m:oMath>
                </a14:m>
                <a:endParaRPr lang="es-ES" sz="2000" dirty="0"/>
              </a:p>
              <a:p>
                <a:pPr marL="0" indent="0">
                  <a:buNone/>
                </a:pPr>
                <a:endParaRPr lang="es-ES" sz="2000" dirty="0" smtClean="0"/>
              </a:p>
              <a:p>
                <a:pPr marL="0" indent="0">
                  <a:buNone/>
                </a:pPr>
                <a:r>
                  <a:rPr lang="es-ES" sz="2000" dirty="0" smtClean="0"/>
                  <a:t>Donde</a:t>
                </a:r>
                <a:r>
                  <a:rPr lang="es-ES" sz="2000" dirty="0"/>
                  <a:t>:</a:t>
                </a:r>
              </a:p>
              <a:p>
                <a:pPr>
                  <a:buFont typeface="+mj-lt"/>
                  <a:buAutoNum type="arabicPeriod"/>
                </a:pPr>
                <a14:m>
                  <m:oMath xmlns:m="http://schemas.openxmlformats.org/officeDocument/2006/math">
                    <m:r>
                      <a:rPr lang="es-ES" sz="2000">
                        <a:latin typeface="Cambria Math" panose="02040503050406030204" pitchFamily="18" charset="0"/>
                      </a:rPr>
                      <m:t>𝑛</m:t>
                    </m:r>
                  </m:oMath>
                </a14:m>
                <a:r>
                  <a:rPr lang="es-ES" sz="2000" dirty="0"/>
                  <a:t> es el número total de días con datos</a:t>
                </a:r>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oMath>
                </a14:m>
                <a:r>
                  <a:rPr lang="es-ES" sz="2000" dirty="0"/>
                  <a:t> es la cantidad de lluvia observada en el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oMath>
                </a14:m>
                <a:r>
                  <a:rPr lang="es-ES" sz="2000" dirty="0"/>
                  <a:t> son las cantidades de lluvia en los días previos al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r>
                      <a:rPr lang="es-ES" sz="2000">
                        <a:latin typeface="Cambria Math" panose="02040503050406030204" pitchFamily="18" charset="0"/>
                      </a:rPr>
                      <m:t>𝐾</m:t>
                    </m:r>
                    <m:r>
                      <a:rPr lang="es-ES" sz="2000">
                        <a:latin typeface="Cambria Math" panose="02040503050406030204" pitchFamily="18" charset="0"/>
                      </a:rPr>
                      <m:t>1,  </m:t>
                    </m:r>
                    <m:r>
                      <a:rPr lang="es-ES" sz="2000">
                        <a:latin typeface="Cambria Math" panose="02040503050406030204" pitchFamily="18" charset="0"/>
                      </a:rPr>
                      <m:t>𝐾</m:t>
                    </m:r>
                    <m:r>
                      <a:rPr lang="es-ES" sz="2000">
                        <a:latin typeface="Cambria Math" panose="02040503050406030204" pitchFamily="18" charset="0"/>
                      </a:rPr>
                      <m:t>2,  </m:t>
                    </m:r>
                    <m:r>
                      <a:rPr lang="es-ES" sz="2000">
                        <a:latin typeface="Cambria Math" panose="02040503050406030204" pitchFamily="18" charset="0"/>
                      </a:rPr>
                      <m:t>𝐾</m:t>
                    </m:r>
                    <m:r>
                      <a:rPr lang="es-ES" sz="2000">
                        <a:latin typeface="Cambria Math" panose="02040503050406030204" pitchFamily="18" charset="0"/>
                      </a:rPr>
                      <m:t>3,  </m:t>
                    </m:r>
                    <m:r>
                      <a:rPr lang="es-ES" sz="2000">
                        <a:latin typeface="Cambria Math" panose="02040503050406030204" pitchFamily="18" charset="0"/>
                      </a:rPr>
                      <m:t>𝐾</m:t>
                    </m:r>
                    <m:r>
                      <a:rPr lang="es-ES" sz="2000">
                        <a:latin typeface="Cambria Math" panose="02040503050406030204" pitchFamily="18" charset="0"/>
                      </a:rPr>
                      <m:t>4,  </m:t>
                    </m:r>
                    <m:r>
                      <a:rPr lang="es-ES" sz="2000">
                        <a:latin typeface="Cambria Math" panose="02040503050406030204" pitchFamily="18" charset="0"/>
                      </a:rPr>
                      <m:t>𝐾</m:t>
                    </m:r>
                    <m:r>
                      <a:rPr lang="es-ES" sz="2000">
                        <a:latin typeface="Cambria Math" panose="02040503050406030204" pitchFamily="18" charset="0"/>
                      </a:rPr>
                      <m:t>5</m:t>
                    </m:r>
                  </m:oMath>
                </a14:m>
                <a:r>
                  <a:rPr lang="es-ES" sz="2000" dirty="0"/>
                  <a:t> son los coeficientes que se quieren encontrar para minimizar el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20800"/>
                <a:ext cx="8595360" cy="4673599"/>
              </a:xfrm>
              <a:blipFill>
                <a:blip r:embed="rId2"/>
                <a:stretch>
                  <a:fillRect l="-2199" t="-4308"/>
                </a:stretch>
              </a:blipFill>
            </p:spPr>
            <p:txBody>
              <a:bodyPr/>
              <a:lstStyle/>
              <a:p>
                <a:r>
                  <a:rPr lang="es-ES">
                    <a:noFill/>
                  </a:rPr>
                  <a:t> </a:t>
                </a:r>
              </a:p>
            </p:txBody>
          </p:sp>
        </mc:Fallback>
      </mc:AlternateContent>
    </p:spTree>
    <p:extLst>
      <p:ext uri="{BB962C8B-B14F-4D97-AF65-F5344CB8AC3E}">
        <p14:creationId xmlns:p14="http://schemas.microsoft.com/office/powerpoint/2010/main" val="36450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7216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09040"/>
            <a:ext cx="8595360" cy="4280217"/>
          </a:xfrm>
        </p:spPr>
        <p:txBody>
          <a:bodyPr/>
          <a:lstStyle/>
          <a:p>
            <a:r>
              <a:rPr lang="es-ES" dirty="0" smtClean="0"/>
              <a:t>La solución inicial se elige de forma aleatoria a través de la siguiente función:</a:t>
            </a:r>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3024838081"/>
              </p:ext>
            </p:extLst>
          </p:nvPr>
        </p:nvGraphicFramePr>
        <p:xfrm>
          <a:off x="1422400" y="2092960"/>
          <a:ext cx="8107680" cy="4055808"/>
        </p:xfrm>
        <a:graphic>
          <a:graphicData uri="http://schemas.openxmlformats.org/drawingml/2006/table">
            <a:tbl>
              <a:tblPr firstRow="1" bandRow="1">
                <a:tableStyleId>{5940675A-B579-460E-94D1-54222C63F5DA}</a:tableStyleId>
              </a:tblPr>
              <a:tblGrid>
                <a:gridCol w="406400">
                  <a:extLst>
                    <a:ext uri="{9D8B030D-6E8A-4147-A177-3AD203B41FA5}">
                      <a16:colId xmlns="" xmlns:a16="http://schemas.microsoft.com/office/drawing/2014/main" val="1801000517"/>
                    </a:ext>
                  </a:extLst>
                </a:gridCol>
                <a:gridCol w="375920">
                  <a:extLst>
                    <a:ext uri="{9D8B030D-6E8A-4147-A177-3AD203B41FA5}">
                      <a16:colId xmlns="" xmlns:a16="http://schemas.microsoft.com/office/drawing/2014/main" val="1657204703"/>
                    </a:ext>
                  </a:extLst>
                </a:gridCol>
                <a:gridCol w="7325360">
                  <a:extLst>
                    <a:ext uri="{9D8B030D-6E8A-4147-A177-3AD203B41FA5}">
                      <a16:colId xmlns="" xmlns:a16="http://schemas.microsoft.com/office/drawing/2014/main" val="3305165988"/>
                    </a:ext>
                  </a:extLst>
                </a:gridCol>
              </a:tblGrid>
              <a:tr h="1189297">
                <a:tc gridSpan="3">
                  <a:txBody>
                    <a:bodyPr/>
                    <a:lstStyle/>
                    <a:p>
                      <a:r>
                        <a:rPr lang="es-ES" dirty="0" smtClean="0"/>
                        <a:t>Entrada: min</a:t>
                      </a:r>
                      <a:r>
                        <a:rPr lang="es-ES" baseline="0" dirty="0" smtClean="0"/>
                        <a:t> (entero)</a:t>
                      </a:r>
                    </a:p>
                    <a:p>
                      <a:r>
                        <a:rPr lang="es-ES" dirty="0" smtClean="0"/>
                        <a:t>                </a:t>
                      </a:r>
                      <a:r>
                        <a:rPr lang="es-ES" dirty="0" err="1" smtClean="0"/>
                        <a:t>max</a:t>
                      </a:r>
                      <a:r>
                        <a:rPr lang="es-ES" dirty="0" smtClean="0"/>
                        <a:t> (entero)</a:t>
                      </a:r>
                    </a:p>
                    <a:p>
                      <a:r>
                        <a:rPr lang="es-ES" dirty="0" smtClean="0"/>
                        <a:t>                </a:t>
                      </a:r>
                      <a:r>
                        <a:rPr lang="es-ES" dirty="0" err="1" smtClean="0"/>
                        <a:t>intv</a:t>
                      </a:r>
                      <a:r>
                        <a:rPr lang="es-ES" dirty="0" smtClean="0"/>
                        <a:t> (entero)</a:t>
                      </a:r>
                    </a:p>
                    <a:p>
                      <a:r>
                        <a:rPr lang="es-ES" dirty="0" smtClean="0"/>
                        <a:t>                </a:t>
                      </a:r>
                      <a:r>
                        <a:rPr lang="es-ES" dirty="0" err="1" smtClean="0"/>
                        <a:t>limit</a:t>
                      </a:r>
                      <a:r>
                        <a:rPr lang="es-ES" dirty="0" smtClean="0"/>
                        <a:t> (entero)</a:t>
                      </a:r>
                    </a:p>
                  </a:txBody>
                  <a:tcPr/>
                </a:tc>
                <a:tc hMerge="1">
                  <a:txBody>
                    <a:bodyPr/>
                    <a:lstStyle/>
                    <a:p>
                      <a:endParaRPr lang="es-ES"/>
                    </a:p>
                  </a:txBody>
                  <a:tcPr/>
                </a:tc>
                <a:tc hMerge="1">
                  <a:txBody>
                    <a:bodyPr/>
                    <a:lstStyle/>
                    <a:p>
                      <a:endParaRPr lang="es-ES"/>
                    </a:p>
                  </a:txBody>
                  <a:tcPr/>
                </a:tc>
                <a:extLst>
                  <a:ext uri="{0D108BD9-81ED-4DB2-BD59-A6C34878D82A}">
                    <a16:rowId xmlns="" xmlns:a16="http://schemas.microsoft.com/office/drawing/2014/main" val="1190365663"/>
                  </a:ext>
                </a:extLst>
              </a:tr>
              <a:tr h="371020">
                <a:tc gridSpan="3">
                  <a:txBody>
                    <a:bodyPr/>
                    <a:lstStyle/>
                    <a:p>
                      <a:r>
                        <a:rPr lang="es-ES" dirty="0" smtClean="0"/>
                        <a:t>Salida: </a:t>
                      </a:r>
                      <a:r>
                        <a:rPr lang="es-ES" dirty="0" err="1" smtClean="0"/>
                        <a:t>solutions</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 xmlns:a16="http://schemas.microsoft.com/office/drawing/2014/main" val="1730090890"/>
                  </a:ext>
                </a:extLst>
              </a:tr>
              <a:tr h="371020">
                <a:tc>
                  <a:txBody>
                    <a:bodyPr/>
                    <a:lstStyle/>
                    <a:p>
                      <a:endParaRPr lang="es-ES" dirty="0"/>
                    </a:p>
                  </a:txBody>
                  <a:tcPr/>
                </a:tc>
                <a:tc gridSpan="2">
                  <a:txBody>
                    <a:bodyPr/>
                    <a:lstStyle/>
                    <a:p>
                      <a:r>
                        <a:rPr lang="es-ES" dirty="0" smtClean="0"/>
                        <a:t>Mientras i &lt; </a:t>
                      </a:r>
                      <a:r>
                        <a:rPr lang="es-ES" dirty="0" err="1" smtClean="0"/>
                        <a:t>limit</a:t>
                      </a:r>
                      <a:r>
                        <a:rPr lang="es-ES" dirty="0" smtClean="0"/>
                        <a:t>:</a:t>
                      </a:r>
                      <a:endParaRPr lang="es-ES" dirty="0"/>
                    </a:p>
                  </a:txBody>
                  <a:tcPr/>
                </a:tc>
                <a:tc hMerge="1">
                  <a:txBody>
                    <a:bodyPr/>
                    <a:lstStyle/>
                    <a:p>
                      <a:endParaRPr lang="es-ES"/>
                    </a:p>
                  </a:txBody>
                  <a:tcPr/>
                </a:tc>
                <a:extLst>
                  <a:ext uri="{0D108BD9-81ED-4DB2-BD59-A6C34878D82A}">
                    <a16:rowId xmlns="" xmlns:a16="http://schemas.microsoft.com/office/drawing/2014/main" val="1626348320"/>
                  </a:ext>
                </a:extLst>
              </a:tr>
              <a:tr h="640391">
                <a:tc>
                  <a:txBody>
                    <a:bodyPr/>
                    <a:lstStyle/>
                    <a:p>
                      <a:endParaRPr lang="es-ES"/>
                    </a:p>
                  </a:txBody>
                  <a:tcPr/>
                </a:tc>
                <a:tc>
                  <a:txBody>
                    <a:bodyPr/>
                    <a:lstStyle/>
                    <a:p>
                      <a:endParaRPr lang="es-ES" dirty="0"/>
                    </a:p>
                  </a:txBody>
                  <a:tcPr/>
                </a:tc>
                <a:tc>
                  <a:txBody>
                    <a:bodyPr/>
                    <a:lstStyle/>
                    <a:p>
                      <a:r>
                        <a:rPr lang="es-ES" dirty="0" smtClean="0"/>
                        <a:t>Se selecciona un número aleatorio entre min</a:t>
                      </a:r>
                      <a:r>
                        <a:rPr lang="es-ES" baseline="0" dirty="0" smtClean="0"/>
                        <a:t> y </a:t>
                      </a:r>
                      <a:r>
                        <a:rPr lang="es-ES" baseline="0" dirty="0" err="1" smtClean="0"/>
                        <a:t>max</a:t>
                      </a:r>
                      <a:r>
                        <a:rPr lang="es-ES" baseline="0" dirty="0" smtClean="0"/>
                        <a:t>, y se divide entre el paso(</a:t>
                      </a:r>
                      <a:r>
                        <a:rPr lang="es-ES" baseline="0" dirty="0" err="1" smtClean="0"/>
                        <a:t>intv</a:t>
                      </a:r>
                      <a:r>
                        <a:rPr lang="es-ES" baseline="0" dirty="0" smtClean="0"/>
                        <a:t>)</a:t>
                      </a:r>
                      <a:endParaRPr lang="es-ES" dirty="0"/>
                    </a:p>
                  </a:txBody>
                  <a:tcPr/>
                </a:tc>
                <a:extLst>
                  <a:ext uri="{0D108BD9-81ED-4DB2-BD59-A6C34878D82A}">
                    <a16:rowId xmlns="" xmlns:a16="http://schemas.microsoft.com/office/drawing/2014/main" val="2554951521"/>
                  </a:ext>
                </a:extLst>
              </a:tr>
              <a:tr h="371020">
                <a:tc>
                  <a:txBody>
                    <a:bodyPr/>
                    <a:lstStyle/>
                    <a:p>
                      <a:endParaRPr lang="es-ES" dirty="0"/>
                    </a:p>
                  </a:txBody>
                  <a:tcPr/>
                </a:tc>
                <a:tc>
                  <a:txBody>
                    <a:bodyPr/>
                    <a:lstStyle/>
                    <a:p>
                      <a:endParaRPr lang="es-ES" dirty="0"/>
                    </a:p>
                  </a:txBody>
                  <a:tcPr/>
                </a:tc>
                <a:tc>
                  <a:txBody>
                    <a:bodyPr/>
                    <a:lstStyle/>
                    <a:p>
                      <a:r>
                        <a:rPr lang="es-ES" dirty="0" smtClean="0"/>
                        <a:t>Se redondea a</a:t>
                      </a:r>
                      <a:r>
                        <a:rPr lang="es-ES" baseline="0" dirty="0" smtClean="0"/>
                        <a:t> un número entero</a:t>
                      </a:r>
                      <a:endParaRPr lang="es-ES" dirty="0"/>
                    </a:p>
                  </a:txBody>
                  <a:tcPr/>
                </a:tc>
                <a:extLst>
                  <a:ext uri="{0D108BD9-81ED-4DB2-BD59-A6C34878D82A}">
                    <a16:rowId xmlns="" xmlns:a16="http://schemas.microsoft.com/office/drawing/2014/main" val="1427695710"/>
                  </a:ext>
                </a:extLst>
              </a:tr>
              <a:tr h="371020">
                <a:tc>
                  <a:txBody>
                    <a:bodyPr/>
                    <a:lstStyle/>
                    <a:p>
                      <a:endParaRPr lang="es-ES" dirty="0"/>
                    </a:p>
                  </a:txBody>
                  <a:tcPr/>
                </a:tc>
                <a:tc>
                  <a:txBody>
                    <a:bodyPr/>
                    <a:lstStyle/>
                    <a:p>
                      <a:endParaRPr lang="es-ES" dirty="0"/>
                    </a:p>
                  </a:txBody>
                  <a:tcPr/>
                </a:tc>
                <a:tc>
                  <a:txBody>
                    <a:bodyPr/>
                    <a:lstStyle/>
                    <a:p>
                      <a:r>
                        <a:rPr lang="es-ES" dirty="0" smtClean="0"/>
                        <a:t>Se multiplica</a:t>
                      </a:r>
                      <a:r>
                        <a:rPr lang="es-ES" baseline="0" dirty="0" smtClean="0"/>
                        <a:t> por el paso(</a:t>
                      </a:r>
                      <a:r>
                        <a:rPr lang="es-ES" baseline="0" dirty="0" err="1" smtClean="0"/>
                        <a:t>intv</a:t>
                      </a:r>
                      <a:r>
                        <a:rPr lang="es-ES" baseline="0" dirty="0" smtClean="0"/>
                        <a:t>)</a:t>
                      </a:r>
                      <a:endParaRPr lang="es-ES" dirty="0"/>
                    </a:p>
                  </a:txBody>
                  <a:tcPr/>
                </a:tc>
                <a:extLst>
                  <a:ext uri="{0D108BD9-81ED-4DB2-BD59-A6C34878D82A}">
                    <a16:rowId xmlns="" xmlns:a16="http://schemas.microsoft.com/office/drawing/2014/main" val="1009187632"/>
                  </a:ext>
                </a:extLst>
              </a:tr>
              <a:tr h="371020">
                <a:tc>
                  <a:txBody>
                    <a:bodyPr/>
                    <a:lstStyle/>
                    <a:p>
                      <a:endParaRPr lang="es-ES" dirty="0"/>
                    </a:p>
                  </a:txBody>
                  <a:tcPr/>
                </a:tc>
                <a:tc gridSpan="2">
                  <a:txBody>
                    <a:bodyPr/>
                    <a:lstStyle/>
                    <a:p>
                      <a:r>
                        <a:rPr lang="es-ES" dirty="0" smtClean="0"/>
                        <a:t>Fin</a:t>
                      </a:r>
                      <a:r>
                        <a:rPr lang="es-ES" baseline="0" dirty="0" smtClean="0"/>
                        <a:t> mientras</a:t>
                      </a:r>
                      <a:endParaRPr lang="es-ES" dirty="0"/>
                    </a:p>
                  </a:txBody>
                  <a:tcPr/>
                </a:tc>
                <a:tc hMerge="1">
                  <a:txBody>
                    <a:bodyPr/>
                    <a:lstStyle/>
                    <a:p>
                      <a:endParaRPr lang="es-ES" dirty="0"/>
                    </a:p>
                  </a:txBody>
                  <a:tcPr/>
                </a:tc>
                <a:extLst>
                  <a:ext uri="{0D108BD9-81ED-4DB2-BD59-A6C34878D82A}">
                    <a16:rowId xmlns="" xmlns:a16="http://schemas.microsoft.com/office/drawing/2014/main" val="993100956"/>
                  </a:ext>
                </a:extLst>
              </a:tr>
              <a:tr h="371020">
                <a:tc>
                  <a:txBody>
                    <a:bodyPr/>
                    <a:lstStyle/>
                    <a:p>
                      <a:endParaRPr lang="es-ES" dirty="0"/>
                    </a:p>
                  </a:txBody>
                  <a:tcPr/>
                </a:tc>
                <a:tc gridSpan="2">
                  <a:txBody>
                    <a:bodyPr/>
                    <a:lstStyle/>
                    <a:p>
                      <a:r>
                        <a:rPr lang="es-ES" dirty="0" smtClean="0"/>
                        <a:t>Se</a:t>
                      </a:r>
                      <a:r>
                        <a:rPr lang="es-ES" baseline="0" dirty="0" smtClean="0"/>
                        <a:t> retorna la lista de valores</a:t>
                      </a:r>
                      <a:endParaRPr lang="es-ES" dirty="0"/>
                    </a:p>
                  </a:txBody>
                  <a:tcPr/>
                </a:tc>
                <a:tc hMerge="1">
                  <a:txBody>
                    <a:bodyPr/>
                    <a:lstStyle/>
                    <a:p>
                      <a:endParaRPr lang="es-ES" dirty="0"/>
                    </a:p>
                  </a:txBody>
                  <a:tcPr/>
                </a:tc>
                <a:extLst>
                  <a:ext uri="{0D108BD9-81ED-4DB2-BD59-A6C34878D82A}">
                    <a16:rowId xmlns="" xmlns:a16="http://schemas.microsoft.com/office/drawing/2014/main" val="3588268998"/>
                  </a:ext>
                </a:extLst>
              </a:tr>
            </a:tbl>
          </a:graphicData>
        </a:graphic>
      </p:graphicFrame>
    </p:spTree>
    <p:extLst>
      <p:ext uri="{BB962C8B-B14F-4D97-AF65-F5344CB8AC3E}">
        <p14:creationId xmlns:p14="http://schemas.microsoft.com/office/powerpoint/2010/main" val="405862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8232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52537"/>
            <a:ext cx="8595360" cy="4351337"/>
          </a:xfrm>
        </p:spPr>
        <p:txBody>
          <a:bodyPr/>
          <a:lstStyle/>
          <a:p>
            <a:r>
              <a:rPr lang="es-ES" dirty="0" smtClean="0"/>
              <a:t>Ejemplo 1: [</a:t>
            </a:r>
            <a:r>
              <a:rPr lang="es-ES" dirty="0"/>
              <a:t>0.4, 0.8, 0.4, 0.2, 0.2</a:t>
            </a:r>
            <a:r>
              <a:rPr lang="es-ES" dirty="0" smtClean="0"/>
              <a:t>]  	</a:t>
            </a:r>
            <a:r>
              <a:rPr lang="es-ES" dirty="0" err="1" smtClean="0"/>
              <a:t>Intv</a:t>
            </a:r>
            <a:r>
              <a:rPr lang="es-ES" dirty="0" smtClean="0"/>
              <a:t>=0.2</a:t>
            </a:r>
          </a:p>
          <a:p>
            <a:endParaRPr lang="es-ES" dirty="0"/>
          </a:p>
          <a:p>
            <a:endParaRPr lang="es-ES" dirty="0" smtClean="0"/>
          </a:p>
          <a:p>
            <a:endParaRPr lang="es-ES" dirty="0"/>
          </a:p>
          <a:p>
            <a:endParaRPr lang="es-ES" dirty="0" smtClean="0"/>
          </a:p>
          <a:p>
            <a:endParaRPr lang="es-ES" dirty="0"/>
          </a:p>
          <a:p>
            <a:r>
              <a:rPr lang="es-ES" dirty="0" smtClean="0"/>
              <a:t>Ejemplo 2: </a:t>
            </a:r>
            <a:r>
              <a:rPr lang="es-ES" dirty="0"/>
              <a:t>[0.2, 0.8, 1.0, 0.0, 0.8</a:t>
            </a:r>
            <a:r>
              <a:rPr lang="es-ES" dirty="0" smtClean="0"/>
              <a:t>] 	</a:t>
            </a:r>
            <a:r>
              <a:rPr lang="es-ES" dirty="0" err="1" smtClean="0"/>
              <a:t>Intv</a:t>
            </a:r>
            <a:r>
              <a:rPr lang="es-ES" dirty="0" smtClean="0"/>
              <a:t>=0.3</a:t>
            </a:r>
            <a:endParaRPr lang="es-ES" dirty="0"/>
          </a:p>
          <a:p>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332929843"/>
              </p:ext>
            </p:extLst>
          </p:nvPr>
        </p:nvGraphicFramePr>
        <p:xfrm>
          <a:off x="1495551" y="1634066"/>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4031248115"/>
                    </a:ext>
                  </a:extLst>
                </a:gridCol>
                <a:gridCol w="1354667">
                  <a:extLst>
                    <a:ext uri="{9D8B030D-6E8A-4147-A177-3AD203B41FA5}">
                      <a16:colId xmlns="" xmlns:a16="http://schemas.microsoft.com/office/drawing/2014/main" val="220679877"/>
                    </a:ext>
                  </a:extLst>
                </a:gridCol>
                <a:gridCol w="1354667">
                  <a:extLst>
                    <a:ext uri="{9D8B030D-6E8A-4147-A177-3AD203B41FA5}">
                      <a16:colId xmlns="" xmlns:a16="http://schemas.microsoft.com/office/drawing/2014/main" val="2773510325"/>
                    </a:ext>
                  </a:extLst>
                </a:gridCol>
                <a:gridCol w="1354667">
                  <a:extLst>
                    <a:ext uri="{9D8B030D-6E8A-4147-A177-3AD203B41FA5}">
                      <a16:colId xmlns="" xmlns:a16="http://schemas.microsoft.com/office/drawing/2014/main" val="269533158"/>
                    </a:ext>
                  </a:extLst>
                </a:gridCol>
                <a:gridCol w="1354667">
                  <a:extLst>
                    <a:ext uri="{9D8B030D-6E8A-4147-A177-3AD203B41FA5}">
                      <a16:colId xmlns="" xmlns:a16="http://schemas.microsoft.com/office/drawing/2014/main" val="4000846733"/>
                    </a:ext>
                  </a:extLst>
                </a:gridCol>
                <a:gridCol w="1354667">
                  <a:extLst>
                    <a:ext uri="{9D8B030D-6E8A-4147-A177-3AD203B41FA5}">
                      <a16:colId xmlns="" xmlns:a16="http://schemas.microsoft.com/office/drawing/2014/main" val="465695325"/>
                    </a:ext>
                  </a:extLst>
                </a:gridCol>
              </a:tblGrid>
              <a:tr h="370840">
                <a:tc>
                  <a:txBody>
                    <a:bodyPr/>
                    <a:lstStyle/>
                    <a:p>
                      <a:endParaRPr lang="es-ES" dirty="0"/>
                    </a:p>
                  </a:txBody>
                  <a:tcPr/>
                </a:tc>
                <a:tc>
                  <a:txBody>
                    <a:bodyPr/>
                    <a:lstStyle/>
                    <a:p>
                      <a:r>
                        <a:rPr lang="es-ES" dirty="0" smtClean="0"/>
                        <a:t>0.4</a:t>
                      </a:r>
                      <a:endParaRPr lang="es-ES" dirty="0"/>
                    </a:p>
                  </a:txBody>
                  <a:tcPr/>
                </a:tc>
                <a:tc>
                  <a:txBody>
                    <a:bodyPr/>
                    <a:lstStyle/>
                    <a:p>
                      <a:r>
                        <a:rPr lang="es-ES" dirty="0" smtClean="0"/>
                        <a:t>0.8</a:t>
                      </a:r>
                      <a:endParaRPr lang="es-ES" dirty="0"/>
                    </a:p>
                  </a:txBody>
                  <a:tcPr/>
                </a:tc>
                <a:tc>
                  <a:txBody>
                    <a:bodyPr/>
                    <a:lstStyle/>
                    <a:p>
                      <a:r>
                        <a:rPr lang="es-ES" dirty="0" smtClean="0"/>
                        <a:t>0.4</a:t>
                      </a:r>
                      <a:endParaRPr lang="es-ES" dirty="0"/>
                    </a:p>
                  </a:txBody>
                  <a:tcPr/>
                </a:tc>
                <a:tc>
                  <a:txBody>
                    <a:bodyPr/>
                    <a:lstStyle/>
                    <a:p>
                      <a:r>
                        <a:rPr lang="es-ES" dirty="0" smtClean="0"/>
                        <a:t>0.2</a:t>
                      </a:r>
                      <a:endParaRPr lang="es-ES" dirty="0"/>
                    </a:p>
                  </a:txBody>
                  <a:tcPr/>
                </a:tc>
                <a:tc>
                  <a:txBody>
                    <a:bodyPr/>
                    <a:lstStyle/>
                    <a:p>
                      <a:r>
                        <a:rPr lang="es-ES" dirty="0" smtClean="0"/>
                        <a:t>0.2</a:t>
                      </a:r>
                      <a:endParaRPr lang="es-ES" dirty="0"/>
                    </a:p>
                  </a:txBody>
                  <a:tcPr/>
                </a:tc>
                <a:extLst>
                  <a:ext uri="{0D108BD9-81ED-4DB2-BD59-A6C34878D82A}">
                    <a16:rowId xmlns="" xmlns:a16="http://schemas.microsoft.com/office/drawing/2014/main"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0.4861205</a:t>
                      </a:r>
                    </a:p>
                  </a:txBody>
                  <a:tcPr/>
                </a:tc>
                <a:tc>
                  <a:txBody>
                    <a:bodyPr/>
                    <a:lstStyle/>
                    <a:p>
                      <a:r>
                        <a:rPr lang="es-ES" dirty="0" smtClean="0"/>
                        <a:t>0.7533201</a:t>
                      </a:r>
                    </a:p>
                  </a:txBody>
                  <a:tcPr/>
                </a:tc>
                <a:tc>
                  <a:txBody>
                    <a:bodyPr/>
                    <a:lstStyle/>
                    <a:p>
                      <a:r>
                        <a:rPr lang="es-ES" dirty="0" smtClean="0"/>
                        <a:t>0.4606797</a:t>
                      </a:r>
                    </a:p>
                  </a:txBody>
                  <a:tcPr/>
                </a:tc>
                <a:tc>
                  <a:txBody>
                    <a:bodyPr/>
                    <a:lstStyle/>
                    <a:p>
                      <a:r>
                        <a:rPr lang="es-ES" dirty="0" smtClean="0"/>
                        <a:t>0.2671009</a:t>
                      </a:r>
                    </a:p>
                  </a:txBody>
                  <a:tcPr/>
                </a:tc>
                <a:tc>
                  <a:txBody>
                    <a:bodyPr/>
                    <a:lstStyle/>
                    <a:p>
                      <a:r>
                        <a:rPr lang="es-ES" dirty="0" smtClean="0"/>
                        <a:t>0.2088720</a:t>
                      </a:r>
                    </a:p>
                  </a:txBody>
                  <a:tcPr/>
                </a:tc>
                <a:extLst>
                  <a:ext uri="{0D108BD9-81ED-4DB2-BD59-A6C34878D82A}">
                    <a16:rowId xmlns="" xmlns:a16="http://schemas.microsoft.com/office/drawing/2014/main"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2.4306028</a:t>
                      </a:r>
                    </a:p>
                  </a:txBody>
                  <a:tcPr/>
                </a:tc>
                <a:tc>
                  <a:txBody>
                    <a:bodyPr/>
                    <a:lstStyle/>
                    <a:p>
                      <a:r>
                        <a:rPr lang="es-ES" dirty="0" smtClean="0"/>
                        <a:t>3.7666008</a:t>
                      </a:r>
                    </a:p>
                  </a:txBody>
                  <a:tcPr/>
                </a:tc>
                <a:tc>
                  <a:txBody>
                    <a:bodyPr/>
                    <a:lstStyle/>
                    <a:p>
                      <a:r>
                        <a:rPr lang="es-ES" dirty="0" smtClean="0"/>
                        <a:t>2.3033989</a:t>
                      </a:r>
                    </a:p>
                  </a:txBody>
                  <a:tcPr/>
                </a:tc>
                <a:tc>
                  <a:txBody>
                    <a:bodyPr/>
                    <a:lstStyle/>
                    <a:p>
                      <a:r>
                        <a:rPr lang="es-ES" dirty="0" smtClean="0"/>
                        <a:t>1.3355049</a:t>
                      </a:r>
                    </a:p>
                  </a:txBody>
                  <a:tcPr/>
                </a:tc>
                <a:tc>
                  <a:txBody>
                    <a:bodyPr/>
                    <a:lstStyle/>
                    <a:p>
                      <a:r>
                        <a:rPr lang="es-ES" dirty="0" smtClean="0"/>
                        <a:t>1.0443602</a:t>
                      </a:r>
                    </a:p>
                  </a:txBody>
                  <a:tcPr/>
                </a:tc>
                <a:extLst>
                  <a:ext uri="{0D108BD9-81ED-4DB2-BD59-A6C34878D82A}">
                    <a16:rowId xmlns="" xmlns:a16="http://schemas.microsoft.com/office/drawing/2014/main" val="4209900852"/>
                  </a:ext>
                </a:extLst>
              </a:tr>
              <a:tr h="370840">
                <a:tc>
                  <a:txBody>
                    <a:bodyPr/>
                    <a:lstStyle/>
                    <a:p>
                      <a:r>
                        <a:rPr lang="es-ES" dirty="0" smtClean="0"/>
                        <a:t>Redondear</a:t>
                      </a:r>
                      <a:endParaRPr lang="es-ES" dirty="0"/>
                    </a:p>
                  </a:txBody>
                  <a:tcPr/>
                </a:tc>
                <a:tc>
                  <a:txBody>
                    <a:bodyPr/>
                    <a:lstStyle/>
                    <a:p>
                      <a:r>
                        <a:rPr lang="es-ES" dirty="0" smtClean="0"/>
                        <a:t>2</a:t>
                      </a:r>
                    </a:p>
                  </a:txBody>
                  <a:tcPr/>
                </a:tc>
                <a:tc>
                  <a:txBody>
                    <a:bodyPr/>
                    <a:lstStyle/>
                    <a:p>
                      <a:r>
                        <a:rPr lang="es-ES" dirty="0" smtClean="0"/>
                        <a:t>4</a:t>
                      </a:r>
                    </a:p>
                  </a:txBody>
                  <a:tcPr/>
                </a:tc>
                <a:tc>
                  <a:txBody>
                    <a:bodyPr/>
                    <a:lstStyle/>
                    <a:p>
                      <a:r>
                        <a:rPr lang="es-ES" dirty="0" smtClean="0"/>
                        <a:t>2</a:t>
                      </a:r>
                    </a:p>
                  </a:txBody>
                  <a:tcPr/>
                </a:tc>
                <a:tc>
                  <a:txBody>
                    <a:bodyPr/>
                    <a:lstStyle/>
                    <a:p>
                      <a:r>
                        <a:rPr lang="es-ES" dirty="0" smtClean="0"/>
                        <a:t>1</a:t>
                      </a:r>
                    </a:p>
                  </a:txBody>
                  <a:tcPr/>
                </a:tc>
                <a:tc>
                  <a:txBody>
                    <a:bodyPr/>
                    <a:lstStyle/>
                    <a:p>
                      <a:r>
                        <a:rPr lang="es-ES" dirty="0" smtClean="0"/>
                        <a:t>1</a:t>
                      </a:r>
                    </a:p>
                  </a:txBody>
                  <a:tcPr/>
                </a:tc>
                <a:extLst>
                  <a:ext uri="{0D108BD9-81ED-4DB2-BD59-A6C34878D82A}">
                    <a16:rowId xmlns="" xmlns:a16="http://schemas.microsoft.com/office/drawing/2014/main"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0.4</a:t>
                      </a:r>
                    </a:p>
                  </a:txBody>
                  <a:tcPr/>
                </a:tc>
                <a:tc>
                  <a:txBody>
                    <a:bodyPr/>
                    <a:lstStyle/>
                    <a:p>
                      <a:r>
                        <a:rPr lang="es-ES" dirty="0" smtClean="0"/>
                        <a:t>0.8</a:t>
                      </a:r>
                    </a:p>
                  </a:txBody>
                  <a:tcPr/>
                </a:tc>
                <a:tc>
                  <a:txBody>
                    <a:bodyPr/>
                    <a:lstStyle/>
                    <a:p>
                      <a:r>
                        <a:rPr lang="es-ES" dirty="0" smtClean="0"/>
                        <a:t>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0.2</a:t>
                      </a:r>
                    </a:p>
                  </a:txBody>
                  <a:tcPr/>
                </a:tc>
                <a:tc>
                  <a:txBody>
                    <a:bodyPr/>
                    <a:lstStyle/>
                    <a:p>
                      <a:r>
                        <a:rPr lang="es-ES" dirty="0" smtClean="0"/>
                        <a:t>0.2</a:t>
                      </a:r>
                    </a:p>
                  </a:txBody>
                  <a:tcPr/>
                </a:tc>
                <a:extLst>
                  <a:ext uri="{0D108BD9-81ED-4DB2-BD59-A6C34878D82A}">
                    <a16:rowId xmlns="" xmlns:a16="http://schemas.microsoft.com/office/drawing/2014/main" val="31952646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7956329"/>
              </p:ext>
            </p:extLst>
          </p:nvPr>
        </p:nvGraphicFramePr>
        <p:xfrm>
          <a:off x="1495551" y="4532523"/>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4031248115"/>
                    </a:ext>
                  </a:extLst>
                </a:gridCol>
                <a:gridCol w="1354667">
                  <a:extLst>
                    <a:ext uri="{9D8B030D-6E8A-4147-A177-3AD203B41FA5}">
                      <a16:colId xmlns="" xmlns:a16="http://schemas.microsoft.com/office/drawing/2014/main" val="220679877"/>
                    </a:ext>
                  </a:extLst>
                </a:gridCol>
                <a:gridCol w="1354667">
                  <a:extLst>
                    <a:ext uri="{9D8B030D-6E8A-4147-A177-3AD203B41FA5}">
                      <a16:colId xmlns="" xmlns:a16="http://schemas.microsoft.com/office/drawing/2014/main" val="2773510325"/>
                    </a:ext>
                  </a:extLst>
                </a:gridCol>
                <a:gridCol w="1354667">
                  <a:extLst>
                    <a:ext uri="{9D8B030D-6E8A-4147-A177-3AD203B41FA5}">
                      <a16:colId xmlns="" xmlns:a16="http://schemas.microsoft.com/office/drawing/2014/main" val="269533158"/>
                    </a:ext>
                  </a:extLst>
                </a:gridCol>
                <a:gridCol w="1354667">
                  <a:extLst>
                    <a:ext uri="{9D8B030D-6E8A-4147-A177-3AD203B41FA5}">
                      <a16:colId xmlns="" xmlns:a16="http://schemas.microsoft.com/office/drawing/2014/main" val="4000846733"/>
                    </a:ext>
                  </a:extLst>
                </a:gridCol>
                <a:gridCol w="1354667">
                  <a:extLst>
                    <a:ext uri="{9D8B030D-6E8A-4147-A177-3AD203B41FA5}">
                      <a16:colId xmlns="" xmlns:a16="http://schemas.microsoft.com/office/drawing/2014/main" val="465695325"/>
                    </a:ext>
                  </a:extLst>
                </a:gridCol>
              </a:tblGrid>
              <a:tr h="370840">
                <a:tc>
                  <a:txBody>
                    <a:bodyPr/>
                    <a:lstStyle/>
                    <a:p>
                      <a:endParaRPr lang="es-ES" dirty="0"/>
                    </a:p>
                  </a:txBody>
                  <a:tcPr/>
                </a:tc>
                <a:tc>
                  <a:txBody>
                    <a:bodyPr/>
                    <a:lstStyle/>
                    <a:p>
                      <a:r>
                        <a:rPr lang="es-ES" dirty="0" smtClean="0"/>
                        <a:t>0.3</a:t>
                      </a:r>
                      <a:endParaRPr lang="es-ES" dirty="0"/>
                    </a:p>
                  </a:txBody>
                  <a:tcPr/>
                </a:tc>
                <a:tc>
                  <a:txBody>
                    <a:bodyPr/>
                    <a:lstStyle/>
                    <a:p>
                      <a:r>
                        <a:rPr lang="es-ES" dirty="0" smtClean="0"/>
                        <a:t>0.6</a:t>
                      </a:r>
                      <a:endParaRPr lang="es-ES" dirty="0"/>
                    </a:p>
                  </a:txBody>
                  <a:tcPr/>
                </a:tc>
                <a:tc>
                  <a:txBody>
                    <a:bodyPr/>
                    <a:lstStyle/>
                    <a:p>
                      <a:r>
                        <a:rPr lang="es-ES" dirty="0" smtClean="0"/>
                        <a:t>0.0</a:t>
                      </a:r>
                      <a:endParaRPr lang="es-ES" dirty="0"/>
                    </a:p>
                  </a:txBody>
                  <a:tcPr/>
                </a:tc>
                <a:tc>
                  <a:txBody>
                    <a:bodyPr/>
                    <a:lstStyle/>
                    <a:p>
                      <a:r>
                        <a:rPr lang="es-ES" dirty="0" smtClean="0"/>
                        <a:t>0.0</a:t>
                      </a:r>
                      <a:endParaRPr lang="es-ES" dirty="0"/>
                    </a:p>
                  </a:txBody>
                  <a:tcPr/>
                </a:tc>
                <a:tc>
                  <a:txBody>
                    <a:bodyPr/>
                    <a:lstStyle/>
                    <a:p>
                      <a:r>
                        <a:rPr lang="es-ES" dirty="0" smtClean="0"/>
                        <a:t>0.9</a:t>
                      </a:r>
                      <a:endParaRPr lang="es-ES" dirty="0"/>
                    </a:p>
                  </a:txBody>
                  <a:tcPr/>
                </a:tc>
                <a:extLst>
                  <a:ext uri="{0D108BD9-81ED-4DB2-BD59-A6C34878D82A}">
                    <a16:rowId xmlns="" xmlns:a16="http://schemas.microsoft.com/office/drawing/2014/main"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0.2224768</a:t>
                      </a:r>
                    </a:p>
                  </a:txBody>
                  <a:tcPr/>
                </a:tc>
                <a:tc>
                  <a:txBody>
                    <a:bodyPr/>
                    <a:lstStyle/>
                    <a:p>
                      <a:r>
                        <a:rPr lang="es-ES" dirty="0" smtClean="0"/>
                        <a:t>0.5669715</a:t>
                      </a:r>
                    </a:p>
                  </a:txBody>
                  <a:tcPr/>
                </a:tc>
                <a:tc>
                  <a:txBody>
                    <a:bodyPr/>
                    <a:lstStyle/>
                    <a:p>
                      <a:r>
                        <a:rPr lang="es-ES" dirty="0" smtClean="0"/>
                        <a:t>0.1426356</a:t>
                      </a:r>
                    </a:p>
                  </a:txBody>
                  <a:tcPr/>
                </a:tc>
                <a:tc>
                  <a:txBody>
                    <a:bodyPr/>
                    <a:lstStyle/>
                    <a:p>
                      <a:r>
                        <a:rPr lang="es-ES" dirty="0" smtClean="0"/>
                        <a:t>0.0723879</a:t>
                      </a:r>
                    </a:p>
                  </a:txBody>
                  <a:tcPr/>
                </a:tc>
                <a:tc>
                  <a:txBody>
                    <a:bodyPr/>
                    <a:lstStyle/>
                    <a:p>
                      <a:r>
                        <a:rPr lang="es-ES" dirty="0" smtClean="0"/>
                        <a:t>0.8505397</a:t>
                      </a:r>
                    </a:p>
                  </a:txBody>
                  <a:tcPr/>
                </a:tc>
                <a:extLst>
                  <a:ext uri="{0D108BD9-81ED-4DB2-BD59-A6C34878D82A}">
                    <a16:rowId xmlns="" xmlns:a16="http://schemas.microsoft.com/office/drawing/2014/main"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0.7415895</a:t>
                      </a:r>
                    </a:p>
                  </a:txBody>
                  <a:tcPr/>
                </a:tc>
                <a:tc>
                  <a:txBody>
                    <a:bodyPr/>
                    <a:lstStyle/>
                    <a:p>
                      <a:r>
                        <a:rPr lang="es-ES" dirty="0" smtClean="0"/>
                        <a:t>1.8899050</a:t>
                      </a:r>
                    </a:p>
                  </a:txBody>
                  <a:tcPr/>
                </a:tc>
                <a:tc>
                  <a:txBody>
                    <a:bodyPr/>
                    <a:lstStyle/>
                    <a:p>
                      <a:r>
                        <a:rPr lang="es-ES" dirty="0" smtClean="0"/>
                        <a:t>0.4754520</a:t>
                      </a:r>
                    </a:p>
                  </a:txBody>
                  <a:tcPr/>
                </a:tc>
                <a:tc>
                  <a:txBody>
                    <a:bodyPr/>
                    <a:lstStyle/>
                    <a:p>
                      <a:r>
                        <a:rPr lang="es-ES" dirty="0" smtClean="0"/>
                        <a:t>0.2412933</a:t>
                      </a:r>
                    </a:p>
                  </a:txBody>
                  <a:tcPr/>
                </a:tc>
                <a:tc>
                  <a:txBody>
                    <a:bodyPr/>
                    <a:lstStyle/>
                    <a:p>
                      <a:r>
                        <a:rPr lang="es-ES" dirty="0" smtClean="0"/>
                        <a:t>2.8351325</a:t>
                      </a:r>
                    </a:p>
                  </a:txBody>
                  <a:tcPr/>
                </a:tc>
                <a:extLst>
                  <a:ext uri="{0D108BD9-81ED-4DB2-BD59-A6C34878D82A}">
                    <a16:rowId xmlns="" xmlns:a16="http://schemas.microsoft.com/office/drawing/2014/main" val="4209900852"/>
                  </a:ext>
                </a:extLst>
              </a:tr>
              <a:tr h="370840">
                <a:tc>
                  <a:txBody>
                    <a:bodyPr/>
                    <a:lstStyle/>
                    <a:p>
                      <a:r>
                        <a:rPr lang="es-ES" dirty="0" smtClean="0"/>
                        <a:t>Redondear</a:t>
                      </a:r>
                      <a:endParaRPr lang="es-ES" dirty="0"/>
                    </a:p>
                  </a:txBody>
                  <a:tcPr/>
                </a:tc>
                <a:tc>
                  <a:txBody>
                    <a:bodyPr/>
                    <a:lstStyle/>
                    <a:p>
                      <a:r>
                        <a:rPr lang="es-ES" dirty="0" smtClean="0"/>
                        <a:t>1</a:t>
                      </a:r>
                    </a:p>
                  </a:txBody>
                  <a:tcPr/>
                </a:tc>
                <a:tc>
                  <a:txBody>
                    <a:bodyPr/>
                    <a:lstStyle/>
                    <a:p>
                      <a:r>
                        <a:rPr lang="es-ES" dirty="0" smtClean="0"/>
                        <a:t>2</a:t>
                      </a:r>
                    </a:p>
                  </a:txBody>
                  <a:tcPr/>
                </a:tc>
                <a:tc>
                  <a:txBody>
                    <a:bodyPr/>
                    <a:lstStyle/>
                    <a:p>
                      <a:r>
                        <a:rPr lang="es-ES" dirty="0" smtClean="0"/>
                        <a:t>0</a:t>
                      </a:r>
                    </a:p>
                  </a:txBody>
                  <a:tcPr/>
                </a:tc>
                <a:tc>
                  <a:txBody>
                    <a:bodyPr/>
                    <a:lstStyle/>
                    <a:p>
                      <a:r>
                        <a:rPr lang="es-ES" dirty="0" smtClean="0"/>
                        <a:t>0</a:t>
                      </a:r>
                    </a:p>
                  </a:txBody>
                  <a:tcPr/>
                </a:tc>
                <a:tc>
                  <a:txBody>
                    <a:bodyPr/>
                    <a:lstStyle/>
                    <a:p>
                      <a:r>
                        <a:rPr lang="es-ES" dirty="0" smtClean="0"/>
                        <a:t>3</a:t>
                      </a:r>
                    </a:p>
                  </a:txBody>
                  <a:tcPr/>
                </a:tc>
                <a:extLst>
                  <a:ext uri="{0D108BD9-81ED-4DB2-BD59-A6C34878D82A}">
                    <a16:rowId xmlns="" xmlns:a16="http://schemas.microsoft.com/office/drawing/2014/main"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r>
                        <a:rPr lang="es-ES" dirty="0" smtClean="0"/>
                        <a:t>0.9</a:t>
                      </a:r>
                    </a:p>
                  </a:txBody>
                  <a:tcPr/>
                </a:tc>
                <a:extLst>
                  <a:ext uri="{0D108BD9-81ED-4DB2-BD59-A6C34878D82A}">
                    <a16:rowId xmlns="" xmlns:a16="http://schemas.microsoft.com/office/drawing/2014/main" val="3195264674"/>
                  </a:ext>
                </a:extLst>
              </a:tr>
            </a:tbl>
          </a:graphicData>
        </a:graphic>
      </p:graphicFrame>
    </p:spTree>
    <p:extLst>
      <p:ext uri="{BB962C8B-B14F-4D97-AF65-F5344CB8AC3E}">
        <p14:creationId xmlns:p14="http://schemas.microsoft.com/office/powerpoint/2010/main" val="11447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664448" cy="5029200"/>
          </a:xfrm>
        </p:spPr>
        <p:txBody>
          <a:bodyPr>
            <a:normAutofit/>
          </a:bodyPr>
          <a:lstStyle/>
          <a:p>
            <a:r>
              <a:rPr lang="es-ES" dirty="0" smtClean="0"/>
              <a:t>Mutación</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r>
              <a:rPr lang="es-ES" dirty="0" smtClean="0"/>
              <a:t>Ejemplo:</a:t>
            </a:r>
          </a:p>
          <a:p>
            <a:pPr marL="0" indent="0">
              <a:buNone/>
            </a:pPr>
            <a:r>
              <a:rPr lang="es-ES" dirty="0" smtClean="0"/>
              <a:t>    </a:t>
            </a:r>
            <a:r>
              <a:rPr lang="es-ES" u="sng" dirty="0" smtClean="0"/>
              <a:t>Solución inicial</a:t>
            </a:r>
            <a:r>
              <a:rPr lang="es-ES" dirty="0" smtClean="0"/>
              <a:t>				       </a:t>
            </a:r>
            <a:r>
              <a:rPr lang="es-ES" u="sng" dirty="0" smtClean="0"/>
              <a:t>Solución final</a:t>
            </a:r>
          </a:p>
          <a:p>
            <a:pPr marL="0" indent="0">
              <a:buNone/>
            </a:pPr>
            <a:r>
              <a:rPr lang="es-ES" dirty="0" smtClean="0"/>
              <a:t>[0.9, 0.3, </a:t>
            </a:r>
            <a:r>
              <a:rPr lang="es-ES" dirty="0" smtClean="0">
                <a:solidFill>
                  <a:srgbClr val="FF0000"/>
                </a:solidFill>
              </a:rPr>
              <a:t>0.0</a:t>
            </a:r>
            <a:r>
              <a:rPr lang="es-ES" dirty="0" smtClean="0"/>
              <a:t>, 0.6, 0.0] 				[</a:t>
            </a:r>
            <a:r>
              <a:rPr lang="es-ES" dirty="0"/>
              <a:t>0.9, 0.3, </a:t>
            </a:r>
            <a:r>
              <a:rPr lang="es-ES" dirty="0">
                <a:solidFill>
                  <a:srgbClr val="00B0F0"/>
                </a:solidFill>
              </a:rPr>
              <a:t>0.3</a:t>
            </a:r>
            <a:r>
              <a:rPr lang="es-ES" dirty="0"/>
              <a:t>, 0.6, 0.0</a:t>
            </a:r>
            <a:r>
              <a:rPr lang="es-ES" dirty="0" smtClean="0"/>
              <a:t>]</a:t>
            </a:r>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805221244"/>
              </p:ext>
            </p:extLst>
          </p:nvPr>
        </p:nvGraphicFramePr>
        <p:xfrm>
          <a:off x="1412240" y="1934673"/>
          <a:ext cx="8107680" cy="2707163"/>
        </p:xfrm>
        <a:graphic>
          <a:graphicData uri="http://schemas.openxmlformats.org/drawingml/2006/table">
            <a:tbl>
              <a:tblPr firstRow="1" bandRow="1">
                <a:tableStyleId>{5940675A-B579-460E-94D1-54222C63F5DA}</a:tableStyleId>
              </a:tblPr>
              <a:tblGrid>
                <a:gridCol w="406400">
                  <a:extLst>
                    <a:ext uri="{9D8B030D-6E8A-4147-A177-3AD203B41FA5}">
                      <a16:colId xmlns="" xmlns:a16="http://schemas.microsoft.com/office/drawing/2014/main" val="1801000517"/>
                    </a:ext>
                  </a:extLst>
                </a:gridCol>
                <a:gridCol w="7701280">
                  <a:extLst>
                    <a:ext uri="{9D8B030D-6E8A-4147-A177-3AD203B41FA5}">
                      <a16:colId xmlns="" xmlns:a16="http://schemas.microsoft.com/office/drawing/2014/main" val="1657204703"/>
                    </a:ext>
                  </a:extLst>
                </a:gridCol>
              </a:tblGrid>
              <a:tr h="604043">
                <a:tc gridSpan="2">
                  <a:txBody>
                    <a:bodyPr/>
                    <a:lstStyle/>
                    <a:p>
                      <a:r>
                        <a:rPr lang="es-ES" dirty="0" smtClean="0"/>
                        <a:t>Entrada: </a:t>
                      </a:r>
                      <a:r>
                        <a:rPr lang="es-ES" dirty="0" err="1" smtClean="0"/>
                        <a:t>solution</a:t>
                      </a:r>
                      <a:r>
                        <a:rPr lang="es-ES" dirty="0" smtClean="0"/>
                        <a:t> (arreglo)</a:t>
                      </a:r>
                      <a:endParaRPr lang="es-ES" baseline="0" dirty="0" smtClean="0"/>
                    </a:p>
                  </a:txBody>
                  <a:tcPr/>
                </a:tc>
                <a:tc hMerge="1">
                  <a:txBody>
                    <a:bodyPr/>
                    <a:lstStyle/>
                    <a:p>
                      <a:endParaRPr lang="es-ES"/>
                    </a:p>
                  </a:txBody>
                  <a:tcPr/>
                </a:tc>
                <a:extLst>
                  <a:ext uri="{0D108BD9-81ED-4DB2-BD59-A6C34878D82A}">
                    <a16:rowId xmlns="" xmlns:a16="http://schemas.microsoft.com/office/drawing/2014/main" val="1190365663"/>
                  </a:ext>
                </a:extLst>
              </a:tr>
              <a:tr h="325680">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 xmlns:a16="http://schemas.microsoft.com/office/drawing/2014/main" val="1730090890"/>
                  </a:ext>
                </a:extLst>
              </a:tr>
              <a:tr h="325680">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random_index</a:t>
                      </a:r>
                      <a:r>
                        <a:rPr lang="es-ES" dirty="0" smtClean="0"/>
                        <a:t> = se elige un </a:t>
                      </a:r>
                      <a:r>
                        <a:rPr lang="es-ES" dirty="0" err="1" smtClean="0"/>
                        <a:t>index</a:t>
                      </a:r>
                      <a:r>
                        <a:rPr lang="es-ES" dirty="0" smtClean="0"/>
                        <a:t> aleatorio(0 al tamaño</a:t>
                      </a:r>
                      <a:r>
                        <a:rPr lang="es-ES" baseline="0" dirty="0" smtClean="0"/>
                        <a:t> del arreglo-1</a:t>
                      </a:r>
                      <a:r>
                        <a:rPr lang="es-ES" dirty="0" smtClean="0"/>
                        <a:t>)</a:t>
                      </a:r>
                    </a:p>
                  </a:txBody>
                  <a:tcPr/>
                </a:tc>
                <a:extLst>
                  <a:ext uri="{0D108BD9-81ED-4DB2-BD59-A6C34878D82A}">
                    <a16:rowId xmlns="" xmlns:a16="http://schemas.microsoft.com/office/drawing/2014/main" val="1626348320"/>
                  </a:ext>
                </a:extLst>
              </a:tr>
              <a:tr h="569940">
                <a:tc>
                  <a:txBody>
                    <a:bodyPr/>
                    <a:lstStyle/>
                    <a:p>
                      <a:endParaRPr lang="es-ES" dirty="0"/>
                    </a:p>
                  </a:txBody>
                  <a:tcPr/>
                </a:tc>
                <a:tc>
                  <a:txBody>
                    <a:bodyPr/>
                    <a:lstStyle/>
                    <a:p>
                      <a:r>
                        <a:rPr lang="es-ES" dirty="0" err="1" smtClean="0"/>
                        <a:t>change</a:t>
                      </a:r>
                      <a:r>
                        <a:rPr lang="es-ES" dirty="0" smtClean="0"/>
                        <a:t> = se</a:t>
                      </a:r>
                      <a:r>
                        <a:rPr lang="es-ES" baseline="0" dirty="0" smtClean="0"/>
                        <a:t> elige un número aleatorio entre </a:t>
                      </a:r>
                      <a:r>
                        <a:rPr lang="es-ES" dirty="0" smtClean="0"/>
                        <a:t>MAX_VALUE</a:t>
                      </a:r>
                      <a:r>
                        <a:rPr lang="es-ES" baseline="0" dirty="0" smtClean="0"/>
                        <a:t>  y </a:t>
                      </a:r>
                      <a:r>
                        <a:rPr lang="es-ES" dirty="0" smtClean="0"/>
                        <a:t>MIN_VALUE</a:t>
                      </a:r>
                    </a:p>
                  </a:txBody>
                  <a:tcPr/>
                </a:tc>
                <a:extLst>
                  <a:ext uri="{0D108BD9-81ED-4DB2-BD59-A6C34878D82A}">
                    <a16:rowId xmlns="" xmlns:a16="http://schemas.microsoft.com/office/drawing/2014/main" val="993100956"/>
                  </a:ext>
                </a:extLst>
              </a:tr>
              <a:tr h="325680">
                <a:tc>
                  <a:txBody>
                    <a:bodyPr/>
                    <a:lstStyle/>
                    <a:p>
                      <a:endParaRPr lang="es-ES" dirty="0"/>
                    </a:p>
                  </a:txBody>
                  <a:tcPr/>
                </a:tc>
                <a:tc>
                  <a:txBody>
                    <a:bodyPr/>
                    <a:lstStyle/>
                    <a:p>
                      <a:r>
                        <a:rPr lang="es-ES" dirty="0" err="1" smtClean="0"/>
                        <a:t>solucion</a:t>
                      </a:r>
                      <a:r>
                        <a:rPr lang="es-ES" dirty="0" smtClean="0"/>
                        <a:t>[</a:t>
                      </a:r>
                      <a:r>
                        <a:rPr lang="es-ES" dirty="0" err="1" smtClean="0"/>
                        <a:t>random_index</a:t>
                      </a:r>
                      <a:r>
                        <a:rPr lang="es-ES" dirty="0" smtClean="0"/>
                        <a:t>]= </a:t>
                      </a:r>
                      <a:r>
                        <a:rPr lang="es-ES" dirty="0" err="1" smtClean="0"/>
                        <a:t>change</a:t>
                      </a:r>
                      <a:endParaRPr lang="es-ES" dirty="0"/>
                    </a:p>
                  </a:txBody>
                  <a:tcPr/>
                </a:tc>
                <a:extLst>
                  <a:ext uri="{0D108BD9-81ED-4DB2-BD59-A6C34878D82A}">
                    <a16:rowId xmlns="" xmlns:a16="http://schemas.microsoft.com/office/drawing/2014/main" val="3588268998"/>
                  </a:ext>
                </a:extLst>
              </a:tr>
              <a:tr h="325680">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 xmlns:a16="http://schemas.microsoft.com/office/drawing/2014/main" val="2826695688"/>
                  </a:ext>
                </a:extLst>
              </a:tr>
            </a:tbl>
          </a:graphicData>
        </a:graphic>
      </p:graphicFrame>
      <p:grpSp>
        <p:nvGrpSpPr>
          <p:cNvPr id="10" name="Group 9"/>
          <p:cNvGrpSpPr/>
          <p:nvPr/>
        </p:nvGrpSpPr>
        <p:grpSpPr>
          <a:xfrm>
            <a:off x="4024650" y="5393185"/>
            <a:ext cx="2632452" cy="923330"/>
            <a:chOff x="4044970" y="5299200"/>
            <a:chExt cx="2632452" cy="923330"/>
          </a:xfrm>
        </p:grpSpPr>
        <p:sp>
          <p:nvSpPr>
            <p:cNvPr id="7" name="Rectangle 6"/>
            <p:cNvSpPr/>
            <p:nvPr/>
          </p:nvSpPr>
          <p:spPr>
            <a:xfrm>
              <a:off x="4044970" y="5299200"/>
              <a:ext cx="2632452" cy="923330"/>
            </a:xfrm>
            <a:prstGeom prst="rect">
              <a:avLst/>
            </a:prstGeom>
          </p:spPr>
          <p:txBody>
            <a:bodyPr wrap="none">
              <a:spAutoFit/>
            </a:bodyPr>
            <a:lstStyle/>
            <a:p>
              <a:r>
                <a:rPr lang="es-ES" dirty="0" smtClean="0"/>
                <a:t>Índice aleatorio     2</a:t>
              </a:r>
            </a:p>
            <a:p>
              <a:endParaRPr lang="es-ES" dirty="0"/>
            </a:p>
            <a:p>
              <a:r>
                <a:rPr lang="es-ES" dirty="0" smtClean="0"/>
                <a:t>Numero aleatorio    0.3</a:t>
              </a:r>
            </a:p>
          </p:txBody>
        </p:sp>
        <p:sp>
          <p:nvSpPr>
            <p:cNvPr id="8" name="Right Arrow 7"/>
            <p:cNvSpPr/>
            <p:nvPr/>
          </p:nvSpPr>
          <p:spPr>
            <a:xfrm>
              <a:off x="5842000" y="541674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ight Arrow 8"/>
            <p:cNvSpPr/>
            <p:nvPr/>
          </p:nvSpPr>
          <p:spPr>
            <a:xfrm>
              <a:off x="6014720" y="598570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4" name="Group 13"/>
          <p:cNvGrpSpPr/>
          <p:nvPr/>
        </p:nvGrpSpPr>
        <p:grpSpPr>
          <a:xfrm>
            <a:off x="9330734" y="89989"/>
            <a:ext cx="1978398" cy="707886"/>
            <a:chOff x="9519920" y="205505"/>
            <a:chExt cx="1978398" cy="707886"/>
          </a:xfrm>
        </p:grpSpPr>
        <p:sp>
          <p:nvSpPr>
            <p:cNvPr id="6" name="Oval 5"/>
            <p:cNvSpPr/>
            <p:nvPr/>
          </p:nvSpPr>
          <p:spPr>
            <a:xfrm>
              <a:off x="9519920" y="252248"/>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Oval 10"/>
            <p:cNvSpPr/>
            <p:nvPr/>
          </p:nvSpPr>
          <p:spPr>
            <a:xfrm>
              <a:off x="9519920" y="577158"/>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extBox 12"/>
            <p:cNvSpPr txBox="1"/>
            <p:nvPr/>
          </p:nvSpPr>
          <p:spPr>
            <a:xfrm>
              <a:off x="9711560" y="205505"/>
              <a:ext cx="1786758" cy="707886"/>
            </a:xfrm>
            <a:prstGeom prst="rect">
              <a:avLst/>
            </a:prstGeom>
            <a:noFill/>
          </p:spPr>
          <p:txBody>
            <a:bodyPr wrap="square" rtlCol="0">
              <a:spAutoFit/>
            </a:bodyPr>
            <a:lstStyle/>
            <a:p>
              <a:r>
                <a:rPr lang="es-ES" sz="1600" dirty="0" smtClean="0"/>
                <a:t>Valor a eliminar</a:t>
              </a:r>
            </a:p>
            <a:p>
              <a:pPr>
                <a:lnSpc>
                  <a:spcPct val="150000"/>
                </a:lnSpc>
              </a:pPr>
              <a:r>
                <a:rPr lang="es-ES" sz="1600" dirty="0" smtClean="0"/>
                <a:t>Valor nuevo</a:t>
              </a:r>
              <a:endParaRPr lang="es-ES" sz="1600" dirty="0"/>
            </a:p>
          </p:txBody>
        </p:sp>
      </p:grpSp>
    </p:spTree>
    <p:extLst>
      <p:ext uri="{BB962C8B-B14F-4D97-AF65-F5344CB8AC3E}">
        <p14:creationId xmlns:p14="http://schemas.microsoft.com/office/powerpoint/2010/main" val="1000143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56651"/>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595360" cy="5516880"/>
          </a:xfrm>
        </p:spPr>
        <p:txBody>
          <a:bodyPr>
            <a:normAutofit/>
          </a:bodyPr>
          <a:lstStyle/>
          <a:p>
            <a:r>
              <a:rPr lang="es-ES" dirty="0" smtClean="0"/>
              <a:t>Cruzamiento</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r>
              <a:rPr lang="es-ES" dirty="0" smtClean="0"/>
              <a:t>Ejemplo:</a:t>
            </a:r>
          </a:p>
          <a:p>
            <a:pPr marL="0" indent="0">
              <a:buNone/>
            </a:pPr>
            <a:r>
              <a:rPr lang="es-ES" dirty="0"/>
              <a:t>solution1: [</a:t>
            </a:r>
            <a:r>
              <a:rPr lang="es-ES" dirty="0">
                <a:solidFill>
                  <a:srgbClr val="00B050"/>
                </a:solidFill>
              </a:rPr>
              <a:t>0.3</a:t>
            </a:r>
            <a:r>
              <a:rPr lang="es-ES" dirty="0"/>
              <a:t>, 0.6, 0.0, 0.9, </a:t>
            </a:r>
            <a:r>
              <a:rPr lang="es-ES" dirty="0" smtClean="0">
                <a:solidFill>
                  <a:srgbClr val="00B050"/>
                </a:solidFill>
              </a:rPr>
              <a:t>0.0</a:t>
            </a:r>
            <a:r>
              <a:rPr lang="es-ES" dirty="0" smtClean="0"/>
              <a:t>]		</a:t>
            </a:r>
            <a:r>
              <a:rPr lang="es-ES" dirty="0"/>
              <a:t> </a:t>
            </a:r>
            <a:r>
              <a:rPr lang="es-ES" dirty="0" smtClean="0"/>
              <a:t>      vector:        0   - 1  -  1 -  1  -  0 </a:t>
            </a:r>
            <a:endParaRPr lang="es-ES" dirty="0"/>
          </a:p>
          <a:p>
            <a:pPr marL="0" indent="0">
              <a:buNone/>
            </a:pPr>
            <a:r>
              <a:rPr lang="es-ES" dirty="0" smtClean="0"/>
              <a:t>solution2: </a:t>
            </a:r>
            <a:r>
              <a:rPr lang="es-ES" dirty="0"/>
              <a:t>[0.3,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smtClean="0"/>
              <a:t>0.6]		solución final: [</a:t>
            </a:r>
            <a:r>
              <a:rPr lang="es-ES" dirty="0" smtClean="0">
                <a:solidFill>
                  <a:srgbClr val="00B050"/>
                </a:solidFill>
              </a:rPr>
              <a:t>0.3</a:t>
            </a:r>
            <a:r>
              <a:rPr lang="es-ES" dirty="0"/>
              <a:t>,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a:solidFill>
                  <a:srgbClr val="00B050"/>
                </a:solidFill>
              </a:rPr>
              <a:t>0.0</a:t>
            </a:r>
            <a:r>
              <a:rPr lang="es-ES" dirty="0" smtClean="0"/>
              <a:t>]</a:t>
            </a:r>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187035968"/>
              </p:ext>
            </p:extLst>
          </p:nvPr>
        </p:nvGraphicFramePr>
        <p:xfrm>
          <a:off x="1505712" y="1788160"/>
          <a:ext cx="8107680" cy="3596640"/>
        </p:xfrm>
        <a:graphic>
          <a:graphicData uri="http://schemas.openxmlformats.org/drawingml/2006/table">
            <a:tbl>
              <a:tblPr firstRow="1" bandRow="1">
                <a:tableStyleId>{5940675A-B579-460E-94D1-54222C63F5DA}</a:tableStyleId>
              </a:tblPr>
              <a:tblGrid>
                <a:gridCol w="406400">
                  <a:extLst>
                    <a:ext uri="{9D8B030D-6E8A-4147-A177-3AD203B41FA5}">
                      <a16:colId xmlns="" xmlns:a16="http://schemas.microsoft.com/office/drawing/2014/main" val="1801000517"/>
                    </a:ext>
                  </a:extLst>
                </a:gridCol>
                <a:gridCol w="465328">
                  <a:extLst>
                    <a:ext uri="{9D8B030D-6E8A-4147-A177-3AD203B41FA5}">
                      <a16:colId xmlns="" xmlns:a16="http://schemas.microsoft.com/office/drawing/2014/main" val="1657204703"/>
                    </a:ext>
                  </a:extLst>
                </a:gridCol>
                <a:gridCol w="355600">
                  <a:extLst>
                    <a:ext uri="{9D8B030D-6E8A-4147-A177-3AD203B41FA5}">
                      <a16:colId xmlns="" xmlns:a16="http://schemas.microsoft.com/office/drawing/2014/main" val="2374098939"/>
                    </a:ext>
                  </a:extLst>
                </a:gridCol>
                <a:gridCol w="6880352">
                  <a:extLst>
                    <a:ext uri="{9D8B030D-6E8A-4147-A177-3AD203B41FA5}">
                      <a16:colId xmlns="" xmlns:a16="http://schemas.microsoft.com/office/drawing/2014/main" val="76615332"/>
                    </a:ext>
                  </a:extLst>
                </a:gridCol>
              </a:tblGrid>
              <a:tr h="586638">
                <a:tc gridSpan="4">
                  <a:txBody>
                    <a:bodyPr/>
                    <a:lstStyle/>
                    <a:p>
                      <a:r>
                        <a:rPr lang="es-ES" dirty="0" smtClean="0"/>
                        <a:t>Entrada: solution1 (arreglo)</a:t>
                      </a:r>
                      <a:endParaRPr lang="es-ES" baseline="0" dirty="0" smtClean="0"/>
                    </a:p>
                    <a:p>
                      <a:r>
                        <a:rPr lang="es-ES" dirty="0" smtClean="0"/>
                        <a:t>                solution2 (arreglo)</a:t>
                      </a: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 xmlns:a16="http://schemas.microsoft.com/office/drawing/2014/main" val="1190365663"/>
                  </a:ext>
                </a:extLst>
              </a:tr>
              <a:tr h="335222">
                <a:tc gridSpan="4">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 xmlns:a16="http://schemas.microsoft.com/office/drawing/2014/main" val="1730090890"/>
                  </a:ext>
                </a:extLst>
              </a:tr>
              <a:tr h="335222">
                <a:tc>
                  <a:txBody>
                    <a:bodyPr/>
                    <a:lstStyle/>
                    <a:p>
                      <a:endParaRPr lang="es-ES"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i &lt; tamaño</a:t>
                      </a:r>
                      <a:r>
                        <a:rPr lang="es-ES" baseline="0" dirty="0" smtClean="0"/>
                        <a:t> de la primera solución (solution1)</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 xmlns:a16="http://schemas.microsoft.com/office/drawing/2014/main" val="1626348320"/>
                  </a:ext>
                </a:extLst>
              </a:tr>
              <a:tr h="396240">
                <a:tc>
                  <a:txBody>
                    <a:bodyPr/>
                    <a:lstStyle/>
                    <a:p>
                      <a:endParaRPr lang="es-ES" dirty="0"/>
                    </a:p>
                  </a:txBody>
                  <a:tcPr/>
                </a:tc>
                <a:tc>
                  <a:txBody>
                    <a:bodyPr/>
                    <a:lstStyle/>
                    <a:p>
                      <a:endParaRPr lang="es-ES"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random_no</a:t>
                      </a:r>
                      <a:r>
                        <a:rPr lang="es-ES" dirty="0" smtClean="0"/>
                        <a:t> = se elige un</a:t>
                      </a:r>
                      <a:r>
                        <a:rPr lang="es-ES" baseline="0" dirty="0" smtClean="0"/>
                        <a:t> aleatoriamente entre 0 y 1</a:t>
                      </a:r>
                      <a:endParaRPr lang="es-ES" dirty="0" smtClean="0"/>
                    </a:p>
                  </a:txBody>
                  <a:tcPr/>
                </a:tc>
                <a:tc hMerge="1">
                  <a:txBody>
                    <a:bodyPr/>
                    <a:lstStyle/>
                    <a:p>
                      <a:endParaRPr lang="es-ES"/>
                    </a:p>
                  </a:txBody>
                  <a:tcPr/>
                </a:tc>
                <a:extLst>
                  <a:ext uri="{0D108BD9-81ED-4DB2-BD59-A6C34878D82A}">
                    <a16:rowId xmlns="" xmlns:a16="http://schemas.microsoft.com/office/drawing/2014/main" val="993100956"/>
                  </a:ext>
                </a:extLst>
              </a:tr>
              <a:tr h="335222">
                <a:tc>
                  <a:txBody>
                    <a:bodyPr/>
                    <a:lstStyle/>
                    <a:p>
                      <a:endParaRPr lang="es-ES" dirty="0"/>
                    </a:p>
                  </a:txBody>
                  <a:tcPr/>
                </a:tc>
                <a:tc>
                  <a:txBody>
                    <a:bodyPr/>
                    <a:lstStyle/>
                    <a:p>
                      <a:endParaRPr lang="es-ES" dirty="0"/>
                    </a:p>
                  </a:txBody>
                  <a:tcPr/>
                </a:tc>
                <a:tc gridSpan="2">
                  <a:txBody>
                    <a:bodyPr/>
                    <a:lstStyle/>
                    <a:p>
                      <a:r>
                        <a:rPr lang="es-ES" dirty="0" smtClean="0"/>
                        <a:t>Si </a:t>
                      </a:r>
                      <a:r>
                        <a:rPr lang="es-ES" dirty="0" err="1" smtClean="0"/>
                        <a:t>random_no</a:t>
                      </a:r>
                      <a:r>
                        <a:rPr lang="es-ES" dirty="0" smtClean="0"/>
                        <a:t> es</a:t>
                      </a:r>
                      <a:r>
                        <a:rPr lang="es-ES" baseline="0" dirty="0" smtClean="0"/>
                        <a:t> 1</a:t>
                      </a:r>
                      <a:endParaRPr lang="es-ES" dirty="0"/>
                    </a:p>
                  </a:txBody>
                  <a:tcPr/>
                </a:tc>
                <a:tc hMerge="1">
                  <a:txBody>
                    <a:bodyPr/>
                    <a:lstStyle/>
                    <a:p>
                      <a:endParaRPr lang="es-ES"/>
                    </a:p>
                  </a:txBody>
                  <a:tcPr/>
                </a:tc>
                <a:extLst>
                  <a:ext uri="{0D108BD9-81ED-4DB2-BD59-A6C34878D82A}">
                    <a16:rowId xmlns="" xmlns:a16="http://schemas.microsoft.com/office/drawing/2014/main" val="3588268998"/>
                  </a:ext>
                </a:extLst>
              </a:tr>
              <a:tr h="335222">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r>
                        <a:rPr lang="es-ES" dirty="0" smtClean="0"/>
                        <a:t>solution1</a:t>
                      </a:r>
                      <a:r>
                        <a:rPr lang="es-ES" baseline="0" dirty="0" smtClean="0"/>
                        <a:t>[i] = solution2[i]</a:t>
                      </a:r>
                      <a:endParaRPr lang="es-ES" dirty="0"/>
                    </a:p>
                  </a:txBody>
                  <a:tcPr/>
                </a:tc>
                <a:extLst>
                  <a:ext uri="{0D108BD9-81ED-4DB2-BD59-A6C34878D82A}">
                    <a16:rowId xmlns="" xmlns:a16="http://schemas.microsoft.com/office/drawing/2014/main" val="2137013417"/>
                  </a:ext>
                </a:extLst>
              </a:tr>
              <a:tr h="335222">
                <a:tc>
                  <a:txBody>
                    <a:bodyPr/>
                    <a:lstStyle/>
                    <a:p>
                      <a:endParaRPr lang="es-ES" dirty="0"/>
                    </a:p>
                  </a:txBody>
                  <a:tcPr/>
                </a:tc>
                <a:tc>
                  <a:txBody>
                    <a:bodyPr/>
                    <a:lstStyle/>
                    <a:p>
                      <a:endParaRPr lang="es-ES" dirty="0"/>
                    </a:p>
                  </a:txBody>
                  <a:tcPr/>
                </a:tc>
                <a:tc gridSpan="2">
                  <a:txBody>
                    <a:bodyPr/>
                    <a:lstStyle/>
                    <a:p>
                      <a:r>
                        <a:rPr lang="es-ES" dirty="0" smtClean="0"/>
                        <a:t>Fin</a:t>
                      </a:r>
                      <a:r>
                        <a:rPr lang="es-ES" baseline="0" dirty="0" smtClean="0"/>
                        <a:t> si</a:t>
                      </a:r>
                      <a:endParaRPr lang="es-ES" dirty="0"/>
                    </a:p>
                  </a:txBody>
                  <a:tcPr/>
                </a:tc>
                <a:tc hMerge="1">
                  <a:txBody>
                    <a:bodyPr/>
                    <a:lstStyle/>
                    <a:p>
                      <a:endParaRPr lang="es-ES" dirty="0"/>
                    </a:p>
                  </a:txBody>
                  <a:tcPr/>
                </a:tc>
                <a:extLst>
                  <a:ext uri="{0D108BD9-81ED-4DB2-BD59-A6C34878D82A}">
                    <a16:rowId xmlns="" xmlns:a16="http://schemas.microsoft.com/office/drawing/2014/main" val="3367745634"/>
                  </a:ext>
                </a:extLst>
              </a:tr>
              <a:tr h="335222">
                <a:tc>
                  <a:txBody>
                    <a:bodyPr/>
                    <a:lstStyle/>
                    <a:p>
                      <a:endParaRPr lang="es-ES" dirty="0"/>
                    </a:p>
                  </a:txBody>
                  <a:tcPr/>
                </a:tc>
                <a:tc gridSpan="3">
                  <a:txBody>
                    <a:bodyPr/>
                    <a:lstStyle/>
                    <a:p>
                      <a:r>
                        <a:rPr lang="es-ES" dirty="0" smtClean="0"/>
                        <a:t>Fin</a:t>
                      </a:r>
                      <a:r>
                        <a:rPr lang="es-ES" baseline="0" dirty="0" smtClean="0"/>
                        <a:t> mientras</a:t>
                      </a:r>
                      <a:endParaRPr lang="es-ES" dirty="0"/>
                    </a:p>
                  </a:txBody>
                  <a:tcPr/>
                </a:tc>
                <a:tc hMerge="1">
                  <a:txBody>
                    <a:bodyPr/>
                    <a:lstStyle/>
                    <a:p>
                      <a:endParaRPr lang="es-ES" dirty="0"/>
                    </a:p>
                  </a:txBody>
                  <a:tcPr/>
                </a:tc>
                <a:tc hMerge="1">
                  <a:txBody>
                    <a:bodyPr/>
                    <a:lstStyle/>
                    <a:p>
                      <a:endParaRPr lang="es-ES"/>
                    </a:p>
                  </a:txBody>
                  <a:tcPr/>
                </a:tc>
                <a:extLst>
                  <a:ext uri="{0D108BD9-81ED-4DB2-BD59-A6C34878D82A}">
                    <a16:rowId xmlns="" xmlns:a16="http://schemas.microsoft.com/office/drawing/2014/main" val="2048022435"/>
                  </a:ext>
                </a:extLst>
              </a:tr>
              <a:tr h="335222">
                <a:tc>
                  <a:txBody>
                    <a:bodyPr/>
                    <a:lstStyle/>
                    <a:p>
                      <a:endParaRPr lang="es-ES" dirty="0"/>
                    </a:p>
                  </a:txBody>
                  <a:tcPr/>
                </a:tc>
                <a:tc gridSpan="3">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 xmlns:a16="http://schemas.microsoft.com/office/drawing/2014/main" val="2826695688"/>
                  </a:ext>
                </a:extLst>
              </a:tr>
            </a:tbl>
          </a:graphicData>
        </a:graphic>
      </p:graphicFrame>
      <p:grpSp>
        <p:nvGrpSpPr>
          <p:cNvPr id="9" name="Group 8"/>
          <p:cNvGrpSpPr/>
          <p:nvPr/>
        </p:nvGrpSpPr>
        <p:grpSpPr>
          <a:xfrm>
            <a:off x="8784196" y="164662"/>
            <a:ext cx="2398810" cy="707886"/>
            <a:chOff x="9330734" y="89989"/>
            <a:chExt cx="2398810" cy="707886"/>
          </a:xfrm>
        </p:grpSpPr>
        <p:sp>
          <p:nvSpPr>
            <p:cNvPr id="6" name="Oval 5"/>
            <p:cNvSpPr/>
            <p:nvPr/>
          </p:nvSpPr>
          <p:spPr>
            <a:xfrm>
              <a:off x="9330734" y="1472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Oval 6"/>
            <p:cNvSpPr/>
            <p:nvPr/>
          </p:nvSpPr>
          <p:spPr>
            <a:xfrm>
              <a:off x="9330734" y="461642"/>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extBox 7"/>
            <p:cNvSpPr txBox="1"/>
            <p:nvPr/>
          </p:nvSpPr>
          <p:spPr>
            <a:xfrm>
              <a:off x="9522373" y="89989"/>
              <a:ext cx="2207171" cy="707886"/>
            </a:xfrm>
            <a:prstGeom prst="rect">
              <a:avLst/>
            </a:prstGeom>
            <a:noFill/>
          </p:spPr>
          <p:txBody>
            <a:bodyPr wrap="square" rtlCol="0">
              <a:spAutoFit/>
            </a:bodyPr>
            <a:lstStyle/>
            <a:p>
              <a:r>
                <a:rPr lang="es-ES" sz="1600" dirty="0" smtClean="0"/>
                <a:t>Valor de la solución 1</a:t>
              </a:r>
            </a:p>
            <a:p>
              <a:pPr>
                <a:lnSpc>
                  <a:spcPct val="150000"/>
                </a:lnSpc>
              </a:pPr>
              <a:r>
                <a:rPr lang="es-ES" sz="1600" dirty="0" smtClean="0"/>
                <a:t>Valor de la solución 2</a:t>
              </a:r>
              <a:endParaRPr lang="es-ES" sz="1600" dirty="0"/>
            </a:p>
          </p:txBody>
        </p:sp>
      </p:grpSp>
    </p:spTree>
    <p:extLst>
      <p:ext uri="{BB962C8B-B14F-4D97-AF65-F5344CB8AC3E}">
        <p14:creationId xmlns:p14="http://schemas.microsoft.com/office/powerpoint/2010/main" val="2199650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implementación</a:t>
            </a:r>
            <a:endParaRPr lang="es-ES" dirty="0"/>
          </a:p>
        </p:txBody>
      </p:sp>
      <p:sp>
        <p:nvSpPr>
          <p:cNvPr id="3" name="Content Placeholder 2"/>
          <p:cNvSpPr>
            <a:spLocks noGrp="1"/>
          </p:cNvSpPr>
          <p:nvPr>
            <p:ph idx="1"/>
          </p:nvPr>
        </p:nvSpPr>
        <p:spPr>
          <a:xfrm>
            <a:off x="1261872" y="1341119"/>
            <a:ext cx="8595360" cy="1601777"/>
          </a:xfrm>
        </p:spPr>
        <p:txBody>
          <a:bodyPr>
            <a:normAutofit fontScale="85000" lnSpcReduction="20000"/>
          </a:bodyPr>
          <a:lstStyle/>
          <a:p>
            <a:r>
              <a:rPr lang="es-ES" b="1" dirty="0" err="1" smtClean="0"/>
              <a:t>Metaheuristic</a:t>
            </a:r>
            <a:r>
              <a:rPr lang="es-ES" b="1" dirty="0" smtClean="0"/>
              <a:t>: </a:t>
            </a:r>
            <a:r>
              <a:rPr lang="es-ES" dirty="0" smtClean="0"/>
              <a:t>Es donde se realiza la configuración y prueba las </a:t>
            </a:r>
            <a:r>
              <a:rPr lang="es-ES" dirty="0" err="1" smtClean="0"/>
              <a:t>metaheuristicas</a:t>
            </a:r>
            <a:r>
              <a:rPr lang="es-ES" dirty="0" smtClean="0"/>
              <a:t> para darle solución al problema.</a:t>
            </a:r>
            <a:endParaRPr lang="es-ES" b="1" dirty="0" smtClean="0"/>
          </a:p>
          <a:p>
            <a:r>
              <a:rPr lang="es-ES" b="1" dirty="0" smtClean="0"/>
              <a:t>MH240210</a:t>
            </a:r>
            <a:r>
              <a:rPr lang="es-ES" dirty="0" smtClean="0"/>
              <a:t> </a:t>
            </a:r>
            <a:r>
              <a:rPr lang="es-ES" b="1" dirty="0" smtClean="0"/>
              <a:t>:</a:t>
            </a:r>
            <a:r>
              <a:rPr lang="es-ES" dirty="0" smtClean="0"/>
              <a:t> contiene </a:t>
            </a:r>
            <a:r>
              <a:rPr lang="es-ES" dirty="0"/>
              <a:t>un conjunto de </a:t>
            </a:r>
            <a:r>
              <a:rPr lang="es-ES" dirty="0" err="1"/>
              <a:t>metaheurísticas</a:t>
            </a:r>
            <a:r>
              <a:rPr lang="es-ES" dirty="0" smtClean="0"/>
              <a:t>.</a:t>
            </a:r>
          </a:p>
          <a:p>
            <a:pPr lvl="0"/>
            <a:r>
              <a:rPr lang="es-ES" b="1" dirty="0" err="1" smtClean="0"/>
              <a:t>RainProblem</a:t>
            </a:r>
            <a:r>
              <a:rPr lang="es-ES" b="1" dirty="0" smtClean="0"/>
              <a:t>: </a:t>
            </a:r>
            <a:r>
              <a:rPr lang="es-ES" dirty="0"/>
              <a:t>cuenta con las funciones relacionadas con el problema a resolver</a:t>
            </a:r>
            <a:r>
              <a:rPr lang="es-ES" dirty="0" smtClean="0"/>
              <a:t>.</a:t>
            </a:r>
          </a:p>
          <a:p>
            <a:pPr lvl="0"/>
            <a:r>
              <a:rPr lang="es-ES" b="1" dirty="0" err="1" smtClean="0"/>
              <a:t>Operators</a:t>
            </a:r>
            <a:r>
              <a:rPr lang="es-ES" b="1" dirty="0" smtClean="0"/>
              <a:t>:</a:t>
            </a:r>
            <a:r>
              <a:rPr lang="es-ES" dirty="0" smtClean="0"/>
              <a:t> </a:t>
            </a:r>
            <a:r>
              <a:rPr lang="es-ES" dirty="0"/>
              <a:t>ofrece un conjunto de operadores de </a:t>
            </a:r>
            <a:r>
              <a:rPr lang="es-ES" dirty="0" smtClean="0"/>
              <a:t>mutación </a:t>
            </a:r>
            <a:r>
              <a:rPr lang="es-ES" dirty="0"/>
              <a:t>y cruzamiento.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857" t="45482" r="37520" b="18222"/>
          <a:stretch/>
        </p:blipFill>
        <p:spPr>
          <a:xfrm>
            <a:off x="1506763" y="3104755"/>
            <a:ext cx="8105578" cy="3266228"/>
          </a:xfrm>
          <a:prstGeom prst="rect">
            <a:avLst/>
          </a:prstGeom>
        </p:spPr>
      </p:pic>
      <p:sp>
        <p:nvSpPr>
          <p:cNvPr id="7" name="TextBox 6"/>
          <p:cNvSpPr txBox="1"/>
          <p:nvPr/>
        </p:nvSpPr>
        <p:spPr>
          <a:xfrm>
            <a:off x="0" y="6532842"/>
            <a:ext cx="5696606" cy="307777"/>
          </a:xfrm>
          <a:prstGeom prst="rect">
            <a:avLst/>
          </a:prstGeom>
          <a:noFill/>
        </p:spPr>
        <p:txBody>
          <a:bodyPr wrap="square" rtlCol="0">
            <a:spAutoFit/>
          </a:bodyPr>
          <a:lstStyle/>
          <a:p>
            <a:r>
              <a:rPr lang="es-ES" sz="1400" dirty="0" smtClean="0">
                <a:solidFill>
                  <a:srgbClr val="FF0000"/>
                </a:solidFill>
              </a:rPr>
              <a:t>*se muestran solo las funciones que se utilizan</a:t>
            </a:r>
            <a:endParaRPr lang="es-ES" sz="1400" dirty="0">
              <a:solidFill>
                <a:srgbClr val="FF0000"/>
              </a:solidFill>
            </a:endParaRPr>
          </a:p>
        </p:txBody>
      </p:sp>
    </p:spTree>
    <p:extLst>
      <p:ext uri="{BB962C8B-B14F-4D97-AF65-F5344CB8AC3E}">
        <p14:creationId xmlns:p14="http://schemas.microsoft.com/office/powerpoint/2010/main" val="131150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configuración</a:t>
            </a:r>
            <a:endParaRPr lang="es-ES" dirty="0"/>
          </a:p>
        </p:txBody>
      </p:sp>
      <p:sp>
        <p:nvSpPr>
          <p:cNvPr id="3" name="Content Placeholder 2"/>
          <p:cNvSpPr>
            <a:spLocks noGrp="1"/>
          </p:cNvSpPr>
          <p:nvPr>
            <p:ph idx="1"/>
          </p:nvPr>
        </p:nvSpPr>
        <p:spPr>
          <a:xfrm>
            <a:off x="1261872" y="1341120"/>
            <a:ext cx="8595360" cy="5039360"/>
          </a:xfrm>
        </p:spPr>
        <p:txBody>
          <a:bodyPr>
            <a:normAutofit/>
          </a:bodyPr>
          <a:lstStyle/>
          <a:p>
            <a:pPr marL="0" indent="0" algn="just">
              <a:buNone/>
            </a:pPr>
            <a:r>
              <a:rPr lang="es-ES" dirty="0"/>
              <a:t>Para realizar los experimentos se seleccionan como S-</a:t>
            </a:r>
            <a:r>
              <a:rPr lang="es-ES" dirty="0" err="1"/>
              <a:t>Metaheurísticas</a:t>
            </a:r>
            <a:r>
              <a:rPr lang="es-ES" dirty="0"/>
              <a:t> el Camino Aleatorio y el Escalador de Colinas y como P-</a:t>
            </a:r>
            <a:r>
              <a:rPr lang="es-ES" dirty="0" err="1"/>
              <a:t>Metaheurística</a:t>
            </a:r>
            <a:r>
              <a:rPr lang="es-ES" dirty="0"/>
              <a:t> el Algoritmo Genético y la Estrategia Evolutiva</a:t>
            </a:r>
            <a:r>
              <a:rPr lang="es-ES" dirty="0" smtClean="0"/>
              <a:t>. Se utilizan en todos para la inicialización inicial una solución aleatoria y se toma el rango de -1 a 1.</a:t>
            </a:r>
            <a:endParaRPr lang="es-ES" dirty="0"/>
          </a:p>
          <a:p>
            <a:pPr marL="0" indent="0" algn="just">
              <a:buNone/>
            </a:pPr>
            <a:r>
              <a:rPr lang="es-ES" dirty="0" smtClean="0"/>
              <a:t>Parámetros: </a:t>
            </a:r>
          </a:p>
          <a:p>
            <a:pPr algn="just"/>
            <a:r>
              <a:rPr lang="es-ES" dirty="0" smtClean="0"/>
              <a:t>OBJECTIVE_MAX</a:t>
            </a:r>
            <a:r>
              <a:rPr lang="es-ES" dirty="0"/>
              <a:t>: </a:t>
            </a:r>
            <a:r>
              <a:rPr lang="es-ES" dirty="0" smtClean="0"/>
              <a:t>False (Objetivo del problema en minimizar)</a:t>
            </a:r>
          </a:p>
          <a:p>
            <a:pPr algn="just"/>
            <a:r>
              <a:rPr lang="en-US" dirty="0" smtClean="0"/>
              <a:t>MAX_TRIALS = 1000 (</a:t>
            </a:r>
            <a:r>
              <a:rPr lang="es-ES" dirty="0" smtClean="0"/>
              <a:t>Número máximo de soluciones a ser exploradas)</a:t>
            </a:r>
          </a:p>
          <a:p>
            <a:pPr algn="just"/>
            <a:r>
              <a:rPr lang="en-US" dirty="0" smtClean="0"/>
              <a:t>GENERATION_SIZE</a:t>
            </a:r>
            <a:r>
              <a:rPr lang="en-US" dirty="0"/>
              <a:t> </a:t>
            </a:r>
            <a:r>
              <a:rPr lang="en-US" dirty="0" smtClean="0"/>
              <a:t>= 20 </a:t>
            </a:r>
            <a:r>
              <a:rPr lang="es-ES" dirty="0" smtClean="0"/>
              <a:t>(Tamaño de las generaciones para las P-</a:t>
            </a:r>
            <a:r>
              <a:rPr lang="es-ES" dirty="0" err="1" smtClean="0"/>
              <a:t>Metaheurísticas</a:t>
            </a:r>
            <a:r>
              <a:rPr lang="es-ES" dirty="0" smtClean="0"/>
              <a:t>)</a:t>
            </a:r>
          </a:p>
          <a:p>
            <a:pPr algn="just"/>
            <a:r>
              <a:rPr lang="es-ES" dirty="0" smtClean="0"/>
              <a:t>BEST_REFERENCES = 10 (Número de soluciones consideradas para la construcción de la nueva generación para las P-</a:t>
            </a:r>
            <a:r>
              <a:rPr lang="es-ES" dirty="0" err="1" smtClean="0"/>
              <a:t>Metaheuristicas</a:t>
            </a:r>
            <a:r>
              <a:rPr lang="es-ES" dirty="0" smtClean="0"/>
              <a:t>)</a:t>
            </a:r>
            <a:endParaRPr lang="es-ES" dirty="0"/>
          </a:p>
          <a:p>
            <a:pPr algn="just"/>
            <a:r>
              <a:rPr lang="es-ES" dirty="0" smtClean="0"/>
              <a:t>GENERATIONAL : False (Se eligen las mejores de todas las instancias generadas </a:t>
            </a:r>
            <a:r>
              <a:rPr lang="es-ES" dirty="0"/>
              <a:t>para las P-</a:t>
            </a:r>
            <a:r>
              <a:rPr lang="es-ES" dirty="0" err="1"/>
              <a:t>Metaheuris</a:t>
            </a:r>
            <a:r>
              <a:rPr lang="es-ES" dirty="0" smtClean="0"/>
              <a:t>)</a:t>
            </a:r>
          </a:p>
          <a:p>
            <a:pPr algn="just"/>
            <a:endParaRPr lang="es-ES" dirty="0"/>
          </a:p>
        </p:txBody>
      </p:sp>
    </p:spTree>
    <p:extLst>
      <p:ext uri="{BB962C8B-B14F-4D97-AF65-F5344CB8AC3E}">
        <p14:creationId xmlns:p14="http://schemas.microsoft.com/office/powerpoint/2010/main" val="186085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View</Template>
  <TotalTime>779</TotalTime>
  <Words>1162</Words>
  <Application>Microsoft Office PowerPoint</Application>
  <PresentationFormat>Panorámica</PresentationFormat>
  <Paragraphs>209</Paragraphs>
  <Slides>16</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Cambria Math</vt:lpstr>
      <vt:lpstr>Century Schoolbook</vt:lpstr>
      <vt:lpstr>Wingdings</vt:lpstr>
      <vt:lpstr>Wingdings 2</vt:lpstr>
      <vt:lpstr>View</vt:lpstr>
      <vt:lpstr>PREDICCIÓN 1 </vt:lpstr>
      <vt:lpstr>Descripción general</vt:lpstr>
      <vt:lpstr>Descripción general</vt:lpstr>
      <vt:lpstr>Solución inicial</vt:lpstr>
      <vt:lpstr>Solución inicial</vt:lpstr>
      <vt:lpstr>Operadores de vecindad</vt:lpstr>
      <vt:lpstr>Operadores de vecindad</vt:lpstr>
      <vt:lpstr>Descripción de la implementación</vt:lpstr>
      <vt:lpstr>Descripción de la configuración</vt:lpstr>
      <vt:lpstr>Resultados</vt:lpstr>
      <vt:lpstr>Resultados</vt:lpstr>
      <vt:lpstr>Resultados</vt:lpstr>
      <vt:lpstr>Análisis preliminar de resultados</vt:lpstr>
      <vt:lpstr>Análisis preliminar de resultados</vt:lpstr>
      <vt:lpstr>Análisis preliminar de resultados</vt:lpstr>
      <vt:lpstr>PREDICCIÓN 1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Laury</dc:creator>
  <cp:lastModifiedBy>Dennis</cp:lastModifiedBy>
  <cp:revision>350</cp:revision>
  <dcterms:created xsi:type="dcterms:W3CDTF">2024-03-07T08:30:17Z</dcterms:created>
  <dcterms:modified xsi:type="dcterms:W3CDTF">2024-03-11T21:06:47Z</dcterms:modified>
</cp:coreProperties>
</file>