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61" r:id="rId4"/>
    <p:sldId id="262" r:id="rId5"/>
    <p:sldId id="268" r:id="rId6"/>
    <p:sldId id="269" r:id="rId7"/>
    <p:sldId id="263" r:id="rId8"/>
    <p:sldId id="27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48" d="100"/>
          <a:sy n="48" d="100"/>
        </p:scale>
        <p:origin x="67" y="1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B460F46-0604-4506-9ECA-C7DD009D7381}" type="datetimeFigureOut">
              <a:rPr lang="en-US" smtClean="0"/>
              <a:t>2/4/2024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206C33E-B5E4-4F1B-BE46-90263DD9A4C8}" type="slidenum">
              <a:rPr lang="en-US" smtClean="0"/>
              <a:t>‹Nº›</a:t>
            </a:fld>
            <a:endParaRPr lang="en-US"/>
          </a:p>
        </p:txBody>
      </p:sp>
    </p:spTree>
    <p:extLst>
      <p:ext uri="{BB962C8B-B14F-4D97-AF65-F5344CB8AC3E}">
        <p14:creationId xmlns:p14="http://schemas.microsoft.com/office/powerpoint/2010/main" val="336023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460F46-0604-4506-9ECA-C7DD009D7381}" type="datetimeFigureOut">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06C33E-B5E4-4F1B-BE46-90263DD9A4C8}" type="slidenum">
              <a:rPr lang="en-US" smtClean="0"/>
              <a:t>‹Nº›</a:t>
            </a:fld>
            <a:endParaRPr lang="en-US"/>
          </a:p>
        </p:txBody>
      </p:sp>
    </p:spTree>
    <p:extLst>
      <p:ext uri="{BB962C8B-B14F-4D97-AF65-F5344CB8AC3E}">
        <p14:creationId xmlns:p14="http://schemas.microsoft.com/office/powerpoint/2010/main" val="4261242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460F46-0604-4506-9ECA-C7DD009D7381}"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06C33E-B5E4-4F1B-BE46-90263DD9A4C8}" type="slidenum">
              <a:rPr lang="en-US" smtClean="0"/>
              <a:t>‹Nº›</a:t>
            </a:fld>
            <a:endParaRPr lang="en-US"/>
          </a:p>
        </p:txBody>
      </p:sp>
    </p:spTree>
    <p:extLst>
      <p:ext uri="{BB962C8B-B14F-4D97-AF65-F5344CB8AC3E}">
        <p14:creationId xmlns:p14="http://schemas.microsoft.com/office/powerpoint/2010/main" val="1184164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460F46-0604-4506-9ECA-C7DD009D7381}"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06C33E-B5E4-4F1B-BE46-90263DD9A4C8}" type="slidenum">
              <a:rPr lang="en-US" smtClean="0"/>
              <a:t>‹Nº›</a:t>
            </a:fld>
            <a:endParaRPr lang="en-US"/>
          </a:p>
        </p:txBody>
      </p:sp>
    </p:spTree>
    <p:extLst>
      <p:ext uri="{BB962C8B-B14F-4D97-AF65-F5344CB8AC3E}">
        <p14:creationId xmlns:p14="http://schemas.microsoft.com/office/powerpoint/2010/main" val="4176384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460F46-0604-4506-9ECA-C7DD009D7381}"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06C33E-B5E4-4F1B-BE46-90263DD9A4C8}" type="slidenum">
              <a:rPr lang="en-US" smtClean="0"/>
              <a:t>‹Nº›</a:t>
            </a:fld>
            <a:endParaRPr lang="en-US"/>
          </a:p>
        </p:txBody>
      </p:sp>
    </p:spTree>
    <p:extLst>
      <p:ext uri="{BB962C8B-B14F-4D97-AF65-F5344CB8AC3E}">
        <p14:creationId xmlns:p14="http://schemas.microsoft.com/office/powerpoint/2010/main" val="2985208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460F46-0604-4506-9ECA-C7DD009D7381}" type="datetimeFigureOut">
              <a:rPr lang="en-US" smtClean="0"/>
              <a:t>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06C33E-B5E4-4F1B-BE46-90263DD9A4C8}" type="slidenum">
              <a:rPr lang="en-US" smtClean="0"/>
              <a:t>‹Nº›</a:t>
            </a:fld>
            <a:endParaRPr lang="en-US"/>
          </a:p>
        </p:txBody>
      </p:sp>
    </p:spTree>
    <p:extLst>
      <p:ext uri="{BB962C8B-B14F-4D97-AF65-F5344CB8AC3E}">
        <p14:creationId xmlns:p14="http://schemas.microsoft.com/office/powerpoint/2010/main" val="467267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460F46-0604-4506-9ECA-C7DD009D7381}" type="datetimeFigureOut">
              <a:rPr lang="en-US" smtClean="0"/>
              <a:t>2/4/2024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A206C33E-B5E4-4F1B-BE46-90263DD9A4C8}" type="slidenum">
              <a:rPr lang="en-US" smtClean="0"/>
              <a:t>‹Nº›</a:t>
            </a:fld>
            <a:endParaRPr lang="en-US"/>
          </a:p>
        </p:txBody>
      </p:sp>
    </p:spTree>
    <p:extLst>
      <p:ext uri="{BB962C8B-B14F-4D97-AF65-F5344CB8AC3E}">
        <p14:creationId xmlns:p14="http://schemas.microsoft.com/office/powerpoint/2010/main" val="1323030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B460F46-0604-4506-9ECA-C7DD009D7381}"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6C33E-B5E4-4F1B-BE46-90263DD9A4C8}" type="slidenum">
              <a:rPr lang="en-US" smtClean="0"/>
              <a:t>‹Nº›</a:t>
            </a:fld>
            <a:endParaRPr lang="en-US"/>
          </a:p>
        </p:txBody>
      </p:sp>
    </p:spTree>
    <p:extLst>
      <p:ext uri="{BB962C8B-B14F-4D97-AF65-F5344CB8AC3E}">
        <p14:creationId xmlns:p14="http://schemas.microsoft.com/office/powerpoint/2010/main" val="3221406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B460F46-0604-4506-9ECA-C7DD009D7381}"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06C33E-B5E4-4F1B-BE46-90263DD9A4C8}" type="slidenum">
              <a:rPr lang="en-US" smtClean="0"/>
              <a:t>‹Nº›</a:t>
            </a:fld>
            <a:endParaRPr lang="en-US"/>
          </a:p>
        </p:txBody>
      </p:sp>
    </p:spTree>
    <p:extLst>
      <p:ext uri="{BB962C8B-B14F-4D97-AF65-F5344CB8AC3E}">
        <p14:creationId xmlns:p14="http://schemas.microsoft.com/office/powerpoint/2010/main" val="208882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60F46-0604-4506-9ECA-C7DD009D7381}"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6C33E-B5E4-4F1B-BE46-90263DD9A4C8}" type="slidenum">
              <a:rPr lang="en-US" smtClean="0"/>
              <a:t>‹Nº›</a:t>
            </a:fld>
            <a:endParaRPr lang="en-US"/>
          </a:p>
        </p:txBody>
      </p:sp>
    </p:spTree>
    <p:extLst>
      <p:ext uri="{BB962C8B-B14F-4D97-AF65-F5344CB8AC3E}">
        <p14:creationId xmlns:p14="http://schemas.microsoft.com/office/powerpoint/2010/main" val="27965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460F46-0604-4506-9ECA-C7DD009D7381}"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06C33E-B5E4-4F1B-BE46-90263DD9A4C8}" type="slidenum">
              <a:rPr lang="en-US" smtClean="0"/>
              <a:t>‹Nº›</a:t>
            </a:fld>
            <a:endParaRPr lang="en-US"/>
          </a:p>
        </p:txBody>
      </p:sp>
    </p:spTree>
    <p:extLst>
      <p:ext uri="{BB962C8B-B14F-4D97-AF65-F5344CB8AC3E}">
        <p14:creationId xmlns:p14="http://schemas.microsoft.com/office/powerpoint/2010/main" val="1296890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460F46-0604-4506-9ECA-C7DD009D7381}" type="datetimeFigureOut">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06C33E-B5E4-4F1B-BE46-90263DD9A4C8}" type="slidenum">
              <a:rPr lang="en-US" smtClean="0"/>
              <a:t>‹Nº›</a:t>
            </a:fld>
            <a:endParaRPr lang="en-US"/>
          </a:p>
        </p:txBody>
      </p:sp>
    </p:spTree>
    <p:extLst>
      <p:ext uri="{BB962C8B-B14F-4D97-AF65-F5344CB8AC3E}">
        <p14:creationId xmlns:p14="http://schemas.microsoft.com/office/powerpoint/2010/main" val="895730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460F46-0604-4506-9ECA-C7DD009D7381}" type="datetimeFigureOut">
              <a:rPr lang="en-US" smtClean="0"/>
              <a:t>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06C33E-B5E4-4F1B-BE46-90263DD9A4C8}" type="slidenum">
              <a:rPr lang="en-US" smtClean="0"/>
              <a:t>‹Nº›</a:t>
            </a:fld>
            <a:endParaRPr lang="en-US"/>
          </a:p>
        </p:txBody>
      </p:sp>
    </p:spTree>
    <p:extLst>
      <p:ext uri="{BB962C8B-B14F-4D97-AF65-F5344CB8AC3E}">
        <p14:creationId xmlns:p14="http://schemas.microsoft.com/office/powerpoint/2010/main" val="3788682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460F46-0604-4506-9ECA-C7DD009D7381}" type="datetimeFigureOut">
              <a:rPr lang="en-US" smtClean="0"/>
              <a:t>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06C33E-B5E4-4F1B-BE46-90263DD9A4C8}" type="slidenum">
              <a:rPr lang="en-US" smtClean="0"/>
              <a:t>‹Nº›</a:t>
            </a:fld>
            <a:endParaRPr lang="en-US"/>
          </a:p>
        </p:txBody>
      </p:sp>
    </p:spTree>
    <p:extLst>
      <p:ext uri="{BB962C8B-B14F-4D97-AF65-F5344CB8AC3E}">
        <p14:creationId xmlns:p14="http://schemas.microsoft.com/office/powerpoint/2010/main" val="2441535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460F46-0604-4506-9ECA-C7DD009D7381}" type="datetimeFigureOut">
              <a:rPr lang="en-US" smtClean="0"/>
              <a:t>2/4/2024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206C33E-B5E4-4F1B-BE46-90263DD9A4C8}" type="slidenum">
              <a:rPr lang="en-US" smtClean="0"/>
              <a:t>‹Nº›</a:t>
            </a:fld>
            <a:endParaRPr lang="en-US"/>
          </a:p>
        </p:txBody>
      </p:sp>
    </p:spTree>
    <p:extLst>
      <p:ext uri="{BB962C8B-B14F-4D97-AF65-F5344CB8AC3E}">
        <p14:creationId xmlns:p14="http://schemas.microsoft.com/office/powerpoint/2010/main" val="3443218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460F46-0604-4506-9ECA-C7DD009D7381}" type="datetimeFigureOut">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06C33E-B5E4-4F1B-BE46-90263DD9A4C8}" type="slidenum">
              <a:rPr lang="en-US" smtClean="0"/>
              <a:t>‹Nº›</a:t>
            </a:fld>
            <a:endParaRPr lang="en-US"/>
          </a:p>
        </p:txBody>
      </p:sp>
    </p:spTree>
    <p:extLst>
      <p:ext uri="{BB962C8B-B14F-4D97-AF65-F5344CB8AC3E}">
        <p14:creationId xmlns:p14="http://schemas.microsoft.com/office/powerpoint/2010/main" val="2382317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460F46-0604-4506-9ECA-C7DD009D7381}" type="datetimeFigureOut">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06C33E-B5E4-4F1B-BE46-90263DD9A4C8}" type="slidenum">
              <a:rPr lang="en-US" smtClean="0"/>
              <a:t>‹Nº›</a:t>
            </a:fld>
            <a:endParaRPr lang="en-US"/>
          </a:p>
        </p:txBody>
      </p:sp>
    </p:spTree>
    <p:extLst>
      <p:ext uri="{BB962C8B-B14F-4D97-AF65-F5344CB8AC3E}">
        <p14:creationId xmlns:p14="http://schemas.microsoft.com/office/powerpoint/2010/main" val="1229639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B460F46-0604-4506-9ECA-C7DD009D7381}" type="datetimeFigureOut">
              <a:rPr lang="en-US" smtClean="0"/>
              <a:t>2/4/2024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206C33E-B5E4-4F1B-BE46-90263DD9A4C8}" type="slidenum">
              <a:rPr lang="en-US" smtClean="0"/>
              <a:t>‹Nº›</a:t>
            </a:fld>
            <a:endParaRPr lang="en-US"/>
          </a:p>
        </p:txBody>
      </p:sp>
    </p:spTree>
    <p:extLst>
      <p:ext uri="{BB962C8B-B14F-4D97-AF65-F5344CB8AC3E}">
        <p14:creationId xmlns:p14="http://schemas.microsoft.com/office/powerpoint/2010/main" val="104632087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6FB5BA-E059-3676-DB1E-94463018512E}"/>
              </a:ext>
            </a:extLst>
          </p:cNvPr>
          <p:cNvSpPr>
            <a:spLocks noGrp="1"/>
          </p:cNvSpPr>
          <p:nvPr>
            <p:ph type="ctrTitle"/>
          </p:nvPr>
        </p:nvSpPr>
        <p:spPr>
          <a:xfrm>
            <a:off x="802106" y="1086852"/>
            <a:ext cx="10467680" cy="2262781"/>
          </a:xfrm>
        </p:spPr>
        <p:txBody>
          <a:bodyPr>
            <a:noAutofit/>
          </a:bodyPr>
          <a:lstStyle/>
          <a:p>
            <a:pPr algn="ctr"/>
            <a:r>
              <a:rPr lang="es-ES" sz="4800" dirty="0" smtClean="0">
                <a:latin typeface="Arial" panose="020B0604020202020204" pitchFamily="34" charset="0"/>
                <a:cs typeface="Arial" panose="020B0604020202020204" pitchFamily="34" charset="0"/>
              </a:rPr>
              <a:t>PREDICCIÓN 1</a:t>
            </a:r>
            <a:endParaRPr lang="en-US" sz="4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 xmlns:a16="http://schemas.microsoft.com/office/drawing/2014/main" id="{84AC55E6-A1F6-4075-BA63-8AA382C05A6E}"/>
              </a:ext>
            </a:extLst>
          </p:cNvPr>
          <p:cNvSpPr txBox="1"/>
          <p:nvPr/>
        </p:nvSpPr>
        <p:spPr>
          <a:xfrm>
            <a:off x="802106" y="5156901"/>
            <a:ext cx="6858000" cy="954107"/>
          </a:xfrm>
          <a:prstGeom prst="rect">
            <a:avLst/>
          </a:prstGeom>
          <a:noFill/>
        </p:spPr>
        <p:txBody>
          <a:bodyPr wrap="square" rtlCol="0">
            <a:spAutoFit/>
          </a:bodyPr>
          <a:lstStyle/>
          <a:p>
            <a:r>
              <a:rPr lang="es-ES" sz="2800" dirty="0">
                <a:solidFill>
                  <a:schemeClr val="bg1"/>
                </a:solidFill>
              </a:rPr>
              <a:t>Autores</a:t>
            </a:r>
            <a:r>
              <a:rPr lang="en-US" sz="2800" dirty="0">
                <a:solidFill>
                  <a:schemeClr val="bg1"/>
                </a:solidFill>
              </a:rPr>
              <a:t>: - Laura González </a:t>
            </a:r>
            <a:r>
              <a:rPr lang="en-US" sz="2800" dirty="0" err="1" smtClean="0">
                <a:solidFill>
                  <a:schemeClr val="bg1"/>
                </a:solidFill>
              </a:rPr>
              <a:t>Agüero</a:t>
            </a:r>
            <a:endParaRPr lang="en-US" sz="2800" dirty="0" smtClean="0">
              <a:solidFill>
                <a:schemeClr val="bg1"/>
              </a:solidFill>
            </a:endParaRPr>
          </a:p>
          <a:p>
            <a:r>
              <a:rPr lang="en-US" sz="2800" dirty="0">
                <a:solidFill>
                  <a:schemeClr val="bg1"/>
                </a:solidFill>
              </a:rPr>
              <a:t>		 - Javier García Hernández</a:t>
            </a:r>
          </a:p>
        </p:txBody>
      </p:sp>
    </p:spTree>
    <p:extLst>
      <p:ext uri="{BB962C8B-B14F-4D97-AF65-F5344CB8AC3E}">
        <p14:creationId xmlns:p14="http://schemas.microsoft.com/office/powerpoint/2010/main" val="3543625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98C555-EB37-0C34-4AE4-80061BCF6F4A}"/>
              </a:ext>
            </a:extLst>
          </p:cNvPr>
          <p:cNvSpPr>
            <a:spLocks noGrp="1"/>
          </p:cNvSpPr>
          <p:nvPr>
            <p:ph type="title"/>
          </p:nvPr>
        </p:nvSpPr>
        <p:spPr/>
        <p:txBody>
          <a:bodyPr/>
          <a:lstStyle/>
          <a:p>
            <a:r>
              <a:rPr lang="es-ES" sz="4400" dirty="0" smtClean="0"/>
              <a:t>Descripción general</a:t>
            </a:r>
            <a:endParaRPr lang="en-US" sz="4400" dirty="0"/>
          </a:p>
        </p:txBody>
      </p:sp>
      <p:sp>
        <p:nvSpPr>
          <p:cNvPr id="3" name="Content Placeholder 2">
            <a:extLst>
              <a:ext uri="{FF2B5EF4-FFF2-40B4-BE49-F238E27FC236}">
                <a16:creationId xmlns="" xmlns:a16="http://schemas.microsoft.com/office/drawing/2014/main" id="{DB163652-E3E1-18C3-0DC5-B103E9E89101}"/>
              </a:ext>
            </a:extLst>
          </p:cNvPr>
          <p:cNvSpPr>
            <a:spLocks noGrp="1"/>
          </p:cNvSpPr>
          <p:nvPr>
            <p:ph idx="1"/>
          </p:nvPr>
        </p:nvSpPr>
        <p:spPr>
          <a:xfrm>
            <a:off x="465143" y="2683710"/>
            <a:ext cx="11261636" cy="3973763"/>
          </a:xfrm>
        </p:spPr>
        <p:txBody>
          <a:bodyPr>
            <a:noAutofit/>
          </a:bodyPr>
          <a:lstStyle/>
          <a:p>
            <a:pPr marL="0" indent="0">
              <a:buNone/>
            </a:pPr>
            <a:r>
              <a:rPr lang="es-ES" sz="2800" dirty="0" smtClean="0">
                <a:latin typeface="Arial" panose="020B0604020202020204" pitchFamily="34" charset="0"/>
                <a:cs typeface="Arial" panose="020B0604020202020204" pitchFamily="34" charset="0"/>
              </a:rPr>
              <a:t>Se </a:t>
            </a:r>
            <a:r>
              <a:rPr lang="es-ES" sz="2800" dirty="0">
                <a:latin typeface="Arial" panose="020B0604020202020204" pitchFamily="34" charset="0"/>
                <a:cs typeface="Arial" panose="020B0604020202020204" pitchFamily="34" charset="0"/>
              </a:rPr>
              <a:t>tienen datos de la lluvia en varios días, así como de la cantidad de lluvia que cayó en los 5 días previos. Un investigador considera que la lluvia depende linealmente de la lluvia en los días previos de la forma: L = K1*L1 + K2*L2 + K3*L3 + K4*L4 + K5*L5, donde L es la lluvia en un día dado, mientras que Li indica la cantidad de lluvia en el día i. El investigador quiere ajustar el modelo para lo cual debe conseguir encontrar los valores K1, K2, K3, K4 y K5 que minimicen el error entre lo que indica el modelo y los valores reales guardados</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0546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A3F63B-4746-43AA-1C21-63A3F33D072D}"/>
              </a:ext>
            </a:extLst>
          </p:cNvPr>
          <p:cNvSpPr>
            <a:spLocks noGrp="1"/>
          </p:cNvSpPr>
          <p:nvPr>
            <p:ph type="title"/>
          </p:nvPr>
        </p:nvSpPr>
        <p:spPr/>
        <p:txBody>
          <a:bodyPr/>
          <a:lstStyle/>
          <a:p>
            <a:r>
              <a:rPr lang="es-ES" sz="4800" dirty="0" smtClean="0"/>
              <a:t>Descripción general</a:t>
            </a:r>
            <a:endParaRPr lang="en-US" sz="4800" dirty="0"/>
          </a:p>
        </p:txBody>
      </p:sp>
      <p:sp>
        <p:nvSpPr>
          <p:cNvPr id="3" name="Content Placeholder 2">
            <a:extLst>
              <a:ext uri="{FF2B5EF4-FFF2-40B4-BE49-F238E27FC236}">
                <a16:creationId xmlns="" xmlns:a16="http://schemas.microsoft.com/office/drawing/2014/main" id="{357261A3-4707-C4B9-09B3-B9548C9FACB7}"/>
              </a:ext>
            </a:extLst>
          </p:cNvPr>
          <p:cNvSpPr>
            <a:spLocks noGrp="1"/>
          </p:cNvSpPr>
          <p:nvPr>
            <p:ph idx="1"/>
          </p:nvPr>
        </p:nvSpPr>
        <p:spPr>
          <a:xfrm>
            <a:off x="1154954" y="2603500"/>
            <a:ext cx="10491614" cy="3416300"/>
          </a:xfrm>
        </p:spPr>
        <p:txBody>
          <a:bodyPr>
            <a:normAutofit/>
          </a:bodyPr>
          <a:lstStyle/>
          <a:p>
            <a:pPr marL="0" indent="0">
              <a:lnSpc>
                <a:spcPct val="150000"/>
              </a:lnSpc>
              <a:buNone/>
            </a:pPr>
            <a:r>
              <a:rPr lang="en-US" sz="2400" dirty="0" smtClean="0">
                <a:latin typeface="Arial" panose="020B0604020202020204" pitchFamily="34" charset="0"/>
                <a:cs typeface="Arial" panose="020B0604020202020204" pitchFamily="34" charset="0"/>
              </a:rPr>
              <a:t>Variables: </a:t>
            </a:r>
          </a:p>
          <a:p>
            <a:pPr marL="457200" indent="-457200">
              <a:lnSpc>
                <a:spcPct val="150000"/>
              </a:lnSpc>
              <a:buFont typeface="+mj-lt"/>
              <a:buAutoNum type="arabicPeriod"/>
            </a:pPr>
            <a:r>
              <a:rPr lang="en-US" sz="2400" dirty="0" smtClean="0">
                <a:latin typeface="Arial" panose="020B0604020202020204" pitchFamily="34" charset="0"/>
                <a:cs typeface="Arial" panose="020B0604020202020204" pitchFamily="34" charset="0"/>
              </a:rPr>
              <a:t>DAYS (</a:t>
            </a:r>
            <a:r>
              <a:rPr lang="en-US" sz="2400" dirty="0" err="1" smtClean="0">
                <a:latin typeface="Arial" panose="020B0604020202020204" pitchFamily="34" charset="0"/>
                <a:cs typeface="Arial" panose="020B0604020202020204" pitchFamily="34" charset="0"/>
              </a:rPr>
              <a:t>datos</a:t>
            </a:r>
            <a:r>
              <a:rPr lang="en-US" sz="2400" dirty="0" smtClean="0">
                <a:latin typeface="Arial" panose="020B0604020202020204" pitchFamily="34" charset="0"/>
                <a:cs typeface="Arial" panose="020B0604020202020204" pitchFamily="34" charset="0"/>
              </a:rPr>
              <a:t> de la </a:t>
            </a:r>
            <a:r>
              <a:rPr lang="en-US" sz="2400" dirty="0" err="1" smtClean="0">
                <a:latin typeface="Arial" panose="020B0604020202020204" pitchFamily="34" charset="0"/>
                <a:cs typeface="Arial" panose="020B0604020202020204" pitchFamily="34" charset="0"/>
              </a:rPr>
              <a:t>lluva</a:t>
            </a:r>
            <a:r>
              <a:rPr lang="en-US" sz="2400" dirty="0" smtClean="0">
                <a:latin typeface="Arial" panose="020B0604020202020204" pitchFamily="34" charset="0"/>
                <a:cs typeface="Arial" panose="020B0604020202020204" pitchFamily="34" charset="0"/>
              </a:rPr>
              <a:t> qu</a:t>
            </a:r>
            <a:r>
              <a:rPr lang="en-US" sz="2400" dirty="0" smtClean="0">
                <a:latin typeface="Arial" panose="020B0604020202020204" pitchFamily="34" charset="0"/>
                <a:cs typeface="Arial" panose="020B0604020202020204" pitchFamily="34" charset="0"/>
              </a:rPr>
              <a:t>e </a:t>
            </a:r>
            <a:r>
              <a:rPr lang="en-US" sz="2400" dirty="0" err="1" smtClean="0">
                <a:latin typeface="Arial" panose="020B0604020202020204" pitchFamily="34" charset="0"/>
                <a:cs typeface="Arial" panose="020B0604020202020204" pitchFamily="34" charset="0"/>
              </a:rPr>
              <a:t>ca</a:t>
            </a:r>
            <a:r>
              <a:rPr lang="en-US" sz="2400" dirty="0" err="1" smtClean="0">
                <a:latin typeface="Arial" panose="020B0604020202020204" pitchFamily="34" charset="0"/>
                <a:cs typeface="Arial" panose="020B0604020202020204" pitchFamily="34" charset="0"/>
              </a:rPr>
              <a:t>e</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en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varios</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dias</a:t>
            </a:r>
            <a:r>
              <a:rPr lang="en-US" sz="2400" dirty="0" smtClean="0">
                <a:latin typeface="Arial" panose="020B0604020202020204" pitchFamily="34" charset="0"/>
                <a:cs typeface="Arial" panose="020B0604020202020204" pitchFamily="34" charset="0"/>
              </a:rPr>
              <a:t>)</a:t>
            </a:r>
          </a:p>
          <a:p>
            <a:pPr marL="457200" indent="-457200">
              <a:lnSpc>
                <a:spcPct val="150000"/>
              </a:lnSpc>
              <a:buFont typeface="+mj-lt"/>
              <a:buAutoNum type="arabicPeriod"/>
            </a:pPr>
            <a:r>
              <a:rPr lang="en-US" sz="2400" dirty="0" smtClean="0">
                <a:latin typeface="Arial" panose="020B0604020202020204" pitchFamily="34" charset="0"/>
                <a:cs typeface="Arial" panose="020B0604020202020204" pitchFamily="34" charset="0"/>
              </a:rPr>
              <a:t>PAST_DAYS(</a:t>
            </a:r>
            <a:r>
              <a:rPr lang="es-ES" sz="2400" dirty="0">
                <a:latin typeface="Arial" panose="020B0604020202020204" pitchFamily="34" charset="0"/>
                <a:cs typeface="Arial" panose="020B0604020202020204" pitchFamily="34" charset="0"/>
              </a:rPr>
              <a:t>cantidad de lluvia que cayó en los 5 días previos</a:t>
            </a:r>
            <a:r>
              <a:rPr lang="en-US" sz="2400" dirty="0" smtClean="0">
                <a:latin typeface="Arial" panose="020B0604020202020204" pitchFamily="34" charset="0"/>
                <a:cs typeface="Arial" panose="020B0604020202020204" pitchFamily="34" charset="0"/>
              </a:rPr>
              <a:t>)</a:t>
            </a:r>
          </a:p>
          <a:p>
            <a:pPr marL="457200" indent="-457200">
              <a:lnSpc>
                <a:spcPct val="150000"/>
              </a:lnSpc>
              <a:buFont typeface="+mj-lt"/>
              <a:buAutoNum type="arabicPeriod"/>
            </a:pPr>
            <a:r>
              <a:rPr lang="en-US" sz="2400" dirty="0" err="1" smtClean="0">
                <a:latin typeface="Arial" panose="020B0604020202020204" pitchFamily="34" charset="0"/>
                <a:cs typeface="Arial" panose="020B0604020202020204" pitchFamily="34" charset="0"/>
              </a:rPr>
              <a:t>vals</a:t>
            </a:r>
            <a:r>
              <a:rPr lang="en-US" sz="2400" dirty="0" smtClean="0">
                <a:latin typeface="Arial" panose="020B0604020202020204" pitchFamily="34" charset="0"/>
                <a:cs typeface="Arial" panose="020B0604020202020204" pitchFamily="34" charset="0"/>
              </a:rPr>
              <a:t>(</a:t>
            </a:r>
            <a:r>
              <a:rPr lang="es-ES" sz="2400" dirty="0">
                <a:latin typeface="Arial" panose="020B0604020202020204" pitchFamily="34" charset="0"/>
                <a:cs typeface="Arial" panose="020B0604020202020204" pitchFamily="34" charset="0"/>
              </a:rPr>
              <a:t>K1, K2, K3, K4 y </a:t>
            </a:r>
            <a:r>
              <a:rPr lang="es-ES" sz="2400" dirty="0" smtClean="0">
                <a:latin typeface="Arial" panose="020B0604020202020204" pitchFamily="34" charset="0"/>
                <a:cs typeface="Arial" panose="020B0604020202020204" pitchFamily="34" charset="0"/>
              </a:rPr>
              <a:t>K5</a:t>
            </a:r>
            <a:r>
              <a:rPr lang="en-US" sz="2400" dirty="0" smtClean="0">
                <a:latin typeface="Arial" panose="020B0604020202020204" pitchFamily="34" charset="0"/>
                <a:cs typeface="Arial" panose="020B0604020202020204" pitchFamily="34" charset="0"/>
              </a:rPr>
              <a:t>)</a:t>
            </a:r>
          </a:p>
          <a:p>
            <a:pPr marL="0" indent="0">
              <a:lnSpc>
                <a:spcPct val="150000"/>
              </a:lnSpc>
              <a:buNone/>
            </a:pPr>
            <a:r>
              <a:rPr lang="en-US" sz="2400" dirty="0" err="1" smtClean="0">
                <a:latin typeface="Arial" panose="020B0604020202020204" pitchFamily="34" charset="0"/>
                <a:cs typeface="Arial" panose="020B0604020202020204" pitchFamily="34" charset="0"/>
              </a:rPr>
              <a:t>Restricciones</a:t>
            </a:r>
            <a:r>
              <a:rPr lang="en-US" sz="2400" dirty="0" smtClean="0">
                <a:latin typeface="Arial" panose="020B0604020202020204" pitchFamily="34" charset="0"/>
                <a:cs typeface="Arial" panose="020B0604020202020204" pitchFamily="34" charset="0"/>
              </a:rPr>
              <a:t>:</a:t>
            </a:r>
          </a:p>
          <a:p>
            <a:pPr marL="0" indent="0">
              <a:lnSpc>
                <a:spcPct val="150000"/>
              </a:lnSpc>
              <a:buNone/>
            </a:pPr>
            <a:endParaRPr lang="en-US" sz="2400" dirty="0">
              <a:latin typeface="Arial" panose="020B0604020202020204" pitchFamily="34" charset="0"/>
              <a:cs typeface="Arial" panose="020B0604020202020204" pitchFamily="34" charset="0"/>
            </a:endParaRPr>
          </a:p>
          <a:p>
            <a:pPr marL="0" indent="0">
              <a:lnSpc>
                <a:spcPct val="150000"/>
              </a:lnSpc>
              <a:buNone/>
            </a:pPr>
            <a:endParaRPr lang="en-US" sz="2400" dirty="0" smtClean="0">
              <a:latin typeface="Arial" panose="020B0604020202020204" pitchFamily="34" charset="0"/>
              <a:cs typeface="Arial" panose="020B0604020202020204" pitchFamily="34" charset="0"/>
            </a:endParaRPr>
          </a:p>
          <a:p>
            <a:pPr marL="0" indent="0">
              <a:lnSpc>
                <a:spcPct val="150000"/>
              </a:lnSpc>
              <a:buNone/>
            </a:pPr>
            <a:endParaRPr lang="en-US" sz="2400" dirty="0"/>
          </a:p>
        </p:txBody>
      </p:sp>
    </p:spTree>
    <p:extLst>
      <p:ext uri="{BB962C8B-B14F-4D97-AF65-F5344CB8AC3E}">
        <p14:creationId xmlns:p14="http://schemas.microsoft.com/office/powerpoint/2010/main" val="1657053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C45FFD-7EBA-4671-0164-27A212316006}"/>
              </a:ext>
            </a:extLst>
          </p:cNvPr>
          <p:cNvSpPr>
            <a:spLocks noGrp="1"/>
          </p:cNvSpPr>
          <p:nvPr>
            <p:ph type="title"/>
          </p:nvPr>
        </p:nvSpPr>
        <p:spPr/>
        <p:txBody>
          <a:bodyPr/>
          <a:lstStyle/>
          <a:p>
            <a:r>
              <a:rPr lang="es-ES" sz="4800" dirty="0" smtClean="0"/>
              <a:t>Descripción general</a:t>
            </a:r>
            <a:endParaRPr lang="en-US" sz="4800"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1154954" y="2603500"/>
                <a:ext cx="9914099" cy="4102100"/>
              </a:xfrm>
            </p:spPr>
            <p:txBody>
              <a:bodyPr>
                <a:normAutofit fontScale="47500" lnSpcReduction="20000"/>
              </a:bodyPr>
              <a:lstStyle/>
              <a:p>
                <a:r>
                  <a:rPr lang="es-ES" sz="5100" dirty="0">
                    <a:latin typeface="Arial" panose="020B0604020202020204" pitchFamily="34" charset="0"/>
                    <a:cs typeface="Arial" panose="020B0604020202020204" pitchFamily="34" charset="0"/>
                  </a:rPr>
                  <a:t>Función objetivo: = </a:t>
                </a:r>
                <a14:m>
                  <m:oMath xmlns:m="http://schemas.openxmlformats.org/officeDocument/2006/math">
                    <m:nary>
                      <m:naryPr>
                        <m:chr m:val="∑"/>
                        <m:limLoc m:val="undOvr"/>
                        <m:ctrlPr>
                          <a:rPr lang="es-ES" sz="5100" i="1"/>
                        </m:ctrlPr>
                      </m:naryPr>
                      <m:sub>
                        <m:r>
                          <a:rPr lang="es-ES" sz="5100" i="1"/>
                          <m:t>𝑖</m:t>
                        </m:r>
                        <m:r>
                          <a:rPr lang="es-ES" sz="5100" i="1"/>
                          <m:t>=1</m:t>
                        </m:r>
                      </m:sub>
                      <m:sup>
                        <m:r>
                          <a:rPr lang="es-ES" sz="5100" i="1"/>
                          <m:t>𝑛</m:t>
                        </m:r>
                      </m:sup>
                      <m:e>
                        <m:sSup>
                          <m:sSupPr>
                            <m:ctrlPr>
                              <a:rPr lang="es-ES" sz="5100" i="1"/>
                            </m:ctrlPr>
                          </m:sSupPr>
                          <m:e>
                            <m:r>
                              <a:rPr lang="es-ES" sz="5100" i="1"/>
                              <m:t>(</m:t>
                            </m:r>
                            <m:sSub>
                              <m:sSubPr>
                                <m:ctrlPr>
                                  <a:rPr lang="es-ES" sz="5100" i="1"/>
                                </m:ctrlPr>
                              </m:sSubPr>
                              <m:e>
                                <m:r>
                                  <a:rPr lang="es-ES" sz="5100" i="1"/>
                                  <m:t>𝐿</m:t>
                                </m:r>
                              </m:e>
                              <m:sub>
                                <m:r>
                                  <a:rPr lang="es-ES" sz="5100" i="1"/>
                                  <m:t>𝑖</m:t>
                                </m:r>
                              </m:sub>
                            </m:sSub>
                            <m:r>
                              <a:rPr lang="es-ES" sz="5100" i="1"/>
                              <m:t>−</m:t>
                            </m:r>
                            <m:d>
                              <m:dPr>
                                <m:ctrlPr>
                                  <a:rPr lang="es-ES" sz="5100" i="1"/>
                                </m:ctrlPr>
                              </m:dPr>
                              <m:e>
                                <m:r>
                                  <a:rPr lang="es-ES" sz="5100" i="1"/>
                                  <m:t>𝐾</m:t>
                                </m:r>
                                <m:r>
                                  <a:rPr lang="es-ES" sz="5100" i="1"/>
                                  <m:t>1∗</m:t>
                                </m:r>
                                <m:sSub>
                                  <m:sSubPr>
                                    <m:ctrlPr>
                                      <a:rPr lang="es-ES" sz="5100" i="1"/>
                                    </m:ctrlPr>
                                  </m:sSubPr>
                                  <m:e>
                                    <m:r>
                                      <a:rPr lang="es-ES" sz="5100" i="1"/>
                                      <m:t>𝐿</m:t>
                                    </m:r>
                                  </m:e>
                                  <m:sub>
                                    <m:r>
                                      <a:rPr lang="es-ES" sz="5100" i="1"/>
                                      <m:t>𝑖</m:t>
                                    </m:r>
                                    <m:r>
                                      <a:rPr lang="es-ES" sz="5100" i="1"/>
                                      <m:t>−1</m:t>
                                    </m:r>
                                  </m:sub>
                                </m:sSub>
                                <m:r>
                                  <a:rPr lang="es-ES" sz="5100" i="1"/>
                                  <m:t>+</m:t>
                                </m:r>
                                <m:r>
                                  <a:rPr lang="es-ES" sz="5100" i="1"/>
                                  <m:t>𝐾</m:t>
                                </m:r>
                                <m:r>
                                  <a:rPr lang="es-ES" sz="5100" i="1"/>
                                  <m:t>2∗</m:t>
                                </m:r>
                                <m:sSub>
                                  <m:sSubPr>
                                    <m:ctrlPr>
                                      <a:rPr lang="es-ES" sz="5100" i="1"/>
                                    </m:ctrlPr>
                                  </m:sSubPr>
                                  <m:e>
                                    <m:r>
                                      <a:rPr lang="es-ES" sz="5100" i="1"/>
                                      <m:t>𝐿</m:t>
                                    </m:r>
                                  </m:e>
                                  <m:sub>
                                    <m:r>
                                      <a:rPr lang="es-ES" sz="5100" i="1"/>
                                      <m:t>𝑖</m:t>
                                    </m:r>
                                    <m:r>
                                      <a:rPr lang="es-ES" sz="5100" i="1"/>
                                      <m:t>−2</m:t>
                                    </m:r>
                                  </m:sub>
                                </m:sSub>
                                <m:r>
                                  <a:rPr lang="es-ES" sz="5100" i="1"/>
                                  <m:t>+</m:t>
                                </m:r>
                                <m:r>
                                  <a:rPr lang="es-ES" sz="5100" i="1"/>
                                  <m:t>𝐾</m:t>
                                </m:r>
                                <m:r>
                                  <a:rPr lang="es-ES" sz="5100" i="1"/>
                                  <m:t>3∗</m:t>
                                </m:r>
                                <m:sSub>
                                  <m:sSubPr>
                                    <m:ctrlPr>
                                      <a:rPr lang="es-ES" sz="5100" i="1"/>
                                    </m:ctrlPr>
                                  </m:sSubPr>
                                  <m:e>
                                    <m:r>
                                      <a:rPr lang="es-ES" sz="5100" i="1"/>
                                      <m:t>𝐿</m:t>
                                    </m:r>
                                  </m:e>
                                  <m:sub>
                                    <m:r>
                                      <a:rPr lang="es-ES" sz="5100" i="1"/>
                                      <m:t>𝑖</m:t>
                                    </m:r>
                                    <m:r>
                                      <a:rPr lang="es-ES" sz="5100" i="1"/>
                                      <m:t>−3</m:t>
                                    </m:r>
                                  </m:sub>
                                </m:sSub>
                                <m:r>
                                  <a:rPr lang="es-ES" sz="5100" i="1"/>
                                  <m:t>+</m:t>
                                </m:r>
                                <m:r>
                                  <a:rPr lang="es-ES" sz="5100" i="1"/>
                                  <m:t>𝐾</m:t>
                                </m:r>
                                <m:r>
                                  <a:rPr lang="es-ES" sz="5100" i="1"/>
                                  <m:t>4∗</m:t>
                                </m:r>
                                <m:sSub>
                                  <m:sSubPr>
                                    <m:ctrlPr>
                                      <a:rPr lang="es-ES" sz="5100" i="1"/>
                                    </m:ctrlPr>
                                  </m:sSubPr>
                                  <m:e>
                                    <m:r>
                                      <a:rPr lang="es-ES" sz="5100" i="1"/>
                                      <m:t>𝐿</m:t>
                                    </m:r>
                                  </m:e>
                                  <m:sub>
                                    <m:r>
                                      <a:rPr lang="es-ES" sz="5100" i="1"/>
                                      <m:t>𝑖</m:t>
                                    </m:r>
                                    <m:r>
                                      <a:rPr lang="es-ES" sz="5100" i="1"/>
                                      <m:t>−4</m:t>
                                    </m:r>
                                  </m:sub>
                                </m:sSub>
                                <m:r>
                                  <a:rPr lang="es-ES" sz="5100" i="1"/>
                                  <m:t>+</m:t>
                                </m:r>
                                <m:r>
                                  <a:rPr lang="es-ES" sz="5100" i="1"/>
                                  <m:t>𝐾</m:t>
                                </m:r>
                                <m:r>
                                  <a:rPr lang="es-ES" sz="5100" i="1"/>
                                  <m:t>5∗</m:t>
                                </m:r>
                                <m:sSub>
                                  <m:sSubPr>
                                    <m:ctrlPr>
                                      <a:rPr lang="es-ES" sz="5100" i="1"/>
                                    </m:ctrlPr>
                                  </m:sSubPr>
                                  <m:e>
                                    <m:r>
                                      <a:rPr lang="es-ES" sz="5100" i="1"/>
                                      <m:t>𝐿</m:t>
                                    </m:r>
                                  </m:e>
                                  <m:sub>
                                    <m:r>
                                      <a:rPr lang="es-ES" sz="5100" i="1"/>
                                      <m:t>𝑖</m:t>
                                    </m:r>
                                    <m:r>
                                      <a:rPr lang="es-ES" sz="5100" i="1"/>
                                      <m:t>−5</m:t>
                                    </m:r>
                                  </m:sub>
                                </m:sSub>
                              </m:e>
                            </m:d>
                            <m:r>
                              <a:rPr lang="es-ES" sz="5100" i="1"/>
                              <m:t>)</m:t>
                            </m:r>
                          </m:e>
                          <m:sup>
                            <m:r>
                              <a:rPr lang="es-ES" sz="5100" i="1"/>
                              <m:t>2</m:t>
                            </m:r>
                          </m:sup>
                        </m:sSup>
                      </m:e>
                    </m:nary>
                  </m:oMath>
                </a14:m>
                <a:endParaRPr lang="es-ES" sz="5100" dirty="0">
                  <a:latin typeface="Arial" panose="020B0604020202020204" pitchFamily="34" charset="0"/>
                  <a:cs typeface="Arial" panose="020B0604020202020204" pitchFamily="34" charset="0"/>
                </a:endParaRPr>
              </a:p>
              <a:p>
                <a:pPr marL="0" indent="0">
                  <a:buNone/>
                </a:pPr>
                <a:r>
                  <a:rPr lang="es-ES" sz="5100" dirty="0">
                    <a:latin typeface="Arial" panose="020B0604020202020204" pitchFamily="34" charset="0"/>
                    <a:cs typeface="Arial" panose="020B0604020202020204" pitchFamily="34" charset="0"/>
                  </a:rPr>
                  <a:t>Donde:</a:t>
                </a:r>
              </a:p>
              <a:p>
                <a:pPr>
                  <a:buFont typeface="+mj-lt"/>
                  <a:buAutoNum type="arabicPeriod"/>
                </a:pPr>
                <a14:m>
                  <m:oMath xmlns:m="http://schemas.openxmlformats.org/officeDocument/2006/math">
                    <m:r>
                      <a:rPr lang="es-ES" sz="5100" i="1"/>
                      <m:t>𝑛</m:t>
                    </m:r>
                  </m:oMath>
                </a14:m>
                <a:r>
                  <a:rPr lang="es-ES" sz="5100" dirty="0">
                    <a:latin typeface="Arial" panose="020B0604020202020204" pitchFamily="34" charset="0"/>
                    <a:cs typeface="Arial" panose="020B0604020202020204" pitchFamily="34" charset="0"/>
                  </a:rPr>
                  <a:t> es el número total de días con datos</a:t>
                </a:r>
              </a:p>
              <a:p>
                <a:pPr>
                  <a:buFont typeface="+mj-lt"/>
                  <a:buAutoNum type="arabicPeriod"/>
                </a:pPr>
                <a14:m>
                  <m:oMath xmlns:m="http://schemas.openxmlformats.org/officeDocument/2006/math">
                    <m:sSub>
                      <m:sSubPr>
                        <m:ctrlPr>
                          <a:rPr lang="es-ES" sz="5100" i="1"/>
                        </m:ctrlPr>
                      </m:sSubPr>
                      <m:e>
                        <m:r>
                          <a:rPr lang="es-ES" sz="5100" i="1"/>
                          <m:t>𝐿</m:t>
                        </m:r>
                      </m:e>
                      <m:sub>
                        <m:r>
                          <a:rPr lang="es-ES" sz="5100" i="1"/>
                          <m:t>𝑖</m:t>
                        </m:r>
                      </m:sub>
                    </m:sSub>
                  </m:oMath>
                </a14:m>
                <a:r>
                  <a:rPr lang="es-ES" sz="5100" dirty="0">
                    <a:latin typeface="Arial" panose="020B0604020202020204" pitchFamily="34" charset="0"/>
                    <a:cs typeface="Arial" panose="020B0604020202020204" pitchFamily="34" charset="0"/>
                  </a:rPr>
                  <a:t> es la cantidad de lluvia observada en el día </a:t>
                </a:r>
                <a14:m>
                  <m:oMath xmlns:m="http://schemas.openxmlformats.org/officeDocument/2006/math">
                    <m:r>
                      <a:rPr lang="es-ES" sz="5100" i="1"/>
                      <m:t>𝑖</m:t>
                    </m:r>
                  </m:oMath>
                </a14:m>
                <a:endParaRPr lang="es-ES" sz="5100" dirty="0">
                  <a:latin typeface="Arial" panose="020B0604020202020204" pitchFamily="34" charset="0"/>
                  <a:cs typeface="Arial" panose="020B0604020202020204" pitchFamily="34" charset="0"/>
                </a:endParaRPr>
              </a:p>
              <a:p>
                <a:pPr>
                  <a:buFont typeface="+mj-lt"/>
                  <a:buAutoNum type="arabicPeriod"/>
                </a:pPr>
                <a14:m>
                  <m:oMath xmlns:m="http://schemas.openxmlformats.org/officeDocument/2006/math">
                    <m:sSub>
                      <m:sSubPr>
                        <m:ctrlPr>
                          <a:rPr lang="es-ES" sz="5100" i="1"/>
                        </m:ctrlPr>
                      </m:sSubPr>
                      <m:e>
                        <m:r>
                          <a:rPr lang="es-ES" sz="5100" i="1"/>
                          <m:t>𝐿</m:t>
                        </m:r>
                      </m:e>
                      <m:sub>
                        <m:r>
                          <a:rPr lang="es-ES" sz="5100" i="1"/>
                          <m:t>𝑖</m:t>
                        </m:r>
                        <m:r>
                          <a:rPr lang="es-ES" sz="5100" i="1"/>
                          <m:t>−1</m:t>
                        </m:r>
                      </m:sub>
                    </m:sSub>
                    <m:r>
                      <a:rPr lang="es-ES" sz="5100" i="1"/>
                      <m:t>,  </m:t>
                    </m:r>
                    <m:sSub>
                      <m:sSubPr>
                        <m:ctrlPr>
                          <a:rPr lang="es-ES" sz="5100" i="1"/>
                        </m:ctrlPr>
                      </m:sSubPr>
                      <m:e>
                        <m:r>
                          <a:rPr lang="es-ES" sz="5100" i="1"/>
                          <m:t>𝐿</m:t>
                        </m:r>
                      </m:e>
                      <m:sub>
                        <m:r>
                          <a:rPr lang="es-ES" sz="5100" i="1"/>
                          <m:t>𝑖</m:t>
                        </m:r>
                        <m:r>
                          <a:rPr lang="es-ES" sz="5100" i="1"/>
                          <m:t>−2</m:t>
                        </m:r>
                      </m:sub>
                    </m:sSub>
                    <m:r>
                      <a:rPr lang="es-ES" sz="5100" i="1"/>
                      <m:t>,  </m:t>
                    </m:r>
                    <m:sSub>
                      <m:sSubPr>
                        <m:ctrlPr>
                          <a:rPr lang="es-ES" sz="5100" i="1"/>
                        </m:ctrlPr>
                      </m:sSubPr>
                      <m:e>
                        <m:r>
                          <a:rPr lang="es-ES" sz="5100" i="1"/>
                          <m:t>𝐿</m:t>
                        </m:r>
                      </m:e>
                      <m:sub>
                        <m:r>
                          <a:rPr lang="es-ES" sz="5100" i="1"/>
                          <m:t>𝑖</m:t>
                        </m:r>
                        <m:r>
                          <a:rPr lang="es-ES" sz="5100" i="1"/>
                          <m:t>−3</m:t>
                        </m:r>
                      </m:sub>
                    </m:sSub>
                    <m:r>
                      <a:rPr lang="es-ES" sz="5100" i="1"/>
                      <m:t>,  </m:t>
                    </m:r>
                    <m:sSub>
                      <m:sSubPr>
                        <m:ctrlPr>
                          <a:rPr lang="es-ES" sz="5100" i="1"/>
                        </m:ctrlPr>
                      </m:sSubPr>
                      <m:e>
                        <m:r>
                          <a:rPr lang="es-ES" sz="5100" i="1"/>
                          <m:t>𝐿</m:t>
                        </m:r>
                      </m:e>
                      <m:sub>
                        <m:r>
                          <a:rPr lang="es-ES" sz="5100" i="1"/>
                          <m:t>𝑖</m:t>
                        </m:r>
                        <m:r>
                          <a:rPr lang="es-ES" sz="5100" i="1"/>
                          <m:t>−4</m:t>
                        </m:r>
                      </m:sub>
                    </m:sSub>
                    <m:r>
                      <a:rPr lang="es-ES" sz="5100" i="1"/>
                      <m:t>,  </m:t>
                    </m:r>
                    <m:sSub>
                      <m:sSubPr>
                        <m:ctrlPr>
                          <a:rPr lang="es-ES" sz="5100" i="1"/>
                        </m:ctrlPr>
                      </m:sSubPr>
                      <m:e>
                        <m:r>
                          <a:rPr lang="es-ES" sz="5100" i="1"/>
                          <m:t>𝐿</m:t>
                        </m:r>
                      </m:e>
                      <m:sub>
                        <m:r>
                          <a:rPr lang="es-ES" sz="5100" i="1"/>
                          <m:t>𝑖</m:t>
                        </m:r>
                        <m:r>
                          <a:rPr lang="es-ES" sz="5100" i="1"/>
                          <m:t>−5</m:t>
                        </m:r>
                      </m:sub>
                    </m:sSub>
                  </m:oMath>
                </a14:m>
                <a:r>
                  <a:rPr lang="es-ES" sz="5100" dirty="0">
                    <a:latin typeface="Arial" panose="020B0604020202020204" pitchFamily="34" charset="0"/>
                    <a:cs typeface="Arial" panose="020B0604020202020204" pitchFamily="34" charset="0"/>
                  </a:rPr>
                  <a:t> son las cantidades de lluvia en los días previos al día </a:t>
                </a:r>
                <a14:m>
                  <m:oMath xmlns:m="http://schemas.openxmlformats.org/officeDocument/2006/math">
                    <m:r>
                      <a:rPr lang="es-ES" sz="5100" i="1"/>
                      <m:t>𝑖</m:t>
                    </m:r>
                  </m:oMath>
                </a14:m>
                <a:endParaRPr lang="es-ES" sz="5100" dirty="0">
                  <a:latin typeface="Arial" panose="020B0604020202020204" pitchFamily="34" charset="0"/>
                  <a:cs typeface="Arial" panose="020B0604020202020204" pitchFamily="34" charset="0"/>
                </a:endParaRPr>
              </a:p>
              <a:p>
                <a:pPr>
                  <a:buFont typeface="+mj-lt"/>
                  <a:buAutoNum type="arabicPeriod"/>
                </a:pPr>
                <a14:m>
                  <m:oMath xmlns:m="http://schemas.openxmlformats.org/officeDocument/2006/math">
                    <m:r>
                      <a:rPr lang="es-ES" sz="5100" i="1"/>
                      <m:t>𝐾</m:t>
                    </m:r>
                    <m:r>
                      <a:rPr lang="es-ES" sz="5100" i="1"/>
                      <m:t>1,  </m:t>
                    </m:r>
                    <m:r>
                      <a:rPr lang="es-ES" sz="5100" i="1"/>
                      <m:t>𝐾</m:t>
                    </m:r>
                    <m:r>
                      <a:rPr lang="es-ES" sz="5100" i="1"/>
                      <m:t>2,  </m:t>
                    </m:r>
                    <m:r>
                      <a:rPr lang="es-ES" sz="5100" i="1"/>
                      <m:t>𝐾</m:t>
                    </m:r>
                    <m:r>
                      <a:rPr lang="es-ES" sz="5100" i="1"/>
                      <m:t>3,  </m:t>
                    </m:r>
                    <m:r>
                      <a:rPr lang="es-ES" sz="5100" i="1"/>
                      <m:t>𝐾</m:t>
                    </m:r>
                    <m:r>
                      <a:rPr lang="es-ES" sz="5100" i="1"/>
                      <m:t>4,  </m:t>
                    </m:r>
                    <m:r>
                      <a:rPr lang="es-ES" sz="5100" i="1"/>
                      <m:t>𝐾</m:t>
                    </m:r>
                    <m:r>
                      <a:rPr lang="es-ES" sz="5100" i="1"/>
                      <m:t>5</m:t>
                    </m:r>
                  </m:oMath>
                </a14:m>
                <a:r>
                  <a:rPr lang="es-ES" sz="5100" i="1" dirty="0">
                    <a:latin typeface="Arial" panose="020B0604020202020204" pitchFamily="34" charset="0"/>
                    <a:cs typeface="Arial" panose="020B0604020202020204" pitchFamily="34" charset="0"/>
                  </a:rPr>
                  <a:t> </a:t>
                </a:r>
                <a:r>
                  <a:rPr lang="es-ES" sz="5100" dirty="0">
                    <a:latin typeface="Arial" panose="020B0604020202020204" pitchFamily="34" charset="0"/>
                    <a:cs typeface="Arial" panose="020B0604020202020204" pitchFamily="34" charset="0"/>
                  </a:rPr>
                  <a:t>son los coeficientes que se quieren encontrar para minimizar el error.</a:t>
                </a:r>
              </a:p>
              <a:p>
                <a:endParaRPr lang="es-ES"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1154954" y="2603500"/>
                <a:ext cx="9914099" cy="4102100"/>
              </a:xfrm>
              <a:blipFill rotWithShape="0">
                <a:blip r:embed="rId2"/>
                <a:stretch>
                  <a:fillRect l="-922" t="-2823"/>
                </a:stretch>
              </a:blipFill>
            </p:spPr>
            <p:txBody>
              <a:bodyPr/>
              <a:lstStyle/>
              <a:p>
                <a:r>
                  <a:rPr lang="es-ES">
                    <a:noFill/>
                  </a:rPr>
                  <a:t> </a:t>
                </a:r>
              </a:p>
            </p:txBody>
          </p:sp>
        </mc:Fallback>
      </mc:AlternateContent>
    </p:spTree>
    <p:extLst>
      <p:ext uri="{BB962C8B-B14F-4D97-AF65-F5344CB8AC3E}">
        <p14:creationId xmlns:p14="http://schemas.microsoft.com/office/powerpoint/2010/main" val="1581152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C45FFD-7EBA-4671-0164-27A212316006}"/>
              </a:ext>
            </a:extLst>
          </p:cNvPr>
          <p:cNvSpPr>
            <a:spLocks noGrp="1"/>
          </p:cNvSpPr>
          <p:nvPr>
            <p:ph type="title"/>
          </p:nvPr>
        </p:nvSpPr>
        <p:spPr/>
        <p:txBody>
          <a:bodyPr/>
          <a:lstStyle/>
          <a:p>
            <a:r>
              <a:rPr lang="es-ES" sz="4800" dirty="0" smtClean="0"/>
              <a:t>Tamaño del espacio de búsqueda</a:t>
            </a:r>
            <a:endParaRPr lang="en-US" sz="4800" dirty="0"/>
          </a:p>
        </p:txBody>
      </p:sp>
    </p:spTree>
    <p:extLst>
      <p:ext uri="{BB962C8B-B14F-4D97-AF65-F5344CB8AC3E}">
        <p14:creationId xmlns:p14="http://schemas.microsoft.com/office/powerpoint/2010/main" val="3110203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44D4BB4F-E408-435D-A2EC-3FB18F64606F}"/>
              </a:ext>
            </a:extLst>
          </p:cNvPr>
          <p:cNvSpPr>
            <a:spLocks noGrp="1"/>
          </p:cNvSpPr>
          <p:nvPr>
            <p:ph type="title"/>
          </p:nvPr>
        </p:nvSpPr>
        <p:spPr>
          <a:xfrm>
            <a:off x="1154954" y="973668"/>
            <a:ext cx="8761413" cy="706964"/>
          </a:xfrm>
        </p:spPr>
        <p:txBody>
          <a:bodyPr/>
          <a:lstStyle/>
          <a:p>
            <a:r>
              <a:rPr lang="es-ES" sz="4800" dirty="0" smtClean="0"/>
              <a:t>Solución exhaustiva de dos pequeñas instancias</a:t>
            </a:r>
            <a:endParaRPr lang="en-US" sz="4800" dirty="0"/>
          </a:p>
        </p:txBody>
      </p:sp>
      <p:sp>
        <p:nvSpPr>
          <p:cNvPr id="2" name="Marcador de contenido 1"/>
          <p:cNvSpPr>
            <a:spLocks noGrp="1"/>
          </p:cNvSpPr>
          <p:nvPr>
            <p:ph idx="1"/>
          </p:nvPr>
        </p:nvSpPr>
        <p:spPr/>
        <p:txBody>
          <a:bodyPr/>
          <a:lstStyle/>
          <a:p>
            <a:endParaRPr lang="es-ES"/>
          </a:p>
        </p:txBody>
      </p:sp>
    </p:spTree>
    <p:extLst>
      <p:ext uri="{BB962C8B-B14F-4D97-AF65-F5344CB8AC3E}">
        <p14:creationId xmlns:p14="http://schemas.microsoft.com/office/powerpoint/2010/main" val="3719751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C7E76A-3B40-3A44-69C8-5AA7109290CE}"/>
              </a:ext>
            </a:extLst>
          </p:cNvPr>
          <p:cNvSpPr>
            <a:spLocks noGrp="1"/>
          </p:cNvSpPr>
          <p:nvPr>
            <p:ph type="title"/>
          </p:nvPr>
        </p:nvSpPr>
        <p:spPr/>
        <p:txBody>
          <a:bodyPr/>
          <a:lstStyle/>
          <a:p>
            <a:r>
              <a:rPr lang="es-ES" sz="4800" dirty="0" smtClean="0"/>
              <a:t>Un </a:t>
            </a:r>
            <a:r>
              <a:rPr lang="es-ES" sz="4800" dirty="0" err="1" smtClean="0"/>
              <a:t>efonque</a:t>
            </a:r>
            <a:r>
              <a:rPr lang="es-ES" sz="4800" dirty="0" smtClean="0"/>
              <a:t> heurístico de solución</a:t>
            </a:r>
            <a:endParaRPr lang="en-US" sz="4800" dirty="0"/>
          </a:p>
        </p:txBody>
      </p:sp>
    </p:spTree>
    <p:extLst>
      <p:ext uri="{BB962C8B-B14F-4D97-AF65-F5344CB8AC3E}">
        <p14:creationId xmlns:p14="http://schemas.microsoft.com/office/powerpoint/2010/main" val="69094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6FB5BA-E059-3676-DB1E-94463018512E}"/>
              </a:ext>
            </a:extLst>
          </p:cNvPr>
          <p:cNvSpPr>
            <a:spLocks noGrp="1"/>
          </p:cNvSpPr>
          <p:nvPr>
            <p:ph type="ctrTitle"/>
          </p:nvPr>
        </p:nvSpPr>
        <p:spPr>
          <a:xfrm>
            <a:off x="802106" y="1086852"/>
            <a:ext cx="10467680" cy="2262781"/>
          </a:xfrm>
        </p:spPr>
        <p:txBody>
          <a:bodyPr>
            <a:noAutofit/>
          </a:bodyPr>
          <a:lstStyle/>
          <a:p>
            <a:pPr algn="ctr"/>
            <a:r>
              <a:rPr lang="es-ES" sz="4800" dirty="0" smtClean="0">
                <a:latin typeface="Arial" panose="020B0604020202020204" pitchFamily="34" charset="0"/>
                <a:cs typeface="Arial" panose="020B0604020202020204" pitchFamily="34" charset="0"/>
              </a:rPr>
              <a:t>PREDICCIÓN 1</a:t>
            </a:r>
            <a:endParaRPr lang="en-US" sz="4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 xmlns:a16="http://schemas.microsoft.com/office/drawing/2014/main" id="{84AC55E6-A1F6-4075-BA63-8AA382C05A6E}"/>
              </a:ext>
            </a:extLst>
          </p:cNvPr>
          <p:cNvSpPr txBox="1"/>
          <p:nvPr/>
        </p:nvSpPr>
        <p:spPr>
          <a:xfrm>
            <a:off x="802106" y="5156901"/>
            <a:ext cx="6858000" cy="954107"/>
          </a:xfrm>
          <a:prstGeom prst="rect">
            <a:avLst/>
          </a:prstGeom>
          <a:noFill/>
        </p:spPr>
        <p:txBody>
          <a:bodyPr wrap="square" rtlCol="0">
            <a:spAutoFit/>
          </a:bodyPr>
          <a:lstStyle/>
          <a:p>
            <a:r>
              <a:rPr lang="es-ES" sz="2800" dirty="0">
                <a:solidFill>
                  <a:schemeClr val="bg1"/>
                </a:solidFill>
              </a:rPr>
              <a:t>Autores</a:t>
            </a:r>
            <a:r>
              <a:rPr lang="en-US" sz="2800" dirty="0">
                <a:solidFill>
                  <a:schemeClr val="bg1"/>
                </a:solidFill>
              </a:rPr>
              <a:t>: - Laura González </a:t>
            </a:r>
            <a:r>
              <a:rPr lang="en-US" sz="2800" dirty="0" err="1" smtClean="0">
                <a:solidFill>
                  <a:schemeClr val="bg1"/>
                </a:solidFill>
              </a:rPr>
              <a:t>Agüero</a:t>
            </a:r>
            <a:endParaRPr lang="en-US" sz="2800" dirty="0" smtClean="0">
              <a:solidFill>
                <a:schemeClr val="bg1"/>
              </a:solidFill>
            </a:endParaRPr>
          </a:p>
          <a:p>
            <a:r>
              <a:rPr lang="en-US" sz="2800" dirty="0">
                <a:solidFill>
                  <a:schemeClr val="bg1"/>
                </a:solidFill>
              </a:rPr>
              <a:t>		 - Javier García Hernández</a:t>
            </a:r>
          </a:p>
        </p:txBody>
      </p:sp>
    </p:spTree>
    <p:extLst>
      <p:ext uri="{BB962C8B-B14F-4D97-AF65-F5344CB8AC3E}">
        <p14:creationId xmlns:p14="http://schemas.microsoft.com/office/powerpoint/2010/main" val="31984273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169</TotalTime>
  <Words>198</Words>
  <Application>Microsoft Office PowerPoint</Application>
  <PresentationFormat>Panorámica</PresentationFormat>
  <Paragraphs>25</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Century Gothic</vt:lpstr>
      <vt:lpstr>Wingdings 3</vt:lpstr>
      <vt:lpstr>Ion Boardroom</vt:lpstr>
      <vt:lpstr>PREDICCIÓN 1</vt:lpstr>
      <vt:lpstr>Descripción general</vt:lpstr>
      <vt:lpstr>Descripción general</vt:lpstr>
      <vt:lpstr>Descripción general</vt:lpstr>
      <vt:lpstr>Tamaño del espacio de búsqueda</vt:lpstr>
      <vt:lpstr>Solución exhaustiva de dos pequeñas instancias</vt:lpstr>
      <vt:lpstr>Un efonque heurístico de solución</vt:lpstr>
      <vt:lpstr>PREDICCIÓN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Influencia de las características en la explicabilidad y la eficacia de los bosques de decision</dc:title>
  <dc:creator>Dennis</dc:creator>
  <cp:lastModifiedBy>Dennis</cp:lastModifiedBy>
  <cp:revision>11</cp:revision>
  <dcterms:created xsi:type="dcterms:W3CDTF">2023-12-20T19:31:20Z</dcterms:created>
  <dcterms:modified xsi:type="dcterms:W3CDTF">2024-02-05T00:06:37Z</dcterms:modified>
</cp:coreProperties>
</file>