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22"/>
  </p:notesMasterIdLst>
  <p:sldIdLst>
    <p:sldId id="256" r:id="rId2"/>
    <p:sldId id="262" r:id="rId3"/>
    <p:sldId id="270" r:id="rId4"/>
    <p:sldId id="257" r:id="rId5"/>
    <p:sldId id="258" r:id="rId6"/>
    <p:sldId id="259" r:id="rId7"/>
    <p:sldId id="260" r:id="rId8"/>
    <p:sldId id="261" r:id="rId9"/>
    <p:sldId id="263" r:id="rId10"/>
    <p:sldId id="274" r:id="rId11"/>
    <p:sldId id="275" r:id="rId12"/>
    <p:sldId id="264" r:id="rId13"/>
    <p:sldId id="276" r:id="rId14"/>
    <p:sldId id="269" r:id="rId15"/>
    <p:sldId id="266" r:id="rId16"/>
    <p:sldId id="267" r:id="rId17"/>
    <p:sldId id="277" r:id="rId18"/>
    <p:sldId id="273" r:id="rId19"/>
    <p:sldId id="271" r:id="rId20"/>
    <p:sldId id="272"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E00"/>
    <a:srgbClr val="FE7300"/>
    <a:srgbClr val="66FF33"/>
    <a:srgbClr val="EDC87E"/>
    <a:srgbClr val="FF6501"/>
    <a:srgbClr val="FFFF00"/>
    <a:srgbClr val="B7472A"/>
    <a:srgbClr val="C8772E"/>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E31E-8E2C-4947-A93D-AAA914A86A6E}" type="datetimeFigureOut">
              <a:rPr lang="es-ES" smtClean="0"/>
              <a:t>06/04/2024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535D6-F225-40FB-883B-1221164A5088}" type="slidenum">
              <a:rPr lang="es-ES" smtClean="0"/>
              <a:t>‹#›</a:t>
            </a:fld>
            <a:endParaRPr lang="es-ES"/>
          </a:p>
        </p:txBody>
      </p:sp>
    </p:spTree>
    <p:extLst>
      <p:ext uri="{BB962C8B-B14F-4D97-AF65-F5344CB8AC3E}">
        <p14:creationId xmlns:p14="http://schemas.microsoft.com/office/powerpoint/2010/main" val="126265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Lo que hace la distribución normal es generarte</a:t>
            </a:r>
            <a:r>
              <a:rPr lang="es-ES" baseline="0" dirty="0" smtClean="0"/>
              <a:t> un valor cercano al la media y la distribución estándar determina que tan dispersos van a estar los números generados de la media. A menor desviación estándar, más cercanos van a estar los números generados de la media.</a:t>
            </a:r>
            <a:endParaRPr lang="es-ES" dirty="0"/>
          </a:p>
        </p:txBody>
      </p:sp>
      <p:sp>
        <p:nvSpPr>
          <p:cNvPr id="4" name="Slide Number Placeholder 3"/>
          <p:cNvSpPr>
            <a:spLocks noGrp="1"/>
          </p:cNvSpPr>
          <p:nvPr>
            <p:ph type="sldNum" sz="quarter" idx="10"/>
          </p:nvPr>
        </p:nvSpPr>
        <p:spPr/>
        <p:txBody>
          <a:bodyPr/>
          <a:lstStyle/>
          <a:p>
            <a:fld id="{729535D6-F225-40FB-883B-1221164A5088}" type="slidenum">
              <a:rPr lang="es-ES" smtClean="0"/>
              <a:t>11</a:t>
            </a:fld>
            <a:endParaRPr lang="es-ES"/>
          </a:p>
        </p:txBody>
      </p:sp>
    </p:spTree>
    <p:extLst>
      <p:ext uri="{BB962C8B-B14F-4D97-AF65-F5344CB8AC3E}">
        <p14:creationId xmlns:p14="http://schemas.microsoft.com/office/powerpoint/2010/main" val="4845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smtClean="0"/>
              <a:t>MH240210 y </a:t>
            </a:r>
            <a:r>
              <a:rPr lang="es-ES" b="0" dirty="0" err="1" smtClean="0"/>
              <a:t>Operators</a:t>
            </a:r>
            <a:r>
              <a:rPr lang="es-ES" b="0" dirty="0" smtClean="0"/>
              <a:t> forman parte de la</a:t>
            </a:r>
            <a:r>
              <a:rPr lang="es-ES" b="0" baseline="0" dirty="0" smtClean="0"/>
              <a:t> biblioteca dada en clase para el trabajo con las </a:t>
            </a:r>
            <a:r>
              <a:rPr lang="es-ES" b="0" baseline="0" dirty="0" err="1" smtClean="0"/>
              <a:t>metaheurísticas</a:t>
            </a:r>
            <a:endParaRPr lang="es-ES" b="0" dirty="0"/>
          </a:p>
        </p:txBody>
      </p:sp>
      <p:sp>
        <p:nvSpPr>
          <p:cNvPr id="4" name="Slide Number Placeholder 3"/>
          <p:cNvSpPr>
            <a:spLocks noGrp="1"/>
          </p:cNvSpPr>
          <p:nvPr>
            <p:ph type="sldNum" sz="quarter" idx="10"/>
          </p:nvPr>
        </p:nvSpPr>
        <p:spPr/>
        <p:txBody>
          <a:bodyPr/>
          <a:lstStyle/>
          <a:p>
            <a:fld id="{729535D6-F225-40FB-883B-1221164A5088}" type="slidenum">
              <a:rPr lang="es-ES" smtClean="0"/>
              <a:t>14</a:t>
            </a:fld>
            <a:endParaRPr lang="es-ES"/>
          </a:p>
        </p:txBody>
      </p:sp>
    </p:spTree>
    <p:extLst>
      <p:ext uri="{BB962C8B-B14F-4D97-AF65-F5344CB8AC3E}">
        <p14:creationId xmlns:p14="http://schemas.microsoft.com/office/powerpoint/2010/main" val="9797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10"/>
          </p:nvPr>
        </p:nvSpPr>
        <p:spPr/>
        <p:txBody>
          <a:bodyPr/>
          <a:lstStyle/>
          <a:p>
            <a:fld id="{729535D6-F225-40FB-883B-1221164A5088}" type="slidenum">
              <a:rPr lang="es-ES" smtClean="0"/>
              <a:t>17</a:t>
            </a:fld>
            <a:endParaRPr lang="es-ES"/>
          </a:p>
        </p:txBody>
      </p:sp>
    </p:spTree>
    <p:extLst>
      <p:ext uri="{BB962C8B-B14F-4D97-AF65-F5344CB8AC3E}">
        <p14:creationId xmlns:p14="http://schemas.microsoft.com/office/powerpoint/2010/main" val="370460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24488-CAB9-4E32-B338-25F993DD6420}" type="datetimeFigureOut">
              <a:rPr lang="es-ES" smtClean="0"/>
              <a:t>06/04/2024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29959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24488-CAB9-4E32-B338-25F993DD6420}" type="datetimeFigureOut">
              <a:rPr lang="es-ES" smtClean="0"/>
              <a:t>06/04/2024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82070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24488-CAB9-4E32-B338-25F993DD6420}" type="datetimeFigureOut">
              <a:rPr lang="es-ES" smtClean="0"/>
              <a:t>06/04/2024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34612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24488-CAB9-4E32-B338-25F993DD6420}" type="datetimeFigureOut">
              <a:rPr lang="es-ES" smtClean="0"/>
              <a:t>06/04/2024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12355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24488-CAB9-4E32-B338-25F993DD6420}" type="datetimeFigureOut">
              <a:rPr lang="es-ES" smtClean="0"/>
              <a:t>06/04/2024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88167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1424488-CAB9-4E32-B338-25F993DD6420}" type="datetimeFigureOut">
              <a:rPr lang="es-ES" smtClean="0"/>
              <a:t>06/04/2024</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66335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71424488-CAB9-4E32-B338-25F993DD6420}" type="datetimeFigureOut">
              <a:rPr lang="es-ES" smtClean="0"/>
              <a:t>06/04/2024</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423177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71424488-CAB9-4E32-B338-25F993DD6420}" type="datetimeFigureOut">
              <a:rPr lang="es-ES" smtClean="0"/>
              <a:t>06/04/2024</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51875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424488-CAB9-4E32-B338-25F993DD6420}" type="datetimeFigureOut">
              <a:rPr lang="es-ES" smtClean="0"/>
              <a:t>06/04/2024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7132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1424488-CAB9-4E32-B338-25F993DD6420}" type="datetimeFigureOut">
              <a:rPr lang="es-ES" smtClean="0"/>
              <a:t>06/04/2024</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74008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1424488-CAB9-4E32-B338-25F993DD6420}" type="datetimeFigureOut">
              <a:rPr lang="es-ES" smtClean="0"/>
              <a:t>06/04/2024</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38620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1424488-CAB9-4E32-B338-25F993DD6420}" type="datetimeFigureOut">
              <a:rPr lang="es-ES" smtClean="0"/>
              <a:t>06/04/2024</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CE3E1D8-99EF-4A08-92DC-801D8EF8979F}" type="slidenum">
              <a:rPr lang="es-ES" smtClean="0"/>
              <a:t>‹#›</a:t>
            </a:fld>
            <a:endParaRPr lang="es-ES"/>
          </a:p>
        </p:txBody>
      </p:sp>
    </p:spTree>
    <p:extLst>
      <p:ext uri="{BB962C8B-B14F-4D97-AF65-F5344CB8AC3E}">
        <p14:creationId xmlns:p14="http://schemas.microsoft.com/office/powerpoint/2010/main" val="3247639219"/>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674112"/>
          </a:xfrm>
        </p:spPr>
        <p:txBody>
          <a:bodyPr/>
          <a:lstStyle/>
          <a:p>
            <a:r>
              <a:rPr lang="es-ES" sz="6000" dirty="0">
                <a:latin typeface="Arial" panose="020B0604020202020204" pitchFamily="34" charset="0"/>
                <a:cs typeface="Arial" panose="020B0604020202020204" pitchFamily="34" charset="0"/>
              </a:rPr>
              <a:t>PREDICCIÓN 1</a:t>
            </a:r>
            <a:endParaRPr lang="es-ES" dirty="0"/>
          </a:p>
        </p:txBody>
      </p:sp>
      <p:sp>
        <p:nvSpPr>
          <p:cNvPr id="3" name="Subtitle 2"/>
          <p:cNvSpPr>
            <a:spLocks noGrp="1"/>
          </p:cNvSpPr>
          <p:nvPr>
            <p:ph type="subTitle" idx="1"/>
          </p:nvPr>
        </p:nvSpPr>
        <p:spPr>
          <a:xfrm>
            <a:off x="1069848" y="4257040"/>
            <a:ext cx="7315200" cy="1327606"/>
          </a:xfrm>
        </p:spPr>
        <p:txBody>
          <a:bodyPr>
            <a:normAutofit/>
          </a:bodyPr>
          <a:lstStyle/>
          <a:p>
            <a:r>
              <a:rPr lang="es-ES" dirty="0"/>
              <a:t>Integrantes: 	</a:t>
            </a:r>
          </a:p>
          <a:p>
            <a:r>
              <a:rPr lang="es-ES" dirty="0"/>
              <a:t>Laura González Agüero</a:t>
            </a:r>
          </a:p>
          <a:p>
            <a:r>
              <a:rPr lang="es-ES" dirty="0"/>
              <a:t>Javier García Hernández</a:t>
            </a:r>
          </a:p>
          <a:p>
            <a:endParaRPr lang="es-ES" dirty="0"/>
          </a:p>
        </p:txBody>
      </p:sp>
    </p:spTree>
    <p:extLst>
      <p:ext uri="{BB962C8B-B14F-4D97-AF65-F5344CB8AC3E}">
        <p14:creationId xmlns:p14="http://schemas.microsoft.com/office/powerpoint/2010/main" val="2701682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123837"/>
            <a:ext cx="3217335" cy="4601183"/>
          </a:xfrm>
        </p:spPr>
        <p:txBody>
          <a:bodyPr>
            <a:normAutofit fontScale="90000"/>
          </a:bodyPr>
          <a:lstStyle/>
          <a:p>
            <a:pPr algn="ctr"/>
            <a:r>
              <a:rPr lang="es-ES" sz="3100" u="sng" dirty="0" smtClean="0">
                <a:solidFill>
                  <a:schemeClr val="bg1"/>
                </a:solidFill>
              </a:rPr>
              <a:t>Ejemplo</a:t>
            </a:r>
            <a:r>
              <a:rPr lang="es-ES" sz="2800" u="sng" dirty="0" smtClean="0">
                <a:solidFill>
                  <a:schemeClr val="bg1"/>
                </a:solidFill>
              </a:rPr>
              <a:t/>
            </a:r>
            <a:br>
              <a:rPr lang="es-ES" sz="2800" u="sng" dirty="0" smtClean="0">
                <a:solidFill>
                  <a:schemeClr val="bg1"/>
                </a:solidFill>
              </a:rPr>
            </a:br>
            <a:r>
              <a:rPr lang="es-ES" sz="2800" u="sng" dirty="0" smtClean="0">
                <a:solidFill>
                  <a:schemeClr val="bg1"/>
                </a:solidFill>
              </a:rPr>
              <a:t/>
            </a:r>
            <a:br>
              <a:rPr lang="es-ES" sz="2800" u="sng" dirty="0" smtClean="0">
                <a:solidFill>
                  <a:schemeClr val="bg1"/>
                </a:solidFill>
              </a:rPr>
            </a:br>
            <a:r>
              <a:rPr lang="es-ES" sz="2800" dirty="0" smtClean="0">
                <a:solidFill>
                  <a:schemeClr val="bg1"/>
                </a:solidFill>
              </a:rPr>
              <a:t>Solución inicial</a:t>
            </a:r>
            <a:br>
              <a:rPr lang="es-ES" sz="2800" dirty="0" smtClean="0">
                <a:solidFill>
                  <a:schemeClr val="bg1"/>
                </a:solidFill>
              </a:rPr>
            </a:br>
            <a:r>
              <a:rPr lang="es-ES" sz="2800" dirty="0" smtClean="0">
                <a:solidFill>
                  <a:schemeClr val="bg1"/>
                </a:solidFill>
              </a:rPr>
              <a:t> </a:t>
            </a:r>
            <a:r>
              <a:rPr lang="es-ES" sz="2400" dirty="0"/>
              <a:t>[0.16, </a:t>
            </a:r>
            <a:r>
              <a:rPr lang="es-ES" sz="2400" dirty="0">
                <a:solidFill>
                  <a:schemeClr val="accent6"/>
                </a:solidFill>
              </a:rPr>
              <a:t>0.38</a:t>
            </a:r>
            <a:r>
              <a:rPr lang="es-ES" sz="2400" dirty="0"/>
              <a:t>, </a:t>
            </a:r>
            <a:r>
              <a:rPr lang="es-ES" sz="2400" dirty="0">
                <a:solidFill>
                  <a:schemeClr val="accent6"/>
                </a:solidFill>
              </a:rPr>
              <a:t>-0.12</a:t>
            </a:r>
            <a:r>
              <a:rPr lang="es-ES" sz="2400" dirty="0"/>
              <a:t>, </a:t>
            </a:r>
            <a:r>
              <a:rPr lang="es-ES" sz="2400" dirty="0" smtClean="0">
                <a:solidFill>
                  <a:schemeClr val="accent6"/>
                </a:solidFill>
              </a:rPr>
              <a:t>0.5</a:t>
            </a:r>
            <a:r>
              <a:rPr lang="es-ES" sz="2400" dirty="0" smtClean="0"/>
              <a:t>, </a:t>
            </a:r>
            <a:r>
              <a:rPr lang="es-ES" sz="2400" dirty="0" smtClean="0">
                <a:solidFill>
                  <a:schemeClr val="accent6"/>
                </a:solidFill>
              </a:rPr>
              <a:t>0.5</a:t>
            </a:r>
            <a:r>
              <a:rPr lang="es-ES" sz="2400" dirty="0"/>
              <a:t>]</a:t>
            </a:r>
            <a:br>
              <a:rPr lang="es-ES" sz="2400" dirty="0"/>
            </a:br>
            <a:r>
              <a:rPr lang="es-ES" sz="2800" dirty="0" smtClean="0">
                <a:solidFill>
                  <a:schemeClr val="bg1"/>
                </a:solidFill>
              </a:rPr>
              <a:t/>
            </a:r>
            <a:br>
              <a:rPr lang="es-ES" sz="2800" dirty="0" smtClean="0">
                <a:solidFill>
                  <a:schemeClr val="bg1"/>
                </a:solidFill>
              </a:rPr>
            </a:br>
            <a:r>
              <a:rPr lang="es-ES" sz="2800" dirty="0" smtClean="0"/>
              <a:t>Posición inicial: 1</a:t>
            </a:r>
            <a:br>
              <a:rPr lang="es-ES" sz="2800" dirty="0" smtClean="0"/>
            </a:br>
            <a:r>
              <a:rPr lang="es-ES" sz="2800" dirty="0" smtClean="0"/>
              <a:t>Posición final: 4</a:t>
            </a:r>
            <a:r>
              <a:rPr lang="es-ES" sz="2800" dirty="0" smtClean="0">
                <a:solidFill>
                  <a:schemeClr val="bg1"/>
                </a:solidFill>
              </a:rPr>
              <a:t/>
            </a:r>
            <a:br>
              <a:rPr lang="es-ES" sz="2800" dirty="0" smtClean="0">
                <a:solidFill>
                  <a:schemeClr val="bg1"/>
                </a:solidFill>
              </a:rPr>
            </a:br>
            <a:r>
              <a:rPr lang="es-ES" sz="2800" dirty="0" smtClean="0">
                <a:solidFill>
                  <a:schemeClr val="bg1"/>
                </a:solidFill>
              </a:rPr>
              <a:t>			       Solución final</a:t>
            </a:r>
            <a:br>
              <a:rPr lang="es-ES" sz="2800" dirty="0" smtClean="0">
                <a:solidFill>
                  <a:schemeClr val="bg1"/>
                </a:solidFill>
              </a:rPr>
            </a:br>
            <a:r>
              <a:rPr lang="es-ES" sz="2700" dirty="0" smtClean="0"/>
              <a:t>[0.16, </a:t>
            </a:r>
            <a:r>
              <a:rPr lang="es-ES" sz="2700" dirty="0" smtClean="0">
                <a:solidFill>
                  <a:schemeClr val="accent6"/>
                </a:solidFill>
              </a:rPr>
              <a:t>0.5</a:t>
            </a:r>
            <a:r>
              <a:rPr lang="es-ES" sz="2700" dirty="0" smtClean="0"/>
              <a:t>, </a:t>
            </a:r>
            <a:r>
              <a:rPr lang="es-ES" sz="2700" dirty="0" smtClean="0">
                <a:solidFill>
                  <a:schemeClr val="accent6"/>
                </a:solidFill>
              </a:rPr>
              <a:t>0.5</a:t>
            </a:r>
            <a:r>
              <a:rPr lang="es-ES" sz="2700" dirty="0"/>
              <a:t>, </a:t>
            </a:r>
            <a:r>
              <a:rPr lang="es-ES" sz="2700" dirty="0">
                <a:solidFill>
                  <a:schemeClr val="accent6"/>
                </a:solidFill>
              </a:rPr>
              <a:t>-</a:t>
            </a:r>
            <a:r>
              <a:rPr lang="es-ES" sz="2700" dirty="0" smtClean="0">
                <a:solidFill>
                  <a:schemeClr val="accent6"/>
                </a:solidFill>
              </a:rPr>
              <a:t>0.12</a:t>
            </a:r>
            <a:r>
              <a:rPr lang="es-ES" sz="2700" dirty="0" smtClean="0"/>
              <a:t>, </a:t>
            </a:r>
            <a:r>
              <a:rPr lang="es-ES" sz="2700" dirty="0" smtClean="0">
                <a:solidFill>
                  <a:schemeClr val="accent6"/>
                </a:solidFill>
              </a:rPr>
              <a:t>0.38</a:t>
            </a:r>
            <a:r>
              <a:rPr lang="es-ES" sz="2700" dirty="0"/>
              <a:t>]</a:t>
            </a:r>
            <a:endParaRPr lang="es-ES" sz="2700"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520255"/>
              </p:ext>
            </p:extLst>
          </p:nvPr>
        </p:nvGraphicFramePr>
        <p:xfrm>
          <a:off x="3562656" y="1950720"/>
          <a:ext cx="8101024" cy="4165684"/>
        </p:xfrm>
        <a:graphic>
          <a:graphicData uri="http://schemas.openxmlformats.org/drawingml/2006/table">
            <a:tbl>
              <a:tblPr firstRow="1" bandRow="1">
                <a:tableStyleId>{5940675A-B579-460E-94D1-54222C63F5DA}</a:tableStyleId>
              </a:tblPr>
              <a:tblGrid>
                <a:gridCol w="406066">
                  <a:extLst>
                    <a:ext uri="{9D8B030D-6E8A-4147-A177-3AD203B41FA5}">
                      <a16:colId xmlns:a16="http://schemas.microsoft.com/office/drawing/2014/main" val="1801000517"/>
                    </a:ext>
                  </a:extLst>
                </a:gridCol>
                <a:gridCol w="425478">
                  <a:extLst>
                    <a:ext uri="{9D8B030D-6E8A-4147-A177-3AD203B41FA5}">
                      <a16:colId xmlns:a16="http://schemas.microsoft.com/office/drawing/2014/main" val="1657204703"/>
                    </a:ext>
                  </a:extLst>
                </a:gridCol>
                <a:gridCol w="7269480">
                  <a:extLst>
                    <a:ext uri="{9D8B030D-6E8A-4147-A177-3AD203B41FA5}">
                      <a16:colId xmlns:a16="http://schemas.microsoft.com/office/drawing/2014/main" val="2903109031"/>
                    </a:ext>
                  </a:extLst>
                </a:gridCol>
              </a:tblGrid>
              <a:tr h="599524">
                <a:tc gridSpan="3">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63024">
                <a:tc gridSpan="3">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pos1</a:t>
                      </a:r>
                      <a:r>
                        <a:rPr lang="es-ES" dirty="0" smtClean="0"/>
                        <a:t>= se elige una</a:t>
                      </a:r>
                      <a:r>
                        <a:rPr lang="es-ES" baseline="0" dirty="0" smtClean="0"/>
                        <a:t> posición</a:t>
                      </a:r>
                      <a:r>
                        <a:rPr lang="es-ES" dirty="0" smtClean="0"/>
                        <a:t> aleatoria (de 0 </a:t>
                      </a:r>
                      <a:r>
                        <a:rPr lang="es-ES" dirty="0" smtClean="0"/>
                        <a:t>al tamaño</a:t>
                      </a:r>
                      <a:r>
                        <a:rPr lang="es-ES" baseline="0" dirty="0" smtClean="0"/>
                        <a:t> del arreglo-1</a:t>
                      </a:r>
                      <a:r>
                        <a:rPr lang="es-ES" dirty="0" smtClean="0"/>
                        <a:t>)</a:t>
                      </a:r>
                    </a:p>
                  </a:txBody>
                  <a:tcPr/>
                </a:tc>
                <a:tc hMerge="1">
                  <a:txBody>
                    <a:bodyPr/>
                    <a:lstStyle/>
                    <a:p>
                      <a:endParaRPr lang="es-ES"/>
                    </a:p>
                  </a:txBody>
                  <a:tcPr/>
                </a:tc>
                <a:extLst>
                  <a:ext uri="{0D108BD9-81ED-4DB2-BD59-A6C34878D82A}">
                    <a16:rowId xmlns:a16="http://schemas.microsoft.com/office/drawing/2014/main" val="1626348320"/>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pos2</a:t>
                      </a:r>
                      <a:r>
                        <a:rPr lang="es-ES" dirty="0" smtClean="0"/>
                        <a:t> = se elige una</a:t>
                      </a:r>
                      <a:r>
                        <a:rPr lang="es-ES" baseline="0" dirty="0" smtClean="0"/>
                        <a:t> posición</a:t>
                      </a:r>
                      <a:r>
                        <a:rPr lang="es-ES" dirty="0" smtClean="0"/>
                        <a:t> aleatoria (de 0</a:t>
                      </a:r>
                      <a:r>
                        <a:rPr lang="es-ES" baseline="0" dirty="0" smtClean="0"/>
                        <a:t> </a:t>
                      </a:r>
                      <a:r>
                        <a:rPr lang="es-ES" dirty="0" smtClean="0"/>
                        <a:t> al tamaño</a:t>
                      </a:r>
                      <a:r>
                        <a:rPr lang="es-ES" baseline="0" dirty="0" smtClean="0"/>
                        <a:t> del arreglo-1</a:t>
                      </a:r>
                      <a:r>
                        <a:rPr lang="es-ES" dirty="0" smtClean="0"/>
                        <a:t>)</a:t>
                      </a:r>
                      <a:endParaRPr lang="es-ES" dirty="0" smtClean="0"/>
                    </a:p>
                  </a:txBody>
                  <a:tcPr/>
                </a:tc>
                <a:tc hMerge="1">
                  <a:txBody>
                    <a:bodyPr/>
                    <a:lstStyle/>
                    <a:p>
                      <a:endParaRPr lang="es-ES"/>
                    </a:p>
                  </a:txBody>
                  <a:tcPr/>
                </a:tc>
                <a:extLst>
                  <a:ext uri="{0D108BD9-81ED-4DB2-BD59-A6C34878D82A}">
                    <a16:rowId xmlns:a16="http://schemas.microsoft.com/office/drawing/2014/main" val="355969679"/>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pos1=pos2</a:t>
                      </a:r>
                      <a:endParaRPr lang="es-ES" dirty="0" smtClean="0"/>
                    </a:p>
                  </a:txBody>
                  <a:tcPr/>
                </a:tc>
                <a:tc hMerge="1">
                  <a:txBody>
                    <a:bodyPr/>
                    <a:lstStyle/>
                    <a:p>
                      <a:endParaRPr lang="es-ES"/>
                    </a:p>
                  </a:txBody>
                  <a:tcPr/>
                </a:tc>
                <a:extLst>
                  <a:ext uri="{0D108BD9-81ED-4DB2-BD59-A6C34878D82A}">
                    <a16:rowId xmlns:a16="http://schemas.microsoft.com/office/drawing/2014/main" val="1399601668"/>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pos2</a:t>
                      </a:r>
                      <a:r>
                        <a:rPr lang="es-ES" dirty="0" smtClean="0"/>
                        <a:t> = se elige</a:t>
                      </a:r>
                      <a:r>
                        <a:rPr lang="es-ES" baseline="0" dirty="0" smtClean="0"/>
                        <a:t> otra vez</a:t>
                      </a:r>
                      <a:r>
                        <a:rPr lang="es-ES" dirty="0" smtClean="0"/>
                        <a:t> una</a:t>
                      </a:r>
                      <a:r>
                        <a:rPr lang="es-ES" baseline="0" dirty="0" smtClean="0"/>
                        <a:t> posición</a:t>
                      </a:r>
                      <a:r>
                        <a:rPr lang="es-ES" dirty="0" smtClean="0"/>
                        <a:t> aleatoria </a:t>
                      </a:r>
                      <a:endParaRPr lang="es-ES" dirty="0" smtClean="0"/>
                    </a:p>
                  </a:txBody>
                  <a:tcPr/>
                </a:tc>
                <a:extLst>
                  <a:ext uri="{0D108BD9-81ED-4DB2-BD59-A6C34878D82A}">
                    <a16:rowId xmlns:a16="http://schemas.microsoft.com/office/drawing/2014/main" val="984778597"/>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Si pos1&gt;pos2 entonces</a:t>
                      </a:r>
                      <a:endParaRPr lang="es-ES" dirty="0" smtClean="0"/>
                    </a:p>
                  </a:txBody>
                  <a:tcPr/>
                </a:tc>
                <a:tc hMerge="1">
                  <a:txBody>
                    <a:bodyPr/>
                    <a:lstStyle/>
                    <a:p>
                      <a:endParaRPr lang="es-ES"/>
                    </a:p>
                  </a:txBody>
                  <a:tcPr/>
                </a:tc>
                <a:extLst>
                  <a:ext uri="{0D108BD9-81ED-4DB2-BD59-A6C34878D82A}">
                    <a16:rowId xmlns:a16="http://schemas.microsoft.com/office/drawing/2014/main" val="1259236147"/>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pos1</a:t>
                      </a:r>
                      <a:r>
                        <a:rPr lang="es-ES" baseline="0" dirty="0" smtClean="0"/>
                        <a:t>, pos2 = pos2, pos1 (se intercambian los valores)</a:t>
                      </a:r>
                      <a:endParaRPr lang="es-ES" dirty="0" smtClean="0"/>
                    </a:p>
                  </a:txBody>
                  <a:tcPr/>
                </a:tc>
                <a:extLst>
                  <a:ext uri="{0D108BD9-81ED-4DB2-BD59-A6C34878D82A}">
                    <a16:rowId xmlns:a16="http://schemas.microsoft.com/office/drawing/2014/main" val="1824078056"/>
                  </a:ext>
                </a:extLst>
              </a:tr>
              <a:tr h="635292">
                <a:tc>
                  <a:txBody>
                    <a:bodyPr/>
                    <a:lstStyle/>
                    <a:p>
                      <a:endParaRPr lang="es-ES" dirty="0"/>
                    </a:p>
                  </a:txBody>
                  <a:tcPr/>
                </a:tc>
                <a:tc gridSpan="2">
                  <a:txBody>
                    <a:bodyPr/>
                    <a:lstStyle/>
                    <a:p>
                      <a:r>
                        <a:rPr lang="es-ES" sz="1800" b="0" kern="1200" dirty="0" err="1" smtClean="0">
                          <a:solidFill>
                            <a:schemeClr val="tx1"/>
                          </a:solidFill>
                          <a:effectLst/>
                          <a:latin typeface="+mn-lt"/>
                          <a:ea typeface="+mn-ea"/>
                          <a:cs typeface="+mn-cs"/>
                        </a:rPr>
                        <a:t>solution</a:t>
                      </a:r>
                      <a:r>
                        <a:rPr lang="es-ES" sz="1800" b="0" kern="1200" dirty="0" smtClean="0">
                          <a:solidFill>
                            <a:schemeClr val="tx1"/>
                          </a:solidFill>
                          <a:effectLst/>
                          <a:latin typeface="+mn-lt"/>
                          <a:ea typeface="+mn-ea"/>
                          <a:cs typeface="+mn-cs"/>
                        </a:rPr>
                        <a:t>[pos1:pos2 + 1] = </a:t>
                      </a:r>
                      <a:r>
                        <a:rPr lang="es-ES" sz="1800" b="0" kern="1200" dirty="0" err="1" smtClean="0">
                          <a:solidFill>
                            <a:schemeClr val="tx1"/>
                          </a:solidFill>
                          <a:effectLst/>
                          <a:latin typeface="+mn-lt"/>
                          <a:ea typeface="+mn-ea"/>
                          <a:cs typeface="+mn-cs"/>
                        </a:rPr>
                        <a:t>reversed</a:t>
                      </a:r>
                      <a:r>
                        <a:rPr lang="es-ES" sz="1800" b="0" kern="1200" dirty="0" smtClean="0">
                          <a:solidFill>
                            <a:schemeClr val="tx1"/>
                          </a:solidFill>
                          <a:effectLst/>
                          <a:latin typeface="+mn-lt"/>
                          <a:ea typeface="+mn-ea"/>
                          <a:cs typeface="+mn-cs"/>
                        </a:rPr>
                        <a:t>(</a:t>
                      </a:r>
                      <a:r>
                        <a:rPr lang="es-ES" sz="1800" b="0" kern="1200" dirty="0" err="1" smtClean="0">
                          <a:solidFill>
                            <a:schemeClr val="tx1"/>
                          </a:solidFill>
                          <a:effectLst/>
                          <a:latin typeface="+mn-lt"/>
                          <a:ea typeface="+mn-ea"/>
                          <a:cs typeface="+mn-cs"/>
                        </a:rPr>
                        <a:t>solution</a:t>
                      </a:r>
                      <a:r>
                        <a:rPr lang="es-ES" sz="1800" b="0" kern="1200" dirty="0" smtClean="0">
                          <a:solidFill>
                            <a:schemeClr val="tx1"/>
                          </a:solidFill>
                          <a:effectLst/>
                          <a:latin typeface="+mn-lt"/>
                          <a:ea typeface="+mn-ea"/>
                          <a:cs typeface="+mn-cs"/>
                        </a:rPr>
                        <a:t>[pos1:pos2 + 1]) desde</a:t>
                      </a:r>
                      <a:r>
                        <a:rPr lang="es-ES" sz="1800" b="0" kern="1200" baseline="0" dirty="0" smtClean="0">
                          <a:solidFill>
                            <a:schemeClr val="tx1"/>
                          </a:solidFill>
                          <a:effectLst/>
                          <a:latin typeface="+mn-lt"/>
                          <a:ea typeface="+mn-ea"/>
                          <a:cs typeface="+mn-cs"/>
                        </a:rPr>
                        <a:t> la pos1 hasta pos2 se invierten los valores de la lista</a:t>
                      </a:r>
                      <a:endParaRPr lang="es-ES" sz="1800" b="0" kern="1200" dirty="0">
                        <a:solidFill>
                          <a:schemeClr val="tx1"/>
                        </a:solidFill>
                        <a:effectLst/>
                        <a:latin typeface="+mn-lt"/>
                        <a:ea typeface="+mn-ea"/>
                        <a:cs typeface="+mn-cs"/>
                      </a:endParaRPr>
                    </a:p>
                  </a:txBody>
                  <a:tcPr/>
                </a:tc>
                <a:tc hMerge="1">
                  <a:txBody>
                    <a:bodyPr/>
                    <a:lstStyle/>
                    <a:p>
                      <a:endParaRPr lang="es-ES"/>
                    </a:p>
                  </a:txBody>
                  <a:tcPr/>
                </a:tc>
                <a:extLst>
                  <a:ext uri="{0D108BD9-81ED-4DB2-BD59-A6C34878D82A}">
                    <a16:rowId xmlns:a16="http://schemas.microsoft.com/office/drawing/2014/main" val="993100956"/>
                  </a:ext>
                </a:extLst>
              </a:tr>
              <a:tr h="363024">
                <a:tc>
                  <a:txBody>
                    <a:bodyPr/>
                    <a:lstStyle/>
                    <a:p>
                      <a:endParaRPr lang="es-ES" dirty="0"/>
                    </a:p>
                  </a:txBody>
                  <a:tcPr/>
                </a:tc>
                <a:tc gridSpan="2">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503796" y="6231879"/>
            <a:ext cx="2712514" cy="369332"/>
            <a:chOff x="4466196" y="5779383"/>
            <a:chExt cx="2712514" cy="369332"/>
          </a:xfrm>
        </p:grpSpPr>
        <p:sp>
          <p:nvSpPr>
            <p:cNvPr id="11" name="Oval 10"/>
            <p:cNvSpPr/>
            <p:nvPr/>
          </p:nvSpPr>
          <p:spPr>
            <a:xfrm>
              <a:off x="4466196" y="5864201"/>
              <a:ext cx="191639" cy="19969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angle 11"/>
            <p:cNvSpPr/>
            <p:nvPr/>
          </p:nvSpPr>
          <p:spPr>
            <a:xfrm>
              <a:off x="4706558" y="5779383"/>
              <a:ext cx="2472152" cy="369332"/>
            </a:xfrm>
            <a:prstGeom prst="rect">
              <a:avLst/>
            </a:prstGeom>
          </p:spPr>
          <p:txBody>
            <a:bodyPr wrap="none">
              <a:spAutoFit/>
            </a:bodyPr>
            <a:lstStyle/>
            <a:p>
              <a:r>
                <a:rPr lang="es-ES" dirty="0"/>
                <a:t>Valor </a:t>
              </a:r>
              <a:r>
                <a:rPr lang="es-ES" dirty="0" smtClean="0"/>
                <a:t>que son invertidos</a:t>
              </a:r>
              <a:endParaRPr lang="es-ES" dirty="0"/>
            </a:p>
          </p:txBody>
        </p:sp>
      </p:grpSp>
      <p:sp>
        <p:nvSpPr>
          <p:cNvPr id="15" name="Content Placeholder 2"/>
          <p:cNvSpPr>
            <a:spLocks noGrp="1"/>
          </p:cNvSpPr>
          <p:nvPr>
            <p:ph idx="1"/>
          </p:nvPr>
        </p:nvSpPr>
        <p:spPr>
          <a:xfrm>
            <a:off x="3869268" y="1036828"/>
            <a:ext cx="7315200" cy="761492"/>
          </a:xfrm>
        </p:spPr>
        <p:txBody>
          <a:bodyPr>
            <a:normAutofit lnSpcReduction="10000"/>
          </a:bodyPr>
          <a:lstStyle/>
          <a:p>
            <a:pPr marL="0" indent="0">
              <a:buNone/>
            </a:pPr>
            <a:r>
              <a:rPr lang="es-ES" dirty="0" smtClean="0"/>
              <a:t> </a:t>
            </a:r>
          </a:p>
          <a:p>
            <a:r>
              <a:rPr lang="es-ES" dirty="0" smtClean="0"/>
              <a:t>Se invierte la </a:t>
            </a:r>
            <a:r>
              <a:rPr lang="es-ES" dirty="0" err="1"/>
              <a:t>subsecuencia</a:t>
            </a:r>
            <a:r>
              <a:rPr lang="es-ES" dirty="0"/>
              <a:t> entre </a:t>
            </a:r>
            <a:r>
              <a:rPr lang="es-ES" dirty="0" smtClean="0"/>
              <a:t>dos posiciones</a:t>
            </a:r>
          </a:p>
          <a:p>
            <a:endParaRPr lang="es-ES" dirty="0"/>
          </a:p>
        </p:txBody>
      </p:sp>
    </p:spTree>
    <p:extLst>
      <p:ext uri="{BB962C8B-B14F-4D97-AF65-F5344CB8AC3E}">
        <p14:creationId xmlns:p14="http://schemas.microsoft.com/office/powerpoint/2010/main" val="670941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1123837"/>
            <a:ext cx="3217335" cy="4601183"/>
          </a:xfrm>
        </p:spPr>
        <p:txBody>
          <a:bodyPr>
            <a:normAutofit fontScale="90000"/>
          </a:bodyPr>
          <a:lstStyle/>
          <a:p>
            <a:pPr algn="ctr"/>
            <a:r>
              <a:rPr lang="es-ES" u="sng" dirty="0">
                <a:solidFill>
                  <a:schemeClr val="bg1"/>
                </a:solidFill>
              </a:rPr>
              <a:t>Ejemplo</a:t>
            </a:r>
            <a:r>
              <a:rPr lang="es-ES" sz="3200" u="sng" dirty="0">
                <a:solidFill>
                  <a:schemeClr val="bg1"/>
                </a:solidFill>
              </a:rPr>
              <a:t/>
            </a:r>
            <a:br>
              <a:rPr lang="es-ES" sz="3200" u="sng" dirty="0">
                <a:solidFill>
                  <a:schemeClr val="bg1"/>
                </a:solidFill>
              </a:rPr>
            </a:br>
            <a:r>
              <a:rPr lang="es-ES" sz="3200" u="sng" dirty="0">
                <a:solidFill>
                  <a:schemeClr val="bg1"/>
                </a:solidFill>
              </a:rPr>
              <a:t/>
            </a:r>
            <a:br>
              <a:rPr lang="es-ES" sz="3200" u="sng" dirty="0">
                <a:solidFill>
                  <a:schemeClr val="bg1"/>
                </a:solidFill>
              </a:rPr>
            </a:br>
            <a:r>
              <a:rPr lang="es-ES" sz="3200" dirty="0">
                <a:solidFill>
                  <a:schemeClr val="bg1"/>
                </a:solidFill>
              </a:rPr>
              <a:t>Solución inicial</a:t>
            </a:r>
            <a:br>
              <a:rPr lang="es-ES" sz="3200" dirty="0">
                <a:solidFill>
                  <a:schemeClr val="bg1"/>
                </a:solidFill>
              </a:rPr>
            </a:br>
            <a:r>
              <a:rPr lang="es-ES" sz="3200" dirty="0">
                <a:solidFill>
                  <a:schemeClr val="bg1"/>
                </a:solidFill>
              </a:rPr>
              <a:t>    </a:t>
            </a:r>
            <a:r>
              <a:rPr lang="es-ES" sz="2800" dirty="0" smtClean="0">
                <a:solidFill>
                  <a:schemeClr val="bg1"/>
                </a:solidFill>
              </a:rPr>
              <a:t>[</a:t>
            </a:r>
            <a:r>
              <a:rPr lang="es-ES" sz="2800" dirty="0"/>
              <a:t>0.1, </a:t>
            </a:r>
            <a:r>
              <a:rPr lang="es-ES" sz="2800" dirty="0">
                <a:solidFill>
                  <a:schemeClr val="bg1"/>
                </a:solidFill>
              </a:rPr>
              <a:t>0.5</a:t>
            </a:r>
            <a:r>
              <a:rPr lang="es-ES" sz="2800" dirty="0"/>
              <a:t>, </a:t>
            </a:r>
            <a:r>
              <a:rPr lang="es-ES" sz="2800" dirty="0">
                <a:solidFill>
                  <a:srgbClr val="FF0000"/>
                </a:solidFill>
              </a:rPr>
              <a:t>-0.1</a:t>
            </a:r>
            <a:r>
              <a:rPr lang="es-ES" sz="2800" dirty="0"/>
              <a:t>, 0.2, </a:t>
            </a:r>
            <a:r>
              <a:rPr lang="es-ES" sz="2800" dirty="0">
                <a:solidFill>
                  <a:srgbClr val="FF0000"/>
                </a:solidFill>
              </a:rPr>
              <a:t>0.6</a:t>
            </a:r>
            <a:r>
              <a:rPr lang="es-ES" sz="2800" dirty="0"/>
              <a:t>]</a:t>
            </a:r>
            <a:br>
              <a:rPr lang="es-ES" sz="2800" dirty="0"/>
            </a:br>
            <a:r>
              <a:rPr lang="es-ES" sz="3200" dirty="0">
                <a:solidFill>
                  <a:schemeClr val="bg1"/>
                </a:solidFill>
              </a:rPr>
              <a:t>	</a:t>
            </a:r>
            <a:br>
              <a:rPr lang="es-ES" sz="3200" dirty="0">
                <a:solidFill>
                  <a:schemeClr val="bg1"/>
                </a:solidFill>
              </a:rPr>
            </a:br>
            <a:r>
              <a:rPr lang="es-ES" sz="3200" dirty="0" smtClean="0">
                <a:solidFill>
                  <a:schemeClr val="bg1"/>
                </a:solidFill>
              </a:rPr>
              <a:t/>
            </a:r>
            <a:br>
              <a:rPr lang="es-ES" sz="3200" dirty="0" smtClean="0">
                <a:solidFill>
                  <a:schemeClr val="bg1"/>
                </a:solidFill>
              </a:rPr>
            </a:br>
            <a:r>
              <a:rPr lang="es-ES" sz="3200" dirty="0" smtClean="0">
                <a:solidFill>
                  <a:schemeClr val="bg1"/>
                </a:solidFill>
              </a:rPr>
              <a:t/>
            </a:r>
            <a:br>
              <a:rPr lang="es-ES" sz="3200" dirty="0" smtClean="0">
                <a:solidFill>
                  <a:schemeClr val="bg1"/>
                </a:solidFill>
              </a:rPr>
            </a:br>
            <a:r>
              <a:rPr lang="es-ES" sz="3200" dirty="0" smtClean="0">
                <a:solidFill>
                  <a:schemeClr val="bg1"/>
                </a:solidFill>
              </a:rPr>
              <a:t>Solución </a:t>
            </a:r>
            <a:r>
              <a:rPr lang="es-ES" sz="3200" dirty="0">
                <a:solidFill>
                  <a:schemeClr val="bg1"/>
                </a:solidFill>
              </a:rPr>
              <a:t>final</a:t>
            </a:r>
            <a:br>
              <a:rPr lang="es-ES" sz="3200" dirty="0">
                <a:solidFill>
                  <a:schemeClr val="bg1"/>
                </a:solidFill>
              </a:rPr>
            </a:br>
            <a:r>
              <a:rPr lang="es-ES" sz="3100" dirty="0"/>
              <a:t>[0.1, 0.5, </a:t>
            </a:r>
            <a:r>
              <a:rPr lang="es-ES" sz="3100" dirty="0">
                <a:solidFill>
                  <a:srgbClr val="66FF33"/>
                </a:solidFill>
              </a:rPr>
              <a:t>-0.3</a:t>
            </a:r>
            <a:r>
              <a:rPr lang="es-ES" sz="3100" dirty="0"/>
              <a:t>, 0.2, </a:t>
            </a:r>
            <a:r>
              <a:rPr lang="es-ES" sz="3100" dirty="0" smtClean="0">
                <a:solidFill>
                  <a:srgbClr val="66FF33"/>
                </a:solidFill>
              </a:rPr>
              <a:t>0.7</a:t>
            </a:r>
            <a:r>
              <a:rPr lang="es-ES" sz="3100" dirty="0" smtClean="0"/>
              <a:t>]</a:t>
            </a:r>
            <a:br>
              <a:rPr lang="es-ES" sz="3100" dirty="0" smtClean="0"/>
            </a:br>
            <a:endParaRPr lang="es-ES" sz="3100"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93041744"/>
              </p:ext>
            </p:extLst>
          </p:nvPr>
        </p:nvGraphicFramePr>
        <p:xfrm>
          <a:off x="3499739" y="2377440"/>
          <a:ext cx="8224901" cy="3068404"/>
        </p:xfrm>
        <a:graphic>
          <a:graphicData uri="http://schemas.openxmlformats.org/drawingml/2006/table">
            <a:tbl>
              <a:tblPr firstRow="1" bandRow="1">
                <a:tableStyleId>{5940675A-B579-460E-94D1-54222C63F5DA}</a:tableStyleId>
              </a:tblPr>
              <a:tblGrid>
                <a:gridCol w="412275">
                  <a:extLst>
                    <a:ext uri="{9D8B030D-6E8A-4147-A177-3AD203B41FA5}">
                      <a16:colId xmlns:a16="http://schemas.microsoft.com/office/drawing/2014/main" val="1801000517"/>
                    </a:ext>
                  </a:extLst>
                </a:gridCol>
                <a:gridCol w="7812626">
                  <a:extLst>
                    <a:ext uri="{9D8B030D-6E8A-4147-A177-3AD203B41FA5}">
                      <a16:colId xmlns:a16="http://schemas.microsoft.com/office/drawing/2014/main" val="1657204703"/>
                    </a:ext>
                  </a:extLst>
                </a:gridCol>
              </a:tblGrid>
              <a:tr h="599524">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63024">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index1, index2</a:t>
                      </a:r>
                      <a:r>
                        <a:rPr lang="es-ES" dirty="0" smtClean="0"/>
                        <a:t>= se eligen dos</a:t>
                      </a:r>
                      <a:r>
                        <a:rPr lang="es-ES" baseline="0" dirty="0" smtClean="0"/>
                        <a:t> posiciones</a:t>
                      </a:r>
                      <a:r>
                        <a:rPr lang="es-ES" dirty="0" smtClean="0"/>
                        <a:t> aleatorias (de 0 </a:t>
                      </a:r>
                      <a:r>
                        <a:rPr lang="es-ES" dirty="0" smtClean="0"/>
                        <a:t>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num1, num2 = se eligen 2 números</a:t>
                      </a:r>
                      <a:r>
                        <a:rPr lang="es-ES" sz="1800" b="0" kern="1200" baseline="0" dirty="0" smtClean="0">
                          <a:solidFill>
                            <a:schemeClr val="tx1"/>
                          </a:solidFill>
                          <a:effectLst/>
                          <a:latin typeface="+mn-lt"/>
                          <a:ea typeface="+mn-ea"/>
                          <a:cs typeface="+mn-cs"/>
                        </a:rPr>
                        <a:t> aleatorios a partir de la distribución normal o </a:t>
                      </a:r>
                      <a:r>
                        <a:rPr lang="es-ES" sz="1800" b="0" i="0" kern="1200" dirty="0" smtClean="0">
                          <a:solidFill>
                            <a:schemeClr val="tx1"/>
                          </a:solidFill>
                          <a:effectLst/>
                          <a:latin typeface="+mn-lt"/>
                          <a:ea typeface="+mn-ea"/>
                          <a:cs typeface="+mn-cs"/>
                        </a:rPr>
                        <a:t>gaussiana</a:t>
                      </a:r>
                      <a:endParaRPr lang="es-ES" dirty="0" smtClean="0"/>
                    </a:p>
                  </a:txBody>
                  <a:tcPr/>
                </a:tc>
                <a:extLst>
                  <a:ext uri="{0D108BD9-81ED-4DB2-BD59-A6C34878D82A}">
                    <a16:rowId xmlns:a16="http://schemas.microsoft.com/office/drawing/2014/main" val="355969679"/>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solution</a:t>
                      </a:r>
                      <a:r>
                        <a:rPr lang="es-ES" dirty="0" smtClean="0"/>
                        <a:t>[index1] +=</a:t>
                      </a:r>
                      <a:r>
                        <a:rPr lang="es-ES" baseline="0" dirty="0" smtClean="0"/>
                        <a:t> num1</a:t>
                      </a:r>
                      <a:endParaRPr lang="es-ES" dirty="0" smtClean="0"/>
                    </a:p>
                  </a:txBody>
                  <a:tcPr/>
                </a:tc>
                <a:extLst>
                  <a:ext uri="{0D108BD9-81ED-4DB2-BD59-A6C34878D82A}">
                    <a16:rowId xmlns:a16="http://schemas.microsoft.com/office/drawing/2014/main" val="1399601668"/>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solution</a:t>
                      </a:r>
                      <a:r>
                        <a:rPr lang="es-ES" dirty="0" smtClean="0"/>
                        <a:t>[index2] +=</a:t>
                      </a:r>
                      <a:r>
                        <a:rPr lang="es-ES" baseline="0" dirty="0" smtClean="0"/>
                        <a:t> num2</a:t>
                      </a:r>
                      <a:endParaRPr lang="es-ES" dirty="0" smtClean="0"/>
                    </a:p>
                  </a:txBody>
                  <a:tcPr/>
                </a:tc>
                <a:extLst>
                  <a:ext uri="{0D108BD9-81ED-4DB2-BD59-A6C34878D82A}">
                    <a16:rowId xmlns:a16="http://schemas.microsoft.com/office/drawing/2014/main" val="1259236147"/>
                  </a:ext>
                </a:extLst>
              </a:tr>
              <a:tr h="363024">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sp>
        <p:nvSpPr>
          <p:cNvPr id="16" name="Content Placeholder 2"/>
          <p:cNvSpPr>
            <a:spLocks noGrp="1"/>
          </p:cNvSpPr>
          <p:nvPr>
            <p:ph idx="1"/>
          </p:nvPr>
        </p:nvSpPr>
        <p:spPr>
          <a:xfrm>
            <a:off x="3869268" y="965200"/>
            <a:ext cx="7448972" cy="1300480"/>
          </a:xfrm>
        </p:spPr>
        <p:txBody>
          <a:bodyPr>
            <a:normAutofit lnSpcReduction="10000"/>
          </a:bodyPr>
          <a:lstStyle/>
          <a:p>
            <a:pPr marL="0" indent="0" algn="just">
              <a:buNone/>
            </a:pPr>
            <a:r>
              <a:rPr lang="es-ES" dirty="0" smtClean="0"/>
              <a:t> </a:t>
            </a:r>
          </a:p>
          <a:p>
            <a:pPr algn="just"/>
            <a:r>
              <a:rPr lang="es-ES" dirty="0" smtClean="0"/>
              <a:t>Se generan dos números aleatorios a partir de la distribución normal con media de 0 y desviación estándar de 0.1 y se suman o restan a dos posiciones aleatorias</a:t>
            </a:r>
          </a:p>
          <a:p>
            <a:pPr algn="just"/>
            <a:endParaRPr lang="es-ES" dirty="0"/>
          </a:p>
        </p:txBody>
      </p:sp>
      <p:graphicFrame>
        <p:nvGraphicFramePr>
          <p:cNvPr id="18" name="Table 17"/>
          <p:cNvGraphicFramePr>
            <a:graphicFrameLocks noGrp="1"/>
          </p:cNvGraphicFramePr>
          <p:nvPr>
            <p:extLst>
              <p:ext uri="{D42A27DB-BD31-4B8C-83A1-F6EECF244321}">
                <p14:modId xmlns:p14="http://schemas.microsoft.com/office/powerpoint/2010/main" val="1627501983"/>
              </p:ext>
            </p:extLst>
          </p:nvPr>
        </p:nvGraphicFramePr>
        <p:xfrm>
          <a:off x="295665" y="3255034"/>
          <a:ext cx="3043590" cy="741680"/>
        </p:xfrm>
        <a:graphic>
          <a:graphicData uri="http://schemas.openxmlformats.org/drawingml/2006/table">
            <a:tbl>
              <a:tblPr firstRow="1" bandRow="1">
                <a:tableStyleId>{2D5ABB26-0587-4C30-8999-92F81FD0307C}</a:tableStyleId>
              </a:tblPr>
              <a:tblGrid>
                <a:gridCol w="1521795">
                  <a:extLst>
                    <a:ext uri="{9D8B030D-6E8A-4147-A177-3AD203B41FA5}">
                      <a16:colId xmlns:a16="http://schemas.microsoft.com/office/drawing/2014/main" val="3831759332"/>
                    </a:ext>
                  </a:extLst>
                </a:gridCol>
                <a:gridCol w="1521795">
                  <a:extLst>
                    <a:ext uri="{9D8B030D-6E8A-4147-A177-3AD203B41FA5}">
                      <a16:colId xmlns:a16="http://schemas.microsoft.com/office/drawing/2014/main" val="4087808939"/>
                    </a:ext>
                  </a:extLst>
                </a:gridCol>
              </a:tblGrid>
              <a:tr h="370840">
                <a:tc>
                  <a:txBody>
                    <a:bodyPr/>
                    <a:lstStyle/>
                    <a:p>
                      <a:r>
                        <a:rPr lang="es-ES" dirty="0" smtClean="0">
                          <a:solidFill>
                            <a:schemeClr val="bg1"/>
                          </a:solidFill>
                        </a:rPr>
                        <a:t>Index</a:t>
                      </a:r>
                      <a:r>
                        <a:rPr lang="es-ES" baseline="0" dirty="0" smtClean="0">
                          <a:solidFill>
                            <a:schemeClr val="bg1"/>
                          </a:solidFill>
                        </a:rPr>
                        <a:t>_1 = 2</a:t>
                      </a:r>
                      <a:endParaRPr lang="es-ES" dirty="0">
                        <a:solidFill>
                          <a:schemeClr val="bg1"/>
                        </a:solidFill>
                      </a:endParaRPr>
                    </a:p>
                  </a:txBody>
                  <a:tcPr/>
                </a:tc>
                <a:tc>
                  <a:txBody>
                    <a:bodyPr/>
                    <a:lstStyle/>
                    <a:p>
                      <a:r>
                        <a:rPr lang="es-ES" dirty="0" smtClean="0">
                          <a:solidFill>
                            <a:schemeClr val="bg1"/>
                          </a:solidFill>
                        </a:rPr>
                        <a:t>Num</a:t>
                      </a:r>
                      <a:r>
                        <a:rPr lang="es-ES" baseline="0" dirty="0" smtClean="0">
                          <a:solidFill>
                            <a:schemeClr val="bg1"/>
                          </a:solidFill>
                        </a:rPr>
                        <a:t>_1 = -0.2</a:t>
                      </a:r>
                      <a:endParaRPr lang="es-ES" dirty="0">
                        <a:solidFill>
                          <a:schemeClr val="bg1"/>
                        </a:solidFill>
                      </a:endParaRPr>
                    </a:p>
                  </a:txBody>
                  <a:tcPr/>
                </a:tc>
                <a:extLst>
                  <a:ext uri="{0D108BD9-81ED-4DB2-BD59-A6C34878D82A}">
                    <a16:rowId xmlns:a16="http://schemas.microsoft.com/office/drawing/2014/main" val="3082162699"/>
                  </a:ext>
                </a:extLst>
              </a:tr>
              <a:tr h="370840">
                <a:tc>
                  <a:txBody>
                    <a:bodyPr/>
                    <a:lstStyle/>
                    <a:p>
                      <a:r>
                        <a:rPr lang="es-ES" dirty="0" smtClean="0">
                          <a:solidFill>
                            <a:schemeClr val="bg1"/>
                          </a:solidFill>
                        </a:rPr>
                        <a:t>Index_2 = 4</a:t>
                      </a:r>
                      <a:endParaRPr lang="es-ES" dirty="0">
                        <a:solidFill>
                          <a:schemeClr val="bg1"/>
                        </a:solidFill>
                      </a:endParaRPr>
                    </a:p>
                  </a:txBody>
                  <a:tcPr/>
                </a:tc>
                <a:tc>
                  <a:txBody>
                    <a:bodyPr/>
                    <a:lstStyle/>
                    <a:p>
                      <a:r>
                        <a:rPr lang="es-ES" dirty="0" smtClean="0">
                          <a:solidFill>
                            <a:schemeClr val="bg1"/>
                          </a:solidFill>
                        </a:rPr>
                        <a:t>Num_2</a:t>
                      </a:r>
                      <a:r>
                        <a:rPr lang="es-ES" baseline="0" dirty="0" smtClean="0">
                          <a:solidFill>
                            <a:schemeClr val="bg1"/>
                          </a:solidFill>
                        </a:rPr>
                        <a:t> = 0.1</a:t>
                      </a:r>
                      <a:endParaRPr lang="es-ES" dirty="0">
                        <a:solidFill>
                          <a:schemeClr val="bg1"/>
                        </a:solidFill>
                      </a:endParaRPr>
                    </a:p>
                  </a:txBody>
                  <a:tcPr/>
                </a:tc>
                <a:extLst>
                  <a:ext uri="{0D108BD9-81ED-4DB2-BD59-A6C34878D82A}">
                    <a16:rowId xmlns:a16="http://schemas.microsoft.com/office/drawing/2014/main" val="4106116713"/>
                  </a:ext>
                </a:extLst>
              </a:tr>
            </a:tbl>
          </a:graphicData>
        </a:graphic>
      </p:graphicFrame>
      <p:sp>
        <p:nvSpPr>
          <p:cNvPr id="20" name="TextBox 19"/>
          <p:cNvSpPr txBox="1"/>
          <p:nvPr/>
        </p:nvSpPr>
        <p:spPr>
          <a:xfrm>
            <a:off x="370690" y="5275245"/>
            <a:ext cx="1193976" cy="646331"/>
          </a:xfrm>
          <a:prstGeom prst="rect">
            <a:avLst/>
          </a:prstGeom>
          <a:noFill/>
        </p:spPr>
        <p:txBody>
          <a:bodyPr wrap="square" rtlCol="0">
            <a:spAutoFit/>
          </a:bodyPr>
          <a:lstStyle/>
          <a:p>
            <a:r>
              <a:rPr lang="es-ES" dirty="0" smtClean="0">
                <a:solidFill>
                  <a:schemeClr val="bg1"/>
                </a:solidFill>
              </a:rPr>
              <a:t>-0.1 – 0.2 = -0.03 </a:t>
            </a:r>
            <a:endParaRPr lang="es-ES" dirty="0">
              <a:solidFill>
                <a:schemeClr val="bg1"/>
              </a:solidFill>
            </a:endParaRPr>
          </a:p>
        </p:txBody>
      </p:sp>
      <p:sp>
        <p:nvSpPr>
          <p:cNvPr id="21" name="TextBox 20"/>
          <p:cNvSpPr txBox="1"/>
          <p:nvPr/>
        </p:nvSpPr>
        <p:spPr>
          <a:xfrm>
            <a:off x="2337397" y="5298868"/>
            <a:ext cx="1094100" cy="646331"/>
          </a:xfrm>
          <a:prstGeom prst="rect">
            <a:avLst/>
          </a:prstGeom>
          <a:noFill/>
        </p:spPr>
        <p:txBody>
          <a:bodyPr wrap="square" rtlCol="0">
            <a:spAutoFit/>
          </a:bodyPr>
          <a:lstStyle/>
          <a:p>
            <a:r>
              <a:rPr lang="es-ES" dirty="0" smtClean="0">
                <a:solidFill>
                  <a:schemeClr val="bg1"/>
                </a:solidFill>
              </a:rPr>
              <a:t>0.6 </a:t>
            </a:r>
            <a:r>
              <a:rPr lang="es-ES" dirty="0">
                <a:solidFill>
                  <a:schemeClr val="bg1"/>
                </a:solidFill>
              </a:rPr>
              <a:t>+</a:t>
            </a:r>
            <a:r>
              <a:rPr lang="es-ES" dirty="0" smtClean="0">
                <a:solidFill>
                  <a:schemeClr val="bg1"/>
                </a:solidFill>
              </a:rPr>
              <a:t> 0.1 = 0.07</a:t>
            </a:r>
            <a:endParaRPr lang="es-ES" dirty="0">
              <a:solidFill>
                <a:schemeClr val="bg1"/>
              </a:solidFill>
            </a:endParaRPr>
          </a:p>
        </p:txBody>
      </p:sp>
      <p:cxnSp>
        <p:nvCxnSpPr>
          <p:cNvPr id="24" name="Straight Arrow Connector 23"/>
          <p:cNvCxnSpPr/>
          <p:nvPr/>
        </p:nvCxnSpPr>
        <p:spPr>
          <a:xfrm flipH="1">
            <a:off x="1299468" y="5045545"/>
            <a:ext cx="243840" cy="304800"/>
          </a:xfrm>
          <a:prstGeom prst="straightConnector1">
            <a:avLst/>
          </a:prstGeom>
          <a:ln w="317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p:nvPr/>
        </p:nvCxnSpPr>
        <p:spPr>
          <a:xfrm>
            <a:off x="2831897" y="5026603"/>
            <a:ext cx="162018" cy="349209"/>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1" name="Group 30"/>
          <p:cNvGrpSpPr/>
          <p:nvPr/>
        </p:nvGrpSpPr>
        <p:grpSpPr>
          <a:xfrm>
            <a:off x="605396" y="6344949"/>
            <a:ext cx="1835001" cy="464871"/>
            <a:chOff x="4466196" y="6024533"/>
            <a:chExt cx="1835001" cy="464871"/>
          </a:xfrm>
        </p:grpSpPr>
        <p:sp>
          <p:nvSpPr>
            <p:cNvPr id="32" name="Oval 31"/>
            <p:cNvSpPr/>
            <p:nvPr/>
          </p:nvSpPr>
          <p:spPr>
            <a:xfrm>
              <a:off x="4466196" y="6178601"/>
              <a:ext cx="191639" cy="199697"/>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angle 32"/>
            <p:cNvSpPr/>
            <p:nvPr/>
          </p:nvSpPr>
          <p:spPr>
            <a:xfrm>
              <a:off x="4674983" y="6024533"/>
              <a:ext cx="1626214" cy="464871"/>
            </a:xfrm>
            <a:prstGeom prst="rect">
              <a:avLst/>
            </a:prstGeom>
          </p:spPr>
          <p:txBody>
            <a:bodyPr wrap="none">
              <a:spAutoFit/>
            </a:bodyPr>
            <a:lstStyle/>
            <a:p>
              <a:pPr>
                <a:lnSpc>
                  <a:spcPct val="150000"/>
                </a:lnSpc>
              </a:pPr>
              <a:r>
                <a:rPr lang="es-ES" dirty="0" smtClean="0"/>
                <a:t>Valores nuevos</a:t>
              </a:r>
              <a:endParaRPr lang="es-ES" dirty="0"/>
            </a:p>
          </p:txBody>
        </p:sp>
      </p:grpSp>
      <p:grpSp>
        <p:nvGrpSpPr>
          <p:cNvPr id="34" name="Group 33"/>
          <p:cNvGrpSpPr/>
          <p:nvPr/>
        </p:nvGrpSpPr>
        <p:grpSpPr>
          <a:xfrm>
            <a:off x="605396" y="6099799"/>
            <a:ext cx="2255657" cy="369332"/>
            <a:chOff x="4466196" y="5779383"/>
            <a:chExt cx="2255657" cy="369332"/>
          </a:xfrm>
        </p:grpSpPr>
        <p:sp>
          <p:nvSpPr>
            <p:cNvPr id="35" name="Oval 34"/>
            <p:cNvSpPr/>
            <p:nvPr/>
          </p:nvSpPr>
          <p:spPr>
            <a:xfrm>
              <a:off x="4466196" y="5864201"/>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angle 35"/>
            <p:cNvSpPr/>
            <p:nvPr/>
          </p:nvSpPr>
          <p:spPr>
            <a:xfrm>
              <a:off x="4706558" y="5779383"/>
              <a:ext cx="2015295" cy="369332"/>
            </a:xfrm>
            <a:prstGeom prst="rect">
              <a:avLst/>
            </a:prstGeom>
          </p:spPr>
          <p:txBody>
            <a:bodyPr wrap="none">
              <a:spAutoFit/>
            </a:bodyPr>
            <a:lstStyle/>
            <a:p>
              <a:r>
                <a:rPr lang="es-ES" dirty="0" smtClean="0"/>
                <a:t>Valores a modificar</a:t>
              </a:r>
              <a:endParaRPr lang="es-ES" dirty="0"/>
            </a:p>
          </p:txBody>
        </p:sp>
      </p:grpSp>
      <p:cxnSp>
        <p:nvCxnSpPr>
          <p:cNvPr id="38" name="Straight Arrow Connector 37"/>
          <p:cNvCxnSpPr/>
          <p:nvPr/>
        </p:nvCxnSpPr>
        <p:spPr>
          <a:xfrm>
            <a:off x="1543308" y="3444748"/>
            <a:ext cx="310097" cy="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p:nvPr/>
        </p:nvCxnSpPr>
        <p:spPr>
          <a:xfrm>
            <a:off x="1533148" y="3820668"/>
            <a:ext cx="310097" cy="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488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s-ES" sz="2800" u="sng" dirty="0" smtClean="0">
                <a:solidFill>
                  <a:schemeClr val="bg1"/>
                </a:solidFill>
              </a:rPr>
              <a:t>Ejemplo</a:t>
            </a:r>
            <a:br>
              <a:rPr lang="es-ES" sz="2800" u="sng" dirty="0" smtClean="0">
                <a:solidFill>
                  <a:schemeClr val="bg1"/>
                </a:solidFill>
              </a:rPr>
            </a:br>
            <a:r>
              <a:rPr lang="es-ES" sz="2800" dirty="0" smtClean="0">
                <a:solidFill>
                  <a:schemeClr val="bg1"/>
                </a:solidFill>
              </a:rPr>
              <a:t/>
            </a:r>
            <a:br>
              <a:rPr lang="es-ES" sz="2800" dirty="0" smtClean="0">
                <a:solidFill>
                  <a:schemeClr val="bg1"/>
                </a:solidFill>
              </a:rPr>
            </a:br>
            <a:r>
              <a:rPr lang="es-ES" sz="2400" dirty="0" smtClean="0">
                <a:solidFill>
                  <a:schemeClr val="bg1"/>
                </a:solidFill>
              </a:rPr>
              <a:t>solution1: </a:t>
            </a:r>
            <a:r>
              <a:rPr lang="es-ES" sz="2800" dirty="0" smtClean="0">
                <a:solidFill>
                  <a:schemeClr val="bg1"/>
                </a:solidFill>
              </a:rPr>
              <a:t/>
            </a:r>
            <a:br>
              <a:rPr lang="es-ES" sz="2800" dirty="0" smtClean="0">
                <a:solidFill>
                  <a:schemeClr val="bg1"/>
                </a:solidFill>
              </a:rPr>
            </a:br>
            <a:r>
              <a:rPr lang="es-ES" sz="2400" dirty="0" smtClean="0">
                <a:solidFill>
                  <a:schemeClr val="bg1"/>
                </a:solidFill>
              </a:rPr>
              <a:t>[ </a:t>
            </a:r>
            <a:r>
              <a:rPr lang="es-ES" sz="2400" dirty="0" smtClean="0">
                <a:solidFill>
                  <a:srgbClr val="FE7300"/>
                </a:solidFill>
              </a:rPr>
              <a:t>0.3</a:t>
            </a:r>
            <a:r>
              <a:rPr lang="es-ES" sz="2400" dirty="0" smtClean="0">
                <a:solidFill>
                  <a:schemeClr val="bg1"/>
                </a:solidFill>
              </a:rPr>
              <a:t>, </a:t>
            </a:r>
            <a:r>
              <a:rPr lang="es-ES" sz="2400" dirty="0" smtClean="0">
                <a:solidFill>
                  <a:srgbClr val="EDC87E"/>
                </a:solidFill>
              </a:rPr>
              <a:t> </a:t>
            </a:r>
            <a:r>
              <a:rPr lang="es-ES" sz="2400" dirty="0" smtClean="0">
                <a:solidFill>
                  <a:schemeClr val="bg1"/>
                </a:solidFill>
              </a:rPr>
              <a:t>0.6</a:t>
            </a:r>
            <a:r>
              <a:rPr lang="es-ES" sz="2400" dirty="0">
                <a:solidFill>
                  <a:schemeClr val="bg1"/>
                </a:solidFill>
              </a:rPr>
              <a:t>, </a:t>
            </a:r>
            <a:r>
              <a:rPr lang="es-ES" sz="2400" dirty="0" smtClean="0">
                <a:solidFill>
                  <a:schemeClr val="bg1"/>
                </a:solidFill>
              </a:rPr>
              <a:t> 0.0, 0.9</a:t>
            </a:r>
            <a:r>
              <a:rPr lang="es-ES" sz="2400" dirty="0">
                <a:solidFill>
                  <a:schemeClr val="bg1"/>
                </a:solidFill>
              </a:rPr>
              <a:t>, </a:t>
            </a:r>
            <a:r>
              <a:rPr lang="es-ES" sz="2400" dirty="0" smtClean="0">
                <a:solidFill>
                  <a:srgbClr val="FF6501"/>
                </a:solidFill>
              </a:rPr>
              <a:t>0.0</a:t>
            </a:r>
            <a:r>
              <a:rPr lang="es-ES" sz="2400" dirty="0" smtClean="0">
                <a:solidFill>
                  <a:schemeClr val="bg1"/>
                </a:solidFill>
              </a:rPr>
              <a:t>]</a:t>
            </a:r>
            <a:r>
              <a:rPr lang="es-ES" sz="2800" dirty="0">
                <a:solidFill>
                  <a:schemeClr val="bg1"/>
                </a:solidFill>
              </a:rPr>
              <a:t>	</a:t>
            </a:r>
            <a:br>
              <a:rPr lang="es-ES" sz="2800" dirty="0">
                <a:solidFill>
                  <a:schemeClr val="bg1"/>
                </a:solidFill>
              </a:rPr>
            </a:br>
            <a:r>
              <a:rPr lang="es-ES" sz="2400" dirty="0" smtClean="0">
                <a:solidFill>
                  <a:schemeClr val="bg1"/>
                </a:solidFill>
              </a:rPr>
              <a:t>solution2: </a:t>
            </a:r>
            <a:r>
              <a:rPr lang="es-ES" sz="2800" dirty="0" smtClean="0">
                <a:solidFill>
                  <a:schemeClr val="bg1"/>
                </a:solidFill>
              </a:rPr>
              <a:t/>
            </a:r>
            <a:br>
              <a:rPr lang="es-ES" sz="2800" dirty="0" smtClean="0">
                <a:solidFill>
                  <a:schemeClr val="bg1"/>
                </a:solidFill>
              </a:rPr>
            </a:br>
            <a:r>
              <a:rPr lang="es-ES" sz="2400" dirty="0" smtClean="0">
                <a:solidFill>
                  <a:schemeClr val="bg1"/>
                </a:solidFill>
              </a:rPr>
              <a:t>[</a:t>
            </a:r>
            <a:r>
              <a:rPr lang="es-ES" sz="2400" dirty="0">
                <a:solidFill>
                  <a:schemeClr val="bg1"/>
                </a:solidFill>
              </a:rPr>
              <a:t>0.3,</a:t>
            </a:r>
            <a:r>
              <a:rPr lang="es-ES" sz="2400" dirty="0">
                <a:solidFill>
                  <a:srgbClr val="EDC87E"/>
                </a:solidFill>
              </a:rPr>
              <a:t> </a:t>
            </a:r>
            <a:r>
              <a:rPr lang="es-ES" sz="2400" dirty="0">
                <a:solidFill>
                  <a:srgbClr val="FFFF00"/>
                </a:solidFill>
              </a:rPr>
              <a:t>0.0</a:t>
            </a:r>
            <a:r>
              <a:rPr lang="es-ES" sz="2400" dirty="0">
                <a:solidFill>
                  <a:schemeClr val="bg1"/>
                </a:solidFill>
              </a:rPr>
              <a:t>, </a:t>
            </a:r>
            <a:r>
              <a:rPr lang="es-ES" sz="2400" dirty="0">
                <a:solidFill>
                  <a:srgbClr val="FDEE00"/>
                </a:solidFill>
              </a:rPr>
              <a:t>0.3</a:t>
            </a:r>
            <a:r>
              <a:rPr lang="es-ES" sz="2400" dirty="0">
                <a:solidFill>
                  <a:schemeClr val="bg1"/>
                </a:solidFill>
              </a:rPr>
              <a:t>, </a:t>
            </a:r>
            <a:r>
              <a:rPr lang="es-ES" sz="2400" dirty="0" smtClean="0">
                <a:solidFill>
                  <a:srgbClr val="FDEE00"/>
                </a:solidFill>
              </a:rPr>
              <a:t>0.6</a:t>
            </a:r>
            <a:r>
              <a:rPr lang="es-ES" sz="2400" dirty="0" smtClean="0">
                <a:solidFill>
                  <a:schemeClr val="bg1"/>
                </a:solidFill>
              </a:rPr>
              <a:t>, 0.6</a:t>
            </a:r>
            <a:r>
              <a:rPr lang="es-ES" sz="2400" dirty="0">
                <a:solidFill>
                  <a:schemeClr val="bg1"/>
                </a:solidFill>
              </a:rPr>
              <a:t>]</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vector: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a:solidFill>
                  <a:schemeClr val="bg1"/>
                </a:solidFill>
              </a:rPr>
              <a:t>0   - 1  -  1 -  1  -  0</a:t>
            </a:r>
            <a:br>
              <a:rPr lang="es-ES" sz="2800" dirty="0">
                <a:solidFill>
                  <a:schemeClr val="bg1"/>
                </a:solidFill>
              </a:rPr>
            </a:br>
            <a:r>
              <a:rPr lang="es-ES" sz="2800" dirty="0" smtClean="0">
                <a:solidFill>
                  <a:schemeClr val="bg1"/>
                </a:solidFill>
              </a:rPr>
              <a:t>solución </a:t>
            </a:r>
            <a:r>
              <a:rPr lang="es-ES" sz="2800" dirty="0">
                <a:solidFill>
                  <a:schemeClr val="bg1"/>
                </a:solidFill>
              </a:rPr>
              <a:t>final: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smtClean="0">
                <a:solidFill>
                  <a:srgbClr val="FF6501"/>
                </a:solidFill>
              </a:rPr>
              <a:t>0.3</a:t>
            </a:r>
            <a:r>
              <a:rPr lang="es-ES" sz="2800" dirty="0" smtClean="0">
                <a:solidFill>
                  <a:schemeClr val="bg1"/>
                </a:solidFill>
              </a:rPr>
              <a:t>,  </a:t>
            </a:r>
            <a:r>
              <a:rPr lang="es-ES" sz="2800" dirty="0">
                <a:solidFill>
                  <a:srgbClr val="FDEE00"/>
                </a:solidFill>
              </a:rPr>
              <a:t>0.0</a:t>
            </a:r>
            <a:r>
              <a:rPr lang="es-ES" sz="2800" dirty="0">
                <a:solidFill>
                  <a:schemeClr val="bg1"/>
                </a:solidFill>
              </a:rPr>
              <a:t>, </a:t>
            </a:r>
            <a:r>
              <a:rPr lang="es-ES" sz="2800" dirty="0" smtClean="0">
                <a:solidFill>
                  <a:schemeClr val="bg1"/>
                </a:solidFill>
              </a:rPr>
              <a:t> </a:t>
            </a:r>
            <a:r>
              <a:rPr lang="es-ES" sz="2800" dirty="0" smtClean="0">
                <a:solidFill>
                  <a:srgbClr val="FDEE00"/>
                </a:solidFill>
              </a:rPr>
              <a:t>0.3</a:t>
            </a:r>
            <a:r>
              <a:rPr lang="es-ES" sz="2800" dirty="0" smtClean="0">
                <a:solidFill>
                  <a:schemeClr val="bg1"/>
                </a:solidFill>
              </a:rPr>
              <a:t>,     </a:t>
            </a:r>
            <a:r>
              <a:rPr lang="es-ES" sz="2800" dirty="0">
                <a:solidFill>
                  <a:srgbClr val="FFFF00"/>
                </a:solidFill>
              </a:rPr>
              <a:t>0.6</a:t>
            </a:r>
            <a:r>
              <a:rPr lang="es-ES" sz="2800" dirty="0">
                <a:solidFill>
                  <a:schemeClr val="bg1"/>
                </a:solidFill>
              </a:rPr>
              <a:t>, </a:t>
            </a:r>
            <a:r>
              <a:rPr lang="es-ES" sz="2800" dirty="0">
                <a:solidFill>
                  <a:srgbClr val="FF6501"/>
                </a:solidFill>
              </a:rPr>
              <a:t>0.0</a:t>
            </a:r>
            <a:r>
              <a:rPr lang="es-ES" sz="2800" dirty="0">
                <a:solidFill>
                  <a:schemeClr val="bg1"/>
                </a:solidFill>
              </a:rPr>
              <a:t>]</a:t>
            </a:r>
            <a:r>
              <a:rPr lang="es-ES" sz="2800" dirty="0"/>
              <a:t/>
            </a:r>
            <a:br>
              <a:rPr lang="es-ES" sz="2800" dirty="0"/>
            </a:br>
            <a:endParaRPr lang="es-ES" sz="2800" dirty="0"/>
          </a:p>
        </p:txBody>
      </p:sp>
      <p:sp>
        <p:nvSpPr>
          <p:cNvPr id="3" name="Content Placeholder 2"/>
          <p:cNvSpPr>
            <a:spLocks noGrp="1"/>
          </p:cNvSpPr>
          <p:nvPr>
            <p:ph idx="1"/>
          </p:nvPr>
        </p:nvSpPr>
        <p:spPr>
          <a:xfrm>
            <a:off x="3869268" y="1087628"/>
            <a:ext cx="7621692" cy="690372"/>
          </a:xfrm>
        </p:spPr>
        <p:txBody>
          <a:bodyPr>
            <a:normAutofit/>
          </a:bodyPr>
          <a:lstStyle/>
          <a:p>
            <a:r>
              <a:rPr lang="es-ES" dirty="0" smtClean="0"/>
              <a:t>Cada uno valores de las solución final </a:t>
            </a:r>
            <a:r>
              <a:rPr lang="es-ES" dirty="0"/>
              <a:t>se elige al azar entre cualquiera de las </a:t>
            </a:r>
            <a:r>
              <a:rPr lang="es-ES" dirty="0" smtClean="0"/>
              <a:t>soluciones padres</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Cruzamiento</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51623847"/>
              </p:ext>
            </p:extLst>
          </p:nvPr>
        </p:nvGraphicFramePr>
        <p:xfrm>
          <a:off x="3598672" y="207518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15" name="Group 14"/>
          <p:cNvGrpSpPr/>
          <p:nvPr/>
        </p:nvGrpSpPr>
        <p:grpSpPr>
          <a:xfrm>
            <a:off x="605396" y="6344949"/>
            <a:ext cx="2398810" cy="507831"/>
            <a:chOff x="4466196" y="6024533"/>
            <a:chExt cx="2398810" cy="507831"/>
          </a:xfrm>
        </p:grpSpPr>
        <p:sp>
          <p:nvSpPr>
            <p:cNvPr id="11" name="Oval 10"/>
            <p:cNvSpPr/>
            <p:nvPr/>
          </p:nvSpPr>
          <p:spPr>
            <a:xfrm>
              <a:off x="4466196" y="6178601"/>
              <a:ext cx="191639" cy="199697"/>
            </a:xfrm>
            <a:prstGeom prst="ellipse">
              <a:avLst/>
            </a:prstGeom>
            <a:solidFill>
              <a:srgbClr val="FDEE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p:cNvSpPr/>
            <p:nvPr/>
          </p:nvSpPr>
          <p:spPr>
            <a:xfrm>
              <a:off x="4674983" y="6024533"/>
              <a:ext cx="2190023" cy="507831"/>
            </a:xfrm>
            <a:prstGeom prst="rect">
              <a:avLst/>
            </a:prstGeom>
          </p:spPr>
          <p:txBody>
            <a:bodyPr wrap="none">
              <a:spAutoFit/>
            </a:bodyPr>
            <a:lstStyle/>
            <a:p>
              <a:pPr>
                <a:lnSpc>
                  <a:spcPct val="150000"/>
                </a:lnSpc>
              </a:pPr>
              <a:r>
                <a:rPr lang="es-ES" dirty="0"/>
                <a:t>Valor de la solución 2</a:t>
              </a:r>
              <a:endParaRPr lang="es-ES" dirty="0"/>
            </a:p>
          </p:txBody>
        </p:sp>
      </p:grpSp>
      <p:grpSp>
        <p:nvGrpSpPr>
          <p:cNvPr id="16" name="Group 15"/>
          <p:cNvGrpSpPr/>
          <p:nvPr/>
        </p:nvGrpSpPr>
        <p:grpSpPr>
          <a:xfrm>
            <a:off x="605396" y="6099799"/>
            <a:ext cx="2415958" cy="369332"/>
            <a:chOff x="4466196" y="5779383"/>
            <a:chExt cx="2415958" cy="369332"/>
          </a:xfrm>
        </p:grpSpPr>
        <p:sp>
          <p:nvSpPr>
            <p:cNvPr id="10" name="Oval 9"/>
            <p:cNvSpPr/>
            <p:nvPr/>
          </p:nvSpPr>
          <p:spPr>
            <a:xfrm>
              <a:off x="4466196" y="5864201"/>
              <a:ext cx="191639" cy="199697"/>
            </a:xfrm>
            <a:prstGeom prst="ellipse">
              <a:avLst/>
            </a:prstGeom>
            <a:solidFill>
              <a:srgbClr val="FF65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angle 13"/>
            <p:cNvSpPr/>
            <p:nvPr/>
          </p:nvSpPr>
          <p:spPr>
            <a:xfrm>
              <a:off x="4706558" y="5779383"/>
              <a:ext cx="2175596" cy="369332"/>
            </a:xfrm>
            <a:prstGeom prst="rect">
              <a:avLst/>
            </a:prstGeom>
          </p:spPr>
          <p:txBody>
            <a:bodyPr wrap="none">
              <a:spAutoFit/>
            </a:bodyPr>
            <a:lstStyle/>
            <a:p>
              <a:r>
                <a:rPr lang="es-ES" dirty="0"/>
                <a:t>Valor de la solución 1</a:t>
              </a:r>
            </a:p>
          </p:txBody>
        </p:sp>
      </p:grpSp>
    </p:spTree>
    <p:extLst>
      <p:ext uri="{BB962C8B-B14F-4D97-AF65-F5344CB8AC3E}">
        <p14:creationId xmlns:p14="http://schemas.microsoft.com/office/powerpoint/2010/main" val="3333519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s-ES" sz="2800" u="sng" dirty="0" smtClean="0">
                <a:solidFill>
                  <a:schemeClr val="bg1"/>
                </a:solidFill>
              </a:rPr>
              <a:t>Ejemplo</a:t>
            </a:r>
            <a:br>
              <a:rPr lang="es-ES" sz="2800" u="sng" dirty="0" smtClean="0">
                <a:solidFill>
                  <a:schemeClr val="bg1"/>
                </a:solidFill>
              </a:rPr>
            </a:br>
            <a:r>
              <a:rPr lang="es-ES" sz="2800" dirty="0" smtClean="0">
                <a:solidFill>
                  <a:schemeClr val="bg1"/>
                </a:solidFill>
              </a:rPr>
              <a:t/>
            </a:r>
            <a:br>
              <a:rPr lang="es-ES" sz="2800" dirty="0" smtClean="0">
                <a:solidFill>
                  <a:schemeClr val="bg1"/>
                </a:solidFill>
              </a:rPr>
            </a:br>
            <a:r>
              <a:rPr lang="es-ES" sz="2400" dirty="0" smtClean="0">
                <a:solidFill>
                  <a:schemeClr val="bg1"/>
                </a:solidFill>
              </a:rPr>
              <a:t>solution1: </a:t>
            </a:r>
            <a:r>
              <a:rPr lang="es-ES" sz="2800" dirty="0" smtClean="0">
                <a:solidFill>
                  <a:schemeClr val="bg1"/>
                </a:solidFill>
              </a:rPr>
              <a:t/>
            </a:r>
            <a:br>
              <a:rPr lang="es-ES" sz="2800" dirty="0" smtClean="0">
                <a:solidFill>
                  <a:schemeClr val="bg1"/>
                </a:solidFill>
              </a:rPr>
            </a:br>
            <a:r>
              <a:rPr lang="es-ES" sz="2400" dirty="0"/>
              <a:t>[</a:t>
            </a:r>
            <a:r>
              <a:rPr lang="es-ES" sz="2400" dirty="0">
                <a:solidFill>
                  <a:srgbClr val="FE7300"/>
                </a:solidFill>
              </a:rPr>
              <a:t>0.1</a:t>
            </a:r>
            <a:r>
              <a:rPr lang="es-ES" sz="2400" dirty="0"/>
              <a:t>, </a:t>
            </a:r>
            <a:r>
              <a:rPr lang="es-ES" sz="2400" dirty="0">
                <a:solidFill>
                  <a:srgbClr val="FE7300"/>
                </a:solidFill>
              </a:rPr>
              <a:t>0.6</a:t>
            </a:r>
            <a:r>
              <a:rPr lang="es-ES" sz="2400" dirty="0"/>
              <a:t>, -0.3, 0.9, 0.1</a:t>
            </a:r>
            <a:r>
              <a:rPr lang="es-ES" sz="2400" dirty="0" smtClean="0"/>
              <a:t>]</a:t>
            </a:r>
            <a:r>
              <a:rPr lang="es-ES" sz="2800" dirty="0">
                <a:solidFill>
                  <a:schemeClr val="bg1"/>
                </a:solidFill>
              </a:rPr>
              <a:t/>
            </a:r>
            <a:br>
              <a:rPr lang="es-ES" sz="2800" dirty="0">
                <a:solidFill>
                  <a:schemeClr val="bg1"/>
                </a:solidFill>
              </a:rPr>
            </a:br>
            <a:r>
              <a:rPr lang="es-ES" sz="2400" dirty="0" smtClean="0">
                <a:solidFill>
                  <a:schemeClr val="bg1"/>
                </a:solidFill>
              </a:rPr>
              <a:t>solution2: </a:t>
            </a:r>
            <a:r>
              <a:rPr lang="es-ES" sz="2800" dirty="0" smtClean="0">
                <a:solidFill>
                  <a:schemeClr val="bg1"/>
                </a:solidFill>
              </a:rPr>
              <a:t/>
            </a:r>
            <a:br>
              <a:rPr lang="es-ES" sz="2800" dirty="0" smtClean="0">
                <a:solidFill>
                  <a:schemeClr val="bg1"/>
                </a:solidFill>
              </a:rPr>
            </a:br>
            <a:r>
              <a:rPr lang="es-ES" sz="2400" dirty="0"/>
              <a:t>[0.1, 0.1, </a:t>
            </a:r>
            <a:r>
              <a:rPr lang="es-ES" sz="2400" dirty="0">
                <a:solidFill>
                  <a:srgbClr val="FDEE00"/>
                </a:solidFill>
              </a:rPr>
              <a:t>0.9</a:t>
            </a:r>
            <a:r>
              <a:rPr lang="es-ES" sz="2400" dirty="0"/>
              <a:t>, </a:t>
            </a:r>
            <a:r>
              <a:rPr lang="es-ES" sz="2400" dirty="0">
                <a:solidFill>
                  <a:srgbClr val="FDEE00"/>
                </a:solidFill>
              </a:rPr>
              <a:t>-0.1</a:t>
            </a:r>
            <a:r>
              <a:rPr lang="es-ES" sz="2400" dirty="0"/>
              <a:t>, </a:t>
            </a:r>
            <a:r>
              <a:rPr lang="es-ES" sz="2400" dirty="0">
                <a:solidFill>
                  <a:srgbClr val="FDEE00"/>
                </a:solidFill>
              </a:rPr>
              <a:t>0.4</a:t>
            </a:r>
            <a:r>
              <a:rPr lang="es-ES" sz="2400" dirty="0" smtClean="0"/>
              <a:t>]</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smtClean="0">
                <a:solidFill>
                  <a:schemeClr val="bg1"/>
                </a:solidFill>
              </a:rPr>
              <a:t>Corte:  2      </a:t>
            </a:r>
            <a:br>
              <a:rPr lang="es-ES" sz="2800" dirty="0" smtClean="0">
                <a:solidFill>
                  <a:schemeClr val="bg1"/>
                </a:solidFill>
              </a:rPr>
            </a:br>
            <a:r>
              <a:rPr lang="es-ES" sz="2800" dirty="0" smtClean="0">
                <a:solidFill>
                  <a:schemeClr val="bg1"/>
                </a:solidFill>
              </a:rPr>
              <a:t> </a:t>
            </a:r>
            <a:r>
              <a:rPr lang="es-ES" sz="2800" dirty="0">
                <a:solidFill>
                  <a:schemeClr val="bg1"/>
                </a:solidFill>
              </a:rPr>
              <a:t/>
            </a:r>
            <a:br>
              <a:rPr lang="es-ES" sz="2800" dirty="0">
                <a:solidFill>
                  <a:schemeClr val="bg1"/>
                </a:solidFill>
              </a:rPr>
            </a:br>
            <a:r>
              <a:rPr lang="es-ES" sz="2800" dirty="0" smtClean="0">
                <a:solidFill>
                  <a:schemeClr val="bg1"/>
                </a:solidFill>
              </a:rPr>
              <a:t>solución </a:t>
            </a:r>
            <a:r>
              <a:rPr lang="es-ES" sz="2800" dirty="0">
                <a:solidFill>
                  <a:schemeClr val="bg1"/>
                </a:solidFill>
              </a:rPr>
              <a:t>final: </a:t>
            </a:r>
            <a:r>
              <a:rPr lang="es-ES" sz="2800" dirty="0" smtClean="0">
                <a:solidFill>
                  <a:schemeClr val="bg1"/>
                </a:solidFill>
              </a:rPr>
              <a:t/>
            </a:r>
            <a:br>
              <a:rPr lang="es-ES" sz="2800" dirty="0" smtClean="0">
                <a:solidFill>
                  <a:schemeClr val="bg1"/>
                </a:solidFill>
              </a:rPr>
            </a:br>
            <a:r>
              <a:rPr lang="es-ES" sz="2400" dirty="0"/>
              <a:t>[</a:t>
            </a:r>
            <a:r>
              <a:rPr lang="es-ES" sz="2400" dirty="0">
                <a:solidFill>
                  <a:srgbClr val="FE7300"/>
                </a:solidFill>
              </a:rPr>
              <a:t>0.1</a:t>
            </a:r>
            <a:r>
              <a:rPr lang="es-ES" sz="2400" dirty="0"/>
              <a:t>, </a:t>
            </a:r>
            <a:r>
              <a:rPr lang="es-ES" sz="2400" dirty="0">
                <a:solidFill>
                  <a:srgbClr val="FE7300"/>
                </a:solidFill>
              </a:rPr>
              <a:t>0.6</a:t>
            </a:r>
            <a:r>
              <a:rPr lang="es-ES" sz="2400" dirty="0"/>
              <a:t>, </a:t>
            </a:r>
            <a:r>
              <a:rPr lang="es-ES" sz="2400" dirty="0">
                <a:solidFill>
                  <a:srgbClr val="FDEE00"/>
                </a:solidFill>
              </a:rPr>
              <a:t>0.9</a:t>
            </a:r>
            <a:r>
              <a:rPr lang="es-ES" sz="2400" dirty="0"/>
              <a:t>, </a:t>
            </a:r>
            <a:r>
              <a:rPr lang="es-ES" sz="2400" dirty="0">
                <a:solidFill>
                  <a:srgbClr val="FDEE00"/>
                </a:solidFill>
              </a:rPr>
              <a:t>-0.1</a:t>
            </a:r>
            <a:r>
              <a:rPr lang="es-ES" sz="2400" dirty="0"/>
              <a:t>, </a:t>
            </a:r>
            <a:r>
              <a:rPr lang="es-ES" sz="2400" dirty="0">
                <a:solidFill>
                  <a:srgbClr val="FDEE00"/>
                </a:solidFill>
              </a:rPr>
              <a:t>0.4</a:t>
            </a:r>
            <a:r>
              <a:rPr lang="es-ES" sz="2400" dirty="0" smtClean="0"/>
              <a:t>]</a:t>
            </a:r>
            <a:r>
              <a:rPr lang="es-ES" sz="2800" dirty="0"/>
              <a:t/>
            </a:r>
            <a:br>
              <a:rPr lang="es-ES" sz="2800" dirty="0"/>
            </a:br>
            <a:endParaRPr lang="es-ES" sz="2800" dirty="0"/>
          </a:p>
        </p:txBody>
      </p:sp>
      <p:sp>
        <p:nvSpPr>
          <p:cNvPr id="3" name="Content Placeholder 2"/>
          <p:cNvSpPr>
            <a:spLocks noGrp="1"/>
          </p:cNvSpPr>
          <p:nvPr>
            <p:ph idx="1"/>
          </p:nvPr>
        </p:nvSpPr>
        <p:spPr>
          <a:xfrm>
            <a:off x="3869268" y="1077468"/>
            <a:ext cx="7315200" cy="1056132"/>
          </a:xfrm>
        </p:spPr>
        <p:txBody>
          <a:bodyPr>
            <a:normAutofit fontScale="92500" lnSpcReduction="10000"/>
          </a:bodyPr>
          <a:lstStyle/>
          <a:p>
            <a:pPr algn="just"/>
            <a:r>
              <a:rPr lang="es-ES" dirty="0" smtClean="0"/>
              <a:t>Se elige </a:t>
            </a:r>
            <a:r>
              <a:rPr lang="es-ES" dirty="0"/>
              <a:t>un punto de cruce aleatorio entre </a:t>
            </a:r>
            <a:r>
              <a:rPr lang="es-ES" dirty="0" smtClean="0"/>
              <a:t>dos soluciones padre, </a:t>
            </a:r>
            <a:r>
              <a:rPr lang="es-ES" dirty="0"/>
              <a:t>y luego produce un hijo combinando la parte inicial de uno de los padres con la parte final del otro padre a partir del punto de cruce seleccionado.</a:t>
            </a:r>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Cruzamiento</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68262610"/>
              </p:ext>
            </p:extLst>
          </p:nvPr>
        </p:nvGraphicFramePr>
        <p:xfrm>
          <a:off x="3598672" y="2379980"/>
          <a:ext cx="8107680" cy="338328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586638">
                <a:tc gridSpan="2">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extLst>
                  <a:ext uri="{0D108BD9-81ED-4DB2-BD59-A6C34878D82A}">
                    <a16:rowId xmlns:a16="http://schemas.microsoft.com/office/drawing/2014/main" val="1190365663"/>
                  </a:ext>
                </a:extLst>
              </a:tr>
              <a:tr h="335222">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err="1" smtClean="0">
                          <a:solidFill>
                            <a:schemeClr val="tx1"/>
                          </a:solidFill>
                          <a:effectLst/>
                          <a:latin typeface="+mn-lt"/>
                          <a:ea typeface="+mn-ea"/>
                          <a:cs typeface="+mn-cs"/>
                        </a:rPr>
                        <a:t>crossover_point</a:t>
                      </a:r>
                      <a:r>
                        <a:rPr lang="es-ES" sz="1800" b="0" kern="1200" baseline="0" dirty="0" smtClean="0">
                          <a:solidFill>
                            <a:schemeClr val="tx1"/>
                          </a:solidFill>
                          <a:effectLst/>
                          <a:latin typeface="+mn-lt"/>
                          <a:ea typeface="+mn-ea"/>
                          <a:cs typeface="+mn-cs"/>
                        </a:rPr>
                        <a:t> = </a:t>
                      </a:r>
                      <a:r>
                        <a:rPr lang="es-ES" dirty="0" smtClean="0"/>
                        <a:t>se elige una</a:t>
                      </a:r>
                      <a:r>
                        <a:rPr lang="es-ES" baseline="0" dirty="0" smtClean="0"/>
                        <a:t> posición</a:t>
                      </a:r>
                      <a:r>
                        <a:rPr lang="es-ES" dirty="0" smtClean="0"/>
                        <a:t> aleatoria (de 0 al tamaño</a:t>
                      </a:r>
                      <a:r>
                        <a:rPr lang="es-ES" baseline="0" dirty="0" smtClean="0"/>
                        <a:t> del arreglo-1</a:t>
                      </a:r>
                      <a:r>
                        <a:rPr lang="es-ES" dirty="0" smtClean="0"/>
                        <a:t>)</a:t>
                      </a:r>
                      <a:endParaRPr lang="es-ES" sz="1800" b="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626348320"/>
                  </a:ext>
                </a:extLst>
              </a:tr>
              <a:tr h="335222">
                <a:tc>
                  <a:txBody>
                    <a:bodyPr/>
                    <a:lstStyle/>
                    <a:p>
                      <a:endParaRPr lang="es-ES" dirty="0"/>
                    </a:p>
                  </a:txBody>
                  <a:tcPr/>
                </a:tc>
                <a:tc>
                  <a:txBody>
                    <a:bodyPr/>
                    <a:lstStyle/>
                    <a:p>
                      <a:r>
                        <a:rPr lang="es-ES" sz="1800" b="0" kern="1200" dirty="0" err="1" smtClean="0">
                          <a:solidFill>
                            <a:schemeClr val="tx1"/>
                          </a:solidFill>
                          <a:effectLst/>
                          <a:latin typeface="+mn-lt"/>
                          <a:ea typeface="+mn-ea"/>
                          <a:cs typeface="+mn-cs"/>
                        </a:rPr>
                        <a:t>start</a:t>
                      </a:r>
                      <a:r>
                        <a:rPr lang="es-ES" sz="1800" b="0" kern="1200" dirty="0" smtClean="0">
                          <a:solidFill>
                            <a:schemeClr val="tx1"/>
                          </a:solidFill>
                          <a:effectLst/>
                          <a:latin typeface="+mn-lt"/>
                          <a:ea typeface="+mn-ea"/>
                          <a:cs typeface="+mn-cs"/>
                        </a:rPr>
                        <a:t> = parent1[:</a:t>
                      </a:r>
                      <a:r>
                        <a:rPr lang="es-ES" sz="1800" b="0" kern="1200" dirty="0" err="1" smtClean="0">
                          <a:solidFill>
                            <a:schemeClr val="tx1"/>
                          </a:solidFill>
                          <a:effectLst/>
                          <a:latin typeface="+mn-lt"/>
                          <a:ea typeface="+mn-ea"/>
                          <a:cs typeface="+mn-cs"/>
                        </a:rPr>
                        <a:t>crossover_point</a:t>
                      </a:r>
                      <a:r>
                        <a:rPr lang="es-ES" sz="1800" b="0" kern="120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selecciona desde el principio hasta el punto de cruce</a:t>
                      </a:r>
                      <a:r>
                        <a:rPr lang="es-ES" sz="1800" b="0" kern="1200" dirty="0" smtClean="0">
                          <a:solidFill>
                            <a:schemeClr val="tx1"/>
                          </a:solidFill>
                          <a:effectLst/>
                          <a:latin typeface="+mn-lt"/>
                          <a:ea typeface="+mn-ea"/>
                          <a:cs typeface="+mn-cs"/>
                        </a:rPr>
                        <a:t>)</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1279475179"/>
                  </a:ext>
                </a:extLst>
              </a:tr>
              <a:tr h="335222">
                <a:tc>
                  <a:txBody>
                    <a:bodyPr/>
                    <a:lstStyle/>
                    <a:p>
                      <a:endParaRPr lang="es-ES" dirty="0"/>
                    </a:p>
                  </a:txBody>
                  <a:tcPr/>
                </a:tc>
                <a:tc>
                  <a:txBody>
                    <a:bodyPr/>
                    <a:lstStyle/>
                    <a:p>
                      <a:r>
                        <a:rPr lang="es-ES" sz="1800" b="0" kern="1200" dirty="0" err="1" smtClean="0">
                          <a:solidFill>
                            <a:schemeClr val="tx1"/>
                          </a:solidFill>
                          <a:effectLst/>
                          <a:latin typeface="+mn-lt"/>
                          <a:ea typeface="+mn-ea"/>
                          <a:cs typeface="+mn-cs"/>
                        </a:rPr>
                        <a:t>end</a:t>
                      </a:r>
                      <a:r>
                        <a:rPr lang="es-ES" sz="1800" b="0" kern="1200" dirty="0" smtClean="0">
                          <a:solidFill>
                            <a:schemeClr val="tx1"/>
                          </a:solidFill>
                          <a:effectLst/>
                          <a:latin typeface="+mn-lt"/>
                          <a:ea typeface="+mn-ea"/>
                          <a:cs typeface="+mn-cs"/>
                        </a:rPr>
                        <a:t> = parent2[</a:t>
                      </a:r>
                      <a:r>
                        <a:rPr lang="es-ES" sz="1800" b="0" kern="1200" dirty="0" err="1" smtClean="0">
                          <a:solidFill>
                            <a:schemeClr val="tx1"/>
                          </a:solidFill>
                          <a:effectLst/>
                          <a:latin typeface="+mn-lt"/>
                          <a:ea typeface="+mn-ea"/>
                          <a:cs typeface="+mn-cs"/>
                        </a:rPr>
                        <a:t>crossover_point</a:t>
                      </a:r>
                      <a:r>
                        <a:rPr lang="es-ES" sz="1800" b="0" kern="120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selecciona</a:t>
                      </a:r>
                      <a:r>
                        <a:rPr lang="es-ES" sz="1800" b="0" i="0" kern="1200" baseline="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desde el punto de cruce hasta el final</a:t>
                      </a:r>
                      <a:r>
                        <a:rPr lang="es-ES" sz="1800" b="0" kern="1200" dirty="0" smtClean="0">
                          <a:solidFill>
                            <a:schemeClr val="tx1"/>
                          </a:solidFill>
                          <a:effectLst/>
                          <a:latin typeface="+mn-lt"/>
                          <a:ea typeface="+mn-ea"/>
                          <a:cs typeface="+mn-cs"/>
                        </a:rPr>
                        <a:t>)</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3215285702"/>
                  </a:ext>
                </a:extLst>
              </a:tr>
              <a:tr h="335222">
                <a:tc>
                  <a:txBody>
                    <a:bodyPr/>
                    <a:lstStyle/>
                    <a:p>
                      <a:endParaRPr lang="es-ES" dirty="0"/>
                    </a:p>
                  </a:txBody>
                  <a:tcPr/>
                </a:tc>
                <a:tc>
                  <a:txBody>
                    <a:bodyPr/>
                    <a:lstStyle/>
                    <a:p>
                      <a:r>
                        <a:rPr lang="es-ES" baseline="0" dirty="0" err="1" smtClean="0"/>
                        <a:t>solution</a:t>
                      </a:r>
                      <a:r>
                        <a:rPr lang="es-ES" sz="1800" b="0" kern="1200" dirty="0" smtClean="0">
                          <a:solidFill>
                            <a:schemeClr val="tx1"/>
                          </a:solidFill>
                          <a:effectLst/>
                          <a:latin typeface="+mn-lt"/>
                          <a:ea typeface="+mn-ea"/>
                          <a:cs typeface="+mn-cs"/>
                        </a:rPr>
                        <a:t> = </a:t>
                      </a:r>
                      <a:r>
                        <a:rPr lang="es-ES" sz="1800" b="0" kern="1200" dirty="0" err="1" smtClean="0">
                          <a:solidFill>
                            <a:schemeClr val="tx1"/>
                          </a:solidFill>
                          <a:effectLst/>
                          <a:latin typeface="+mn-lt"/>
                          <a:ea typeface="+mn-ea"/>
                          <a:cs typeface="+mn-cs"/>
                        </a:rPr>
                        <a:t>start+end</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928738705"/>
                  </a:ext>
                </a:extLst>
              </a:tr>
              <a:tr h="335222">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5" name="Group 14"/>
          <p:cNvGrpSpPr/>
          <p:nvPr/>
        </p:nvGrpSpPr>
        <p:grpSpPr>
          <a:xfrm>
            <a:off x="605396" y="6344949"/>
            <a:ext cx="2398810" cy="507831"/>
            <a:chOff x="4466196" y="6024533"/>
            <a:chExt cx="2398810" cy="507831"/>
          </a:xfrm>
        </p:grpSpPr>
        <p:sp>
          <p:nvSpPr>
            <p:cNvPr id="11" name="Oval 10"/>
            <p:cNvSpPr/>
            <p:nvPr/>
          </p:nvSpPr>
          <p:spPr>
            <a:xfrm>
              <a:off x="4466196" y="6178601"/>
              <a:ext cx="191639" cy="199697"/>
            </a:xfrm>
            <a:prstGeom prst="ellipse">
              <a:avLst/>
            </a:prstGeom>
            <a:solidFill>
              <a:srgbClr val="FDEE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p:cNvSpPr/>
            <p:nvPr/>
          </p:nvSpPr>
          <p:spPr>
            <a:xfrm>
              <a:off x="4674983" y="6024533"/>
              <a:ext cx="2190023" cy="507831"/>
            </a:xfrm>
            <a:prstGeom prst="rect">
              <a:avLst/>
            </a:prstGeom>
          </p:spPr>
          <p:txBody>
            <a:bodyPr wrap="none">
              <a:spAutoFit/>
            </a:bodyPr>
            <a:lstStyle/>
            <a:p>
              <a:pPr>
                <a:lnSpc>
                  <a:spcPct val="150000"/>
                </a:lnSpc>
              </a:pPr>
              <a:r>
                <a:rPr lang="es-ES" dirty="0"/>
                <a:t>Valor de la solución 2</a:t>
              </a:r>
              <a:endParaRPr lang="es-ES" dirty="0"/>
            </a:p>
          </p:txBody>
        </p:sp>
      </p:grpSp>
      <p:grpSp>
        <p:nvGrpSpPr>
          <p:cNvPr id="16" name="Group 15"/>
          <p:cNvGrpSpPr/>
          <p:nvPr/>
        </p:nvGrpSpPr>
        <p:grpSpPr>
          <a:xfrm>
            <a:off x="605396" y="6099799"/>
            <a:ext cx="2415958" cy="369332"/>
            <a:chOff x="4466196" y="5779383"/>
            <a:chExt cx="2415958" cy="369332"/>
          </a:xfrm>
        </p:grpSpPr>
        <p:sp>
          <p:nvSpPr>
            <p:cNvPr id="10" name="Oval 9"/>
            <p:cNvSpPr/>
            <p:nvPr/>
          </p:nvSpPr>
          <p:spPr>
            <a:xfrm>
              <a:off x="4466196" y="5864201"/>
              <a:ext cx="191639" cy="199697"/>
            </a:xfrm>
            <a:prstGeom prst="ellipse">
              <a:avLst/>
            </a:prstGeom>
            <a:solidFill>
              <a:srgbClr val="FF65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angle 13"/>
            <p:cNvSpPr/>
            <p:nvPr/>
          </p:nvSpPr>
          <p:spPr>
            <a:xfrm>
              <a:off x="4706558" y="5779383"/>
              <a:ext cx="2175596" cy="369332"/>
            </a:xfrm>
            <a:prstGeom prst="rect">
              <a:avLst/>
            </a:prstGeom>
          </p:spPr>
          <p:txBody>
            <a:bodyPr wrap="none">
              <a:spAutoFit/>
            </a:bodyPr>
            <a:lstStyle/>
            <a:p>
              <a:r>
                <a:rPr lang="es-ES" dirty="0"/>
                <a:t>Valor de la solución 1</a:t>
              </a:r>
            </a:p>
          </p:txBody>
        </p:sp>
      </p:grpSp>
    </p:spTree>
    <p:extLst>
      <p:ext uri="{BB962C8B-B14F-4D97-AF65-F5344CB8AC3E}">
        <p14:creationId xmlns:p14="http://schemas.microsoft.com/office/powerpoint/2010/main" val="1892325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5484" y="538480"/>
            <a:ext cx="11183911" cy="5919586"/>
          </a:xfrm>
          <a:prstGeom prst="rect">
            <a:avLst/>
          </a:prstGeom>
        </p:spPr>
      </p:pic>
      <p:sp>
        <p:nvSpPr>
          <p:cNvPr id="9" name="Content Placeholder 2"/>
          <p:cNvSpPr>
            <a:spLocks noGrp="1"/>
          </p:cNvSpPr>
          <p:nvPr>
            <p:ph idx="1"/>
          </p:nvPr>
        </p:nvSpPr>
        <p:spPr>
          <a:xfrm>
            <a:off x="1678957" y="894588"/>
            <a:ext cx="9505512" cy="1889252"/>
          </a:xfrm>
        </p:spPr>
        <p:txBody>
          <a:bodyPr>
            <a:normAutofit fontScale="92500" lnSpcReduction="20000"/>
          </a:bodyPr>
          <a:lstStyle/>
          <a:p>
            <a:r>
              <a:rPr lang="es-ES" b="1" dirty="0" err="1"/>
              <a:t>Metaheuristic</a:t>
            </a:r>
            <a:r>
              <a:rPr lang="es-ES" b="1" dirty="0"/>
              <a:t>: </a:t>
            </a:r>
            <a:r>
              <a:rPr lang="es-ES" dirty="0"/>
              <a:t>Es donde se realiza la configuración y prueba las </a:t>
            </a:r>
            <a:r>
              <a:rPr lang="es-ES" dirty="0" err="1"/>
              <a:t>metaheuristicas</a:t>
            </a:r>
            <a:r>
              <a:rPr lang="es-ES" dirty="0"/>
              <a:t> para darle solución al problema.</a:t>
            </a:r>
            <a:endParaRPr lang="es-ES" b="1" dirty="0"/>
          </a:p>
          <a:p>
            <a:r>
              <a:rPr lang="es-ES" b="1" dirty="0"/>
              <a:t>MH240210</a:t>
            </a:r>
            <a:r>
              <a:rPr lang="es-ES" dirty="0"/>
              <a:t> </a:t>
            </a:r>
            <a:r>
              <a:rPr lang="es-ES" b="1" dirty="0"/>
              <a:t>:</a:t>
            </a:r>
            <a:r>
              <a:rPr lang="es-ES" dirty="0"/>
              <a:t> contiene un conjunto de </a:t>
            </a:r>
            <a:r>
              <a:rPr lang="es-ES" dirty="0" err="1"/>
              <a:t>metaheurísticas</a:t>
            </a:r>
            <a:r>
              <a:rPr lang="es-ES" dirty="0"/>
              <a:t>.</a:t>
            </a:r>
          </a:p>
          <a:p>
            <a:pPr lvl="0"/>
            <a:r>
              <a:rPr lang="es-ES" b="1" dirty="0" err="1"/>
              <a:t>RainProblem</a:t>
            </a:r>
            <a:r>
              <a:rPr lang="es-ES" b="1" dirty="0"/>
              <a:t>: </a:t>
            </a:r>
            <a:r>
              <a:rPr lang="es-ES" dirty="0"/>
              <a:t>cuenta con las funciones relacionadas con el problema a resolver.</a:t>
            </a:r>
          </a:p>
          <a:p>
            <a:pPr lvl="0"/>
            <a:r>
              <a:rPr lang="es-ES" b="1" dirty="0" err="1" smtClean="0"/>
              <a:t>Operators</a:t>
            </a:r>
            <a:r>
              <a:rPr lang="es-ES" b="1" dirty="0" smtClean="0"/>
              <a:t> y </a:t>
            </a:r>
            <a:r>
              <a:rPr lang="es-ES" b="1" dirty="0" err="1" smtClean="0"/>
              <a:t>ProblemOperators</a:t>
            </a:r>
            <a:r>
              <a:rPr lang="es-ES" b="1" dirty="0" smtClean="0"/>
              <a:t>:</a:t>
            </a:r>
            <a:r>
              <a:rPr lang="es-ES" dirty="0" smtClean="0"/>
              <a:t> </a:t>
            </a:r>
            <a:r>
              <a:rPr lang="es-ES" dirty="0"/>
              <a:t>ofrece un conjunto de operadores de mutación y cruzamiento. </a:t>
            </a:r>
            <a:endParaRPr lang="es-ES" dirty="0"/>
          </a:p>
        </p:txBody>
      </p:sp>
      <p:sp>
        <p:nvSpPr>
          <p:cNvPr id="10"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Descripción de la implementación</a:t>
            </a:r>
            <a:r>
              <a:rPr lang="es-ES" dirty="0" smtClean="0">
                <a:solidFill>
                  <a:schemeClr val="tx1"/>
                </a:solidFill>
              </a:rPr>
              <a:t> </a:t>
            </a:r>
            <a:endParaRPr lang="es-ES" dirty="0">
              <a:solidFill>
                <a:schemeClr val="tx1"/>
              </a:solidFill>
            </a:endParaRPr>
          </a:p>
        </p:txBody>
      </p:sp>
      <p:sp>
        <p:nvSpPr>
          <p:cNvPr id="12" name="TextBox 11"/>
          <p:cNvSpPr txBox="1"/>
          <p:nvPr/>
        </p:nvSpPr>
        <p:spPr>
          <a:xfrm>
            <a:off x="0" y="6532842"/>
            <a:ext cx="5696606" cy="307777"/>
          </a:xfrm>
          <a:prstGeom prst="rect">
            <a:avLst/>
          </a:prstGeom>
          <a:noFill/>
        </p:spPr>
        <p:txBody>
          <a:bodyPr wrap="square" rtlCol="0">
            <a:spAutoFit/>
          </a:bodyPr>
          <a:lstStyle/>
          <a:p>
            <a:r>
              <a:rPr lang="es-ES" sz="1400" dirty="0" smtClean="0">
                <a:solidFill>
                  <a:srgbClr val="00B0F0"/>
                </a:solidFill>
              </a:rPr>
              <a:t>*</a:t>
            </a:r>
            <a:r>
              <a:rPr lang="es-ES" sz="1400" dirty="0" smtClean="0"/>
              <a:t>se muestran solo las funciones que se utilizan</a:t>
            </a:r>
            <a:endParaRPr lang="es-ES" sz="1400" dirty="0"/>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6042" t="45778" r="29046" b="10222"/>
          <a:stretch/>
        </p:blipFill>
        <p:spPr>
          <a:xfrm>
            <a:off x="1678957" y="2783840"/>
            <a:ext cx="9354802" cy="3749002"/>
          </a:xfrm>
          <a:prstGeom prst="rect">
            <a:avLst/>
          </a:prstGeom>
        </p:spPr>
      </p:pic>
    </p:spTree>
    <p:extLst>
      <p:ext uri="{BB962C8B-B14F-4D97-AF65-F5344CB8AC3E}">
        <p14:creationId xmlns:p14="http://schemas.microsoft.com/office/powerpoint/2010/main" val="3465320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r>
              <a:rPr lang="es-ES" dirty="0" smtClean="0"/>
              <a:t>Se trabajan con datos de lluvia generados de forma aleatoria</a:t>
            </a:r>
          </a:p>
          <a:p>
            <a:pPr marL="0" indent="0">
              <a:lnSpc>
                <a:spcPct val="150000"/>
              </a:lnSpc>
              <a:buNone/>
            </a:pPr>
            <a:r>
              <a:rPr lang="en-US" dirty="0" smtClean="0">
                <a:latin typeface="Arial" panose="020B0604020202020204" pitchFamily="34" charset="0"/>
                <a:cs typeface="Arial" panose="020B0604020202020204" pitchFamily="34" charset="0"/>
              </a:rPr>
              <a:t>Variables</a:t>
            </a:r>
            <a:r>
              <a:rPr lang="en-US" dirty="0">
                <a:latin typeface="Arial" panose="020B0604020202020204" pitchFamily="34" charset="0"/>
                <a:cs typeface="Arial" panose="020B0604020202020204" pitchFamily="34" charset="0"/>
              </a:rPr>
              <a:t>: </a:t>
            </a:r>
          </a:p>
          <a:p>
            <a:pPr marL="457200" indent="-457200">
              <a:lnSpc>
                <a:spcPct val="150000"/>
              </a:lnSpc>
              <a:buFont typeface="+mj-lt"/>
              <a:buAutoNum type="arabicPeriod"/>
            </a:pPr>
            <a:r>
              <a:rPr lang="es-ES" dirty="0" smtClean="0">
                <a:latin typeface="Arial" panose="020B0604020202020204" pitchFamily="34" charset="0"/>
                <a:cs typeface="Arial" panose="020B0604020202020204" pitchFamily="34" charset="0"/>
              </a:rPr>
              <a:t>DAYS (</a:t>
            </a:r>
            <a:r>
              <a:rPr lang="es-ES" dirty="0" err="1">
                <a:latin typeface="Arial" panose="020B0604020202020204" pitchFamily="34" charset="0"/>
                <a:cs typeface="Arial" panose="020B0604020202020204" pitchFamily="34" charset="0"/>
              </a:rPr>
              <a:t>a</a:t>
            </a:r>
            <a:r>
              <a:rPr lang="es-ES" dirty="0" err="1" smtClean="0">
                <a:latin typeface="Arial" panose="020B0604020202020204" pitchFamily="34" charset="0"/>
                <a:cs typeface="Arial" panose="020B0604020202020204" pitchFamily="34" charset="0"/>
              </a:rPr>
              <a:t>rray</a:t>
            </a:r>
            <a:r>
              <a:rPr lang="es-ES" dirty="0" smtClean="0">
                <a:latin typeface="Arial" panose="020B0604020202020204" pitchFamily="34" charset="0"/>
                <a:cs typeface="Arial" panose="020B0604020202020204" pitchFamily="34" charset="0"/>
              </a:rPr>
              <a:t>, representa los datos de la lluvia que cae en varios días)</a:t>
            </a:r>
          </a:p>
          <a:p>
            <a:pPr marL="457200" indent="-457200">
              <a:lnSpc>
                <a:spcPct val="150000"/>
              </a:lnSpc>
              <a:buFont typeface="+mj-lt"/>
              <a:buAutoNum type="arabicPeriod"/>
            </a:pPr>
            <a:r>
              <a:rPr lang="en-US" dirty="0" smtClean="0">
                <a:latin typeface="Arial" panose="020B0604020202020204" pitchFamily="34" charset="0"/>
                <a:cs typeface="Arial" panose="020B0604020202020204" pitchFamily="34" charset="0"/>
              </a:rPr>
              <a:t>PAST_DAYS (array, </a:t>
            </a:r>
            <a:r>
              <a:rPr lang="es-ES" dirty="0" smtClean="0">
                <a:latin typeface="Arial" panose="020B0604020202020204" pitchFamily="34" charset="0"/>
                <a:cs typeface="Arial" panose="020B0604020202020204" pitchFamily="34" charset="0"/>
              </a:rPr>
              <a:t>representa</a:t>
            </a:r>
            <a:r>
              <a:rPr lang="en-US" dirty="0" smtClean="0">
                <a:latin typeface="Arial" panose="020B0604020202020204" pitchFamily="34" charset="0"/>
                <a:cs typeface="Arial" panose="020B0604020202020204" pitchFamily="34" charset="0"/>
              </a:rPr>
              <a:t> la </a:t>
            </a:r>
            <a:r>
              <a:rPr lang="es-ES" dirty="0" smtClean="0">
                <a:latin typeface="Arial" panose="020B0604020202020204" pitchFamily="34" charset="0"/>
                <a:cs typeface="Arial" panose="020B0604020202020204" pitchFamily="34" charset="0"/>
              </a:rPr>
              <a:t>cantidad </a:t>
            </a:r>
            <a:r>
              <a:rPr lang="es-ES" dirty="0">
                <a:latin typeface="Arial" panose="020B0604020202020204" pitchFamily="34" charset="0"/>
                <a:cs typeface="Arial" panose="020B0604020202020204" pitchFamily="34" charset="0"/>
              </a:rPr>
              <a:t>de lluvia que cayó en los 5 días previos</a:t>
            </a:r>
            <a:r>
              <a:rPr lang="en-US" dirty="0" smtClean="0">
                <a:latin typeface="Arial" panose="020B0604020202020204" pitchFamily="34" charset="0"/>
                <a:cs typeface="Arial" panose="020B0604020202020204" pitchFamily="34" charset="0"/>
              </a:rPr>
              <a:t>)</a:t>
            </a:r>
            <a:endParaRPr lang="es-ES" dirty="0" smtClean="0"/>
          </a:p>
          <a:p>
            <a:pPr marL="457200" indent="-457200">
              <a:lnSpc>
                <a:spcPct val="150000"/>
              </a:lnSpc>
              <a:buFont typeface="+mj-lt"/>
              <a:buAutoNum type="arabicPeriod"/>
            </a:pPr>
            <a:r>
              <a:rPr lang="es-ES" dirty="0" smtClean="0">
                <a:latin typeface="Arial" panose="020B0604020202020204" pitchFamily="34" charset="0"/>
                <a:cs typeface="Arial" panose="020B0604020202020204" pitchFamily="34" charset="0"/>
              </a:rPr>
              <a:t>STEP (</a:t>
            </a:r>
            <a:r>
              <a:rPr lang="es-ES" dirty="0" err="1" smtClean="0">
                <a:latin typeface="Arial" panose="020B0604020202020204" pitchFamily="34" charset="0"/>
                <a:cs typeface="Arial" panose="020B0604020202020204" pitchFamily="34" charset="0"/>
              </a:rPr>
              <a:t>float</a:t>
            </a:r>
            <a:r>
              <a:rPr lang="es-ES" dirty="0" smtClean="0">
                <a:latin typeface="Arial" panose="020B0604020202020204" pitchFamily="34" charset="0"/>
                <a:cs typeface="Arial" panose="020B0604020202020204" pitchFamily="34" charset="0"/>
              </a:rPr>
              <a:t>, representa el paso)</a:t>
            </a:r>
            <a:endParaRPr lang="en-US" dirty="0">
              <a:latin typeface="Arial" panose="020B0604020202020204" pitchFamily="34" charset="0"/>
              <a:cs typeface="Arial" panose="020B0604020202020204" pitchFamily="34" charset="0"/>
            </a:endParaRP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Base de datos </a:t>
            </a:r>
            <a:endParaRPr lang="es-ES" dirty="0">
              <a:solidFill>
                <a:schemeClr val="tx1"/>
              </a:solidFill>
            </a:endParaRPr>
          </a:p>
        </p:txBody>
      </p:sp>
    </p:spTree>
    <p:extLst>
      <p:ext uri="{BB962C8B-B14F-4D97-AF65-F5344CB8AC3E}">
        <p14:creationId xmlns:p14="http://schemas.microsoft.com/office/powerpoint/2010/main" val="281967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Descripción de 5 instancias para experimentación.</a:t>
            </a:r>
          </a:p>
        </p:txBody>
      </p:sp>
    </p:spTree>
    <p:extLst>
      <p:ext uri="{BB962C8B-B14F-4D97-AF65-F5344CB8AC3E}">
        <p14:creationId xmlns:p14="http://schemas.microsoft.com/office/powerpoint/2010/main" val="179654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5484" y="0"/>
            <a:ext cx="11183911" cy="6858000"/>
          </a:xfrm>
          <a:prstGeom prst="rect">
            <a:avLst/>
          </a:prstGeom>
        </p:spPr>
      </p:pic>
      <p:sp>
        <p:nvSpPr>
          <p:cNvPr id="9" name="Content Placeholder 2"/>
          <p:cNvSpPr>
            <a:spLocks noGrp="1"/>
          </p:cNvSpPr>
          <p:nvPr>
            <p:ph idx="1"/>
          </p:nvPr>
        </p:nvSpPr>
        <p:spPr>
          <a:xfrm>
            <a:off x="1678957" y="1265428"/>
            <a:ext cx="9505512" cy="2163572"/>
          </a:xfrm>
        </p:spPr>
        <p:txBody>
          <a:bodyPr>
            <a:normAutofit/>
          </a:bodyPr>
          <a:lstStyle/>
          <a:p>
            <a:r>
              <a:rPr lang="es-ES" b="1" dirty="0" err="1"/>
              <a:t>Metaheuristic</a:t>
            </a:r>
            <a:r>
              <a:rPr lang="es-ES" b="1" dirty="0"/>
              <a:t>: </a:t>
            </a:r>
            <a:r>
              <a:rPr lang="es-ES" dirty="0"/>
              <a:t>Es donde se realiza la configuración y prueba las </a:t>
            </a:r>
            <a:r>
              <a:rPr lang="es-ES" dirty="0" err="1"/>
              <a:t>metaheuristicas</a:t>
            </a:r>
            <a:r>
              <a:rPr lang="es-ES" dirty="0"/>
              <a:t> para darle solución al problema</a:t>
            </a:r>
            <a:r>
              <a:rPr lang="es-ES" dirty="0" smtClean="0"/>
              <a:t>.</a:t>
            </a:r>
            <a:endParaRPr lang="es-ES" b="1" dirty="0"/>
          </a:p>
        </p:txBody>
      </p:sp>
      <p:sp>
        <p:nvSpPr>
          <p:cNvPr id="10"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Descripción de 5 instancias para </a:t>
            </a:r>
            <a:r>
              <a:rPr lang="es-ES" dirty="0" smtClean="0">
                <a:solidFill>
                  <a:schemeClr val="tx1"/>
                </a:solidFill>
              </a:rPr>
              <a:t>experimentación</a:t>
            </a:r>
            <a:endParaRPr lang="es-ES" dirty="0">
              <a:solidFill>
                <a:schemeClr val="tx1"/>
              </a:solidFill>
            </a:endParaRPr>
          </a:p>
        </p:txBody>
      </p:sp>
    </p:spTree>
    <p:extLst>
      <p:ext uri="{BB962C8B-B14F-4D97-AF65-F5344CB8AC3E}">
        <p14:creationId xmlns:p14="http://schemas.microsoft.com/office/powerpoint/2010/main" val="2388643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Pruebas estadísticas </a:t>
            </a:r>
            <a:endParaRPr lang="es-ES" dirty="0">
              <a:solidFill>
                <a:schemeClr val="tx1"/>
              </a:solidFill>
            </a:endParaRPr>
          </a:p>
        </p:txBody>
      </p:sp>
    </p:spTree>
    <p:extLst>
      <p:ext uri="{BB962C8B-B14F-4D97-AF65-F5344CB8AC3E}">
        <p14:creationId xmlns:p14="http://schemas.microsoft.com/office/powerpoint/2010/main" val="2323482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Comparación </a:t>
            </a:r>
            <a:endParaRPr lang="es-ES" dirty="0">
              <a:solidFill>
                <a:schemeClr val="tx1"/>
              </a:solidFill>
            </a:endParaRPr>
          </a:p>
        </p:txBody>
      </p:sp>
    </p:spTree>
    <p:extLst>
      <p:ext uri="{BB962C8B-B14F-4D97-AF65-F5344CB8AC3E}">
        <p14:creationId xmlns:p14="http://schemas.microsoft.com/office/powerpoint/2010/main" val="86225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dfvgd</a:t>
            </a:r>
            <a:endParaRPr lang="es-ES" dirty="0"/>
          </a:p>
        </p:txBody>
      </p:sp>
      <p:sp>
        <p:nvSpPr>
          <p:cNvPr id="3" name="Text Placeholder 2"/>
          <p:cNvSpPr>
            <a:spLocks noGrp="1"/>
          </p:cNvSpPr>
          <p:nvPr>
            <p:ph type="body" idx="1"/>
          </p:nvPr>
        </p:nvSpPr>
        <p:spPr/>
        <p:txBody>
          <a:bodyPr/>
          <a:lstStyle/>
          <a:p>
            <a:r>
              <a:rPr lang="es-ES" dirty="0" err="1" smtClean="0"/>
              <a:t>sdf</a:t>
            </a:r>
            <a:endParaRPr lang="es-ES" dirty="0"/>
          </a:p>
        </p:txBody>
      </p:sp>
    </p:spTree>
    <p:extLst>
      <p:ext uri="{BB962C8B-B14F-4D97-AF65-F5344CB8AC3E}">
        <p14:creationId xmlns:p14="http://schemas.microsoft.com/office/powerpoint/2010/main" val="774038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Análisis de los resultados</a:t>
            </a:r>
            <a:endParaRPr lang="es-ES" dirty="0">
              <a:solidFill>
                <a:schemeClr val="tx1"/>
              </a:solidFill>
            </a:endParaRPr>
          </a:p>
        </p:txBody>
      </p:sp>
    </p:spTree>
    <p:extLst>
      <p:ext uri="{BB962C8B-B14F-4D97-AF65-F5344CB8AC3E}">
        <p14:creationId xmlns:p14="http://schemas.microsoft.com/office/powerpoint/2010/main" val="3969327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5484" y="0"/>
            <a:ext cx="11220596" cy="6858000"/>
          </a:xfrm>
          <a:prstGeom prst="rect">
            <a:avLst/>
          </a:prstGeom>
        </p:spPr>
      </p:pic>
    </p:spTree>
    <p:extLst>
      <p:ext uri="{BB962C8B-B14F-4D97-AF65-F5344CB8AC3E}">
        <p14:creationId xmlns:p14="http://schemas.microsoft.com/office/powerpoint/2010/main" val="2999571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a:xfrm>
            <a:off x="3869268" y="935228"/>
            <a:ext cx="7315200" cy="5120640"/>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
        <p:nvSpPr>
          <p:cNvPr id="5"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Descripción general</a:t>
            </a:r>
            <a:endParaRPr lang="es-ES" dirty="0">
              <a:solidFill>
                <a:schemeClr val="tx1"/>
              </a:solidFill>
            </a:endParaRPr>
          </a:p>
        </p:txBody>
      </p:sp>
    </p:spTree>
    <p:extLst>
      <p:ext uri="{BB962C8B-B14F-4D97-AF65-F5344CB8AC3E}">
        <p14:creationId xmlns:p14="http://schemas.microsoft.com/office/powerpoint/2010/main" val="1490826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s-ES" dirty="0"/>
                  <a:t>Función objetivo: </a:t>
                </a:r>
                <a:endParaRPr lang="es-E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s-ES" i="1">
                              <a:latin typeface="Cambria Math" panose="02040503050406030204" pitchFamily="18" charset="0"/>
                            </a:rPr>
                          </m:ctrlPr>
                        </m:naryPr>
                        <m:sub>
                          <m: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𝑛</m:t>
                          </m:r>
                        </m:sup>
                        <m:e>
                          <m:sSup>
                            <m:sSupPr>
                              <m:ctrlPr>
                                <a:rPr lang="es-ES" i="1">
                                  <a:latin typeface="Cambria Math" panose="02040503050406030204" pitchFamily="18" charset="0"/>
                                </a:rPr>
                              </m:ctrlPr>
                            </m:sSupPr>
                            <m:e>
                              <m:r>
                                <a:rPr lang="es-ES">
                                  <a:latin typeface="Cambria Math" panose="02040503050406030204" pitchFamily="18" charset="0"/>
                                </a:rPr>
                                <m:t>(</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sub>
                              </m:sSub>
                              <m:r>
                                <a:rPr lang="es-ES">
                                  <a:latin typeface="Cambria Math" panose="02040503050406030204" pitchFamily="18" charset="0"/>
                                </a:rPr>
                                <m:t>−</m:t>
                              </m:r>
                              <m:d>
                                <m:dPr>
                                  <m:ctrlPr>
                                    <a:rPr lang="es-ES" i="1">
                                      <a:latin typeface="Cambria Math" panose="02040503050406030204" pitchFamily="18" charset="0"/>
                                    </a:rPr>
                                  </m:ctrlPr>
                                </m:dPr>
                                <m:e>
                                  <m:r>
                                    <a:rPr lang="es-ES">
                                      <a:latin typeface="Cambria Math" panose="02040503050406030204" pitchFamily="18" charset="0"/>
                                    </a:rPr>
                                    <m:t>𝐾</m:t>
                                  </m:r>
                                  <m:r>
                                    <a:rPr lang="es-ES">
                                      <a:latin typeface="Cambria Math" panose="02040503050406030204" pitchFamily="18" charset="0"/>
                                    </a:rPr>
                                    <m:t>1∗</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−1</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2∗</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−2</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3∗</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−3</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4∗</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−4</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5∗</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−5</m:t>
                                      </m:r>
                                    </m:sub>
                                  </m:sSub>
                                </m:e>
                              </m:d>
                              <m:r>
                                <a:rPr lang="es-ES">
                                  <a:latin typeface="Cambria Math" panose="02040503050406030204" pitchFamily="18" charset="0"/>
                                </a:rPr>
                                <m:t>)</m:t>
                              </m:r>
                            </m:e>
                            <m:sup>
                              <m:r>
                                <a:rPr lang="es-ES">
                                  <a:latin typeface="Cambria Math" panose="02040503050406030204" pitchFamily="18" charset="0"/>
                                </a:rPr>
                                <m:t>2</m:t>
                              </m:r>
                            </m:sup>
                          </m:sSup>
                        </m:e>
                      </m:nary>
                    </m:oMath>
                  </m:oMathPara>
                </a14:m>
                <a:endParaRPr lang="es-ES" dirty="0"/>
              </a:p>
              <a:p>
                <a:pPr marL="0" indent="0">
                  <a:buNone/>
                </a:pPr>
                <a:endParaRPr lang="es-ES" dirty="0"/>
              </a:p>
              <a:p>
                <a:pPr marL="0" indent="0">
                  <a:buNone/>
                </a:pPr>
                <a:r>
                  <a:rPr lang="es-ES" dirty="0"/>
                  <a:t>Donde</a:t>
                </a:r>
                <a:r>
                  <a:rPr lang="es-ES" dirty="0"/>
                  <a:t>:</a:t>
                </a:r>
              </a:p>
              <a:p>
                <a:pPr>
                  <a:buFont typeface="+mj-lt"/>
                  <a:buAutoNum type="arabicPeriod"/>
                </a:pPr>
                <a14:m>
                  <m:oMath xmlns:m="http://schemas.openxmlformats.org/officeDocument/2006/math">
                    <m:r>
                      <a:rPr lang="es-ES">
                        <a:latin typeface="Cambria Math" panose="02040503050406030204" pitchFamily="18" charset="0"/>
                      </a:rPr>
                      <m:t>𝑛</m:t>
                    </m:r>
                  </m:oMath>
                </a14:m>
                <a:r>
                  <a:rPr lang="es-ES" dirty="0"/>
                  <a:t> es el número total de días con datos</a:t>
                </a:r>
              </a:p>
              <a:p>
                <a:pPr>
                  <a:buFont typeface="+mj-lt"/>
                  <a:buAutoNum type="arabicPeriod"/>
                </a:pPr>
                <a14:m>
                  <m:oMath xmlns:m="http://schemas.openxmlformats.org/officeDocument/2006/math">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sub>
                    </m:sSub>
                  </m:oMath>
                </a14:m>
                <a:r>
                  <a:rPr lang="es-ES" dirty="0"/>
                  <a:t> es la cantidad de lluvia observada en el día </a:t>
                </a:r>
                <a14:m>
                  <m:oMath xmlns:m="http://schemas.openxmlformats.org/officeDocument/2006/math">
                    <m:r>
                      <a:rPr lang="es-ES">
                        <a:latin typeface="Cambria Math" panose="02040503050406030204" pitchFamily="18" charset="0"/>
                      </a:rPr>
                      <m:t>𝑖</m:t>
                    </m:r>
                  </m:oMath>
                </a14:m>
                <a:endParaRPr lang="es-ES" dirty="0"/>
              </a:p>
              <a:p>
                <a:pPr>
                  <a:buFont typeface="+mj-lt"/>
                  <a:buAutoNum type="arabicPeriod"/>
                </a:pPr>
                <a14:m>
                  <m:oMath xmlns:m="http://schemas.openxmlformats.org/officeDocument/2006/math">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−1</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−2</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−3</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−4</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−5</m:t>
                        </m:r>
                      </m:sub>
                    </m:sSub>
                  </m:oMath>
                </a14:m>
                <a:r>
                  <a:rPr lang="es-ES" dirty="0"/>
                  <a:t> son las cantidades de lluvia en los días previos al día </a:t>
                </a:r>
                <a14:m>
                  <m:oMath xmlns:m="http://schemas.openxmlformats.org/officeDocument/2006/math">
                    <m:r>
                      <a:rPr lang="es-ES">
                        <a:latin typeface="Cambria Math" panose="02040503050406030204" pitchFamily="18" charset="0"/>
                      </a:rPr>
                      <m:t>𝑖</m:t>
                    </m:r>
                  </m:oMath>
                </a14:m>
                <a:endParaRPr lang="es-ES" dirty="0"/>
              </a:p>
              <a:p>
                <a:pPr>
                  <a:buFont typeface="+mj-lt"/>
                  <a:buAutoNum type="arabicPeriod"/>
                </a:pPr>
                <a14:m>
                  <m:oMath xmlns:m="http://schemas.openxmlformats.org/officeDocument/2006/math">
                    <m:r>
                      <a:rPr lang="es-ES">
                        <a:latin typeface="Cambria Math" panose="02040503050406030204" pitchFamily="18" charset="0"/>
                      </a:rPr>
                      <m:t>𝐾</m:t>
                    </m:r>
                    <m:r>
                      <a:rPr lang="es-ES">
                        <a:latin typeface="Cambria Math" panose="02040503050406030204" pitchFamily="18" charset="0"/>
                      </a:rPr>
                      <m:t>1,  </m:t>
                    </m:r>
                    <m:r>
                      <a:rPr lang="es-ES">
                        <a:latin typeface="Cambria Math" panose="02040503050406030204" pitchFamily="18" charset="0"/>
                      </a:rPr>
                      <m:t>𝐾</m:t>
                    </m:r>
                    <m:r>
                      <a:rPr lang="es-ES">
                        <a:latin typeface="Cambria Math" panose="02040503050406030204" pitchFamily="18" charset="0"/>
                      </a:rPr>
                      <m:t>2,  </m:t>
                    </m:r>
                    <m:r>
                      <a:rPr lang="es-ES">
                        <a:latin typeface="Cambria Math" panose="02040503050406030204" pitchFamily="18" charset="0"/>
                      </a:rPr>
                      <m:t>𝐾</m:t>
                    </m:r>
                    <m:r>
                      <a:rPr lang="es-ES">
                        <a:latin typeface="Cambria Math" panose="02040503050406030204" pitchFamily="18" charset="0"/>
                      </a:rPr>
                      <m:t>3,  </m:t>
                    </m:r>
                    <m:r>
                      <a:rPr lang="es-ES">
                        <a:latin typeface="Cambria Math" panose="02040503050406030204" pitchFamily="18" charset="0"/>
                      </a:rPr>
                      <m:t>𝐾</m:t>
                    </m:r>
                    <m:r>
                      <a:rPr lang="es-ES">
                        <a:latin typeface="Cambria Math" panose="02040503050406030204" pitchFamily="18" charset="0"/>
                      </a:rPr>
                      <m:t>4,  </m:t>
                    </m:r>
                    <m:r>
                      <a:rPr lang="es-ES">
                        <a:latin typeface="Cambria Math" panose="02040503050406030204" pitchFamily="18" charset="0"/>
                      </a:rPr>
                      <m:t>𝐾</m:t>
                    </m:r>
                    <m:r>
                      <a:rPr lang="es-ES">
                        <a:latin typeface="Cambria Math" panose="02040503050406030204" pitchFamily="18" charset="0"/>
                      </a:rPr>
                      <m:t>5</m:t>
                    </m:r>
                  </m:oMath>
                </a14:m>
                <a:r>
                  <a:rPr lang="es-ES" dirty="0"/>
                  <a:t> son los coeficientes que se quieren encontrar para minimizar el error.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3"/>
                </a:stretch>
              </a:blipFill>
            </p:spPr>
            <p:txBody>
              <a:bodyPr/>
              <a:lstStyle/>
              <a:p>
                <a:r>
                  <a:rPr lang="es-ES">
                    <a:noFill/>
                  </a:rPr>
                  <a:t> </a:t>
                </a:r>
              </a:p>
            </p:txBody>
          </p:sp>
        </mc:Fallback>
      </mc:AlternateContent>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Descripción general</a:t>
            </a:r>
            <a:endParaRPr lang="es-ES" dirty="0">
              <a:solidFill>
                <a:schemeClr val="tx1"/>
              </a:solidFill>
            </a:endParaRPr>
          </a:p>
        </p:txBody>
      </p:sp>
    </p:spTree>
    <p:extLst>
      <p:ext uri="{BB962C8B-B14F-4D97-AF65-F5344CB8AC3E}">
        <p14:creationId xmlns:p14="http://schemas.microsoft.com/office/powerpoint/2010/main" val="550127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Autofit/>
              </a:bodyPr>
              <a:lstStyle/>
              <a:p>
                <a:pPr algn="ctr"/>
                <a:r>
                  <a:rPr lang="es-ES" sz="2800" u="sng" dirty="0" smtClean="0"/>
                  <a:t>Ejemplo</a:t>
                </a:r>
                <a:r>
                  <a:rPr lang="es-ES" sz="2800" dirty="0" smtClean="0"/>
                  <a:t/>
                </a:r>
                <a:br>
                  <a:rPr lang="es-ES" sz="2800" dirty="0" smtClean="0"/>
                </a:br>
                <a:r>
                  <a:rPr lang="es-ES" sz="2800" dirty="0"/>
                  <a:t>Si k fuera de 0 a </a:t>
                </a:r>
                <a:r>
                  <a:rPr lang="es-ES" sz="2800" dirty="0" smtClean="0"/>
                  <a:t>1 con un paso de 0.5:</a:t>
                </a:r>
                <a:br>
                  <a:rPr lang="es-ES" sz="2800" dirty="0" smtClean="0"/>
                </a:br>
                <a:r>
                  <a:rPr lang="es-ES" sz="3200" dirty="0" smtClean="0"/>
                  <a:t/>
                </a:r>
                <a:br>
                  <a:rPr lang="es-ES" sz="3200" dirty="0" smtClean="0"/>
                </a:br>
                <a:r>
                  <a:rPr lang="es-ES" sz="2800" dirty="0" smtClean="0"/>
                  <a:t>Posibles valores K </a:t>
                </a:r>
                <a:br>
                  <a:rPr lang="es-ES" sz="2800" dirty="0" smtClean="0"/>
                </a:br>
                <a:r>
                  <a:rPr lang="es-ES" sz="2800" dirty="0" smtClean="0"/>
                  <a:t>(0</a:t>
                </a:r>
                <a:r>
                  <a:rPr lang="es-ES" sz="2800" dirty="0"/>
                  <a:t>; 0,5; 1</a:t>
                </a:r>
                <a:r>
                  <a:rPr lang="es-ES" sz="2800" dirty="0" smtClean="0"/>
                  <a:t>)</a:t>
                </a:r>
                <a:br>
                  <a:rPr lang="es-ES" sz="2800" dirty="0" smtClean="0"/>
                </a:br>
                <a:r>
                  <a:rPr lang="es-ES" sz="2800" dirty="0"/>
                  <a:t/>
                </a:r>
                <a:br>
                  <a:rPr lang="es-ES" sz="2800" dirty="0"/>
                </a:br>
                <a:r>
                  <a:rPr lang="es-ES" sz="2800" dirty="0"/>
                  <a:t>T</a:t>
                </a:r>
                <a:r>
                  <a:rPr lang="es-ES" sz="2800" dirty="0" smtClean="0"/>
                  <a:t>amaño del espacio de búsqueda </a:t>
                </a:r>
                <a:r>
                  <a:rPr lang="es-ES" sz="2800" dirty="0"/>
                  <a:t/>
                </a:r>
                <a:br>
                  <a:rPr lang="es-ES" sz="2800" dirty="0"/>
                </a:br>
                <a:r>
                  <a:rPr lang="es-ES" sz="2800" dirty="0" smtClean="0"/>
                  <a:t> </a:t>
                </a:r>
                <a14:m>
                  <m:oMath xmlns:m="http://schemas.openxmlformats.org/officeDocument/2006/math">
                    <m:sSup>
                      <m:sSupPr>
                        <m:ctrlPr>
                          <a:rPr lang="es-ES" sz="2800" i="1">
                            <a:latin typeface="Cambria Math" panose="02040503050406030204" pitchFamily="18" charset="0"/>
                          </a:rPr>
                        </m:ctrlPr>
                      </m:sSupPr>
                      <m:e>
                        <m:r>
                          <a:rPr lang="es-ES" sz="2800" i="1">
                            <a:latin typeface="Cambria Math" panose="02040503050406030204" pitchFamily="18" charset="0"/>
                          </a:rPr>
                          <m:t>3</m:t>
                        </m:r>
                      </m:e>
                      <m:sup>
                        <m:r>
                          <a:rPr lang="es-ES" sz="2800" i="1">
                            <a:latin typeface="Cambria Math" panose="02040503050406030204" pitchFamily="18" charset="0"/>
                          </a:rPr>
                          <m:t>5</m:t>
                        </m:r>
                      </m:sup>
                    </m:sSup>
                    <m:r>
                      <a:rPr lang="es-ES" sz="2800" i="1">
                        <a:latin typeface="Cambria Math" panose="02040503050406030204" pitchFamily="18" charset="0"/>
                      </a:rPr>
                      <m:t>=243</m:t>
                    </m:r>
                  </m:oMath>
                </a14:m>
                <a:r>
                  <a:rPr lang="es-ES" sz="2800" dirty="0" smtClean="0"/>
                  <a:t/>
                </a:r>
                <a:br>
                  <a:rPr lang="es-ES" sz="2800" dirty="0" smtClean="0"/>
                </a:br>
                <a:r>
                  <a:rPr lang="es-ES" sz="2800" dirty="0"/>
                  <a:t/>
                </a:r>
                <a:br>
                  <a:rPr lang="es-ES" sz="2800" dirty="0"/>
                </a:br>
                <a:endParaRPr lang="es-ES" sz="28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4132" t="-3841" r="-619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69268" y="864108"/>
                <a:ext cx="7315200" cy="162785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𝐸𝑠𝑝𝑎𝑐𝑖𝑜</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𝑏𝑢𝑠𝑞𝑢𝑒𝑑𝑎</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5</m:t>
                          </m:r>
                        </m:sup>
                      </m:sSup>
                    </m:oMath>
                  </m:oMathPara>
                </a14:m>
                <a:endParaRPr lang="es-ES" dirty="0" smtClean="0"/>
              </a:p>
              <a:p>
                <a:r>
                  <a:rPr lang="es-ES" strike="sngStrike" dirty="0"/>
                  <a:t>Solo </a:t>
                </a:r>
                <a:r>
                  <a:rPr lang="es-ES" strike="sngStrike" dirty="0"/>
                  <a:t>hay 5 valores de K (</a:t>
                </a:r>
                <a14:m>
                  <m:oMath xmlns:m="http://schemas.openxmlformats.org/officeDocument/2006/math">
                    <m:r>
                      <a:rPr lang="es-ES" i="1" strike="sngStrike">
                        <a:latin typeface="Cambria Math" panose="02040503050406030204" pitchFamily="18" charset="0"/>
                      </a:rPr>
                      <m:t>𝐾</m:t>
                    </m:r>
                    <m:r>
                      <a:rPr lang="es-ES" i="1" strike="sngStrike">
                        <a:latin typeface="Cambria Math" panose="02040503050406030204" pitchFamily="18" charset="0"/>
                      </a:rPr>
                      <m:t>1,  </m:t>
                    </m:r>
                    <m:r>
                      <a:rPr lang="es-ES" i="1" strike="sngStrike">
                        <a:latin typeface="Cambria Math" panose="02040503050406030204" pitchFamily="18" charset="0"/>
                      </a:rPr>
                      <m:t>𝐾</m:t>
                    </m:r>
                    <m:r>
                      <a:rPr lang="es-ES" i="1" strike="sngStrike">
                        <a:latin typeface="Cambria Math" panose="02040503050406030204" pitchFamily="18" charset="0"/>
                      </a:rPr>
                      <m:t>2,  </m:t>
                    </m:r>
                    <m:r>
                      <a:rPr lang="es-ES" i="1" strike="sngStrike">
                        <a:latin typeface="Cambria Math" panose="02040503050406030204" pitchFamily="18" charset="0"/>
                      </a:rPr>
                      <m:t>𝐾</m:t>
                    </m:r>
                    <m:r>
                      <a:rPr lang="es-ES" i="1" strike="sngStrike">
                        <a:latin typeface="Cambria Math" panose="02040503050406030204" pitchFamily="18" charset="0"/>
                      </a:rPr>
                      <m:t>3,  </m:t>
                    </m:r>
                    <m:r>
                      <a:rPr lang="es-ES" i="1" strike="sngStrike">
                        <a:latin typeface="Cambria Math" panose="02040503050406030204" pitchFamily="18" charset="0"/>
                      </a:rPr>
                      <m:t>𝐾</m:t>
                    </m:r>
                    <m:r>
                      <a:rPr lang="es-ES" i="1" strike="sngStrike">
                        <a:latin typeface="Cambria Math" panose="02040503050406030204" pitchFamily="18" charset="0"/>
                      </a:rPr>
                      <m:t>4,  </m:t>
                    </m:r>
                    <m:r>
                      <a:rPr lang="es-ES" i="1" strike="sngStrike">
                        <a:latin typeface="Cambria Math" panose="02040503050406030204" pitchFamily="18" charset="0"/>
                      </a:rPr>
                      <m:t>𝐾</m:t>
                    </m:r>
                    <m:r>
                      <a:rPr lang="es-ES" i="1" strike="sngStrike">
                        <a:latin typeface="Cambria Math" panose="02040503050406030204" pitchFamily="18" charset="0"/>
                      </a:rPr>
                      <m:t>5</m:t>
                    </m:r>
                  </m:oMath>
                </a14:m>
                <a:r>
                  <a:rPr lang="es-ES" i="1" strike="sngStrike" dirty="0">
                    <a:latin typeface="Arial" panose="020B0604020202020204" pitchFamily="34" charset="0"/>
                    <a:cs typeface="Arial" panose="020B0604020202020204" pitchFamily="34" charset="0"/>
                  </a:rPr>
                  <a:t> </a:t>
                </a:r>
                <a:r>
                  <a:rPr lang="es-ES" strike="sngStrike" dirty="0"/>
                  <a:t>)</a:t>
                </a:r>
              </a:p>
              <a:p>
                <a:r>
                  <a:rPr lang="es-ES" dirty="0"/>
                  <a:t>n: Cantidad posible de </a:t>
                </a:r>
                <a:r>
                  <a:rPr lang="es-ES" dirty="0" smtClean="0"/>
                  <a:t>valores que puede tomar K</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69268" y="864108"/>
                <a:ext cx="7315200" cy="1627858"/>
              </a:xfrm>
              <a:blipFill>
                <a:blip r:embed="rId3"/>
                <a:stretch>
                  <a:fillRect l="-667"/>
                </a:stretch>
              </a:blipFill>
            </p:spPr>
            <p:txBody>
              <a:bodyPr/>
              <a:lstStyle/>
              <a:p>
                <a:r>
                  <a:rPr lang="es-ES">
                    <a:noFill/>
                  </a:rPr>
                  <a:t> </a:t>
                </a:r>
              </a:p>
            </p:txBody>
          </p:sp>
        </mc:Fallback>
      </mc:AlternateContent>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Tamaño del espacio de </a:t>
            </a:r>
            <a:r>
              <a:rPr lang="es-ES" dirty="0" smtClean="0">
                <a:solidFill>
                  <a:schemeClr val="tx1"/>
                </a:solidFill>
              </a:rPr>
              <a:t>búsqueda</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62891269"/>
              </p:ext>
            </p:extLst>
          </p:nvPr>
        </p:nvGraphicFramePr>
        <p:xfrm>
          <a:off x="3599468" y="2914600"/>
          <a:ext cx="8134701" cy="3234896"/>
        </p:xfrm>
        <a:graphic>
          <a:graphicData uri="http://schemas.openxmlformats.org/drawingml/2006/table">
            <a:tbl>
              <a:tblPr firstRow="1" bandRow="1">
                <a:tableStyleId>{69012ECD-51FC-41F1-AA8D-1B2483CD663E}</a:tableStyleId>
              </a:tblPr>
              <a:tblGrid>
                <a:gridCol w="2711567">
                  <a:extLst>
                    <a:ext uri="{9D8B030D-6E8A-4147-A177-3AD203B41FA5}">
                      <a16:colId xmlns:a16="http://schemas.microsoft.com/office/drawing/2014/main" val="3402358538"/>
                    </a:ext>
                  </a:extLst>
                </a:gridCol>
                <a:gridCol w="2711567">
                  <a:extLst>
                    <a:ext uri="{9D8B030D-6E8A-4147-A177-3AD203B41FA5}">
                      <a16:colId xmlns:a16="http://schemas.microsoft.com/office/drawing/2014/main" val="2282272186"/>
                    </a:ext>
                  </a:extLst>
                </a:gridCol>
                <a:gridCol w="2711567">
                  <a:extLst>
                    <a:ext uri="{9D8B030D-6E8A-4147-A177-3AD203B41FA5}">
                      <a16:colId xmlns:a16="http://schemas.microsoft.com/office/drawing/2014/main" val="1588826123"/>
                    </a:ext>
                  </a:extLst>
                </a:gridCol>
              </a:tblGrid>
              <a:tr h="639817">
                <a:tc>
                  <a:txBody>
                    <a:bodyPr/>
                    <a:lstStyle/>
                    <a:p>
                      <a:pPr algn="ctr"/>
                      <a:r>
                        <a:rPr lang="es-ES" dirty="0" smtClean="0"/>
                        <a:t>Cantidad</a:t>
                      </a:r>
                      <a:r>
                        <a:rPr lang="es-ES" baseline="0" dirty="0" smtClean="0"/>
                        <a:t> de valores (n)</a:t>
                      </a:r>
                      <a:endParaRPr lang="es-ES" dirty="0"/>
                    </a:p>
                  </a:txBody>
                  <a:tcPr/>
                </a:tc>
                <a:tc>
                  <a:txBody>
                    <a:bodyPr/>
                    <a:lstStyle/>
                    <a:p>
                      <a:pPr algn="ctr"/>
                      <a:r>
                        <a:rPr lang="es-ES" dirty="0" smtClean="0"/>
                        <a:t>Tamaño del</a:t>
                      </a:r>
                      <a:r>
                        <a:rPr lang="es-ES" baseline="0" dirty="0" smtClean="0"/>
                        <a:t> espacio de búsqueda </a:t>
                      </a:r>
                      <a:endParaRPr lang="es-ES" dirty="0"/>
                    </a:p>
                  </a:txBody>
                  <a:tcPr/>
                </a:tc>
                <a:tc>
                  <a:txBody>
                    <a:bodyPr/>
                    <a:lstStyle/>
                    <a:p>
                      <a:pPr algn="ctr"/>
                      <a:r>
                        <a:rPr lang="es-ES" dirty="0" smtClean="0"/>
                        <a:t>Tiempo</a:t>
                      </a:r>
                      <a:endParaRPr lang="es-ES" dirty="0"/>
                    </a:p>
                  </a:txBody>
                  <a:tcPr/>
                </a:tc>
                <a:extLst>
                  <a:ext uri="{0D108BD9-81ED-4DB2-BD59-A6C34878D82A}">
                    <a16:rowId xmlns:a16="http://schemas.microsoft.com/office/drawing/2014/main" val="3785762256"/>
                  </a:ext>
                </a:extLst>
              </a:tr>
              <a:tr h="370688">
                <a:tc>
                  <a:txBody>
                    <a:bodyPr/>
                    <a:lstStyle/>
                    <a:p>
                      <a:pPr algn="ctr"/>
                      <a:r>
                        <a:rPr lang="es-ES" dirty="0" smtClean="0"/>
                        <a:t>5</a:t>
                      </a:r>
                      <a:endParaRPr lang="es-ES" dirty="0"/>
                    </a:p>
                  </a:txBody>
                  <a:tcPr/>
                </a:tc>
                <a:tc>
                  <a:txBody>
                    <a:bodyPr/>
                    <a:lstStyle/>
                    <a:p>
                      <a:pPr algn="ctr"/>
                      <a:r>
                        <a:rPr lang="es-ES" dirty="0" smtClean="0"/>
                        <a:t>3 125</a:t>
                      </a:r>
                      <a:endParaRPr lang="es-ES" dirty="0"/>
                    </a:p>
                  </a:txBody>
                  <a:tcPr/>
                </a:tc>
                <a:tc>
                  <a:txBody>
                    <a:bodyPr/>
                    <a:lstStyle/>
                    <a:p>
                      <a:pPr algn="ctr"/>
                      <a:r>
                        <a:rPr lang="es-ES" dirty="0" smtClean="0"/>
                        <a:t>1 </a:t>
                      </a:r>
                      <a:r>
                        <a:rPr lang="es-ES" dirty="0" err="1" smtClean="0"/>
                        <a:t>seg</a:t>
                      </a:r>
                      <a:r>
                        <a:rPr lang="es-ES" dirty="0" smtClean="0"/>
                        <a:t> </a:t>
                      </a:r>
                      <a:r>
                        <a:rPr lang="es-ES" dirty="0" smtClean="0">
                          <a:solidFill>
                            <a:schemeClr val="accent1"/>
                          </a:solidFill>
                        </a:rPr>
                        <a:t>*</a:t>
                      </a:r>
                      <a:endParaRPr lang="es-ES" dirty="0"/>
                    </a:p>
                  </a:txBody>
                  <a:tcPr/>
                </a:tc>
                <a:extLst>
                  <a:ext uri="{0D108BD9-81ED-4DB2-BD59-A6C34878D82A}">
                    <a16:rowId xmlns:a16="http://schemas.microsoft.com/office/drawing/2014/main" val="3463887372"/>
                  </a:ext>
                </a:extLst>
              </a:tr>
              <a:tr h="370688">
                <a:tc>
                  <a:txBody>
                    <a:bodyPr/>
                    <a:lstStyle/>
                    <a:p>
                      <a:pPr algn="ctr"/>
                      <a:r>
                        <a:rPr lang="es-ES" dirty="0" smtClean="0"/>
                        <a:t>10</a:t>
                      </a:r>
                      <a:endParaRPr lang="es-E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dirty="0" smtClean="0"/>
                        <a:t>100</a:t>
                      </a:r>
                      <a:r>
                        <a:rPr lang="es-ES" baseline="0" dirty="0" smtClean="0"/>
                        <a:t> 000</a:t>
                      </a:r>
                      <a:endParaRPr lang="es-ES" dirty="0" smtClean="0"/>
                    </a:p>
                  </a:txBody>
                  <a:tcPr/>
                </a:tc>
                <a:tc>
                  <a:txBody>
                    <a:bodyPr/>
                    <a:lstStyle/>
                    <a:p>
                      <a:pPr algn="ctr"/>
                      <a:r>
                        <a:rPr lang="es-ES" dirty="0" smtClean="0"/>
                        <a:t>32</a:t>
                      </a:r>
                      <a:r>
                        <a:rPr lang="es-ES" baseline="0" dirty="0" smtClean="0"/>
                        <a:t> </a:t>
                      </a:r>
                      <a:r>
                        <a:rPr lang="es-ES" dirty="0" err="1" smtClean="0"/>
                        <a:t>seg</a:t>
                      </a:r>
                      <a:endParaRPr lang="es-ES" dirty="0"/>
                    </a:p>
                  </a:txBody>
                  <a:tcPr/>
                </a:tc>
                <a:extLst>
                  <a:ext uri="{0D108BD9-81ED-4DB2-BD59-A6C34878D82A}">
                    <a16:rowId xmlns:a16="http://schemas.microsoft.com/office/drawing/2014/main" val="840453882"/>
                  </a:ext>
                </a:extLst>
              </a:tr>
              <a:tr h="370688">
                <a:tc>
                  <a:txBody>
                    <a:bodyPr/>
                    <a:lstStyle/>
                    <a:p>
                      <a:pPr algn="ctr"/>
                      <a:r>
                        <a:rPr lang="es-ES" dirty="0" smtClean="0"/>
                        <a:t>25</a:t>
                      </a:r>
                      <a:endParaRPr lang="es-ES" dirty="0"/>
                    </a:p>
                  </a:txBody>
                  <a:tcPr/>
                </a:tc>
                <a:tc>
                  <a:txBody>
                    <a:bodyPr/>
                    <a:lstStyle/>
                    <a:p>
                      <a:pPr algn="ctr"/>
                      <a:r>
                        <a:rPr lang="es-ES" dirty="0" smtClean="0"/>
                        <a:t>9 765 625</a:t>
                      </a:r>
                      <a:endParaRPr lang="es-ES" dirty="0"/>
                    </a:p>
                  </a:txBody>
                  <a:tcPr/>
                </a:tc>
                <a:tc>
                  <a:txBody>
                    <a:bodyPr/>
                    <a:lstStyle/>
                    <a:p>
                      <a:pPr algn="ctr"/>
                      <a:r>
                        <a:rPr lang="es-ES" dirty="0" smtClean="0"/>
                        <a:t>52 min</a:t>
                      </a:r>
                      <a:endParaRPr lang="es-ES" dirty="0"/>
                    </a:p>
                  </a:txBody>
                  <a:tcPr/>
                </a:tc>
                <a:extLst>
                  <a:ext uri="{0D108BD9-81ED-4DB2-BD59-A6C34878D82A}">
                    <a16:rowId xmlns:a16="http://schemas.microsoft.com/office/drawing/2014/main" val="266277403"/>
                  </a:ext>
                </a:extLst>
              </a:tr>
              <a:tr h="370688">
                <a:tc>
                  <a:txBody>
                    <a:bodyPr/>
                    <a:lstStyle/>
                    <a:p>
                      <a:pPr algn="ctr"/>
                      <a:r>
                        <a:rPr lang="es-ES" dirty="0" smtClean="0"/>
                        <a:t>50</a:t>
                      </a:r>
                      <a:endParaRPr lang="es-ES" dirty="0"/>
                    </a:p>
                  </a:txBody>
                  <a:tcPr/>
                </a:tc>
                <a:tc>
                  <a:txBody>
                    <a:bodyPr/>
                    <a:lstStyle/>
                    <a:p>
                      <a:pPr algn="ctr"/>
                      <a:r>
                        <a:rPr lang="es-ES" dirty="0" smtClean="0"/>
                        <a:t>312 500 000</a:t>
                      </a:r>
                      <a:endParaRPr lang="es-ES" dirty="0"/>
                    </a:p>
                  </a:txBody>
                  <a:tcPr/>
                </a:tc>
                <a:tc>
                  <a:txBody>
                    <a:bodyPr/>
                    <a:lstStyle/>
                    <a:p>
                      <a:pPr algn="ctr"/>
                      <a:r>
                        <a:rPr lang="es-ES" dirty="0" smtClean="0"/>
                        <a:t>28 h</a:t>
                      </a:r>
                      <a:endParaRPr lang="es-ES" dirty="0"/>
                    </a:p>
                  </a:txBody>
                  <a:tcPr/>
                </a:tc>
                <a:extLst>
                  <a:ext uri="{0D108BD9-81ED-4DB2-BD59-A6C34878D82A}">
                    <a16:rowId xmlns:a16="http://schemas.microsoft.com/office/drawing/2014/main" val="3059584018"/>
                  </a:ext>
                </a:extLst>
              </a:tr>
              <a:tr h="370688">
                <a:tc>
                  <a:txBody>
                    <a:bodyPr/>
                    <a:lstStyle/>
                    <a:p>
                      <a:pPr algn="ctr"/>
                      <a:r>
                        <a:rPr lang="es-ES" dirty="0" smtClean="0"/>
                        <a:t>100</a:t>
                      </a:r>
                      <a:endParaRPr lang="es-ES" dirty="0"/>
                    </a:p>
                  </a:txBody>
                  <a:tcPr/>
                </a:tc>
                <a:tc>
                  <a:txBody>
                    <a:bodyPr/>
                    <a:lstStyle/>
                    <a:p>
                      <a:pPr algn="ctr"/>
                      <a:r>
                        <a:rPr lang="es-ES" dirty="0" smtClean="0"/>
                        <a:t>10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endParaRPr lang="es-ES" dirty="0"/>
                    </a:p>
                  </a:txBody>
                  <a:tcPr/>
                </a:tc>
                <a:tc>
                  <a:txBody>
                    <a:bodyPr/>
                    <a:lstStyle/>
                    <a:p>
                      <a:pPr algn="ctr"/>
                      <a:r>
                        <a:rPr lang="es-ES" dirty="0" smtClean="0"/>
                        <a:t>37 días</a:t>
                      </a:r>
                      <a:endParaRPr lang="es-ES" dirty="0"/>
                    </a:p>
                  </a:txBody>
                  <a:tcPr/>
                </a:tc>
                <a:extLst>
                  <a:ext uri="{0D108BD9-81ED-4DB2-BD59-A6C34878D82A}">
                    <a16:rowId xmlns:a16="http://schemas.microsoft.com/office/drawing/2014/main" val="4177395586"/>
                  </a:ext>
                </a:extLst>
              </a:tr>
              <a:tr h="370688">
                <a:tc>
                  <a:txBody>
                    <a:bodyPr/>
                    <a:lstStyle/>
                    <a:p>
                      <a:pPr algn="ctr"/>
                      <a:r>
                        <a:rPr lang="es-ES" dirty="0" smtClean="0"/>
                        <a:t>500</a:t>
                      </a:r>
                      <a:endParaRPr lang="es-ES" dirty="0"/>
                    </a:p>
                  </a:txBody>
                  <a:tcPr/>
                </a:tc>
                <a:tc>
                  <a:txBody>
                    <a:bodyPr/>
                    <a:lstStyle/>
                    <a:p>
                      <a:pPr algn="ctr"/>
                      <a:r>
                        <a:rPr lang="es-ES" dirty="0" smtClean="0"/>
                        <a:t>31</a:t>
                      </a:r>
                      <a:r>
                        <a:rPr lang="es-ES" baseline="0" dirty="0" smtClean="0"/>
                        <a:t> </a:t>
                      </a:r>
                      <a:r>
                        <a:rPr lang="es-ES" dirty="0" smtClean="0"/>
                        <a:t>250</a:t>
                      </a:r>
                      <a:r>
                        <a:rPr lang="es-ES" baseline="0" dirty="0" smtClean="0"/>
                        <a:t> </a:t>
                      </a:r>
                      <a:r>
                        <a:rPr lang="es-ES" dirty="0" smtClean="0"/>
                        <a:t>000</a:t>
                      </a:r>
                      <a:r>
                        <a:rPr lang="es-ES" baseline="0" dirty="0" smtClean="0"/>
                        <a:t> </a:t>
                      </a:r>
                      <a:r>
                        <a:rPr lang="es-ES" dirty="0" smtClean="0"/>
                        <a:t>000 000</a:t>
                      </a:r>
                      <a:endParaRPr lang="es-ES" dirty="0"/>
                    </a:p>
                  </a:txBody>
                  <a:tcPr/>
                </a:tc>
                <a:tc>
                  <a:txBody>
                    <a:bodyPr/>
                    <a:lstStyle/>
                    <a:p>
                      <a:pPr algn="ctr"/>
                      <a:r>
                        <a:rPr lang="es-ES" dirty="0" smtClean="0"/>
                        <a:t>317 años</a:t>
                      </a:r>
                      <a:endParaRPr lang="es-ES" dirty="0"/>
                    </a:p>
                  </a:txBody>
                  <a:tcPr/>
                </a:tc>
                <a:extLst>
                  <a:ext uri="{0D108BD9-81ED-4DB2-BD59-A6C34878D82A}">
                    <a16:rowId xmlns:a16="http://schemas.microsoft.com/office/drawing/2014/main" val="3005907112"/>
                  </a:ext>
                </a:extLst>
              </a:tr>
              <a:tr h="370688">
                <a:tc>
                  <a:txBody>
                    <a:bodyPr/>
                    <a:lstStyle/>
                    <a:p>
                      <a:pPr algn="ctr"/>
                      <a:r>
                        <a:rPr lang="es-ES" dirty="0" smtClean="0"/>
                        <a:t>1000</a:t>
                      </a:r>
                      <a:endParaRPr lang="es-ES" dirty="0"/>
                    </a:p>
                  </a:txBody>
                  <a:tcPr/>
                </a:tc>
                <a:tc>
                  <a:txBody>
                    <a:bodyPr/>
                    <a:lstStyle/>
                    <a:p>
                      <a:pPr algn="ctr"/>
                      <a:r>
                        <a:rPr lang="es-ES" dirty="0" smtClean="0"/>
                        <a:t>1</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endParaRPr lang="es-ES" dirty="0"/>
                    </a:p>
                  </a:txBody>
                  <a:tcPr/>
                </a:tc>
                <a:tc>
                  <a:txBody>
                    <a:bodyPr/>
                    <a:lstStyle/>
                    <a:p>
                      <a:pPr algn="ctr"/>
                      <a:r>
                        <a:rPr lang="es-ES" dirty="0" smtClean="0"/>
                        <a:t>101 siglos</a:t>
                      </a:r>
                      <a:endParaRPr lang="es-ES" dirty="0"/>
                    </a:p>
                  </a:txBody>
                  <a:tcPr/>
                </a:tc>
                <a:extLst>
                  <a:ext uri="{0D108BD9-81ED-4DB2-BD59-A6C34878D82A}">
                    <a16:rowId xmlns:a16="http://schemas.microsoft.com/office/drawing/2014/main" val="3121484176"/>
                  </a:ext>
                </a:extLst>
              </a:tr>
            </a:tbl>
          </a:graphicData>
        </a:graphic>
      </p:graphicFrame>
      <p:sp>
        <p:nvSpPr>
          <p:cNvPr id="7" name="TextBox 6"/>
          <p:cNvSpPr txBox="1"/>
          <p:nvPr/>
        </p:nvSpPr>
        <p:spPr>
          <a:xfrm>
            <a:off x="106730" y="6463136"/>
            <a:ext cx="9323109" cy="276999"/>
          </a:xfrm>
          <a:prstGeom prst="rect">
            <a:avLst/>
          </a:prstGeom>
          <a:noFill/>
        </p:spPr>
        <p:txBody>
          <a:bodyPr wrap="square" rtlCol="0">
            <a:spAutoFit/>
          </a:bodyPr>
          <a:lstStyle/>
          <a:p>
            <a:r>
              <a:rPr lang="es-ES" sz="1200" dirty="0">
                <a:solidFill>
                  <a:schemeClr val="accent1"/>
                </a:solidFill>
              </a:rPr>
              <a:t>*</a:t>
            </a:r>
            <a:r>
              <a:rPr lang="es-ES" sz="1200" dirty="0" smtClean="0"/>
              <a:t> Asuma que para esa cantidad de soluciones el algoritmo se demora 1 segundo </a:t>
            </a:r>
            <a:endParaRPr lang="es-ES" sz="1200" dirty="0"/>
          </a:p>
        </p:txBody>
      </p:sp>
      <p:sp>
        <p:nvSpPr>
          <p:cNvPr id="8" name="Rectangle 7"/>
          <p:cNvSpPr/>
          <p:nvPr/>
        </p:nvSpPr>
        <p:spPr>
          <a:xfrm>
            <a:off x="5290073" y="2523697"/>
            <a:ext cx="4166525" cy="400110"/>
          </a:xfrm>
          <a:prstGeom prst="rect">
            <a:avLst/>
          </a:prstGeom>
        </p:spPr>
        <p:txBody>
          <a:bodyPr wrap="none">
            <a:spAutoFit/>
          </a:bodyPr>
          <a:lstStyle/>
          <a:p>
            <a:r>
              <a:rPr lang="es-ES" sz="2000" dirty="0">
                <a:solidFill>
                  <a:schemeClr val="tx1">
                    <a:lumMod val="65000"/>
                    <a:lumOff val="35000"/>
                  </a:schemeClr>
                </a:solidFill>
              </a:rPr>
              <a:t>Crecimiento del espacio de búsqueda </a:t>
            </a:r>
            <a:endParaRPr lang="es-ES" sz="2000" dirty="0">
              <a:solidFill>
                <a:schemeClr val="tx1">
                  <a:lumMod val="65000"/>
                  <a:lumOff val="35000"/>
                </a:schemeClr>
              </a:solidFill>
            </a:endParaRPr>
          </a:p>
        </p:txBody>
      </p:sp>
    </p:spTree>
    <p:extLst>
      <p:ext uri="{BB962C8B-B14F-4D97-AF65-F5344CB8AC3E}">
        <p14:creationId xmlns:p14="http://schemas.microsoft.com/office/powerpoint/2010/main" val="1566213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Solución heurística </a:t>
            </a:r>
            <a:endParaRPr lang="es-ES" dirty="0">
              <a:solidFill>
                <a:schemeClr val="tx1"/>
              </a:solidFill>
            </a:endParaRPr>
          </a:p>
        </p:txBody>
      </p:sp>
    </p:spTree>
    <p:extLst>
      <p:ext uri="{BB962C8B-B14F-4D97-AF65-F5344CB8AC3E}">
        <p14:creationId xmlns:p14="http://schemas.microsoft.com/office/powerpoint/2010/main" val="211653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p:txBody>
          <a:bodyPr/>
          <a:lstStyle/>
          <a:p>
            <a:endParaRPr lang="es-ES"/>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Solución </a:t>
            </a:r>
            <a:r>
              <a:rPr lang="es-ES" dirty="0" err="1" smtClean="0">
                <a:solidFill>
                  <a:schemeClr val="tx1"/>
                </a:solidFill>
              </a:rPr>
              <a:t>metaheurística</a:t>
            </a:r>
            <a:r>
              <a:rPr lang="es-ES" dirty="0" smtClean="0">
                <a:solidFill>
                  <a:schemeClr val="tx1"/>
                </a:solidFill>
              </a:rPr>
              <a:t> </a:t>
            </a:r>
            <a:endParaRPr lang="es-ES" dirty="0">
              <a:solidFill>
                <a:schemeClr val="tx1"/>
              </a:solidFill>
            </a:endParaRPr>
          </a:p>
        </p:txBody>
      </p:sp>
    </p:spTree>
    <p:extLst>
      <p:ext uri="{BB962C8B-B14F-4D97-AF65-F5344CB8AC3E}">
        <p14:creationId xmlns:p14="http://schemas.microsoft.com/office/powerpoint/2010/main" val="414005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00000"/>
              </a:lnSpc>
            </a:pPr>
            <a:r>
              <a:rPr lang="es-ES" sz="3100" u="sng" dirty="0" smtClean="0">
                <a:solidFill>
                  <a:schemeClr val="bg1"/>
                </a:solidFill>
              </a:rPr>
              <a:t>Ejemplo</a:t>
            </a:r>
            <a:r>
              <a:rPr lang="es-ES" sz="2800" u="sng" dirty="0" smtClean="0">
                <a:solidFill>
                  <a:schemeClr val="bg1"/>
                </a:solidFill>
              </a:rPr>
              <a:t/>
            </a:r>
            <a:br>
              <a:rPr lang="es-ES" sz="2800" u="sng" dirty="0" smtClean="0">
                <a:solidFill>
                  <a:schemeClr val="bg1"/>
                </a:solidFill>
              </a:rPr>
            </a:br>
            <a:r>
              <a:rPr lang="es-ES" sz="2800" u="sng" dirty="0">
                <a:solidFill>
                  <a:schemeClr val="bg1"/>
                </a:solidFill>
              </a:rPr>
              <a:t/>
            </a:r>
            <a:br>
              <a:rPr lang="es-ES" sz="2800" u="sng" dirty="0">
                <a:solidFill>
                  <a:schemeClr val="bg1"/>
                </a:solidFill>
              </a:rPr>
            </a:br>
            <a:r>
              <a:rPr lang="es-ES" sz="2800" dirty="0">
                <a:solidFill>
                  <a:schemeClr val="bg1"/>
                </a:solidFill>
              </a:rPr>
              <a:t>Solución inicial</a:t>
            </a:r>
            <a:br>
              <a:rPr lang="es-ES" sz="2800" dirty="0">
                <a:solidFill>
                  <a:schemeClr val="bg1"/>
                </a:solidFill>
              </a:rPr>
            </a:br>
            <a:r>
              <a:rPr lang="es-ES" sz="2800" dirty="0" smtClean="0">
                <a:solidFill>
                  <a:schemeClr val="bg1"/>
                </a:solidFill>
              </a:rPr>
              <a:t>    </a:t>
            </a:r>
            <a:r>
              <a:rPr lang="es-ES" sz="2400" dirty="0" smtClean="0">
                <a:solidFill>
                  <a:schemeClr val="bg1"/>
                </a:solidFill>
              </a:rPr>
              <a:t>[</a:t>
            </a:r>
            <a:r>
              <a:rPr lang="es-ES" sz="2400" dirty="0">
                <a:solidFill>
                  <a:schemeClr val="bg1"/>
                </a:solidFill>
              </a:rPr>
              <a:t>0.9, 0.3, </a:t>
            </a:r>
            <a:r>
              <a:rPr lang="es-ES" sz="2400" dirty="0">
                <a:solidFill>
                  <a:srgbClr val="FF0000"/>
                </a:solidFill>
              </a:rPr>
              <a:t>0.0</a:t>
            </a:r>
            <a:r>
              <a:rPr lang="es-ES" sz="2400" dirty="0">
                <a:solidFill>
                  <a:schemeClr val="bg1"/>
                </a:solidFill>
              </a:rPr>
              <a:t>, 0.6, 0.0] </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a:t>Índice aleatorio: 2</a:t>
            </a:r>
            <a:br>
              <a:rPr lang="es-ES" sz="2800" dirty="0"/>
            </a:br>
            <a:r>
              <a:rPr lang="es-ES" sz="2800" dirty="0"/>
              <a:t>Número aleatorio: </a:t>
            </a:r>
            <a:r>
              <a:rPr lang="es-ES" sz="2800" dirty="0" smtClean="0"/>
              <a:t>0.3</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a:solidFill>
                  <a:schemeClr val="bg1"/>
                </a:solidFill>
              </a:rPr>
              <a:t>	       Solución final</a:t>
            </a:r>
            <a:br>
              <a:rPr lang="es-ES" sz="2800" dirty="0">
                <a:solidFill>
                  <a:schemeClr val="bg1"/>
                </a:solidFill>
              </a:rPr>
            </a:br>
            <a:r>
              <a:rPr lang="es-ES" sz="2800" dirty="0">
                <a:solidFill>
                  <a:schemeClr val="bg1"/>
                </a:solidFill>
              </a:rPr>
              <a:t>[0.9, 0.3, </a:t>
            </a:r>
            <a:r>
              <a:rPr lang="es-ES" sz="2800" dirty="0">
                <a:solidFill>
                  <a:srgbClr val="66FF33"/>
                </a:solidFill>
              </a:rPr>
              <a:t>0.3</a:t>
            </a:r>
            <a:r>
              <a:rPr lang="es-ES" sz="2800" dirty="0">
                <a:solidFill>
                  <a:schemeClr val="bg1"/>
                </a:solidFill>
              </a:rPr>
              <a:t>, 0.6, 0.0]</a:t>
            </a:r>
            <a:endParaRPr lang="es-ES" sz="2800" dirty="0">
              <a:solidFill>
                <a:schemeClr val="bg1"/>
              </a:solidFill>
            </a:endParaRPr>
          </a:p>
        </p:txBody>
      </p:sp>
      <p:sp>
        <p:nvSpPr>
          <p:cNvPr id="3" name="Content Placeholder 2"/>
          <p:cNvSpPr>
            <a:spLocks noGrp="1"/>
          </p:cNvSpPr>
          <p:nvPr>
            <p:ph idx="1"/>
          </p:nvPr>
        </p:nvSpPr>
        <p:spPr>
          <a:xfrm>
            <a:off x="3869268" y="1179068"/>
            <a:ext cx="7315200" cy="761492"/>
          </a:xfrm>
        </p:spPr>
        <p:txBody>
          <a:bodyPr>
            <a:normAutofit lnSpcReduction="10000"/>
          </a:bodyPr>
          <a:lstStyle/>
          <a:p>
            <a:pPr marL="0" indent="0">
              <a:buNone/>
            </a:pPr>
            <a:r>
              <a:rPr lang="es-ES" dirty="0" smtClean="0"/>
              <a:t> </a:t>
            </a:r>
          </a:p>
          <a:p>
            <a:r>
              <a:rPr lang="es-ES" dirty="0" smtClean="0"/>
              <a:t>El </a:t>
            </a:r>
            <a:r>
              <a:rPr lang="es-ES" dirty="0"/>
              <a:t>valor de una posición aleatoria se modifica aleatoriamente</a:t>
            </a:r>
          </a:p>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43420087"/>
              </p:ext>
            </p:extLst>
          </p:nvPr>
        </p:nvGraphicFramePr>
        <p:xfrm>
          <a:off x="3562656" y="2386232"/>
          <a:ext cx="8101023" cy="2697856"/>
        </p:xfrm>
        <a:graphic>
          <a:graphicData uri="http://schemas.openxmlformats.org/drawingml/2006/table">
            <a:tbl>
              <a:tblPr firstRow="1" bandRow="1">
                <a:tableStyleId>{5940675A-B579-460E-94D1-54222C63F5DA}</a:tableStyleId>
              </a:tblPr>
              <a:tblGrid>
                <a:gridCol w="406066">
                  <a:extLst>
                    <a:ext uri="{9D8B030D-6E8A-4147-A177-3AD203B41FA5}">
                      <a16:colId xmlns:a16="http://schemas.microsoft.com/office/drawing/2014/main" val="1801000517"/>
                    </a:ext>
                  </a:extLst>
                </a:gridCol>
                <a:gridCol w="7694957">
                  <a:extLst>
                    <a:ext uri="{9D8B030D-6E8A-4147-A177-3AD203B41FA5}">
                      <a16:colId xmlns:a16="http://schemas.microsoft.com/office/drawing/2014/main" val="1657204703"/>
                    </a:ext>
                  </a:extLst>
                </a:gridCol>
              </a:tblGrid>
              <a:tr h="599524">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63024">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635292">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val="993100956"/>
                  </a:ext>
                </a:extLst>
              </a:tr>
              <a:tr h="363024">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63024">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7" name="Group 6"/>
          <p:cNvGrpSpPr/>
          <p:nvPr/>
        </p:nvGrpSpPr>
        <p:grpSpPr>
          <a:xfrm>
            <a:off x="605396" y="6344949"/>
            <a:ext cx="1533637" cy="464871"/>
            <a:chOff x="4466196" y="6024533"/>
            <a:chExt cx="1533637" cy="464871"/>
          </a:xfrm>
        </p:grpSpPr>
        <p:sp>
          <p:nvSpPr>
            <p:cNvPr id="8" name="Oval 7"/>
            <p:cNvSpPr/>
            <p:nvPr/>
          </p:nvSpPr>
          <p:spPr>
            <a:xfrm>
              <a:off x="4466196" y="6178601"/>
              <a:ext cx="191639" cy="199697"/>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8"/>
            <p:cNvSpPr/>
            <p:nvPr/>
          </p:nvSpPr>
          <p:spPr>
            <a:xfrm>
              <a:off x="4674983" y="6024533"/>
              <a:ext cx="1324850" cy="464871"/>
            </a:xfrm>
            <a:prstGeom prst="rect">
              <a:avLst/>
            </a:prstGeom>
          </p:spPr>
          <p:txBody>
            <a:bodyPr wrap="none">
              <a:spAutoFit/>
            </a:bodyPr>
            <a:lstStyle/>
            <a:p>
              <a:pPr>
                <a:lnSpc>
                  <a:spcPct val="150000"/>
                </a:lnSpc>
              </a:pPr>
              <a:r>
                <a:rPr lang="es-ES" dirty="0"/>
                <a:t>Valor </a:t>
              </a:r>
              <a:r>
                <a:rPr lang="es-ES" dirty="0" smtClean="0"/>
                <a:t>nuevo</a:t>
              </a:r>
              <a:endParaRPr lang="es-ES" dirty="0"/>
            </a:p>
          </p:txBody>
        </p:sp>
      </p:grpSp>
      <p:grpSp>
        <p:nvGrpSpPr>
          <p:cNvPr id="10" name="Group 9"/>
          <p:cNvGrpSpPr/>
          <p:nvPr/>
        </p:nvGrpSpPr>
        <p:grpSpPr>
          <a:xfrm>
            <a:off x="605396" y="6099799"/>
            <a:ext cx="1915821" cy="369332"/>
            <a:chOff x="4466196" y="5779383"/>
            <a:chExt cx="1915821" cy="369332"/>
          </a:xfrm>
        </p:grpSpPr>
        <p:sp>
          <p:nvSpPr>
            <p:cNvPr id="11" name="Oval 10"/>
            <p:cNvSpPr/>
            <p:nvPr/>
          </p:nvSpPr>
          <p:spPr>
            <a:xfrm>
              <a:off x="4466196" y="5864201"/>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angle 11"/>
            <p:cNvSpPr/>
            <p:nvPr/>
          </p:nvSpPr>
          <p:spPr>
            <a:xfrm>
              <a:off x="4706558" y="5779383"/>
              <a:ext cx="1675459" cy="369332"/>
            </a:xfrm>
            <a:prstGeom prst="rect">
              <a:avLst/>
            </a:prstGeom>
          </p:spPr>
          <p:txBody>
            <a:bodyPr wrap="none">
              <a:spAutoFit/>
            </a:bodyPr>
            <a:lstStyle/>
            <a:p>
              <a:r>
                <a:rPr lang="es-ES" dirty="0"/>
                <a:t>Valor </a:t>
              </a:r>
              <a:r>
                <a:rPr lang="es-ES" dirty="0" smtClean="0"/>
                <a:t>a eliminar</a:t>
              </a:r>
              <a:endParaRPr lang="es-ES" dirty="0"/>
            </a:p>
          </p:txBody>
        </p:sp>
      </p:grpSp>
    </p:spTree>
    <p:extLst>
      <p:ext uri="{BB962C8B-B14F-4D97-AF65-F5344CB8AC3E}">
        <p14:creationId xmlns:p14="http://schemas.microsoft.com/office/powerpoint/2010/main" val="965156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823</TotalTime>
  <Words>966</Words>
  <Application>Microsoft Office PowerPoint</Application>
  <PresentationFormat>Widescreen</PresentationFormat>
  <Paragraphs>150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Corbel</vt:lpstr>
      <vt:lpstr>Wingdings 2</vt:lpstr>
      <vt:lpstr>Frame</vt:lpstr>
      <vt:lpstr>PREDICCIÓN 1</vt:lpstr>
      <vt:lpstr>dfvgd</vt:lpstr>
      <vt:lpstr>PowerPoint Presentation</vt:lpstr>
      <vt:lpstr>PowerPoint Presentation</vt:lpstr>
      <vt:lpstr>PowerPoint Presentation</vt:lpstr>
      <vt:lpstr>Ejemplo Si k fuera de 0 a 1 con un paso de 0.5:  Posibles valores K  (0; 0,5; 1)  Tamaño del espacio de búsqueda   3^5=243  </vt:lpstr>
      <vt:lpstr>PowerPoint Presentation</vt:lpstr>
      <vt:lpstr>PowerPoint Presentation</vt:lpstr>
      <vt:lpstr>Ejemplo  Solución inicial     [0.9, 0.3, 0.0, 0.6, 0.0]    Índice aleatorio: 2 Número aleatorio: 0.3           Solución final [0.9, 0.3, 0.3, 0.6, 0.0]</vt:lpstr>
      <vt:lpstr>Ejemplo  Solución inicial  [0.16, 0.38, -0.12, 0.5, 0.5]  Posición inicial: 1 Posición final: 4           Solución final [0.16, 0.5, 0.5, -0.12, 0.38]</vt:lpstr>
      <vt:lpstr>Ejemplo  Solución inicial     [0.1, 0.5, -0.1, 0.2, 0.6]     Solución final [0.1, 0.5, -0.3, 0.2, 0.7] </vt:lpstr>
      <vt:lpstr>Ejemplo  solution1:  [ 0.3,  0.6,  0.0, 0.9, 0.0]  solution2:  [0.3, 0.0, 0.3, 0.6, 0.6]   vector:         0   - 1  -  1 -  1  -  0 solución final:  [ 0.3,  0.0,  0.3,     0.6, 0.0] </vt:lpstr>
      <vt:lpstr>Ejemplo  solution1:  [0.1, 0.6, -0.3, 0.9, 0.1] solution2:  [0.1, 0.1, 0.9, -0.1, 0.4]   Corte:  2         solución final:  [0.1, 0.6, 0.9, -0.1, 0.4]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165</cp:revision>
  <dcterms:created xsi:type="dcterms:W3CDTF">2024-04-06T07:44:06Z</dcterms:created>
  <dcterms:modified xsi:type="dcterms:W3CDTF">2024-04-06T21:27:41Z</dcterms:modified>
</cp:coreProperties>
</file>