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6" r:id="rId1"/>
  </p:sldMasterIdLst>
  <p:notesMasterIdLst>
    <p:notesMasterId r:id="rId26"/>
  </p:notesMasterIdLst>
  <p:sldIdLst>
    <p:sldId id="256" r:id="rId2"/>
    <p:sldId id="257" r:id="rId3"/>
    <p:sldId id="258" r:id="rId4"/>
    <p:sldId id="259" r:id="rId5"/>
    <p:sldId id="260" r:id="rId6"/>
    <p:sldId id="284" r:id="rId7"/>
    <p:sldId id="261" r:id="rId8"/>
    <p:sldId id="263" r:id="rId9"/>
    <p:sldId id="274" r:id="rId10"/>
    <p:sldId id="275" r:id="rId11"/>
    <p:sldId id="264" r:id="rId12"/>
    <p:sldId id="276" r:id="rId13"/>
    <p:sldId id="269" r:id="rId14"/>
    <p:sldId id="266" r:id="rId15"/>
    <p:sldId id="277" r:id="rId16"/>
    <p:sldId id="281" r:id="rId17"/>
    <p:sldId id="286" r:id="rId18"/>
    <p:sldId id="289" r:id="rId19"/>
    <p:sldId id="278" r:id="rId20"/>
    <p:sldId id="279" r:id="rId21"/>
    <p:sldId id="271" r:id="rId22"/>
    <p:sldId id="285" r:id="rId23"/>
    <p:sldId id="287" r:id="rId24"/>
    <p:sldId id="272"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E00"/>
    <a:srgbClr val="FE7300"/>
    <a:srgbClr val="66FF33"/>
    <a:srgbClr val="EDC87E"/>
    <a:srgbClr val="FF6501"/>
    <a:srgbClr val="FFFF00"/>
    <a:srgbClr val="B7472A"/>
    <a:srgbClr val="C8772E"/>
    <a:srgbClr val="FF99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nnis\Downloads\MH_test%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nnis\Downloads\MH_test%20(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60" b="0" i="0" u="none" strike="noStrike" kern="1200" spc="0" baseline="0">
                <a:solidFill>
                  <a:schemeClr val="tx1">
                    <a:lumMod val="65000"/>
                    <a:lumOff val="35000"/>
                  </a:schemeClr>
                </a:solidFill>
                <a:latin typeface="+mn-lt"/>
                <a:ea typeface="+mn-ea"/>
                <a:cs typeface="+mn-cs"/>
              </a:defRPr>
            </a:pPr>
            <a:r>
              <a:rPr lang="es-ES" dirty="0" smtClean="0"/>
              <a:t>Gráfica</a:t>
            </a:r>
            <a:r>
              <a:rPr lang="es-ES" baseline="0" dirty="0" smtClean="0"/>
              <a:t> de m</a:t>
            </a:r>
            <a:r>
              <a:rPr lang="es-ES" dirty="0" smtClean="0"/>
              <a:t>ejores </a:t>
            </a:r>
            <a:r>
              <a:rPr lang="es-ES" dirty="0"/>
              <a:t>resultados de todos los pasos en cada algoritmo</a:t>
            </a:r>
          </a:p>
        </c:rich>
      </c:tx>
      <c:layout/>
      <c:overlay val="0"/>
      <c:spPr>
        <a:noFill/>
        <a:ln>
          <a:noFill/>
        </a:ln>
        <a:effectLst/>
      </c:spPr>
      <c:txPr>
        <a:bodyPr rot="0" spcFirstLastPara="1" vertOverflow="ellipsis" vert="horz" wrap="square" anchor="ctr" anchorCtr="1"/>
        <a:lstStyle/>
        <a:p>
          <a:pPr>
            <a:defRPr sz="156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barChart>
        <c:barDir val="col"/>
        <c:grouping val="clustered"/>
        <c:varyColors val="0"/>
        <c:ser>
          <c:idx val="0"/>
          <c:order val="0"/>
          <c:tx>
            <c:strRef>
              <c:f>Sheet1!$A$28</c:f>
              <c:strCache>
                <c:ptCount val="1"/>
                <c:pt idx="0">
                  <c:v>Random Search</c:v>
                </c:pt>
              </c:strCache>
            </c:strRef>
          </c:tx>
          <c:spPr>
            <a:solidFill>
              <a:schemeClr val="accent1"/>
            </a:solidFill>
            <a:ln>
              <a:noFill/>
            </a:ln>
            <a:effectLst/>
          </c:spPr>
          <c:invertIfNegative val="0"/>
          <c:cat>
            <c:numRef>
              <c:f>Sheet1!$B$27:$F$27</c:f>
              <c:numCache>
                <c:formatCode>General</c:formatCode>
                <c:ptCount val="5"/>
                <c:pt idx="0">
                  <c:v>0.2</c:v>
                </c:pt>
                <c:pt idx="1">
                  <c:v>0.1</c:v>
                </c:pt>
                <c:pt idx="2">
                  <c:v>0.05</c:v>
                </c:pt>
                <c:pt idx="3">
                  <c:v>0.02</c:v>
                </c:pt>
                <c:pt idx="4">
                  <c:v>0.01</c:v>
                </c:pt>
              </c:numCache>
            </c:numRef>
          </c:cat>
          <c:val>
            <c:numRef>
              <c:f>Sheet1!$B$28:$F$28</c:f>
              <c:numCache>
                <c:formatCode>0.00</c:formatCode>
                <c:ptCount val="5"/>
                <c:pt idx="0">
                  <c:v>41.611999999999902</c:v>
                </c:pt>
                <c:pt idx="1">
                  <c:v>41.657999999999902</c:v>
                </c:pt>
                <c:pt idx="2">
                  <c:v>41.233999999999902</c:v>
                </c:pt>
                <c:pt idx="3">
                  <c:v>45.716799999999999</c:v>
                </c:pt>
                <c:pt idx="4">
                  <c:v>43.618899999999996</c:v>
                </c:pt>
              </c:numCache>
            </c:numRef>
          </c:val>
          <c:extLst>
            <c:ext xmlns:c16="http://schemas.microsoft.com/office/drawing/2014/chart" uri="{C3380CC4-5D6E-409C-BE32-E72D297353CC}">
              <c16:uniqueId val="{00000000-667C-4D5E-B399-1F0C438542BF}"/>
            </c:ext>
          </c:extLst>
        </c:ser>
        <c:ser>
          <c:idx val="1"/>
          <c:order val="1"/>
          <c:tx>
            <c:strRef>
              <c:f>Sheet1!$A$29</c:f>
              <c:strCache>
                <c:ptCount val="1"/>
                <c:pt idx="0">
                  <c:v>Random Walk</c:v>
                </c:pt>
              </c:strCache>
            </c:strRef>
          </c:tx>
          <c:spPr>
            <a:solidFill>
              <a:schemeClr val="accent2"/>
            </a:solidFill>
            <a:ln>
              <a:noFill/>
            </a:ln>
            <a:effectLst/>
          </c:spPr>
          <c:invertIfNegative val="0"/>
          <c:cat>
            <c:numRef>
              <c:f>Sheet1!$B$27:$F$27</c:f>
              <c:numCache>
                <c:formatCode>General</c:formatCode>
                <c:ptCount val="5"/>
                <c:pt idx="0">
                  <c:v>0.2</c:v>
                </c:pt>
                <c:pt idx="1">
                  <c:v>0.1</c:v>
                </c:pt>
                <c:pt idx="2">
                  <c:v>0.05</c:v>
                </c:pt>
                <c:pt idx="3">
                  <c:v>0.02</c:v>
                </c:pt>
                <c:pt idx="4">
                  <c:v>0.01</c:v>
                </c:pt>
              </c:numCache>
            </c:numRef>
          </c:cat>
          <c:val>
            <c:numRef>
              <c:f>Sheet1!$B$29:$F$29</c:f>
              <c:numCache>
                <c:formatCode>0.00</c:formatCode>
                <c:ptCount val="5"/>
                <c:pt idx="0">
                  <c:v>44.263999999999903</c:v>
                </c:pt>
                <c:pt idx="1">
                  <c:v>40.912999999999897</c:v>
                </c:pt>
                <c:pt idx="2">
                  <c:v>46.448500000000003</c:v>
                </c:pt>
                <c:pt idx="3">
                  <c:v>41.240399999999902</c:v>
                </c:pt>
                <c:pt idx="4">
                  <c:v>44.084599999999902</c:v>
                </c:pt>
              </c:numCache>
            </c:numRef>
          </c:val>
          <c:extLst>
            <c:ext xmlns:c16="http://schemas.microsoft.com/office/drawing/2014/chart" uri="{C3380CC4-5D6E-409C-BE32-E72D297353CC}">
              <c16:uniqueId val="{00000001-667C-4D5E-B399-1F0C438542BF}"/>
            </c:ext>
          </c:extLst>
        </c:ser>
        <c:ser>
          <c:idx val="2"/>
          <c:order val="2"/>
          <c:tx>
            <c:strRef>
              <c:f>Sheet1!$A$30</c:f>
              <c:strCache>
                <c:ptCount val="1"/>
                <c:pt idx="0">
                  <c:v>Hill Climbing</c:v>
                </c:pt>
              </c:strCache>
            </c:strRef>
          </c:tx>
          <c:spPr>
            <a:solidFill>
              <a:schemeClr val="accent3"/>
            </a:solidFill>
            <a:ln>
              <a:noFill/>
            </a:ln>
            <a:effectLst/>
          </c:spPr>
          <c:invertIfNegative val="0"/>
          <c:cat>
            <c:numRef>
              <c:f>Sheet1!$B$27:$F$27</c:f>
              <c:numCache>
                <c:formatCode>General</c:formatCode>
                <c:ptCount val="5"/>
                <c:pt idx="0">
                  <c:v>0.2</c:v>
                </c:pt>
                <c:pt idx="1">
                  <c:v>0.1</c:v>
                </c:pt>
                <c:pt idx="2">
                  <c:v>0.05</c:v>
                </c:pt>
                <c:pt idx="3">
                  <c:v>0.02</c:v>
                </c:pt>
                <c:pt idx="4">
                  <c:v>0.01</c:v>
                </c:pt>
              </c:numCache>
            </c:numRef>
          </c:cat>
          <c:val>
            <c:numRef>
              <c:f>Sheet1!$B$30:$F$30</c:f>
              <c:numCache>
                <c:formatCode>0.00</c:formatCode>
                <c:ptCount val="5"/>
                <c:pt idx="0">
                  <c:v>41.611999999999902</c:v>
                </c:pt>
                <c:pt idx="1">
                  <c:v>37.407999999999902</c:v>
                </c:pt>
                <c:pt idx="2">
                  <c:v>36.253999999999898</c:v>
                </c:pt>
                <c:pt idx="3">
                  <c:v>36.802399999999999</c:v>
                </c:pt>
                <c:pt idx="4">
                  <c:v>35.274299999999997</c:v>
                </c:pt>
              </c:numCache>
            </c:numRef>
          </c:val>
          <c:extLst>
            <c:ext xmlns:c16="http://schemas.microsoft.com/office/drawing/2014/chart" uri="{C3380CC4-5D6E-409C-BE32-E72D297353CC}">
              <c16:uniqueId val="{00000002-667C-4D5E-B399-1F0C438542BF}"/>
            </c:ext>
          </c:extLst>
        </c:ser>
        <c:ser>
          <c:idx val="3"/>
          <c:order val="3"/>
          <c:tx>
            <c:strRef>
              <c:f>Sheet1!$A$31</c:f>
              <c:strCache>
                <c:ptCount val="1"/>
                <c:pt idx="0">
                  <c:v>Generic Algorithm</c:v>
                </c:pt>
              </c:strCache>
            </c:strRef>
          </c:tx>
          <c:spPr>
            <a:solidFill>
              <a:schemeClr val="accent4"/>
            </a:solidFill>
            <a:ln>
              <a:noFill/>
            </a:ln>
            <a:effectLst/>
          </c:spPr>
          <c:invertIfNegative val="0"/>
          <c:cat>
            <c:numRef>
              <c:f>Sheet1!$B$27:$F$27</c:f>
              <c:numCache>
                <c:formatCode>General</c:formatCode>
                <c:ptCount val="5"/>
                <c:pt idx="0">
                  <c:v>0.2</c:v>
                </c:pt>
                <c:pt idx="1">
                  <c:v>0.1</c:v>
                </c:pt>
                <c:pt idx="2">
                  <c:v>0.05</c:v>
                </c:pt>
                <c:pt idx="3">
                  <c:v>0.02</c:v>
                </c:pt>
                <c:pt idx="4">
                  <c:v>0.01</c:v>
                </c:pt>
              </c:numCache>
            </c:numRef>
          </c:cat>
          <c:val>
            <c:numRef>
              <c:f>Sheet1!$B$31:$F$31</c:f>
              <c:numCache>
                <c:formatCode>0.00</c:formatCode>
                <c:ptCount val="5"/>
                <c:pt idx="0">
                  <c:v>44.891999999999904</c:v>
                </c:pt>
                <c:pt idx="1">
                  <c:v>41.302999999999997</c:v>
                </c:pt>
                <c:pt idx="2">
                  <c:v>38.613999999999997</c:v>
                </c:pt>
                <c:pt idx="3">
                  <c:v>41.695999999999898</c:v>
                </c:pt>
                <c:pt idx="4">
                  <c:v>37.873799999999903</c:v>
                </c:pt>
              </c:numCache>
            </c:numRef>
          </c:val>
          <c:extLst>
            <c:ext xmlns:c16="http://schemas.microsoft.com/office/drawing/2014/chart" uri="{C3380CC4-5D6E-409C-BE32-E72D297353CC}">
              <c16:uniqueId val="{00000003-667C-4D5E-B399-1F0C438542BF}"/>
            </c:ext>
          </c:extLst>
        </c:ser>
        <c:ser>
          <c:idx val="4"/>
          <c:order val="4"/>
          <c:tx>
            <c:strRef>
              <c:f>Sheet1!$A$32</c:f>
              <c:strCache>
                <c:ptCount val="1"/>
                <c:pt idx="0">
                  <c:v>Evolution Strategy</c:v>
                </c:pt>
              </c:strCache>
            </c:strRef>
          </c:tx>
          <c:spPr>
            <a:solidFill>
              <a:schemeClr val="accent5"/>
            </a:solidFill>
            <a:ln>
              <a:noFill/>
            </a:ln>
            <a:effectLst/>
          </c:spPr>
          <c:invertIfNegative val="0"/>
          <c:cat>
            <c:numRef>
              <c:f>Sheet1!$B$27:$F$27</c:f>
              <c:numCache>
                <c:formatCode>General</c:formatCode>
                <c:ptCount val="5"/>
                <c:pt idx="0">
                  <c:v>0.2</c:v>
                </c:pt>
                <c:pt idx="1">
                  <c:v>0.1</c:v>
                </c:pt>
                <c:pt idx="2">
                  <c:v>0.05</c:v>
                </c:pt>
                <c:pt idx="3">
                  <c:v>0.02</c:v>
                </c:pt>
                <c:pt idx="4">
                  <c:v>0.01</c:v>
                </c:pt>
              </c:numCache>
            </c:numRef>
          </c:cat>
          <c:val>
            <c:numRef>
              <c:f>Sheet1!$B$32:$F$32</c:f>
              <c:numCache>
                <c:formatCode>0.00</c:formatCode>
                <c:ptCount val="5"/>
                <c:pt idx="0">
                  <c:v>40.481999999999999</c:v>
                </c:pt>
                <c:pt idx="1">
                  <c:v>37.407999999999902</c:v>
                </c:pt>
                <c:pt idx="2">
                  <c:v>36.253999999999898</c:v>
                </c:pt>
                <c:pt idx="3">
                  <c:v>35.854199999999899</c:v>
                </c:pt>
                <c:pt idx="4">
                  <c:v>35.578899999999997</c:v>
                </c:pt>
              </c:numCache>
            </c:numRef>
          </c:val>
          <c:extLst>
            <c:ext xmlns:c16="http://schemas.microsoft.com/office/drawing/2014/chart" uri="{C3380CC4-5D6E-409C-BE32-E72D297353CC}">
              <c16:uniqueId val="{00000004-667C-4D5E-B399-1F0C438542BF}"/>
            </c:ext>
          </c:extLst>
        </c:ser>
        <c:dLbls>
          <c:showLegendKey val="0"/>
          <c:showVal val="0"/>
          <c:showCatName val="0"/>
          <c:showSerName val="0"/>
          <c:showPercent val="0"/>
          <c:showBubbleSize val="0"/>
        </c:dLbls>
        <c:gapWidth val="219"/>
        <c:overlap val="-27"/>
        <c:axId val="347989368"/>
        <c:axId val="347989760"/>
      </c:barChart>
      <c:catAx>
        <c:axId val="347989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s-ES"/>
          </a:p>
        </c:txPr>
        <c:crossAx val="347989760"/>
        <c:crosses val="autoZero"/>
        <c:auto val="1"/>
        <c:lblAlgn val="ctr"/>
        <c:lblOffset val="100"/>
        <c:noMultiLvlLbl val="0"/>
      </c:catAx>
      <c:valAx>
        <c:axId val="3479897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s-ES"/>
          </a:p>
        </c:txPr>
        <c:crossAx val="3479893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sz="1300"/>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ES"/>
              <a:t>Heurística vs Metaheurísticas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lineChart>
        <c:grouping val="standard"/>
        <c:varyColors val="0"/>
        <c:ser>
          <c:idx val="0"/>
          <c:order val="0"/>
          <c:tx>
            <c:strRef>
              <c:f>Sheet1!$B$1</c:f>
              <c:strCache>
                <c:ptCount val="1"/>
                <c:pt idx="0">
                  <c:v>Random Search</c:v>
                </c:pt>
              </c:strCache>
            </c:strRef>
          </c:tx>
          <c:spPr>
            <a:ln w="28575" cap="rnd">
              <a:solidFill>
                <a:schemeClr val="accent1"/>
              </a:solidFill>
              <a:round/>
            </a:ln>
            <a:effectLst/>
          </c:spPr>
          <c:marker>
            <c:symbol val="none"/>
          </c:marker>
          <c:cat>
            <c:numRef>
              <c:f>Sheet1!$A$2:$A$6</c:f>
              <c:numCache>
                <c:formatCode>General</c:formatCode>
                <c:ptCount val="5"/>
                <c:pt idx="0">
                  <c:v>0.2</c:v>
                </c:pt>
                <c:pt idx="1">
                  <c:v>0.1</c:v>
                </c:pt>
                <c:pt idx="2">
                  <c:v>0.05</c:v>
                </c:pt>
                <c:pt idx="3">
                  <c:v>0.02</c:v>
                </c:pt>
                <c:pt idx="4">
                  <c:v>0.01</c:v>
                </c:pt>
              </c:numCache>
            </c:numRef>
          </c:cat>
          <c:val>
            <c:numRef>
              <c:f>Sheet1!$B$2:$B$6</c:f>
              <c:numCache>
                <c:formatCode>0.00</c:formatCode>
                <c:ptCount val="5"/>
                <c:pt idx="0">
                  <c:v>41.611999999999902</c:v>
                </c:pt>
                <c:pt idx="1">
                  <c:v>41.657999999999902</c:v>
                </c:pt>
                <c:pt idx="2">
                  <c:v>41.233999999999902</c:v>
                </c:pt>
                <c:pt idx="3">
                  <c:v>45.716799999999999</c:v>
                </c:pt>
                <c:pt idx="4">
                  <c:v>43.618899999999996</c:v>
                </c:pt>
              </c:numCache>
            </c:numRef>
          </c:val>
          <c:smooth val="0"/>
          <c:extLst>
            <c:ext xmlns:c16="http://schemas.microsoft.com/office/drawing/2014/chart" uri="{C3380CC4-5D6E-409C-BE32-E72D297353CC}">
              <c16:uniqueId val="{00000000-37A7-491C-B3C3-51957287BB76}"/>
            </c:ext>
          </c:extLst>
        </c:ser>
        <c:ser>
          <c:idx val="1"/>
          <c:order val="1"/>
          <c:tx>
            <c:strRef>
              <c:f>Sheet1!$C$1</c:f>
              <c:strCache>
                <c:ptCount val="1"/>
                <c:pt idx="0">
                  <c:v>Random Walk</c:v>
                </c:pt>
              </c:strCache>
            </c:strRef>
          </c:tx>
          <c:spPr>
            <a:ln w="28575" cap="rnd">
              <a:solidFill>
                <a:schemeClr val="accent2"/>
              </a:solidFill>
              <a:round/>
            </a:ln>
            <a:effectLst/>
          </c:spPr>
          <c:marker>
            <c:symbol val="none"/>
          </c:marker>
          <c:cat>
            <c:numRef>
              <c:f>Sheet1!$A$2:$A$6</c:f>
              <c:numCache>
                <c:formatCode>General</c:formatCode>
                <c:ptCount val="5"/>
                <c:pt idx="0">
                  <c:v>0.2</c:v>
                </c:pt>
                <c:pt idx="1">
                  <c:v>0.1</c:v>
                </c:pt>
                <c:pt idx="2">
                  <c:v>0.05</c:v>
                </c:pt>
                <c:pt idx="3">
                  <c:v>0.02</c:v>
                </c:pt>
                <c:pt idx="4">
                  <c:v>0.01</c:v>
                </c:pt>
              </c:numCache>
            </c:numRef>
          </c:cat>
          <c:val>
            <c:numRef>
              <c:f>Sheet1!$C$2:$C$6</c:f>
              <c:numCache>
                <c:formatCode>0.00</c:formatCode>
                <c:ptCount val="5"/>
                <c:pt idx="0">
                  <c:v>44.263999999999903</c:v>
                </c:pt>
                <c:pt idx="1">
                  <c:v>40.912999999999897</c:v>
                </c:pt>
                <c:pt idx="2">
                  <c:v>46.448500000000003</c:v>
                </c:pt>
                <c:pt idx="3">
                  <c:v>41.240399999999902</c:v>
                </c:pt>
                <c:pt idx="4">
                  <c:v>44.084599999999902</c:v>
                </c:pt>
              </c:numCache>
            </c:numRef>
          </c:val>
          <c:smooth val="0"/>
          <c:extLst>
            <c:ext xmlns:c16="http://schemas.microsoft.com/office/drawing/2014/chart" uri="{C3380CC4-5D6E-409C-BE32-E72D297353CC}">
              <c16:uniqueId val="{00000001-37A7-491C-B3C3-51957287BB76}"/>
            </c:ext>
          </c:extLst>
        </c:ser>
        <c:ser>
          <c:idx val="2"/>
          <c:order val="2"/>
          <c:tx>
            <c:strRef>
              <c:f>Sheet1!$D$1</c:f>
              <c:strCache>
                <c:ptCount val="1"/>
                <c:pt idx="0">
                  <c:v>Hill Climbing</c:v>
                </c:pt>
              </c:strCache>
            </c:strRef>
          </c:tx>
          <c:spPr>
            <a:ln w="28575" cap="rnd">
              <a:solidFill>
                <a:schemeClr val="accent3"/>
              </a:solidFill>
              <a:round/>
            </a:ln>
            <a:effectLst/>
          </c:spPr>
          <c:marker>
            <c:symbol val="none"/>
          </c:marker>
          <c:cat>
            <c:numRef>
              <c:f>Sheet1!$A$2:$A$6</c:f>
              <c:numCache>
                <c:formatCode>General</c:formatCode>
                <c:ptCount val="5"/>
                <c:pt idx="0">
                  <c:v>0.2</c:v>
                </c:pt>
                <c:pt idx="1">
                  <c:v>0.1</c:v>
                </c:pt>
                <c:pt idx="2">
                  <c:v>0.05</c:v>
                </c:pt>
                <c:pt idx="3">
                  <c:v>0.02</c:v>
                </c:pt>
                <c:pt idx="4">
                  <c:v>0.01</c:v>
                </c:pt>
              </c:numCache>
            </c:numRef>
          </c:cat>
          <c:val>
            <c:numRef>
              <c:f>Sheet1!$D$2:$D$6</c:f>
              <c:numCache>
                <c:formatCode>0.00</c:formatCode>
                <c:ptCount val="5"/>
                <c:pt idx="0">
                  <c:v>41.611999999999902</c:v>
                </c:pt>
                <c:pt idx="1">
                  <c:v>37.407999999999902</c:v>
                </c:pt>
                <c:pt idx="2">
                  <c:v>36.253999999999898</c:v>
                </c:pt>
                <c:pt idx="3">
                  <c:v>36.802399999999999</c:v>
                </c:pt>
                <c:pt idx="4">
                  <c:v>35.274299999999997</c:v>
                </c:pt>
              </c:numCache>
            </c:numRef>
          </c:val>
          <c:smooth val="0"/>
          <c:extLst>
            <c:ext xmlns:c16="http://schemas.microsoft.com/office/drawing/2014/chart" uri="{C3380CC4-5D6E-409C-BE32-E72D297353CC}">
              <c16:uniqueId val="{00000002-37A7-491C-B3C3-51957287BB76}"/>
            </c:ext>
          </c:extLst>
        </c:ser>
        <c:ser>
          <c:idx val="3"/>
          <c:order val="3"/>
          <c:tx>
            <c:strRef>
              <c:f>Sheet1!$E$1</c:f>
              <c:strCache>
                <c:ptCount val="1"/>
                <c:pt idx="0">
                  <c:v>Generic Algorithm</c:v>
                </c:pt>
              </c:strCache>
            </c:strRef>
          </c:tx>
          <c:spPr>
            <a:ln w="28575" cap="rnd">
              <a:solidFill>
                <a:schemeClr val="accent4"/>
              </a:solidFill>
              <a:round/>
            </a:ln>
            <a:effectLst/>
          </c:spPr>
          <c:marker>
            <c:symbol val="none"/>
          </c:marker>
          <c:cat>
            <c:numRef>
              <c:f>Sheet1!$A$2:$A$6</c:f>
              <c:numCache>
                <c:formatCode>General</c:formatCode>
                <c:ptCount val="5"/>
                <c:pt idx="0">
                  <c:v>0.2</c:v>
                </c:pt>
                <c:pt idx="1">
                  <c:v>0.1</c:v>
                </c:pt>
                <c:pt idx="2">
                  <c:v>0.05</c:v>
                </c:pt>
                <c:pt idx="3">
                  <c:v>0.02</c:v>
                </c:pt>
                <c:pt idx="4">
                  <c:v>0.01</c:v>
                </c:pt>
              </c:numCache>
            </c:numRef>
          </c:cat>
          <c:val>
            <c:numRef>
              <c:f>Sheet1!$E$2:$E$6</c:f>
              <c:numCache>
                <c:formatCode>0.00</c:formatCode>
                <c:ptCount val="5"/>
                <c:pt idx="0">
                  <c:v>44.891999999999904</c:v>
                </c:pt>
                <c:pt idx="1">
                  <c:v>41.302999999999997</c:v>
                </c:pt>
                <c:pt idx="2">
                  <c:v>38.613999999999997</c:v>
                </c:pt>
                <c:pt idx="3">
                  <c:v>41.695999999999898</c:v>
                </c:pt>
                <c:pt idx="4">
                  <c:v>37.873799999999903</c:v>
                </c:pt>
              </c:numCache>
            </c:numRef>
          </c:val>
          <c:smooth val="0"/>
          <c:extLst>
            <c:ext xmlns:c16="http://schemas.microsoft.com/office/drawing/2014/chart" uri="{C3380CC4-5D6E-409C-BE32-E72D297353CC}">
              <c16:uniqueId val="{00000003-37A7-491C-B3C3-51957287BB76}"/>
            </c:ext>
          </c:extLst>
        </c:ser>
        <c:ser>
          <c:idx val="4"/>
          <c:order val="4"/>
          <c:tx>
            <c:strRef>
              <c:f>Sheet1!$F$1</c:f>
              <c:strCache>
                <c:ptCount val="1"/>
                <c:pt idx="0">
                  <c:v>Evolution Strategy</c:v>
                </c:pt>
              </c:strCache>
            </c:strRef>
          </c:tx>
          <c:spPr>
            <a:ln w="28575" cap="rnd">
              <a:solidFill>
                <a:schemeClr val="accent5"/>
              </a:solidFill>
              <a:round/>
            </a:ln>
            <a:effectLst/>
          </c:spPr>
          <c:marker>
            <c:symbol val="none"/>
          </c:marker>
          <c:cat>
            <c:numRef>
              <c:f>Sheet1!$A$2:$A$6</c:f>
              <c:numCache>
                <c:formatCode>General</c:formatCode>
                <c:ptCount val="5"/>
                <c:pt idx="0">
                  <c:v>0.2</c:v>
                </c:pt>
                <c:pt idx="1">
                  <c:v>0.1</c:v>
                </c:pt>
                <c:pt idx="2">
                  <c:v>0.05</c:v>
                </c:pt>
                <c:pt idx="3">
                  <c:v>0.02</c:v>
                </c:pt>
                <c:pt idx="4">
                  <c:v>0.01</c:v>
                </c:pt>
              </c:numCache>
            </c:numRef>
          </c:cat>
          <c:val>
            <c:numRef>
              <c:f>Sheet1!$F$2:$F$6</c:f>
              <c:numCache>
                <c:formatCode>0.00</c:formatCode>
                <c:ptCount val="5"/>
                <c:pt idx="0">
                  <c:v>40.481999999999999</c:v>
                </c:pt>
                <c:pt idx="1">
                  <c:v>37.407999999999902</c:v>
                </c:pt>
                <c:pt idx="2">
                  <c:v>36.253999999999898</c:v>
                </c:pt>
                <c:pt idx="3">
                  <c:v>35.854199999999899</c:v>
                </c:pt>
                <c:pt idx="4">
                  <c:v>35.578899999999997</c:v>
                </c:pt>
              </c:numCache>
            </c:numRef>
          </c:val>
          <c:smooth val="0"/>
          <c:extLst>
            <c:ext xmlns:c16="http://schemas.microsoft.com/office/drawing/2014/chart" uri="{C3380CC4-5D6E-409C-BE32-E72D297353CC}">
              <c16:uniqueId val="{00000004-37A7-491C-B3C3-51957287BB76}"/>
            </c:ext>
          </c:extLst>
        </c:ser>
        <c:ser>
          <c:idx val="5"/>
          <c:order val="5"/>
          <c:tx>
            <c:strRef>
              <c:f>Sheet1!$G$1</c:f>
              <c:strCache>
                <c:ptCount val="1"/>
                <c:pt idx="0">
                  <c:v>Heurística</c:v>
                </c:pt>
              </c:strCache>
            </c:strRef>
          </c:tx>
          <c:spPr>
            <a:ln w="28575" cap="rnd">
              <a:solidFill>
                <a:schemeClr val="accent6"/>
              </a:solidFill>
              <a:round/>
            </a:ln>
            <a:effectLst/>
          </c:spPr>
          <c:marker>
            <c:symbol val="none"/>
          </c:marker>
          <c:cat>
            <c:numRef>
              <c:f>Sheet1!$A$2:$A$6</c:f>
              <c:numCache>
                <c:formatCode>General</c:formatCode>
                <c:ptCount val="5"/>
                <c:pt idx="0">
                  <c:v>0.2</c:v>
                </c:pt>
                <c:pt idx="1">
                  <c:v>0.1</c:v>
                </c:pt>
                <c:pt idx="2">
                  <c:v>0.05</c:v>
                </c:pt>
                <c:pt idx="3">
                  <c:v>0.02</c:v>
                </c:pt>
                <c:pt idx="4">
                  <c:v>0.01</c:v>
                </c:pt>
              </c:numCache>
            </c:numRef>
          </c:cat>
          <c:val>
            <c:numRef>
              <c:f>Sheet1!$G$2:$G$6</c:f>
              <c:numCache>
                <c:formatCode>General</c:formatCode>
                <c:ptCount val="5"/>
                <c:pt idx="0">
                  <c:v>123.702</c:v>
                </c:pt>
                <c:pt idx="1">
                  <c:v>49.753999999999898</c:v>
                </c:pt>
                <c:pt idx="2">
                  <c:v>172.04</c:v>
                </c:pt>
                <c:pt idx="3">
                  <c:v>80.126800000000003</c:v>
                </c:pt>
                <c:pt idx="4">
                  <c:v>126.61199999999999</c:v>
                </c:pt>
              </c:numCache>
            </c:numRef>
          </c:val>
          <c:smooth val="0"/>
          <c:extLst>
            <c:ext xmlns:c16="http://schemas.microsoft.com/office/drawing/2014/chart" uri="{C3380CC4-5D6E-409C-BE32-E72D297353CC}">
              <c16:uniqueId val="{00000005-37A7-491C-B3C3-51957287BB76}"/>
            </c:ext>
          </c:extLst>
        </c:ser>
        <c:dLbls>
          <c:showLegendKey val="0"/>
          <c:showVal val="0"/>
          <c:showCatName val="0"/>
          <c:showSerName val="0"/>
          <c:showPercent val="0"/>
          <c:showBubbleSize val="0"/>
        </c:dLbls>
        <c:smooth val="0"/>
        <c:axId val="420630856"/>
        <c:axId val="420633208"/>
      </c:lineChart>
      <c:catAx>
        <c:axId val="420630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420633208"/>
        <c:crosses val="autoZero"/>
        <c:auto val="1"/>
        <c:lblAlgn val="ctr"/>
        <c:lblOffset val="100"/>
        <c:noMultiLvlLbl val="0"/>
      </c:catAx>
      <c:valAx>
        <c:axId val="420633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4206308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89E31E-8E2C-4947-A93D-AAA914A86A6E}" type="datetimeFigureOut">
              <a:rPr lang="es-ES" smtClean="0"/>
              <a:t>07/04/2024</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535D6-F225-40FB-883B-1221164A5088}" type="slidenum">
              <a:rPr lang="es-ES" smtClean="0"/>
              <a:t>‹#›</a:t>
            </a:fld>
            <a:endParaRPr lang="es-ES"/>
          </a:p>
        </p:txBody>
      </p:sp>
    </p:spTree>
    <p:extLst>
      <p:ext uri="{BB962C8B-B14F-4D97-AF65-F5344CB8AC3E}">
        <p14:creationId xmlns:p14="http://schemas.microsoft.com/office/powerpoint/2010/main" val="1262656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Lo que hace la distribución normal es generarte</a:t>
            </a:r>
            <a:r>
              <a:rPr lang="es-ES" baseline="0" dirty="0" smtClean="0"/>
              <a:t> un valor cercano al la media y la distribución estándar determina que tan dispersos van a estar los números generados de la media. A menor desviación estándar, más cercanos van a estar los números generados de la media.</a:t>
            </a:r>
            <a:endParaRPr lang="es-ES" dirty="0"/>
          </a:p>
        </p:txBody>
      </p:sp>
      <p:sp>
        <p:nvSpPr>
          <p:cNvPr id="4" name="Slide Number Placeholder 3"/>
          <p:cNvSpPr>
            <a:spLocks noGrp="1"/>
          </p:cNvSpPr>
          <p:nvPr>
            <p:ph type="sldNum" sz="quarter" idx="10"/>
          </p:nvPr>
        </p:nvSpPr>
        <p:spPr/>
        <p:txBody>
          <a:bodyPr/>
          <a:lstStyle/>
          <a:p>
            <a:fld id="{729535D6-F225-40FB-883B-1221164A5088}" type="slidenum">
              <a:rPr lang="es-ES" smtClean="0"/>
              <a:t>10</a:t>
            </a:fld>
            <a:endParaRPr lang="es-ES"/>
          </a:p>
        </p:txBody>
      </p:sp>
    </p:spTree>
    <p:extLst>
      <p:ext uri="{BB962C8B-B14F-4D97-AF65-F5344CB8AC3E}">
        <p14:creationId xmlns:p14="http://schemas.microsoft.com/office/powerpoint/2010/main" val="48455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dirty="0" smtClean="0"/>
              <a:t>MH240210 y </a:t>
            </a:r>
            <a:r>
              <a:rPr lang="es-ES" b="0" dirty="0" err="1" smtClean="0"/>
              <a:t>Operators</a:t>
            </a:r>
            <a:r>
              <a:rPr lang="es-ES" b="0" dirty="0" smtClean="0"/>
              <a:t> forman parte de la</a:t>
            </a:r>
            <a:r>
              <a:rPr lang="es-ES" b="0" baseline="0" dirty="0" smtClean="0"/>
              <a:t> biblioteca dada en clase para el trabajo con las </a:t>
            </a:r>
            <a:r>
              <a:rPr lang="es-ES" b="0" baseline="0" dirty="0" err="1" smtClean="0"/>
              <a:t>metaheurísticas</a:t>
            </a:r>
            <a:endParaRPr lang="es-ES" b="0" dirty="0"/>
          </a:p>
        </p:txBody>
      </p:sp>
      <p:sp>
        <p:nvSpPr>
          <p:cNvPr id="4" name="Slide Number Placeholder 3"/>
          <p:cNvSpPr>
            <a:spLocks noGrp="1"/>
          </p:cNvSpPr>
          <p:nvPr>
            <p:ph type="sldNum" sz="quarter" idx="10"/>
          </p:nvPr>
        </p:nvSpPr>
        <p:spPr/>
        <p:txBody>
          <a:bodyPr/>
          <a:lstStyle/>
          <a:p>
            <a:fld id="{729535D6-F225-40FB-883B-1221164A5088}" type="slidenum">
              <a:rPr lang="es-ES" smtClean="0"/>
              <a:t>13</a:t>
            </a:fld>
            <a:endParaRPr lang="es-ES"/>
          </a:p>
        </p:txBody>
      </p:sp>
    </p:spTree>
    <p:extLst>
      <p:ext uri="{BB962C8B-B14F-4D97-AF65-F5344CB8AC3E}">
        <p14:creationId xmlns:p14="http://schemas.microsoft.com/office/powerpoint/2010/main" val="979768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0" dirty="0"/>
          </a:p>
        </p:txBody>
      </p:sp>
      <p:sp>
        <p:nvSpPr>
          <p:cNvPr id="4" name="Slide Number Placeholder 3"/>
          <p:cNvSpPr>
            <a:spLocks noGrp="1"/>
          </p:cNvSpPr>
          <p:nvPr>
            <p:ph type="sldNum" sz="quarter" idx="10"/>
          </p:nvPr>
        </p:nvSpPr>
        <p:spPr/>
        <p:txBody>
          <a:bodyPr/>
          <a:lstStyle/>
          <a:p>
            <a:fld id="{729535D6-F225-40FB-883B-1221164A5088}" type="slidenum">
              <a:rPr lang="es-ES" smtClean="0"/>
              <a:t>15</a:t>
            </a:fld>
            <a:endParaRPr lang="es-ES"/>
          </a:p>
        </p:txBody>
      </p:sp>
    </p:spTree>
    <p:extLst>
      <p:ext uri="{BB962C8B-B14F-4D97-AF65-F5344CB8AC3E}">
        <p14:creationId xmlns:p14="http://schemas.microsoft.com/office/powerpoint/2010/main" val="3704602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729535D6-F225-40FB-883B-1221164A5088}" type="slidenum">
              <a:rPr lang="es-ES" smtClean="0"/>
              <a:t>17</a:t>
            </a:fld>
            <a:endParaRPr lang="es-ES"/>
          </a:p>
        </p:txBody>
      </p:sp>
    </p:spTree>
    <p:extLst>
      <p:ext uri="{BB962C8B-B14F-4D97-AF65-F5344CB8AC3E}">
        <p14:creationId xmlns:p14="http://schemas.microsoft.com/office/powerpoint/2010/main" val="1700088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729535D6-F225-40FB-883B-1221164A5088}" type="slidenum">
              <a:rPr lang="es-ES" smtClean="0"/>
              <a:t>20</a:t>
            </a:fld>
            <a:endParaRPr lang="es-ES"/>
          </a:p>
        </p:txBody>
      </p:sp>
    </p:spTree>
    <p:extLst>
      <p:ext uri="{BB962C8B-B14F-4D97-AF65-F5344CB8AC3E}">
        <p14:creationId xmlns:p14="http://schemas.microsoft.com/office/powerpoint/2010/main" val="3637588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 Se plantean</a:t>
            </a:r>
            <a:r>
              <a:rPr lang="es-ES" baseline="0" dirty="0" smtClean="0"/>
              <a:t> como </a:t>
            </a:r>
            <a:r>
              <a:rPr lang="es-ES" baseline="0" dirty="0" err="1" smtClean="0"/>
              <a:t>metaurísticas</a:t>
            </a:r>
            <a:r>
              <a:rPr lang="es-ES" baseline="0" dirty="0" smtClean="0"/>
              <a:t> refinadas por el hecho </a:t>
            </a:r>
            <a:r>
              <a:rPr lang="es-ES" baseline="0" smtClean="0"/>
              <a:t>de que </a:t>
            </a:r>
            <a:r>
              <a:rPr lang="es-ES" baseline="0" dirty="0" smtClean="0"/>
              <a:t>pueden irse mejorando cambiando los operadores o los parámetros</a:t>
            </a:r>
            <a:endParaRPr lang="es-ES" dirty="0"/>
          </a:p>
        </p:txBody>
      </p:sp>
      <p:sp>
        <p:nvSpPr>
          <p:cNvPr id="4" name="Slide Number Placeholder 3"/>
          <p:cNvSpPr>
            <a:spLocks noGrp="1"/>
          </p:cNvSpPr>
          <p:nvPr>
            <p:ph type="sldNum" sz="quarter" idx="10"/>
          </p:nvPr>
        </p:nvSpPr>
        <p:spPr/>
        <p:txBody>
          <a:bodyPr/>
          <a:lstStyle/>
          <a:p>
            <a:fld id="{729535D6-F225-40FB-883B-1221164A5088}" type="slidenum">
              <a:rPr lang="es-ES" smtClean="0"/>
              <a:t>24</a:t>
            </a:fld>
            <a:endParaRPr lang="es-ES"/>
          </a:p>
        </p:txBody>
      </p:sp>
    </p:spTree>
    <p:extLst>
      <p:ext uri="{BB962C8B-B14F-4D97-AF65-F5344CB8AC3E}">
        <p14:creationId xmlns:p14="http://schemas.microsoft.com/office/powerpoint/2010/main" val="1569334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424488-CAB9-4E32-B338-25F993DD6420}" type="datetimeFigureOut">
              <a:rPr lang="es-ES" smtClean="0"/>
              <a:t>07/04/2024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CE3E1D8-99EF-4A08-92DC-801D8EF8979F}" type="slidenum">
              <a:rPr lang="es-ES" smtClean="0"/>
              <a:t>‹#›</a:t>
            </a:fld>
            <a:endParaRPr lang="es-ES"/>
          </a:p>
        </p:txBody>
      </p:sp>
    </p:spTree>
    <p:extLst>
      <p:ext uri="{BB962C8B-B14F-4D97-AF65-F5344CB8AC3E}">
        <p14:creationId xmlns:p14="http://schemas.microsoft.com/office/powerpoint/2010/main" val="1299596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424488-CAB9-4E32-B338-25F993DD6420}" type="datetimeFigureOut">
              <a:rPr lang="es-ES" smtClean="0"/>
              <a:t>07/04/2024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CE3E1D8-99EF-4A08-92DC-801D8EF8979F}" type="slidenum">
              <a:rPr lang="es-ES" smtClean="0"/>
              <a:t>‹#›</a:t>
            </a:fld>
            <a:endParaRPr lang="es-ES"/>
          </a:p>
        </p:txBody>
      </p:sp>
    </p:spTree>
    <p:extLst>
      <p:ext uri="{BB962C8B-B14F-4D97-AF65-F5344CB8AC3E}">
        <p14:creationId xmlns:p14="http://schemas.microsoft.com/office/powerpoint/2010/main" val="282070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424488-CAB9-4E32-B338-25F993DD6420}" type="datetimeFigureOut">
              <a:rPr lang="es-ES" smtClean="0"/>
              <a:t>07/04/2024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CE3E1D8-99EF-4A08-92DC-801D8EF8979F}" type="slidenum">
              <a:rPr lang="es-ES" smtClean="0"/>
              <a:t>‹#›</a:t>
            </a:fld>
            <a:endParaRPr lang="es-ES"/>
          </a:p>
        </p:txBody>
      </p:sp>
    </p:spTree>
    <p:extLst>
      <p:ext uri="{BB962C8B-B14F-4D97-AF65-F5344CB8AC3E}">
        <p14:creationId xmlns:p14="http://schemas.microsoft.com/office/powerpoint/2010/main" val="2346123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424488-CAB9-4E32-B338-25F993DD6420}" type="datetimeFigureOut">
              <a:rPr lang="es-ES" smtClean="0"/>
              <a:t>07/04/2024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CE3E1D8-99EF-4A08-92DC-801D8EF8979F}" type="slidenum">
              <a:rPr lang="es-ES" smtClean="0"/>
              <a:t>‹#›</a:t>
            </a:fld>
            <a:endParaRPr lang="es-ES"/>
          </a:p>
        </p:txBody>
      </p:sp>
    </p:spTree>
    <p:extLst>
      <p:ext uri="{BB962C8B-B14F-4D97-AF65-F5344CB8AC3E}">
        <p14:creationId xmlns:p14="http://schemas.microsoft.com/office/powerpoint/2010/main" val="2123559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424488-CAB9-4E32-B338-25F993DD6420}" type="datetimeFigureOut">
              <a:rPr lang="es-ES" smtClean="0"/>
              <a:t>07/04/2024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CE3E1D8-99EF-4A08-92DC-801D8EF8979F}" type="slidenum">
              <a:rPr lang="es-ES" smtClean="0"/>
              <a:t>‹#›</a:t>
            </a:fld>
            <a:endParaRPr lang="es-ES"/>
          </a:p>
        </p:txBody>
      </p:sp>
    </p:spTree>
    <p:extLst>
      <p:ext uri="{BB962C8B-B14F-4D97-AF65-F5344CB8AC3E}">
        <p14:creationId xmlns:p14="http://schemas.microsoft.com/office/powerpoint/2010/main" val="3881678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71424488-CAB9-4E32-B338-25F993DD6420}" type="datetimeFigureOut">
              <a:rPr lang="es-ES" smtClean="0"/>
              <a:t>07/04/2024</a:t>
            </a:fld>
            <a:endParaRPr lang="es-ES"/>
          </a:p>
        </p:txBody>
      </p:sp>
      <p:sp>
        <p:nvSpPr>
          <p:cNvPr id="9" name="Footer Placeholder 8"/>
          <p:cNvSpPr>
            <a:spLocks noGrp="1"/>
          </p:cNvSpPr>
          <p:nvPr>
            <p:ph type="ftr" sz="quarter" idx="11"/>
          </p:nvPr>
        </p:nvSpPr>
        <p:spPr/>
        <p:txBody>
          <a:bodyPr/>
          <a:lstStyle/>
          <a:p>
            <a:endParaRPr lang="es-ES"/>
          </a:p>
        </p:txBody>
      </p:sp>
      <p:sp>
        <p:nvSpPr>
          <p:cNvPr id="10" name="Slide Number Placeholder 9"/>
          <p:cNvSpPr>
            <a:spLocks noGrp="1"/>
          </p:cNvSpPr>
          <p:nvPr>
            <p:ph type="sldNum" sz="quarter" idx="12"/>
          </p:nvPr>
        </p:nvSpPr>
        <p:spPr/>
        <p:txBody>
          <a:bodyPr/>
          <a:lstStyle/>
          <a:p>
            <a:fld id="{5CE3E1D8-99EF-4A08-92DC-801D8EF8979F}" type="slidenum">
              <a:rPr lang="es-ES" smtClean="0"/>
              <a:t>‹#›</a:t>
            </a:fld>
            <a:endParaRPr lang="es-ES"/>
          </a:p>
        </p:txBody>
      </p:sp>
    </p:spTree>
    <p:extLst>
      <p:ext uri="{BB962C8B-B14F-4D97-AF65-F5344CB8AC3E}">
        <p14:creationId xmlns:p14="http://schemas.microsoft.com/office/powerpoint/2010/main" val="1663352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71424488-CAB9-4E32-B338-25F993DD6420}" type="datetimeFigureOut">
              <a:rPr lang="es-ES" smtClean="0"/>
              <a:t>07/04/2024</a:t>
            </a:fld>
            <a:endParaRPr lang="es-ES"/>
          </a:p>
        </p:txBody>
      </p:sp>
      <p:sp>
        <p:nvSpPr>
          <p:cNvPr id="11" name="Footer Placeholder 10"/>
          <p:cNvSpPr>
            <a:spLocks noGrp="1"/>
          </p:cNvSpPr>
          <p:nvPr>
            <p:ph type="ftr" sz="quarter" idx="11"/>
          </p:nvPr>
        </p:nvSpPr>
        <p:spPr/>
        <p:txBody>
          <a:bodyPr/>
          <a:lstStyle/>
          <a:p>
            <a:endParaRPr lang="es-ES"/>
          </a:p>
        </p:txBody>
      </p:sp>
      <p:sp>
        <p:nvSpPr>
          <p:cNvPr id="12" name="Slide Number Placeholder 11"/>
          <p:cNvSpPr>
            <a:spLocks noGrp="1"/>
          </p:cNvSpPr>
          <p:nvPr>
            <p:ph type="sldNum" sz="quarter" idx="12"/>
          </p:nvPr>
        </p:nvSpPr>
        <p:spPr/>
        <p:txBody>
          <a:bodyPr/>
          <a:lstStyle/>
          <a:p>
            <a:fld id="{5CE3E1D8-99EF-4A08-92DC-801D8EF8979F}" type="slidenum">
              <a:rPr lang="es-ES" smtClean="0"/>
              <a:t>‹#›</a:t>
            </a:fld>
            <a:endParaRPr lang="es-ES"/>
          </a:p>
        </p:txBody>
      </p:sp>
    </p:spTree>
    <p:extLst>
      <p:ext uri="{BB962C8B-B14F-4D97-AF65-F5344CB8AC3E}">
        <p14:creationId xmlns:p14="http://schemas.microsoft.com/office/powerpoint/2010/main" val="423177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71424488-CAB9-4E32-B338-25F993DD6420}" type="datetimeFigureOut">
              <a:rPr lang="es-ES" smtClean="0"/>
              <a:t>07/04/2024</a:t>
            </a:fld>
            <a:endParaRPr lang="es-ES"/>
          </a:p>
        </p:txBody>
      </p:sp>
      <p:sp>
        <p:nvSpPr>
          <p:cNvPr id="7" name="Footer Placeholder 6"/>
          <p:cNvSpPr>
            <a:spLocks noGrp="1"/>
          </p:cNvSpPr>
          <p:nvPr>
            <p:ph type="ftr" sz="quarter" idx="11"/>
          </p:nvPr>
        </p:nvSpPr>
        <p:spPr/>
        <p:txBody>
          <a:bodyPr/>
          <a:lstStyle/>
          <a:p>
            <a:endParaRPr lang="es-ES"/>
          </a:p>
        </p:txBody>
      </p:sp>
      <p:sp>
        <p:nvSpPr>
          <p:cNvPr id="8" name="Slide Number Placeholder 7"/>
          <p:cNvSpPr>
            <a:spLocks noGrp="1"/>
          </p:cNvSpPr>
          <p:nvPr>
            <p:ph type="sldNum" sz="quarter" idx="12"/>
          </p:nvPr>
        </p:nvSpPr>
        <p:spPr/>
        <p:txBody>
          <a:bodyPr/>
          <a:lstStyle/>
          <a:p>
            <a:fld id="{5CE3E1D8-99EF-4A08-92DC-801D8EF8979F}" type="slidenum">
              <a:rPr lang="es-ES" smtClean="0"/>
              <a:t>‹#›</a:t>
            </a:fld>
            <a:endParaRPr lang="es-ES"/>
          </a:p>
        </p:txBody>
      </p:sp>
    </p:spTree>
    <p:extLst>
      <p:ext uri="{BB962C8B-B14F-4D97-AF65-F5344CB8AC3E}">
        <p14:creationId xmlns:p14="http://schemas.microsoft.com/office/powerpoint/2010/main" val="351875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1424488-CAB9-4E32-B338-25F993DD6420}" type="datetimeFigureOut">
              <a:rPr lang="es-ES" smtClean="0"/>
              <a:t>07/04/2024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CE3E1D8-99EF-4A08-92DC-801D8EF8979F}" type="slidenum">
              <a:rPr lang="es-ES" smtClean="0"/>
              <a:t>‹#›</a:t>
            </a:fld>
            <a:endParaRPr lang="es-ES"/>
          </a:p>
        </p:txBody>
      </p:sp>
    </p:spTree>
    <p:extLst>
      <p:ext uri="{BB962C8B-B14F-4D97-AF65-F5344CB8AC3E}">
        <p14:creationId xmlns:p14="http://schemas.microsoft.com/office/powerpoint/2010/main" val="1713227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71424488-CAB9-4E32-B338-25F993DD6420}" type="datetimeFigureOut">
              <a:rPr lang="es-ES" smtClean="0"/>
              <a:t>07/04/2024</a:t>
            </a:fld>
            <a:endParaRPr lang="es-ES"/>
          </a:p>
        </p:txBody>
      </p:sp>
      <p:sp>
        <p:nvSpPr>
          <p:cNvPr id="9" name="Footer Placeholder 8"/>
          <p:cNvSpPr>
            <a:spLocks noGrp="1"/>
          </p:cNvSpPr>
          <p:nvPr>
            <p:ph type="ftr" sz="quarter" idx="11"/>
          </p:nvPr>
        </p:nvSpPr>
        <p:spPr/>
        <p:txBody>
          <a:bodyPr/>
          <a:lstStyle/>
          <a:p>
            <a:endParaRPr lang="es-ES"/>
          </a:p>
        </p:txBody>
      </p:sp>
      <p:sp>
        <p:nvSpPr>
          <p:cNvPr id="10" name="Slide Number Placeholder 9"/>
          <p:cNvSpPr>
            <a:spLocks noGrp="1"/>
          </p:cNvSpPr>
          <p:nvPr>
            <p:ph type="sldNum" sz="quarter" idx="12"/>
          </p:nvPr>
        </p:nvSpPr>
        <p:spPr/>
        <p:txBody>
          <a:bodyPr/>
          <a:lstStyle/>
          <a:p>
            <a:fld id="{5CE3E1D8-99EF-4A08-92DC-801D8EF8979F}" type="slidenum">
              <a:rPr lang="es-ES" smtClean="0"/>
              <a:t>‹#›</a:t>
            </a:fld>
            <a:endParaRPr lang="es-ES"/>
          </a:p>
        </p:txBody>
      </p:sp>
    </p:spTree>
    <p:extLst>
      <p:ext uri="{BB962C8B-B14F-4D97-AF65-F5344CB8AC3E}">
        <p14:creationId xmlns:p14="http://schemas.microsoft.com/office/powerpoint/2010/main" val="374008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71424488-CAB9-4E32-B338-25F993DD6420}" type="datetimeFigureOut">
              <a:rPr lang="es-ES" smtClean="0"/>
              <a:t>07/04/2024</a:t>
            </a:fld>
            <a:endParaRPr lang="es-ES"/>
          </a:p>
        </p:txBody>
      </p:sp>
      <p:sp>
        <p:nvSpPr>
          <p:cNvPr id="9" name="Footer Placeholder 8"/>
          <p:cNvSpPr>
            <a:spLocks noGrp="1"/>
          </p:cNvSpPr>
          <p:nvPr>
            <p:ph type="ftr" sz="quarter" idx="11"/>
          </p:nvPr>
        </p:nvSpPr>
        <p:spPr>
          <a:xfrm>
            <a:off x="3499101" y="6356350"/>
            <a:ext cx="5911517" cy="365125"/>
          </a:xfrm>
        </p:spPr>
        <p:txBody>
          <a:bodyPr/>
          <a:lstStyle/>
          <a:p>
            <a:endParaRPr lang="es-ES"/>
          </a:p>
        </p:txBody>
      </p:sp>
      <p:sp>
        <p:nvSpPr>
          <p:cNvPr id="10" name="Slide Number Placeholder 9"/>
          <p:cNvSpPr>
            <a:spLocks noGrp="1"/>
          </p:cNvSpPr>
          <p:nvPr>
            <p:ph type="sldNum" sz="quarter" idx="12"/>
          </p:nvPr>
        </p:nvSpPr>
        <p:spPr/>
        <p:txBody>
          <a:bodyPr/>
          <a:lstStyle/>
          <a:p>
            <a:fld id="{5CE3E1D8-99EF-4A08-92DC-801D8EF8979F}" type="slidenum">
              <a:rPr lang="es-ES" smtClean="0"/>
              <a:t>‹#›</a:t>
            </a:fld>
            <a:endParaRPr lang="es-ES"/>
          </a:p>
        </p:txBody>
      </p:sp>
    </p:spTree>
    <p:extLst>
      <p:ext uri="{BB962C8B-B14F-4D97-AF65-F5344CB8AC3E}">
        <p14:creationId xmlns:p14="http://schemas.microsoft.com/office/powerpoint/2010/main" val="1386200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71424488-CAB9-4E32-B338-25F993DD6420}" type="datetimeFigureOut">
              <a:rPr lang="es-ES" smtClean="0"/>
              <a:t>07/04/2024</a:t>
            </a:fld>
            <a:endParaRPr lang="es-E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E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CE3E1D8-99EF-4A08-92DC-801D8EF8979F}" type="slidenum">
              <a:rPr lang="es-ES" smtClean="0"/>
              <a:t>‹#›</a:t>
            </a:fld>
            <a:endParaRPr lang="es-ES"/>
          </a:p>
        </p:txBody>
      </p:sp>
    </p:spTree>
    <p:extLst>
      <p:ext uri="{BB962C8B-B14F-4D97-AF65-F5344CB8AC3E}">
        <p14:creationId xmlns:p14="http://schemas.microsoft.com/office/powerpoint/2010/main" val="3247639219"/>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298448"/>
            <a:ext cx="7315200" cy="2674112"/>
          </a:xfrm>
        </p:spPr>
        <p:txBody>
          <a:bodyPr>
            <a:normAutofit/>
          </a:bodyPr>
          <a:lstStyle/>
          <a:p>
            <a:r>
              <a:rPr lang="es-ES" sz="6000" dirty="0">
                <a:latin typeface="Arial" panose="020B0604020202020204" pitchFamily="34" charset="0"/>
                <a:cs typeface="Arial" panose="020B0604020202020204" pitchFamily="34" charset="0"/>
              </a:rPr>
              <a:t>PREDICCIÓN </a:t>
            </a:r>
            <a:r>
              <a:rPr lang="es-ES" sz="6000" dirty="0" smtClean="0">
                <a:latin typeface="Arial" panose="020B0604020202020204" pitchFamily="34" charset="0"/>
                <a:cs typeface="Arial" panose="020B0604020202020204" pitchFamily="34" charset="0"/>
              </a:rPr>
              <a:t>1</a:t>
            </a:r>
            <a:r>
              <a:rPr lang="es-ES" sz="6000" dirty="0">
                <a:latin typeface="Arial" panose="020B0604020202020204" pitchFamily="34" charset="0"/>
                <a:cs typeface="Arial" panose="020B0604020202020204" pitchFamily="34" charset="0"/>
              </a:rPr>
              <a:t/>
            </a:r>
            <a:br>
              <a:rPr lang="es-ES" sz="6000" dirty="0">
                <a:latin typeface="Arial" panose="020B0604020202020204" pitchFamily="34" charset="0"/>
                <a:cs typeface="Arial" panose="020B0604020202020204" pitchFamily="34" charset="0"/>
              </a:rPr>
            </a:br>
            <a:r>
              <a:rPr lang="es-ES" sz="2400" dirty="0" smtClean="0">
                <a:latin typeface="Arial" panose="020B0604020202020204" pitchFamily="34" charset="0"/>
                <a:cs typeface="Arial" panose="020B0604020202020204" pitchFamily="34" charset="0"/>
              </a:rPr>
              <a:t>link del repositorio </a:t>
            </a:r>
            <a:r>
              <a:rPr lang="es-ES" sz="2400" dirty="0">
                <a:latin typeface="Arial" panose="020B0604020202020204" pitchFamily="34" charset="0"/>
                <a:cs typeface="Arial" panose="020B0604020202020204" pitchFamily="34" charset="0"/>
              </a:rPr>
              <a:t>de proyecto: https://github.com/Javy011021/prediccion1</a:t>
            </a:r>
            <a:endParaRPr lang="es-ES" sz="2400" dirty="0"/>
          </a:p>
        </p:txBody>
      </p:sp>
      <p:sp>
        <p:nvSpPr>
          <p:cNvPr id="3" name="Subtitle 2"/>
          <p:cNvSpPr>
            <a:spLocks noGrp="1"/>
          </p:cNvSpPr>
          <p:nvPr>
            <p:ph type="subTitle" idx="1"/>
          </p:nvPr>
        </p:nvSpPr>
        <p:spPr>
          <a:xfrm>
            <a:off x="1069848" y="4257040"/>
            <a:ext cx="7315200" cy="1327606"/>
          </a:xfrm>
        </p:spPr>
        <p:txBody>
          <a:bodyPr>
            <a:normAutofit/>
          </a:bodyPr>
          <a:lstStyle/>
          <a:p>
            <a:r>
              <a:rPr lang="es-ES" dirty="0"/>
              <a:t>Integrantes: 	</a:t>
            </a:r>
          </a:p>
          <a:p>
            <a:r>
              <a:rPr lang="es-ES" dirty="0"/>
              <a:t>Laura González Agüero</a:t>
            </a:r>
          </a:p>
          <a:p>
            <a:r>
              <a:rPr lang="es-ES" dirty="0"/>
              <a:t>Javier García Hernández</a:t>
            </a:r>
          </a:p>
          <a:p>
            <a:endParaRPr lang="es-ES" dirty="0"/>
          </a:p>
        </p:txBody>
      </p:sp>
    </p:spTree>
    <p:extLst>
      <p:ext uri="{BB962C8B-B14F-4D97-AF65-F5344CB8AC3E}">
        <p14:creationId xmlns:p14="http://schemas.microsoft.com/office/powerpoint/2010/main" val="2701682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 y="1123837"/>
            <a:ext cx="3217335" cy="4601183"/>
          </a:xfrm>
        </p:spPr>
        <p:txBody>
          <a:bodyPr>
            <a:normAutofit fontScale="90000"/>
          </a:bodyPr>
          <a:lstStyle/>
          <a:p>
            <a:pPr algn="ctr"/>
            <a:r>
              <a:rPr lang="es-ES" u="sng" dirty="0">
                <a:solidFill>
                  <a:schemeClr val="bg1"/>
                </a:solidFill>
              </a:rPr>
              <a:t>Ejemplo</a:t>
            </a:r>
            <a:r>
              <a:rPr lang="es-ES" sz="3200" u="sng" dirty="0">
                <a:solidFill>
                  <a:schemeClr val="bg1"/>
                </a:solidFill>
              </a:rPr>
              <a:t/>
            </a:r>
            <a:br>
              <a:rPr lang="es-ES" sz="3200" u="sng" dirty="0">
                <a:solidFill>
                  <a:schemeClr val="bg1"/>
                </a:solidFill>
              </a:rPr>
            </a:br>
            <a:r>
              <a:rPr lang="es-ES" sz="3200" u="sng" dirty="0">
                <a:solidFill>
                  <a:schemeClr val="bg1"/>
                </a:solidFill>
              </a:rPr>
              <a:t/>
            </a:r>
            <a:br>
              <a:rPr lang="es-ES" sz="3200" u="sng" dirty="0">
                <a:solidFill>
                  <a:schemeClr val="bg1"/>
                </a:solidFill>
              </a:rPr>
            </a:br>
            <a:r>
              <a:rPr lang="es-ES" sz="3200" dirty="0">
                <a:solidFill>
                  <a:schemeClr val="bg1"/>
                </a:solidFill>
              </a:rPr>
              <a:t>Solución inicial</a:t>
            </a:r>
            <a:br>
              <a:rPr lang="es-ES" sz="3200" dirty="0">
                <a:solidFill>
                  <a:schemeClr val="bg1"/>
                </a:solidFill>
              </a:rPr>
            </a:br>
            <a:r>
              <a:rPr lang="es-ES" sz="3200" dirty="0">
                <a:solidFill>
                  <a:schemeClr val="bg1"/>
                </a:solidFill>
              </a:rPr>
              <a:t>    </a:t>
            </a:r>
            <a:r>
              <a:rPr lang="es-ES" sz="2800" dirty="0" smtClean="0">
                <a:solidFill>
                  <a:schemeClr val="bg1"/>
                </a:solidFill>
              </a:rPr>
              <a:t>[</a:t>
            </a:r>
            <a:r>
              <a:rPr lang="es-ES" sz="2800" dirty="0"/>
              <a:t>0.1, </a:t>
            </a:r>
            <a:r>
              <a:rPr lang="es-ES" sz="2800" dirty="0">
                <a:solidFill>
                  <a:schemeClr val="bg1"/>
                </a:solidFill>
              </a:rPr>
              <a:t>0.5</a:t>
            </a:r>
            <a:r>
              <a:rPr lang="es-ES" sz="2800" dirty="0"/>
              <a:t>, </a:t>
            </a:r>
            <a:r>
              <a:rPr lang="es-ES" sz="2800" dirty="0">
                <a:solidFill>
                  <a:srgbClr val="FF0000"/>
                </a:solidFill>
              </a:rPr>
              <a:t>-0.1</a:t>
            </a:r>
            <a:r>
              <a:rPr lang="es-ES" sz="2800" dirty="0"/>
              <a:t>, 0.2, </a:t>
            </a:r>
            <a:r>
              <a:rPr lang="es-ES" sz="2800" dirty="0">
                <a:solidFill>
                  <a:srgbClr val="FF0000"/>
                </a:solidFill>
              </a:rPr>
              <a:t>0.6</a:t>
            </a:r>
            <a:r>
              <a:rPr lang="es-ES" sz="2800" dirty="0"/>
              <a:t>]</a:t>
            </a:r>
            <a:br>
              <a:rPr lang="es-ES" sz="2800" dirty="0"/>
            </a:br>
            <a:r>
              <a:rPr lang="es-ES" sz="3200" dirty="0">
                <a:solidFill>
                  <a:schemeClr val="bg1"/>
                </a:solidFill>
              </a:rPr>
              <a:t>	</a:t>
            </a:r>
            <a:br>
              <a:rPr lang="es-ES" sz="3200" dirty="0">
                <a:solidFill>
                  <a:schemeClr val="bg1"/>
                </a:solidFill>
              </a:rPr>
            </a:br>
            <a:r>
              <a:rPr lang="es-ES" sz="3200" dirty="0" smtClean="0">
                <a:solidFill>
                  <a:schemeClr val="bg1"/>
                </a:solidFill>
              </a:rPr>
              <a:t/>
            </a:r>
            <a:br>
              <a:rPr lang="es-ES" sz="3200" dirty="0" smtClean="0">
                <a:solidFill>
                  <a:schemeClr val="bg1"/>
                </a:solidFill>
              </a:rPr>
            </a:br>
            <a:r>
              <a:rPr lang="es-ES" sz="3200" dirty="0" smtClean="0">
                <a:solidFill>
                  <a:schemeClr val="bg1"/>
                </a:solidFill>
              </a:rPr>
              <a:t/>
            </a:r>
            <a:br>
              <a:rPr lang="es-ES" sz="3200" dirty="0" smtClean="0">
                <a:solidFill>
                  <a:schemeClr val="bg1"/>
                </a:solidFill>
              </a:rPr>
            </a:br>
            <a:r>
              <a:rPr lang="es-ES" sz="3200" dirty="0" smtClean="0">
                <a:solidFill>
                  <a:schemeClr val="bg1"/>
                </a:solidFill>
              </a:rPr>
              <a:t>Solución </a:t>
            </a:r>
            <a:r>
              <a:rPr lang="es-ES" sz="3200" dirty="0">
                <a:solidFill>
                  <a:schemeClr val="bg1"/>
                </a:solidFill>
              </a:rPr>
              <a:t>final</a:t>
            </a:r>
            <a:br>
              <a:rPr lang="es-ES" sz="3200" dirty="0">
                <a:solidFill>
                  <a:schemeClr val="bg1"/>
                </a:solidFill>
              </a:rPr>
            </a:br>
            <a:r>
              <a:rPr lang="es-ES" sz="3100" dirty="0"/>
              <a:t>[0.1, 0.5, </a:t>
            </a:r>
            <a:r>
              <a:rPr lang="es-ES" sz="3100" dirty="0">
                <a:solidFill>
                  <a:srgbClr val="66FF33"/>
                </a:solidFill>
              </a:rPr>
              <a:t>-0.3</a:t>
            </a:r>
            <a:r>
              <a:rPr lang="es-ES" sz="3100" dirty="0"/>
              <a:t>, 0.2, </a:t>
            </a:r>
            <a:r>
              <a:rPr lang="es-ES" sz="3100" dirty="0" smtClean="0">
                <a:solidFill>
                  <a:srgbClr val="66FF33"/>
                </a:solidFill>
              </a:rPr>
              <a:t>0.7</a:t>
            </a:r>
            <a:r>
              <a:rPr lang="es-ES" sz="3100" dirty="0" smtClean="0"/>
              <a:t>]</a:t>
            </a:r>
            <a:br>
              <a:rPr lang="es-ES" sz="3100" dirty="0" smtClean="0"/>
            </a:br>
            <a:endParaRPr lang="es-ES" sz="3100" dirty="0"/>
          </a:p>
        </p:txBody>
      </p:sp>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Operadores de Mutación </a:t>
            </a:r>
            <a:endParaRPr lang="es-ES"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393041744"/>
              </p:ext>
            </p:extLst>
          </p:nvPr>
        </p:nvGraphicFramePr>
        <p:xfrm>
          <a:off x="3499739" y="2377440"/>
          <a:ext cx="8224901" cy="3068404"/>
        </p:xfrm>
        <a:graphic>
          <a:graphicData uri="http://schemas.openxmlformats.org/drawingml/2006/table">
            <a:tbl>
              <a:tblPr firstRow="1" bandRow="1">
                <a:tableStyleId>{5940675A-B579-460E-94D1-54222C63F5DA}</a:tableStyleId>
              </a:tblPr>
              <a:tblGrid>
                <a:gridCol w="412275">
                  <a:extLst>
                    <a:ext uri="{9D8B030D-6E8A-4147-A177-3AD203B41FA5}">
                      <a16:colId xmlns:a16="http://schemas.microsoft.com/office/drawing/2014/main" val="1801000517"/>
                    </a:ext>
                  </a:extLst>
                </a:gridCol>
                <a:gridCol w="7812626">
                  <a:extLst>
                    <a:ext uri="{9D8B030D-6E8A-4147-A177-3AD203B41FA5}">
                      <a16:colId xmlns:a16="http://schemas.microsoft.com/office/drawing/2014/main" val="1657204703"/>
                    </a:ext>
                  </a:extLst>
                </a:gridCol>
              </a:tblGrid>
              <a:tr h="599524">
                <a:tc gridSpan="2">
                  <a:txBody>
                    <a:bodyPr/>
                    <a:lstStyle/>
                    <a:p>
                      <a:r>
                        <a:rPr lang="es-ES" dirty="0" smtClean="0"/>
                        <a:t>Entrada: </a:t>
                      </a:r>
                      <a:r>
                        <a:rPr lang="es-ES" dirty="0" err="1" smtClean="0"/>
                        <a:t>solution</a:t>
                      </a:r>
                      <a:r>
                        <a:rPr lang="es-ES" dirty="0" smtClean="0"/>
                        <a:t> (arreglo)</a:t>
                      </a:r>
                      <a:endParaRPr lang="es-ES" baseline="0" dirty="0" smtClean="0"/>
                    </a:p>
                  </a:txBody>
                  <a:tcPr/>
                </a:tc>
                <a:tc hMerge="1">
                  <a:txBody>
                    <a:bodyPr/>
                    <a:lstStyle/>
                    <a:p>
                      <a:endParaRPr lang="es-ES"/>
                    </a:p>
                  </a:txBody>
                  <a:tcPr/>
                </a:tc>
                <a:extLst>
                  <a:ext uri="{0D108BD9-81ED-4DB2-BD59-A6C34878D82A}">
                    <a16:rowId xmlns:a16="http://schemas.microsoft.com/office/drawing/2014/main" val="1190365663"/>
                  </a:ext>
                </a:extLst>
              </a:tr>
              <a:tr h="363024">
                <a:tc gridSpan="2">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extLst>
                  <a:ext uri="{0D108BD9-81ED-4DB2-BD59-A6C34878D82A}">
                    <a16:rowId xmlns:a16="http://schemas.microsoft.com/office/drawing/2014/main" val="1730090890"/>
                  </a:ext>
                </a:extLst>
              </a:tr>
              <a:tr h="363024">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smtClean="0">
                          <a:solidFill>
                            <a:schemeClr val="tx1"/>
                          </a:solidFill>
                          <a:effectLst/>
                          <a:latin typeface="+mn-lt"/>
                          <a:ea typeface="+mn-ea"/>
                          <a:cs typeface="+mn-cs"/>
                        </a:rPr>
                        <a:t>index1, index2</a:t>
                      </a:r>
                      <a:r>
                        <a:rPr lang="es-ES" dirty="0" smtClean="0"/>
                        <a:t>= se eligen dos</a:t>
                      </a:r>
                      <a:r>
                        <a:rPr lang="es-ES" baseline="0" dirty="0" smtClean="0"/>
                        <a:t> posiciones</a:t>
                      </a:r>
                      <a:r>
                        <a:rPr lang="es-ES" dirty="0" smtClean="0"/>
                        <a:t> aleatorias (de 0 al tamaño</a:t>
                      </a:r>
                      <a:r>
                        <a:rPr lang="es-ES" baseline="0" dirty="0" smtClean="0"/>
                        <a:t> del arreglo-1</a:t>
                      </a:r>
                      <a:r>
                        <a:rPr lang="es-ES" dirty="0" smtClean="0"/>
                        <a:t>)</a:t>
                      </a:r>
                    </a:p>
                  </a:txBody>
                  <a:tcPr/>
                </a:tc>
                <a:extLst>
                  <a:ext uri="{0D108BD9-81ED-4DB2-BD59-A6C34878D82A}">
                    <a16:rowId xmlns:a16="http://schemas.microsoft.com/office/drawing/2014/main" val="1626348320"/>
                  </a:ext>
                </a:extLst>
              </a:tr>
              <a:tr h="363024">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smtClean="0">
                          <a:solidFill>
                            <a:schemeClr val="tx1"/>
                          </a:solidFill>
                          <a:effectLst/>
                          <a:latin typeface="+mn-lt"/>
                          <a:ea typeface="+mn-ea"/>
                          <a:cs typeface="+mn-cs"/>
                        </a:rPr>
                        <a:t>num1, num2 = se eligen 2 números</a:t>
                      </a:r>
                      <a:r>
                        <a:rPr lang="es-ES" sz="1800" b="0" kern="1200" baseline="0" dirty="0" smtClean="0">
                          <a:solidFill>
                            <a:schemeClr val="tx1"/>
                          </a:solidFill>
                          <a:effectLst/>
                          <a:latin typeface="+mn-lt"/>
                          <a:ea typeface="+mn-ea"/>
                          <a:cs typeface="+mn-cs"/>
                        </a:rPr>
                        <a:t> aleatorios a partir de la distribución normal o </a:t>
                      </a:r>
                      <a:r>
                        <a:rPr lang="es-ES" sz="1800" b="0" i="0" kern="1200" dirty="0" smtClean="0">
                          <a:solidFill>
                            <a:schemeClr val="tx1"/>
                          </a:solidFill>
                          <a:effectLst/>
                          <a:latin typeface="+mn-lt"/>
                          <a:ea typeface="+mn-ea"/>
                          <a:cs typeface="+mn-cs"/>
                        </a:rPr>
                        <a:t>gaussiana</a:t>
                      </a:r>
                      <a:endParaRPr lang="es-ES" dirty="0" smtClean="0"/>
                    </a:p>
                  </a:txBody>
                  <a:tcPr/>
                </a:tc>
                <a:extLst>
                  <a:ext uri="{0D108BD9-81ED-4DB2-BD59-A6C34878D82A}">
                    <a16:rowId xmlns:a16="http://schemas.microsoft.com/office/drawing/2014/main" val="355969679"/>
                  </a:ext>
                </a:extLst>
              </a:tr>
              <a:tr h="363024">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solution</a:t>
                      </a:r>
                      <a:r>
                        <a:rPr lang="es-ES" dirty="0" smtClean="0"/>
                        <a:t>[index1] +=</a:t>
                      </a:r>
                      <a:r>
                        <a:rPr lang="es-ES" baseline="0" dirty="0" smtClean="0"/>
                        <a:t> num1</a:t>
                      </a:r>
                      <a:endParaRPr lang="es-ES" dirty="0" smtClean="0"/>
                    </a:p>
                  </a:txBody>
                  <a:tcPr/>
                </a:tc>
                <a:extLst>
                  <a:ext uri="{0D108BD9-81ED-4DB2-BD59-A6C34878D82A}">
                    <a16:rowId xmlns:a16="http://schemas.microsoft.com/office/drawing/2014/main" val="1399601668"/>
                  </a:ext>
                </a:extLst>
              </a:tr>
              <a:tr h="363024">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solution</a:t>
                      </a:r>
                      <a:r>
                        <a:rPr lang="es-ES" dirty="0" smtClean="0"/>
                        <a:t>[index2] +=</a:t>
                      </a:r>
                      <a:r>
                        <a:rPr lang="es-ES" baseline="0" dirty="0" smtClean="0"/>
                        <a:t> num2</a:t>
                      </a:r>
                      <a:endParaRPr lang="es-ES" dirty="0" smtClean="0"/>
                    </a:p>
                  </a:txBody>
                  <a:tcPr/>
                </a:tc>
                <a:extLst>
                  <a:ext uri="{0D108BD9-81ED-4DB2-BD59-A6C34878D82A}">
                    <a16:rowId xmlns:a16="http://schemas.microsoft.com/office/drawing/2014/main" val="1259236147"/>
                  </a:ext>
                </a:extLst>
              </a:tr>
              <a:tr h="363024">
                <a:tc>
                  <a:txBody>
                    <a:bodyPr/>
                    <a:lstStyle/>
                    <a:p>
                      <a:endParaRPr lang="es-ES" dirty="0"/>
                    </a:p>
                  </a:txBody>
                  <a:tcPr/>
                </a:tc>
                <a:tc>
                  <a:txBody>
                    <a:bodyPr/>
                    <a:lstStyle/>
                    <a:p>
                      <a:r>
                        <a:rPr lang="es-ES" dirty="0" smtClean="0"/>
                        <a:t>retornar</a:t>
                      </a:r>
                      <a:r>
                        <a:rPr lang="es-ES" baseline="0" dirty="0" smtClean="0"/>
                        <a:t> </a:t>
                      </a:r>
                      <a:r>
                        <a:rPr lang="es-ES" baseline="0" dirty="0" err="1" smtClean="0"/>
                        <a:t>solution</a:t>
                      </a:r>
                      <a:endParaRPr lang="es-ES" dirty="0"/>
                    </a:p>
                  </a:txBody>
                  <a:tcPr/>
                </a:tc>
                <a:extLst>
                  <a:ext uri="{0D108BD9-81ED-4DB2-BD59-A6C34878D82A}">
                    <a16:rowId xmlns:a16="http://schemas.microsoft.com/office/drawing/2014/main" val="2826695688"/>
                  </a:ext>
                </a:extLst>
              </a:tr>
            </a:tbl>
          </a:graphicData>
        </a:graphic>
      </p:graphicFrame>
      <p:sp>
        <p:nvSpPr>
          <p:cNvPr id="16" name="Content Placeholder 2"/>
          <p:cNvSpPr>
            <a:spLocks noGrp="1"/>
          </p:cNvSpPr>
          <p:nvPr>
            <p:ph idx="1"/>
          </p:nvPr>
        </p:nvSpPr>
        <p:spPr>
          <a:xfrm>
            <a:off x="3869268" y="965200"/>
            <a:ext cx="7448972" cy="1300480"/>
          </a:xfrm>
        </p:spPr>
        <p:txBody>
          <a:bodyPr>
            <a:normAutofit lnSpcReduction="10000"/>
          </a:bodyPr>
          <a:lstStyle/>
          <a:p>
            <a:pPr marL="0" indent="0" algn="just">
              <a:buNone/>
            </a:pPr>
            <a:r>
              <a:rPr lang="es-ES" dirty="0" smtClean="0"/>
              <a:t> </a:t>
            </a:r>
          </a:p>
          <a:p>
            <a:pPr algn="just"/>
            <a:r>
              <a:rPr lang="es-ES" dirty="0" smtClean="0"/>
              <a:t>Se generan dos números aleatorios a partir de la distribución normal con media de 0 y desviación estándar de 0.1 y se suman o restan a dos posiciones aleatorias</a:t>
            </a:r>
          </a:p>
          <a:p>
            <a:pPr algn="just"/>
            <a:endParaRPr lang="es-ES" dirty="0"/>
          </a:p>
        </p:txBody>
      </p:sp>
      <p:graphicFrame>
        <p:nvGraphicFramePr>
          <p:cNvPr id="18" name="Table 17"/>
          <p:cNvGraphicFramePr>
            <a:graphicFrameLocks noGrp="1"/>
          </p:cNvGraphicFramePr>
          <p:nvPr>
            <p:extLst>
              <p:ext uri="{D42A27DB-BD31-4B8C-83A1-F6EECF244321}">
                <p14:modId xmlns:p14="http://schemas.microsoft.com/office/powerpoint/2010/main" val="1627501983"/>
              </p:ext>
            </p:extLst>
          </p:nvPr>
        </p:nvGraphicFramePr>
        <p:xfrm>
          <a:off x="295665" y="3255034"/>
          <a:ext cx="3043590" cy="741680"/>
        </p:xfrm>
        <a:graphic>
          <a:graphicData uri="http://schemas.openxmlformats.org/drawingml/2006/table">
            <a:tbl>
              <a:tblPr firstRow="1" bandRow="1">
                <a:tableStyleId>{2D5ABB26-0587-4C30-8999-92F81FD0307C}</a:tableStyleId>
              </a:tblPr>
              <a:tblGrid>
                <a:gridCol w="1521795">
                  <a:extLst>
                    <a:ext uri="{9D8B030D-6E8A-4147-A177-3AD203B41FA5}">
                      <a16:colId xmlns:a16="http://schemas.microsoft.com/office/drawing/2014/main" val="3831759332"/>
                    </a:ext>
                  </a:extLst>
                </a:gridCol>
                <a:gridCol w="1521795">
                  <a:extLst>
                    <a:ext uri="{9D8B030D-6E8A-4147-A177-3AD203B41FA5}">
                      <a16:colId xmlns:a16="http://schemas.microsoft.com/office/drawing/2014/main" val="4087808939"/>
                    </a:ext>
                  </a:extLst>
                </a:gridCol>
              </a:tblGrid>
              <a:tr h="370840">
                <a:tc>
                  <a:txBody>
                    <a:bodyPr/>
                    <a:lstStyle/>
                    <a:p>
                      <a:r>
                        <a:rPr lang="es-ES" dirty="0" smtClean="0">
                          <a:solidFill>
                            <a:schemeClr val="bg1"/>
                          </a:solidFill>
                        </a:rPr>
                        <a:t>Index</a:t>
                      </a:r>
                      <a:r>
                        <a:rPr lang="es-ES" baseline="0" dirty="0" smtClean="0">
                          <a:solidFill>
                            <a:schemeClr val="bg1"/>
                          </a:solidFill>
                        </a:rPr>
                        <a:t>_1 = 2</a:t>
                      </a:r>
                      <a:endParaRPr lang="es-ES" dirty="0">
                        <a:solidFill>
                          <a:schemeClr val="bg1"/>
                        </a:solidFill>
                      </a:endParaRPr>
                    </a:p>
                  </a:txBody>
                  <a:tcPr/>
                </a:tc>
                <a:tc>
                  <a:txBody>
                    <a:bodyPr/>
                    <a:lstStyle/>
                    <a:p>
                      <a:r>
                        <a:rPr lang="es-ES" dirty="0" smtClean="0">
                          <a:solidFill>
                            <a:schemeClr val="bg1"/>
                          </a:solidFill>
                        </a:rPr>
                        <a:t>Num</a:t>
                      </a:r>
                      <a:r>
                        <a:rPr lang="es-ES" baseline="0" dirty="0" smtClean="0">
                          <a:solidFill>
                            <a:schemeClr val="bg1"/>
                          </a:solidFill>
                        </a:rPr>
                        <a:t>_1 = -0.2</a:t>
                      </a:r>
                      <a:endParaRPr lang="es-ES" dirty="0">
                        <a:solidFill>
                          <a:schemeClr val="bg1"/>
                        </a:solidFill>
                      </a:endParaRPr>
                    </a:p>
                  </a:txBody>
                  <a:tcPr/>
                </a:tc>
                <a:extLst>
                  <a:ext uri="{0D108BD9-81ED-4DB2-BD59-A6C34878D82A}">
                    <a16:rowId xmlns:a16="http://schemas.microsoft.com/office/drawing/2014/main" val="3082162699"/>
                  </a:ext>
                </a:extLst>
              </a:tr>
              <a:tr h="370840">
                <a:tc>
                  <a:txBody>
                    <a:bodyPr/>
                    <a:lstStyle/>
                    <a:p>
                      <a:r>
                        <a:rPr lang="es-ES" dirty="0" smtClean="0">
                          <a:solidFill>
                            <a:schemeClr val="bg1"/>
                          </a:solidFill>
                        </a:rPr>
                        <a:t>Index_2 = 4</a:t>
                      </a:r>
                      <a:endParaRPr lang="es-ES" dirty="0">
                        <a:solidFill>
                          <a:schemeClr val="bg1"/>
                        </a:solidFill>
                      </a:endParaRPr>
                    </a:p>
                  </a:txBody>
                  <a:tcPr/>
                </a:tc>
                <a:tc>
                  <a:txBody>
                    <a:bodyPr/>
                    <a:lstStyle/>
                    <a:p>
                      <a:r>
                        <a:rPr lang="es-ES" dirty="0" smtClean="0">
                          <a:solidFill>
                            <a:schemeClr val="bg1"/>
                          </a:solidFill>
                        </a:rPr>
                        <a:t>Num_2</a:t>
                      </a:r>
                      <a:r>
                        <a:rPr lang="es-ES" baseline="0" dirty="0" smtClean="0">
                          <a:solidFill>
                            <a:schemeClr val="bg1"/>
                          </a:solidFill>
                        </a:rPr>
                        <a:t> = 0.1</a:t>
                      </a:r>
                      <a:endParaRPr lang="es-ES" dirty="0">
                        <a:solidFill>
                          <a:schemeClr val="bg1"/>
                        </a:solidFill>
                      </a:endParaRPr>
                    </a:p>
                  </a:txBody>
                  <a:tcPr/>
                </a:tc>
                <a:extLst>
                  <a:ext uri="{0D108BD9-81ED-4DB2-BD59-A6C34878D82A}">
                    <a16:rowId xmlns:a16="http://schemas.microsoft.com/office/drawing/2014/main" val="4106116713"/>
                  </a:ext>
                </a:extLst>
              </a:tr>
            </a:tbl>
          </a:graphicData>
        </a:graphic>
      </p:graphicFrame>
      <p:sp>
        <p:nvSpPr>
          <p:cNvPr id="20" name="TextBox 19"/>
          <p:cNvSpPr txBox="1"/>
          <p:nvPr/>
        </p:nvSpPr>
        <p:spPr>
          <a:xfrm>
            <a:off x="370690" y="5275245"/>
            <a:ext cx="1193976" cy="646331"/>
          </a:xfrm>
          <a:prstGeom prst="rect">
            <a:avLst/>
          </a:prstGeom>
          <a:noFill/>
        </p:spPr>
        <p:txBody>
          <a:bodyPr wrap="square" rtlCol="0">
            <a:spAutoFit/>
          </a:bodyPr>
          <a:lstStyle/>
          <a:p>
            <a:r>
              <a:rPr lang="es-ES" dirty="0" smtClean="0">
                <a:solidFill>
                  <a:schemeClr val="bg1"/>
                </a:solidFill>
              </a:rPr>
              <a:t>-0.1 – 0.2 = -0.03 </a:t>
            </a:r>
            <a:endParaRPr lang="es-ES" dirty="0">
              <a:solidFill>
                <a:schemeClr val="bg1"/>
              </a:solidFill>
            </a:endParaRPr>
          </a:p>
        </p:txBody>
      </p:sp>
      <p:sp>
        <p:nvSpPr>
          <p:cNvPr id="21" name="TextBox 20"/>
          <p:cNvSpPr txBox="1"/>
          <p:nvPr/>
        </p:nvSpPr>
        <p:spPr>
          <a:xfrm>
            <a:off x="2337397" y="5298868"/>
            <a:ext cx="1094100" cy="646331"/>
          </a:xfrm>
          <a:prstGeom prst="rect">
            <a:avLst/>
          </a:prstGeom>
          <a:noFill/>
        </p:spPr>
        <p:txBody>
          <a:bodyPr wrap="square" rtlCol="0">
            <a:spAutoFit/>
          </a:bodyPr>
          <a:lstStyle/>
          <a:p>
            <a:r>
              <a:rPr lang="es-ES" dirty="0" smtClean="0">
                <a:solidFill>
                  <a:schemeClr val="bg1"/>
                </a:solidFill>
              </a:rPr>
              <a:t>0.6 </a:t>
            </a:r>
            <a:r>
              <a:rPr lang="es-ES" dirty="0">
                <a:solidFill>
                  <a:schemeClr val="bg1"/>
                </a:solidFill>
              </a:rPr>
              <a:t>+</a:t>
            </a:r>
            <a:r>
              <a:rPr lang="es-ES" dirty="0" smtClean="0">
                <a:solidFill>
                  <a:schemeClr val="bg1"/>
                </a:solidFill>
              </a:rPr>
              <a:t> 0.1 = 0.07</a:t>
            </a:r>
            <a:endParaRPr lang="es-ES" dirty="0">
              <a:solidFill>
                <a:schemeClr val="bg1"/>
              </a:solidFill>
            </a:endParaRPr>
          </a:p>
        </p:txBody>
      </p:sp>
      <p:cxnSp>
        <p:nvCxnSpPr>
          <p:cNvPr id="24" name="Straight Arrow Connector 23"/>
          <p:cNvCxnSpPr/>
          <p:nvPr/>
        </p:nvCxnSpPr>
        <p:spPr>
          <a:xfrm flipH="1">
            <a:off x="1299468" y="5045545"/>
            <a:ext cx="243840" cy="304800"/>
          </a:xfrm>
          <a:prstGeom prst="straightConnector1">
            <a:avLst/>
          </a:prstGeom>
          <a:ln w="317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p:cNvCxnSpPr/>
          <p:nvPr/>
        </p:nvCxnSpPr>
        <p:spPr>
          <a:xfrm>
            <a:off x="2831897" y="5026603"/>
            <a:ext cx="162018" cy="349209"/>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31" name="Group 30"/>
          <p:cNvGrpSpPr/>
          <p:nvPr/>
        </p:nvGrpSpPr>
        <p:grpSpPr>
          <a:xfrm>
            <a:off x="605396" y="6344949"/>
            <a:ext cx="1835001" cy="464871"/>
            <a:chOff x="4466196" y="6024533"/>
            <a:chExt cx="1835001" cy="464871"/>
          </a:xfrm>
        </p:grpSpPr>
        <p:sp>
          <p:nvSpPr>
            <p:cNvPr id="32" name="Oval 31"/>
            <p:cNvSpPr/>
            <p:nvPr/>
          </p:nvSpPr>
          <p:spPr>
            <a:xfrm>
              <a:off x="4466196" y="6178601"/>
              <a:ext cx="191639" cy="199697"/>
            </a:xfrm>
            <a:prstGeom prst="ellipse">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Rectangle 32"/>
            <p:cNvSpPr/>
            <p:nvPr/>
          </p:nvSpPr>
          <p:spPr>
            <a:xfrm>
              <a:off x="4674983" y="6024533"/>
              <a:ext cx="1626214" cy="464871"/>
            </a:xfrm>
            <a:prstGeom prst="rect">
              <a:avLst/>
            </a:prstGeom>
          </p:spPr>
          <p:txBody>
            <a:bodyPr wrap="none">
              <a:spAutoFit/>
            </a:bodyPr>
            <a:lstStyle/>
            <a:p>
              <a:pPr>
                <a:lnSpc>
                  <a:spcPct val="150000"/>
                </a:lnSpc>
              </a:pPr>
              <a:r>
                <a:rPr lang="es-ES" dirty="0" smtClean="0"/>
                <a:t>Valores nuevos</a:t>
              </a:r>
              <a:endParaRPr lang="es-ES" dirty="0"/>
            </a:p>
          </p:txBody>
        </p:sp>
      </p:grpSp>
      <p:grpSp>
        <p:nvGrpSpPr>
          <p:cNvPr id="34" name="Group 33"/>
          <p:cNvGrpSpPr/>
          <p:nvPr/>
        </p:nvGrpSpPr>
        <p:grpSpPr>
          <a:xfrm>
            <a:off x="605396" y="6099799"/>
            <a:ext cx="2255657" cy="369332"/>
            <a:chOff x="4466196" y="5779383"/>
            <a:chExt cx="2255657" cy="369332"/>
          </a:xfrm>
        </p:grpSpPr>
        <p:sp>
          <p:nvSpPr>
            <p:cNvPr id="35" name="Oval 34"/>
            <p:cNvSpPr/>
            <p:nvPr/>
          </p:nvSpPr>
          <p:spPr>
            <a:xfrm>
              <a:off x="4466196" y="5864201"/>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Rectangle 35"/>
            <p:cNvSpPr/>
            <p:nvPr/>
          </p:nvSpPr>
          <p:spPr>
            <a:xfrm>
              <a:off x="4706558" y="5779383"/>
              <a:ext cx="2015295" cy="369332"/>
            </a:xfrm>
            <a:prstGeom prst="rect">
              <a:avLst/>
            </a:prstGeom>
          </p:spPr>
          <p:txBody>
            <a:bodyPr wrap="none">
              <a:spAutoFit/>
            </a:bodyPr>
            <a:lstStyle/>
            <a:p>
              <a:r>
                <a:rPr lang="es-ES" dirty="0" smtClean="0"/>
                <a:t>Valores a modificar</a:t>
              </a:r>
              <a:endParaRPr lang="es-ES" dirty="0"/>
            </a:p>
          </p:txBody>
        </p:sp>
      </p:grpSp>
      <p:cxnSp>
        <p:nvCxnSpPr>
          <p:cNvPr id="38" name="Straight Arrow Connector 37"/>
          <p:cNvCxnSpPr/>
          <p:nvPr/>
        </p:nvCxnSpPr>
        <p:spPr>
          <a:xfrm>
            <a:off x="1543308" y="3444748"/>
            <a:ext cx="310097" cy="1"/>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p:cNvCxnSpPr/>
          <p:nvPr/>
        </p:nvCxnSpPr>
        <p:spPr>
          <a:xfrm>
            <a:off x="1533148" y="3820668"/>
            <a:ext cx="310097" cy="1"/>
          </a:xfrm>
          <a:prstGeom prst="straightConnector1">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34882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s-ES" sz="2800" u="sng" dirty="0" smtClean="0">
                <a:solidFill>
                  <a:schemeClr val="bg1"/>
                </a:solidFill>
              </a:rPr>
              <a:t>Ejemplo</a:t>
            </a:r>
            <a:br>
              <a:rPr lang="es-ES" sz="2800" u="sng" dirty="0" smtClean="0">
                <a:solidFill>
                  <a:schemeClr val="bg1"/>
                </a:solidFill>
              </a:rPr>
            </a:br>
            <a:r>
              <a:rPr lang="es-ES" sz="2800" dirty="0" smtClean="0">
                <a:solidFill>
                  <a:schemeClr val="bg1"/>
                </a:solidFill>
              </a:rPr>
              <a:t/>
            </a:r>
            <a:br>
              <a:rPr lang="es-ES" sz="2800" dirty="0" smtClean="0">
                <a:solidFill>
                  <a:schemeClr val="bg1"/>
                </a:solidFill>
              </a:rPr>
            </a:br>
            <a:r>
              <a:rPr lang="es-ES" sz="2400" dirty="0" smtClean="0">
                <a:solidFill>
                  <a:schemeClr val="bg1"/>
                </a:solidFill>
              </a:rPr>
              <a:t>solution1: </a:t>
            </a:r>
            <a:r>
              <a:rPr lang="es-ES" sz="2800" dirty="0" smtClean="0">
                <a:solidFill>
                  <a:schemeClr val="bg1"/>
                </a:solidFill>
              </a:rPr>
              <a:t/>
            </a:r>
            <a:br>
              <a:rPr lang="es-ES" sz="2800" dirty="0" smtClean="0">
                <a:solidFill>
                  <a:schemeClr val="bg1"/>
                </a:solidFill>
              </a:rPr>
            </a:br>
            <a:r>
              <a:rPr lang="es-ES" sz="2400" dirty="0" smtClean="0">
                <a:solidFill>
                  <a:schemeClr val="bg1"/>
                </a:solidFill>
              </a:rPr>
              <a:t>[ </a:t>
            </a:r>
            <a:r>
              <a:rPr lang="es-ES" sz="2400" dirty="0" smtClean="0">
                <a:solidFill>
                  <a:srgbClr val="FE7300"/>
                </a:solidFill>
              </a:rPr>
              <a:t>0.3</a:t>
            </a:r>
            <a:r>
              <a:rPr lang="es-ES" sz="2400" dirty="0" smtClean="0">
                <a:solidFill>
                  <a:schemeClr val="bg1"/>
                </a:solidFill>
              </a:rPr>
              <a:t>, </a:t>
            </a:r>
            <a:r>
              <a:rPr lang="es-ES" sz="2400" dirty="0" smtClean="0">
                <a:solidFill>
                  <a:srgbClr val="EDC87E"/>
                </a:solidFill>
              </a:rPr>
              <a:t> </a:t>
            </a:r>
            <a:r>
              <a:rPr lang="es-ES" sz="2400" dirty="0" smtClean="0">
                <a:solidFill>
                  <a:schemeClr val="bg1"/>
                </a:solidFill>
              </a:rPr>
              <a:t>0.6</a:t>
            </a:r>
            <a:r>
              <a:rPr lang="es-ES" sz="2400" dirty="0">
                <a:solidFill>
                  <a:schemeClr val="bg1"/>
                </a:solidFill>
              </a:rPr>
              <a:t>, </a:t>
            </a:r>
            <a:r>
              <a:rPr lang="es-ES" sz="2400" dirty="0" smtClean="0">
                <a:solidFill>
                  <a:schemeClr val="bg1"/>
                </a:solidFill>
              </a:rPr>
              <a:t> 0.0, 0.9</a:t>
            </a:r>
            <a:r>
              <a:rPr lang="es-ES" sz="2400" dirty="0">
                <a:solidFill>
                  <a:schemeClr val="bg1"/>
                </a:solidFill>
              </a:rPr>
              <a:t>, </a:t>
            </a:r>
            <a:r>
              <a:rPr lang="es-ES" sz="2400" dirty="0" smtClean="0">
                <a:solidFill>
                  <a:srgbClr val="FF6501"/>
                </a:solidFill>
              </a:rPr>
              <a:t>0.0</a:t>
            </a:r>
            <a:r>
              <a:rPr lang="es-ES" sz="2400" dirty="0" smtClean="0">
                <a:solidFill>
                  <a:schemeClr val="bg1"/>
                </a:solidFill>
              </a:rPr>
              <a:t>]</a:t>
            </a:r>
            <a:r>
              <a:rPr lang="es-ES" sz="2800" dirty="0">
                <a:solidFill>
                  <a:schemeClr val="bg1"/>
                </a:solidFill>
              </a:rPr>
              <a:t>	</a:t>
            </a:r>
            <a:br>
              <a:rPr lang="es-ES" sz="2800" dirty="0">
                <a:solidFill>
                  <a:schemeClr val="bg1"/>
                </a:solidFill>
              </a:rPr>
            </a:br>
            <a:r>
              <a:rPr lang="es-ES" sz="2400" dirty="0" smtClean="0">
                <a:solidFill>
                  <a:schemeClr val="bg1"/>
                </a:solidFill>
              </a:rPr>
              <a:t>solution2: </a:t>
            </a:r>
            <a:r>
              <a:rPr lang="es-ES" sz="2800" dirty="0" smtClean="0">
                <a:solidFill>
                  <a:schemeClr val="bg1"/>
                </a:solidFill>
              </a:rPr>
              <a:t/>
            </a:r>
            <a:br>
              <a:rPr lang="es-ES" sz="2800" dirty="0" smtClean="0">
                <a:solidFill>
                  <a:schemeClr val="bg1"/>
                </a:solidFill>
              </a:rPr>
            </a:br>
            <a:r>
              <a:rPr lang="es-ES" sz="2400" dirty="0" smtClean="0">
                <a:solidFill>
                  <a:schemeClr val="bg1"/>
                </a:solidFill>
              </a:rPr>
              <a:t>[</a:t>
            </a:r>
            <a:r>
              <a:rPr lang="es-ES" sz="2400" dirty="0">
                <a:solidFill>
                  <a:schemeClr val="bg1"/>
                </a:solidFill>
              </a:rPr>
              <a:t>0.3,</a:t>
            </a:r>
            <a:r>
              <a:rPr lang="es-ES" sz="2400" dirty="0">
                <a:solidFill>
                  <a:srgbClr val="EDC87E"/>
                </a:solidFill>
              </a:rPr>
              <a:t> </a:t>
            </a:r>
            <a:r>
              <a:rPr lang="es-ES" sz="2400" dirty="0">
                <a:solidFill>
                  <a:srgbClr val="FFFF00"/>
                </a:solidFill>
              </a:rPr>
              <a:t>0.0</a:t>
            </a:r>
            <a:r>
              <a:rPr lang="es-ES" sz="2400" dirty="0">
                <a:solidFill>
                  <a:schemeClr val="bg1"/>
                </a:solidFill>
              </a:rPr>
              <a:t>, </a:t>
            </a:r>
            <a:r>
              <a:rPr lang="es-ES" sz="2400" dirty="0">
                <a:solidFill>
                  <a:srgbClr val="FDEE00"/>
                </a:solidFill>
              </a:rPr>
              <a:t>0.3</a:t>
            </a:r>
            <a:r>
              <a:rPr lang="es-ES" sz="2400" dirty="0">
                <a:solidFill>
                  <a:schemeClr val="bg1"/>
                </a:solidFill>
              </a:rPr>
              <a:t>, </a:t>
            </a:r>
            <a:r>
              <a:rPr lang="es-ES" sz="2400" dirty="0" smtClean="0">
                <a:solidFill>
                  <a:srgbClr val="FDEE00"/>
                </a:solidFill>
              </a:rPr>
              <a:t>0.6</a:t>
            </a:r>
            <a:r>
              <a:rPr lang="es-ES" sz="2400" dirty="0" smtClean="0">
                <a:solidFill>
                  <a:schemeClr val="bg1"/>
                </a:solidFill>
              </a:rPr>
              <a:t>, 0.6</a:t>
            </a:r>
            <a:r>
              <a:rPr lang="es-ES" sz="2400" dirty="0">
                <a:solidFill>
                  <a:schemeClr val="bg1"/>
                </a:solidFill>
              </a:rPr>
              <a:t>]</a:t>
            </a:r>
            <a:r>
              <a:rPr lang="es-ES" sz="2800" dirty="0">
                <a:solidFill>
                  <a:schemeClr val="bg1"/>
                </a:solidFill>
              </a:rPr>
              <a:t>	</a:t>
            </a:r>
            <a:r>
              <a:rPr lang="es-ES" sz="2800" dirty="0" smtClean="0">
                <a:solidFill>
                  <a:schemeClr val="bg1"/>
                </a:solidFill>
              </a:rPr>
              <a:t/>
            </a:r>
            <a:br>
              <a:rPr lang="es-ES" sz="2800" dirty="0" smtClean="0">
                <a:solidFill>
                  <a:schemeClr val="bg1"/>
                </a:solidFill>
              </a:rPr>
            </a:br>
            <a:r>
              <a:rPr lang="es-ES" sz="2800" dirty="0" smtClean="0">
                <a:solidFill>
                  <a:schemeClr val="bg1"/>
                </a:solidFill>
              </a:rPr>
              <a:t/>
            </a:r>
            <a:br>
              <a:rPr lang="es-ES" sz="2800" dirty="0" smtClean="0">
                <a:solidFill>
                  <a:schemeClr val="bg1"/>
                </a:solidFill>
              </a:rPr>
            </a:br>
            <a:r>
              <a:rPr lang="es-ES" sz="2800" dirty="0">
                <a:solidFill>
                  <a:schemeClr val="bg1"/>
                </a:solidFill>
              </a:rPr>
              <a:t>vector:       </a:t>
            </a:r>
            <a:r>
              <a:rPr lang="es-ES" sz="2800" dirty="0" smtClean="0">
                <a:solidFill>
                  <a:schemeClr val="bg1"/>
                </a:solidFill>
              </a:rPr>
              <a:t/>
            </a:r>
            <a:br>
              <a:rPr lang="es-ES" sz="2800" dirty="0" smtClean="0">
                <a:solidFill>
                  <a:schemeClr val="bg1"/>
                </a:solidFill>
              </a:rPr>
            </a:br>
            <a:r>
              <a:rPr lang="es-ES" sz="2800" dirty="0" smtClean="0">
                <a:solidFill>
                  <a:schemeClr val="bg1"/>
                </a:solidFill>
              </a:rPr>
              <a:t> </a:t>
            </a:r>
            <a:r>
              <a:rPr lang="es-ES" sz="2800" dirty="0">
                <a:solidFill>
                  <a:schemeClr val="bg1"/>
                </a:solidFill>
              </a:rPr>
              <a:t>0   - 1  -  1 -  1  -  0</a:t>
            </a:r>
            <a:br>
              <a:rPr lang="es-ES" sz="2800" dirty="0">
                <a:solidFill>
                  <a:schemeClr val="bg1"/>
                </a:solidFill>
              </a:rPr>
            </a:br>
            <a:r>
              <a:rPr lang="es-ES" sz="2800" dirty="0" smtClean="0">
                <a:solidFill>
                  <a:schemeClr val="bg1"/>
                </a:solidFill>
              </a:rPr>
              <a:t>solución </a:t>
            </a:r>
            <a:r>
              <a:rPr lang="es-ES" sz="2800" dirty="0">
                <a:solidFill>
                  <a:schemeClr val="bg1"/>
                </a:solidFill>
              </a:rPr>
              <a:t>final: </a:t>
            </a:r>
            <a:r>
              <a:rPr lang="es-ES" sz="2800" dirty="0" smtClean="0">
                <a:solidFill>
                  <a:schemeClr val="bg1"/>
                </a:solidFill>
              </a:rPr>
              <a:t/>
            </a:r>
            <a:br>
              <a:rPr lang="es-ES" sz="2800" dirty="0" smtClean="0">
                <a:solidFill>
                  <a:schemeClr val="bg1"/>
                </a:solidFill>
              </a:rPr>
            </a:br>
            <a:r>
              <a:rPr lang="es-ES" sz="2800" dirty="0" smtClean="0">
                <a:solidFill>
                  <a:schemeClr val="bg1"/>
                </a:solidFill>
              </a:rPr>
              <a:t>[ </a:t>
            </a:r>
            <a:r>
              <a:rPr lang="es-ES" sz="2800" dirty="0" smtClean="0">
                <a:solidFill>
                  <a:srgbClr val="FF6501"/>
                </a:solidFill>
              </a:rPr>
              <a:t>0.3</a:t>
            </a:r>
            <a:r>
              <a:rPr lang="es-ES" sz="2800" dirty="0" smtClean="0">
                <a:solidFill>
                  <a:schemeClr val="bg1"/>
                </a:solidFill>
              </a:rPr>
              <a:t>,  </a:t>
            </a:r>
            <a:r>
              <a:rPr lang="es-ES" sz="2800" dirty="0">
                <a:solidFill>
                  <a:srgbClr val="FDEE00"/>
                </a:solidFill>
              </a:rPr>
              <a:t>0.0</a:t>
            </a:r>
            <a:r>
              <a:rPr lang="es-ES" sz="2800" dirty="0">
                <a:solidFill>
                  <a:schemeClr val="bg1"/>
                </a:solidFill>
              </a:rPr>
              <a:t>, </a:t>
            </a:r>
            <a:r>
              <a:rPr lang="es-ES" sz="2800" dirty="0" smtClean="0">
                <a:solidFill>
                  <a:schemeClr val="bg1"/>
                </a:solidFill>
              </a:rPr>
              <a:t> </a:t>
            </a:r>
            <a:r>
              <a:rPr lang="es-ES" sz="2800" dirty="0" smtClean="0">
                <a:solidFill>
                  <a:srgbClr val="FDEE00"/>
                </a:solidFill>
              </a:rPr>
              <a:t>0.3</a:t>
            </a:r>
            <a:r>
              <a:rPr lang="es-ES" sz="2800" dirty="0" smtClean="0">
                <a:solidFill>
                  <a:schemeClr val="bg1"/>
                </a:solidFill>
              </a:rPr>
              <a:t>,     </a:t>
            </a:r>
            <a:r>
              <a:rPr lang="es-ES" sz="2800" dirty="0">
                <a:solidFill>
                  <a:srgbClr val="FFFF00"/>
                </a:solidFill>
              </a:rPr>
              <a:t>0.6</a:t>
            </a:r>
            <a:r>
              <a:rPr lang="es-ES" sz="2800" dirty="0">
                <a:solidFill>
                  <a:schemeClr val="bg1"/>
                </a:solidFill>
              </a:rPr>
              <a:t>, </a:t>
            </a:r>
            <a:r>
              <a:rPr lang="es-ES" sz="2800" dirty="0">
                <a:solidFill>
                  <a:srgbClr val="FF6501"/>
                </a:solidFill>
              </a:rPr>
              <a:t>0.0</a:t>
            </a:r>
            <a:r>
              <a:rPr lang="es-ES" sz="2800" dirty="0">
                <a:solidFill>
                  <a:schemeClr val="bg1"/>
                </a:solidFill>
              </a:rPr>
              <a:t>]</a:t>
            </a:r>
            <a:r>
              <a:rPr lang="es-ES" sz="2800" dirty="0"/>
              <a:t/>
            </a:r>
            <a:br>
              <a:rPr lang="es-ES" sz="2800" dirty="0"/>
            </a:br>
            <a:endParaRPr lang="es-ES" sz="2800" dirty="0"/>
          </a:p>
        </p:txBody>
      </p:sp>
      <p:sp>
        <p:nvSpPr>
          <p:cNvPr id="3" name="Content Placeholder 2"/>
          <p:cNvSpPr>
            <a:spLocks noGrp="1"/>
          </p:cNvSpPr>
          <p:nvPr>
            <p:ph idx="1"/>
          </p:nvPr>
        </p:nvSpPr>
        <p:spPr>
          <a:xfrm>
            <a:off x="3869268" y="1087628"/>
            <a:ext cx="7621692" cy="690372"/>
          </a:xfrm>
        </p:spPr>
        <p:txBody>
          <a:bodyPr>
            <a:normAutofit/>
          </a:bodyPr>
          <a:lstStyle/>
          <a:p>
            <a:r>
              <a:rPr lang="es-ES" dirty="0" smtClean="0"/>
              <a:t>Cada uno valores de las solución final </a:t>
            </a:r>
            <a:r>
              <a:rPr lang="es-ES" dirty="0"/>
              <a:t>se elige al azar entre cualquiera de las </a:t>
            </a:r>
            <a:r>
              <a:rPr lang="es-ES" dirty="0" smtClean="0"/>
              <a:t>soluciones padres</a:t>
            </a:r>
          </a:p>
        </p:txBody>
      </p:sp>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Operadores de Cruzamiento</a:t>
            </a:r>
            <a:endParaRPr lang="es-E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951623847"/>
              </p:ext>
            </p:extLst>
          </p:nvPr>
        </p:nvGraphicFramePr>
        <p:xfrm>
          <a:off x="3598672" y="2075180"/>
          <a:ext cx="8107680" cy="3596640"/>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val="1801000517"/>
                    </a:ext>
                  </a:extLst>
                </a:gridCol>
                <a:gridCol w="465328">
                  <a:extLst>
                    <a:ext uri="{9D8B030D-6E8A-4147-A177-3AD203B41FA5}">
                      <a16:colId xmlns:a16="http://schemas.microsoft.com/office/drawing/2014/main" val="1657204703"/>
                    </a:ext>
                  </a:extLst>
                </a:gridCol>
                <a:gridCol w="355600">
                  <a:extLst>
                    <a:ext uri="{9D8B030D-6E8A-4147-A177-3AD203B41FA5}">
                      <a16:colId xmlns:a16="http://schemas.microsoft.com/office/drawing/2014/main" val="2374098939"/>
                    </a:ext>
                  </a:extLst>
                </a:gridCol>
                <a:gridCol w="6880352">
                  <a:extLst>
                    <a:ext uri="{9D8B030D-6E8A-4147-A177-3AD203B41FA5}">
                      <a16:colId xmlns:a16="http://schemas.microsoft.com/office/drawing/2014/main" val="76615332"/>
                    </a:ext>
                  </a:extLst>
                </a:gridCol>
              </a:tblGrid>
              <a:tr h="586638">
                <a:tc gridSpan="4">
                  <a:txBody>
                    <a:bodyPr/>
                    <a:lstStyle/>
                    <a:p>
                      <a:r>
                        <a:rPr lang="es-ES" dirty="0" smtClean="0"/>
                        <a:t>Entrada: solution1 (arreglo)</a:t>
                      </a:r>
                      <a:endParaRPr lang="es-ES" baseline="0" dirty="0" smtClean="0"/>
                    </a:p>
                    <a:p>
                      <a:r>
                        <a:rPr lang="es-ES" dirty="0" smtClean="0"/>
                        <a:t>                solution2 (arreglo)</a:t>
                      </a:r>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90365663"/>
                  </a:ext>
                </a:extLst>
              </a:tr>
              <a:tr h="335222">
                <a:tc gridSpan="4">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730090890"/>
                  </a:ext>
                </a:extLst>
              </a:tr>
              <a:tr h="335222">
                <a:tc>
                  <a:txBody>
                    <a:bodyPr/>
                    <a:lstStyle/>
                    <a:p>
                      <a:endParaRPr lang="es-ES" dirty="0"/>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Mientras i &lt; tamaño</a:t>
                      </a:r>
                      <a:r>
                        <a:rPr lang="es-ES" baseline="0" dirty="0" smtClean="0"/>
                        <a:t> de la primera solución (solution1)</a:t>
                      </a:r>
                      <a:endParaRPr lang="es-ES" dirty="0" smtClean="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626348320"/>
                  </a:ext>
                </a:extLst>
              </a:tr>
              <a:tr h="396240">
                <a:tc>
                  <a:txBody>
                    <a:bodyPr/>
                    <a:lstStyle/>
                    <a:p>
                      <a:endParaRPr lang="es-ES" dirty="0"/>
                    </a:p>
                  </a:txBody>
                  <a:tcPr/>
                </a:tc>
                <a:tc>
                  <a:txBody>
                    <a:bodyPr/>
                    <a:lstStyle/>
                    <a:p>
                      <a:endParaRPr lang="es-ES" dirty="0" smtClean="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random_no</a:t>
                      </a:r>
                      <a:r>
                        <a:rPr lang="es-ES" dirty="0" smtClean="0"/>
                        <a:t> = se elige un</a:t>
                      </a:r>
                      <a:r>
                        <a:rPr lang="es-ES" baseline="0" dirty="0" smtClean="0"/>
                        <a:t> aleatoriamente entre 0 y 1</a:t>
                      </a:r>
                      <a:endParaRPr lang="es-ES" dirty="0" smtClean="0"/>
                    </a:p>
                  </a:txBody>
                  <a:tcPr/>
                </a:tc>
                <a:tc hMerge="1">
                  <a:txBody>
                    <a:bodyPr/>
                    <a:lstStyle/>
                    <a:p>
                      <a:endParaRPr lang="es-ES"/>
                    </a:p>
                  </a:txBody>
                  <a:tcPr/>
                </a:tc>
                <a:extLst>
                  <a:ext uri="{0D108BD9-81ED-4DB2-BD59-A6C34878D82A}">
                    <a16:rowId xmlns:a16="http://schemas.microsoft.com/office/drawing/2014/main" val="993100956"/>
                  </a:ext>
                </a:extLst>
              </a:tr>
              <a:tr h="335222">
                <a:tc>
                  <a:txBody>
                    <a:bodyPr/>
                    <a:lstStyle/>
                    <a:p>
                      <a:endParaRPr lang="es-ES" dirty="0"/>
                    </a:p>
                  </a:txBody>
                  <a:tcPr/>
                </a:tc>
                <a:tc>
                  <a:txBody>
                    <a:bodyPr/>
                    <a:lstStyle/>
                    <a:p>
                      <a:endParaRPr lang="es-ES" dirty="0"/>
                    </a:p>
                  </a:txBody>
                  <a:tcPr/>
                </a:tc>
                <a:tc gridSpan="2">
                  <a:txBody>
                    <a:bodyPr/>
                    <a:lstStyle/>
                    <a:p>
                      <a:r>
                        <a:rPr lang="es-ES" dirty="0" smtClean="0"/>
                        <a:t>Si </a:t>
                      </a:r>
                      <a:r>
                        <a:rPr lang="es-ES" dirty="0" err="1" smtClean="0"/>
                        <a:t>random_no</a:t>
                      </a:r>
                      <a:r>
                        <a:rPr lang="es-ES" dirty="0" smtClean="0"/>
                        <a:t> es</a:t>
                      </a:r>
                      <a:r>
                        <a:rPr lang="es-ES" baseline="0" dirty="0" smtClean="0"/>
                        <a:t> 1</a:t>
                      </a:r>
                      <a:endParaRPr lang="es-ES" dirty="0"/>
                    </a:p>
                  </a:txBody>
                  <a:tcPr/>
                </a:tc>
                <a:tc hMerge="1">
                  <a:txBody>
                    <a:bodyPr/>
                    <a:lstStyle/>
                    <a:p>
                      <a:endParaRPr lang="es-ES"/>
                    </a:p>
                  </a:txBody>
                  <a:tcPr/>
                </a:tc>
                <a:extLst>
                  <a:ext uri="{0D108BD9-81ED-4DB2-BD59-A6C34878D82A}">
                    <a16:rowId xmlns:a16="http://schemas.microsoft.com/office/drawing/2014/main" val="3588268998"/>
                  </a:ext>
                </a:extLst>
              </a:tr>
              <a:tr h="335222">
                <a:tc>
                  <a:txBody>
                    <a:bodyPr/>
                    <a:lstStyle/>
                    <a:p>
                      <a:endParaRPr lang="es-ES" dirty="0"/>
                    </a:p>
                  </a:txBody>
                  <a:tcPr/>
                </a:tc>
                <a:tc>
                  <a:txBody>
                    <a:bodyPr/>
                    <a:lstStyle/>
                    <a:p>
                      <a:endParaRPr lang="es-ES" dirty="0"/>
                    </a:p>
                  </a:txBody>
                  <a:tcPr/>
                </a:tc>
                <a:tc>
                  <a:txBody>
                    <a:bodyPr/>
                    <a:lstStyle/>
                    <a:p>
                      <a:endParaRPr lang="es-ES" dirty="0"/>
                    </a:p>
                  </a:txBody>
                  <a:tcPr/>
                </a:tc>
                <a:tc>
                  <a:txBody>
                    <a:bodyPr/>
                    <a:lstStyle/>
                    <a:p>
                      <a:r>
                        <a:rPr lang="es-ES" dirty="0" smtClean="0"/>
                        <a:t>solution1</a:t>
                      </a:r>
                      <a:r>
                        <a:rPr lang="es-ES" baseline="0" dirty="0" smtClean="0"/>
                        <a:t>[i] = solution2[i]</a:t>
                      </a:r>
                      <a:endParaRPr lang="es-ES" dirty="0"/>
                    </a:p>
                  </a:txBody>
                  <a:tcPr/>
                </a:tc>
                <a:extLst>
                  <a:ext uri="{0D108BD9-81ED-4DB2-BD59-A6C34878D82A}">
                    <a16:rowId xmlns:a16="http://schemas.microsoft.com/office/drawing/2014/main" val="2137013417"/>
                  </a:ext>
                </a:extLst>
              </a:tr>
              <a:tr h="335222">
                <a:tc>
                  <a:txBody>
                    <a:bodyPr/>
                    <a:lstStyle/>
                    <a:p>
                      <a:endParaRPr lang="es-ES" dirty="0"/>
                    </a:p>
                  </a:txBody>
                  <a:tcPr/>
                </a:tc>
                <a:tc>
                  <a:txBody>
                    <a:bodyPr/>
                    <a:lstStyle/>
                    <a:p>
                      <a:endParaRPr lang="es-ES" dirty="0"/>
                    </a:p>
                  </a:txBody>
                  <a:tcPr/>
                </a:tc>
                <a:tc gridSpan="2">
                  <a:txBody>
                    <a:bodyPr/>
                    <a:lstStyle/>
                    <a:p>
                      <a:r>
                        <a:rPr lang="es-ES" dirty="0" smtClean="0"/>
                        <a:t>Fin</a:t>
                      </a:r>
                      <a:r>
                        <a:rPr lang="es-ES" baseline="0" dirty="0" smtClean="0"/>
                        <a:t> si</a:t>
                      </a:r>
                      <a:endParaRPr lang="es-ES" dirty="0"/>
                    </a:p>
                  </a:txBody>
                  <a:tcPr/>
                </a:tc>
                <a:tc hMerge="1">
                  <a:txBody>
                    <a:bodyPr/>
                    <a:lstStyle/>
                    <a:p>
                      <a:endParaRPr lang="es-ES" dirty="0"/>
                    </a:p>
                  </a:txBody>
                  <a:tcPr/>
                </a:tc>
                <a:extLst>
                  <a:ext uri="{0D108BD9-81ED-4DB2-BD59-A6C34878D82A}">
                    <a16:rowId xmlns:a16="http://schemas.microsoft.com/office/drawing/2014/main" val="3367745634"/>
                  </a:ext>
                </a:extLst>
              </a:tr>
              <a:tr h="335222">
                <a:tc>
                  <a:txBody>
                    <a:bodyPr/>
                    <a:lstStyle/>
                    <a:p>
                      <a:endParaRPr lang="es-ES" dirty="0"/>
                    </a:p>
                  </a:txBody>
                  <a:tcPr/>
                </a:tc>
                <a:tc gridSpan="3">
                  <a:txBody>
                    <a:bodyPr/>
                    <a:lstStyle/>
                    <a:p>
                      <a:r>
                        <a:rPr lang="es-ES" dirty="0" smtClean="0"/>
                        <a:t>Fin</a:t>
                      </a:r>
                      <a:r>
                        <a:rPr lang="es-ES" baseline="0" dirty="0" smtClean="0"/>
                        <a:t> mientras</a:t>
                      </a:r>
                      <a:endParaRPr lang="es-ES" dirty="0"/>
                    </a:p>
                  </a:txBody>
                  <a:tcPr/>
                </a:tc>
                <a:tc hMerge="1">
                  <a:txBody>
                    <a:bodyPr/>
                    <a:lstStyle/>
                    <a:p>
                      <a:endParaRPr lang="es-ES" dirty="0"/>
                    </a:p>
                  </a:txBody>
                  <a:tcPr/>
                </a:tc>
                <a:tc hMerge="1">
                  <a:txBody>
                    <a:bodyPr/>
                    <a:lstStyle/>
                    <a:p>
                      <a:endParaRPr lang="es-ES"/>
                    </a:p>
                  </a:txBody>
                  <a:tcPr/>
                </a:tc>
                <a:extLst>
                  <a:ext uri="{0D108BD9-81ED-4DB2-BD59-A6C34878D82A}">
                    <a16:rowId xmlns:a16="http://schemas.microsoft.com/office/drawing/2014/main" val="2048022435"/>
                  </a:ext>
                </a:extLst>
              </a:tr>
              <a:tr h="335222">
                <a:tc>
                  <a:txBody>
                    <a:bodyPr/>
                    <a:lstStyle/>
                    <a:p>
                      <a:endParaRPr lang="es-ES" dirty="0"/>
                    </a:p>
                  </a:txBody>
                  <a:tcPr/>
                </a:tc>
                <a:tc gridSpan="3">
                  <a:txBody>
                    <a:bodyPr/>
                    <a:lstStyle/>
                    <a:p>
                      <a:r>
                        <a:rPr lang="es-ES" dirty="0" smtClean="0"/>
                        <a:t>retornar</a:t>
                      </a:r>
                      <a:r>
                        <a:rPr lang="es-ES" baseline="0" dirty="0" smtClean="0"/>
                        <a:t> </a:t>
                      </a:r>
                      <a:r>
                        <a:rPr lang="es-ES" baseline="0" dirty="0" err="1" smtClean="0"/>
                        <a:t>solution</a:t>
                      </a:r>
                      <a:endParaRPr lang="es-ES" dirty="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2826695688"/>
                  </a:ext>
                </a:extLst>
              </a:tr>
            </a:tbl>
          </a:graphicData>
        </a:graphic>
      </p:graphicFrame>
      <p:grpSp>
        <p:nvGrpSpPr>
          <p:cNvPr id="15" name="Group 14"/>
          <p:cNvGrpSpPr/>
          <p:nvPr/>
        </p:nvGrpSpPr>
        <p:grpSpPr>
          <a:xfrm>
            <a:off x="605396" y="6344949"/>
            <a:ext cx="2398810" cy="507831"/>
            <a:chOff x="4466196" y="6024533"/>
            <a:chExt cx="2398810" cy="507831"/>
          </a:xfrm>
        </p:grpSpPr>
        <p:sp>
          <p:nvSpPr>
            <p:cNvPr id="11" name="Oval 10"/>
            <p:cNvSpPr/>
            <p:nvPr/>
          </p:nvSpPr>
          <p:spPr>
            <a:xfrm>
              <a:off x="4466196" y="6178601"/>
              <a:ext cx="191639" cy="199697"/>
            </a:xfrm>
            <a:prstGeom prst="ellipse">
              <a:avLst/>
            </a:prstGeom>
            <a:solidFill>
              <a:srgbClr val="FDEE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angle 12"/>
            <p:cNvSpPr/>
            <p:nvPr/>
          </p:nvSpPr>
          <p:spPr>
            <a:xfrm>
              <a:off x="4674983" y="6024533"/>
              <a:ext cx="2190023" cy="507831"/>
            </a:xfrm>
            <a:prstGeom prst="rect">
              <a:avLst/>
            </a:prstGeom>
          </p:spPr>
          <p:txBody>
            <a:bodyPr wrap="none">
              <a:spAutoFit/>
            </a:bodyPr>
            <a:lstStyle/>
            <a:p>
              <a:pPr>
                <a:lnSpc>
                  <a:spcPct val="150000"/>
                </a:lnSpc>
              </a:pPr>
              <a:r>
                <a:rPr lang="es-ES" dirty="0"/>
                <a:t>Valor de la solución 2</a:t>
              </a:r>
            </a:p>
          </p:txBody>
        </p:sp>
      </p:grpSp>
      <p:grpSp>
        <p:nvGrpSpPr>
          <p:cNvPr id="16" name="Group 15"/>
          <p:cNvGrpSpPr/>
          <p:nvPr/>
        </p:nvGrpSpPr>
        <p:grpSpPr>
          <a:xfrm>
            <a:off x="605396" y="6099799"/>
            <a:ext cx="2415958" cy="369332"/>
            <a:chOff x="4466196" y="5779383"/>
            <a:chExt cx="2415958" cy="369332"/>
          </a:xfrm>
        </p:grpSpPr>
        <p:sp>
          <p:nvSpPr>
            <p:cNvPr id="10" name="Oval 9"/>
            <p:cNvSpPr/>
            <p:nvPr/>
          </p:nvSpPr>
          <p:spPr>
            <a:xfrm>
              <a:off x="4466196" y="5864201"/>
              <a:ext cx="191639" cy="199697"/>
            </a:xfrm>
            <a:prstGeom prst="ellipse">
              <a:avLst/>
            </a:prstGeom>
            <a:solidFill>
              <a:srgbClr val="FF650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angle 13"/>
            <p:cNvSpPr/>
            <p:nvPr/>
          </p:nvSpPr>
          <p:spPr>
            <a:xfrm>
              <a:off x="4706558" y="5779383"/>
              <a:ext cx="2175596" cy="369332"/>
            </a:xfrm>
            <a:prstGeom prst="rect">
              <a:avLst/>
            </a:prstGeom>
          </p:spPr>
          <p:txBody>
            <a:bodyPr wrap="none">
              <a:spAutoFit/>
            </a:bodyPr>
            <a:lstStyle/>
            <a:p>
              <a:r>
                <a:rPr lang="es-ES" dirty="0"/>
                <a:t>Valor de la solución 1</a:t>
              </a:r>
            </a:p>
          </p:txBody>
        </p:sp>
      </p:grpSp>
    </p:spTree>
    <p:extLst>
      <p:ext uri="{BB962C8B-B14F-4D97-AF65-F5344CB8AC3E}">
        <p14:creationId xmlns:p14="http://schemas.microsoft.com/office/powerpoint/2010/main" val="3333519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s-ES" sz="2800" u="sng" dirty="0" smtClean="0">
                <a:solidFill>
                  <a:schemeClr val="bg1"/>
                </a:solidFill>
              </a:rPr>
              <a:t>Ejemplo</a:t>
            </a:r>
            <a:br>
              <a:rPr lang="es-ES" sz="2800" u="sng" dirty="0" smtClean="0">
                <a:solidFill>
                  <a:schemeClr val="bg1"/>
                </a:solidFill>
              </a:rPr>
            </a:br>
            <a:r>
              <a:rPr lang="es-ES" sz="2800" dirty="0" smtClean="0">
                <a:solidFill>
                  <a:schemeClr val="bg1"/>
                </a:solidFill>
              </a:rPr>
              <a:t/>
            </a:r>
            <a:br>
              <a:rPr lang="es-ES" sz="2800" dirty="0" smtClean="0">
                <a:solidFill>
                  <a:schemeClr val="bg1"/>
                </a:solidFill>
              </a:rPr>
            </a:br>
            <a:r>
              <a:rPr lang="es-ES" sz="2400" dirty="0" smtClean="0">
                <a:solidFill>
                  <a:schemeClr val="bg1"/>
                </a:solidFill>
              </a:rPr>
              <a:t>solution1: </a:t>
            </a:r>
            <a:r>
              <a:rPr lang="es-ES" sz="2800" dirty="0" smtClean="0">
                <a:solidFill>
                  <a:schemeClr val="bg1"/>
                </a:solidFill>
              </a:rPr>
              <a:t/>
            </a:r>
            <a:br>
              <a:rPr lang="es-ES" sz="2800" dirty="0" smtClean="0">
                <a:solidFill>
                  <a:schemeClr val="bg1"/>
                </a:solidFill>
              </a:rPr>
            </a:br>
            <a:r>
              <a:rPr lang="es-ES" sz="2400" dirty="0"/>
              <a:t>[</a:t>
            </a:r>
            <a:r>
              <a:rPr lang="es-ES" sz="2400" dirty="0">
                <a:solidFill>
                  <a:srgbClr val="FE7300"/>
                </a:solidFill>
              </a:rPr>
              <a:t>0.1</a:t>
            </a:r>
            <a:r>
              <a:rPr lang="es-ES" sz="2400" dirty="0"/>
              <a:t>, </a:t>
            </a:r>
            <a:r>
              <a:rPr lang="es-ES" sz="2400" dirty="0">
                <a:solidFill>
                  <a:srgbClr val="FE7300"/>
                </a:solidFill>
              </a:rPr>
              <a:t>0.6</a:t>
            </a:r>
            <a:r>
              <a:rPr lang="es-ES" sz="2400" dirty="0"/>
              <a:t>, -0.3, 0.9, 0.1</a:t>
            </a:r>
            <a:r>
              <a:rPr lang="es-ES" sz="2400" dirty="0" smtClean="0"/>
              <a:t>]</a:t>
            </a:r>
            <a:r>
              <a:rPr lang="es-ES" sz="2800" dirty="0">
                <a:solidFill>
                  <a:schemeClr val="bg1"/>
                </a:solidFill>
              </a:rPr>
              <a:t/>
            </a:r>
            <a:br>
              <a:rPr lang="es-ES" sz="2800" dirty="0">
                <a:solidFill>
                  <a:schemeClr val="bg1"/>
                </a:solidFill>
              </a:rPr>
            </a:br>
            <a:r>
              <a:rPr lang="es-ES" sz="2400" dirty="0" smtClean="0">
                <a:solidFill>
                  <a:schemeClr val="bg1"/>
                </a:solidFill>
              </a:rPr>
              <a:t>solution2: </a:t>
            </a:r>
            <a:r>
              <a:rPr lang="es-ES" sz="2800" dirty="0" smtClean="0">
                <a:solidFill>
                  <a:schemeClr val="bg1"/>
                </a:solidFill>
              </a:rPr>
              <a:t/>
            </a:r>
            <a:br>
              <a:rPr lang="es-ES" sz="2800" dirty="0" smtClean="0">
                <a:solidFill>
                  <a:schemeClr val="bg1"/>
                </a:solidFill>
              </a:rPr>
            </a:br>
            <a:r>
              <a:rPr lang="es-ES" sz="2400" dirty="0"/>
              <a:t>[0.1, 0.1, </a:t>
            </a:r>
            <a:r>
              <a:rPr lang="es-ES" sz="2400" dirty="0">
                <a:solidFill>
                  <a:srgbClr val="FDEE00"/>
                </a:solidFill>
              </a:rPr>
              <a:t>0.9</a:t>
            </a:r>
            <a:r>
              <a:rPr lang="es-ES" sz="2400" dirty="0"/>
              <a:t>, </a:t>
            </a:r>
            <a:r>
              <a:rPr lang="es-ES" sz="2400" dirty="0">
                <a:solidFill>
                  <a:srgbClr val="FDEE00"/>
                </a:solidFill>
              </a:rPr>
              <a:t>-0.1</a:t>
            </a:r>
            <a:r>
              <a:rPr lang="es-ES" sz="2400" dirty="0"/>
              <a:t>, </a:t>
            </a:r>
            <a:r>
              <a:rPr lang="es-ES" sz="2400" dirty="0">
                <a:solidFill>
                  <a:srgbClr val="FDEE00"/>
                </a:solidFill>
              </a:rPr>
              <a:t>0.4</a:t>
            </a:r>
            <a:r>
              <a:rPr lang="es-ES" sz="2400" dirty="0" smtClean="0"/>
              <a:t>]</a:t>
            </a:r>
            <a:r>
              <a:rPr lang="es-ES" sz="2800" dirty="0">
                <a:solidFill>
                  <a:schemeClr val="bg1"/>
                </a:solidFill>
              </a:rPr>
              <a:t>	</a:t>
            </a:r>
            <a:r>
              <a:rPr lang="es-ES" sz="2800" dirty="0" smtClean="0">
                <a:solidFill>
                  <a:schemeClr val="bg1"/>
                </a:solidFill>
              </a:rPr>
              <a:t/>
            </a:r>
            <a:br>
              <a:rPr lang="es-ES" sz="2800" dirty="0" smtClean="0">
                <a:solidFill>
                  <a:schemeClr val="bg1"/>
                </a:solidFill>
              </a:rPr>
            </a:br>
            <a:r>
              <a:rPr lang="es-ES" sz="2800" dirty="0" smtClean="0">
                <a:solidFill>
                  <a:schemeClr val="bg1"/>
                </a:solidFill>
              </a:rPr>
              <a:t/>
            </a:r>
            <a:br>
              <a:rPr lang="es-ES" sz="2800" dirty="0" smtClean="0">
                <a:solidFill>
                  <a:schemeClr val="bg1"/>
                </a:solidFill>
              </a:rPr>
            </a:br>
            <a:r>
              <a:rPr lang="es-ES" sz="2800" dirty="0" smtClean="0">
                <a:solidFill>
                  <a:schemeClr val="bg1"/>
                </a:solidFill>
              </a:rPr>
              <a:t>Corte:  2      </a:t>
            </a:r>
            <a:br>
              <a:rPr lang="es-ES" sz="2800" dirty="0" smtClean="0">
                <a:solidFill>
                  <a:schemeClr val="bg1"/>
                </a:solidFill>
              </a:rPr>
            </a:br>
            <a:r>
              <a:rPr lang="es-ES" sz="2800" dirty="0" smtClean="0">
                <a:solidFill>
                  <a:schemeClr val="bg1"/>
                </a:solidFill>
              </a:rPr>
              <a:t> </a:t>
            </a:r>
            <a:r>
              <a:rPr lang="es-ES" sz="2800" dirty="0">
                <a:solidFill>
                  <a:schemeClr val="bg1"/>
                </a:solidFill>
              </a:rPr>
              <a:t/>
            </a:r>
            <a:br>
              <a:rPr lang="es-ES" sz="2800" dirty="0">
                <a:solidFill>
                  <a:schemeClr val="bg1"/>
                </a:solidFill>
              </a:rPr>
            </a:br>
            <a:r>
              <a:rPr lang="es-ES" sz="2800" dirty="0" smtClean="0">
                <a:solidFill>
                  <a:schemeClr val="bg1"/>
                </a:solidFill>
              </a:rPr>
              <a:t>solución </a:t>
            </a:r>
            <a:r>
              <a:rPr lang="es-ES" sz="2800" dirty="0">
                <a:solidFill>
                  <a:schemeClr val="bg1"/>
                </a:solidFill>
              </a:rPr>
              <a:t>final: </a:t>
            </a:r>
            <a:r>
              <a:rPr lang="es-ES" sz="2800" dirty="0" smtClean="0">
                <a:solidFill>
                  <a:schemeClr val="bg1"/>
                </a:solidFill>
              </a:rPr>
              <a:t/>
            </a:r>
            <a:br>
              <a:rPr lang="es-ES" sz="2800" dirty="0" smtClean="0">
                <a:solidFill>
                  <a:schemeClr val="bg1"/>
                </a:solidFill>
              </a:rPr>
            </a:br>
            <a:r>
              <a:rPr lang="es-ES" sz="2400" dirty="0"/>
              <a:t>[</a:t>
            </a:r>
            <a:r>
              <a:rPr lang="es-ES" sz="2400" dirty="0">
                <a:solidFill>
                  <a:srgbClr val="FE7300"/>
                </a:solidFill>
              </a:rPr>
              <a:t>0.1</a:t>
            </a:r>
            <a:r>
              <a:rPr lang="es-ES" sz="2400" dirty="0"/>
              <a:t>, </a:t>
            </a:r>
            <a:r>
              <a:rPr lang="es-ES" sz="2400" dirty="0">
                <a:solidFill>
                  <a:srgbClr val="FE7300"/>
                </a:solidFill>
              </a:rPr>
              <a:t>0.6</a:t>
            </a:r>
            <a:r>
              <a:rPr lang="es-ES" sz="2400" dirty="0"/>
              <a:t>, </a:t>
            </a:r>
            <a:r>
              <a:rPr lang="es-ES" sz="2400" dirty="0">
                <a:solidFill>
                  <a:srgbClr val="FDEE00"/>
                </a:solidFill>
              </a:rPr>
              <a:t>0.9</a:t>
            </a:r>
            <a:r>
              <a:rPr lang="es-ES" sz="2400" dirty="0"/>
              <a:t>, </a:t>
            </a:r>
            <a:r>
              <a:rPr lang="es-ES" sz="2400" dirty="0">
                <a:solidFill>
                  <a:srgbClr val="FDEE00"/>
                </a:solidFill>
              </a:rPr>
              <a:t>-0.1</a:t>
            </a:r>
            <a:r>
              <a:rPr lang="es-ES" sz="2400" dirty="0"/>
              <a:t>, </a:t>
            </a:r>
            <a:r>
              <a:rPr lang="es-ES" sz="2400" dirty="0">
                <a:solidFill>
                  <a:srgbClr val="FDEE00"/>
                </a:solidFill>
              </a:rPr>
              <a:t>0.4</a:t>
            </a:r>
            <a:r>
              <a:rPr lang="es-ES" sz="2400" dirty="0" smtClean="0"/>
              <a:t>]</a:t>
            </a:r>
            <a:r>
              <a:rPr lang="es-ES" sz="2800" dirty="0"/>
              <a:t/>
            </a:r>
            <a:br>
              <a:rPr lang="es-ES" sz="2800" dirty="0"/>
            </a:br>
            <a:endParaRPr lang="es-ES" sz="2800" dirty="0"/>
          </a:p>
        </p:txBody>
      </p:sp>
      <p:sp>
        <p:nvSpPr>
          <p:cNvPr id="3" name="Content Placeholder 2"/>
          <p:cNvSpPr>
            <a:spLocks noGrp="1"/>
          </p:cNvSpPr>
          <p:nvPr>
            <p:ph idx="1"/>
          </p:nvPr>
        </p:nvSpPr>
        <p:spPr>
          <a:xfrm>
            <a:off x="3869268" y="1077468"/>
            <a:ext cx="7315200" cy="1056132"/>
          </a:xfrm>
        </p:spPr>
        <p:txBody>
          <a:bodyPr>
            <a:normAutofit fontScale="92500" lnSpcReduction="10000"/>
          </a:bodyPr>
          <a:lstStyle/>
          <a:p>
            <a:pPr algn="just"/>
            <a:r>
              <a:rPr lang="es-ES" dirty="0" smtClean="0"/>
              <a:t>Se elige </a:t>
            </a:r>
            <a:r>
              <a:rPr lang="es-ES" dirty="0"/>
              <a:t>un punto de cruce aleatorio entre </a:t>
            </a:r>
            <a:r>
              <a:rPr lang="es-ES" dirty="0" smtClean="0"/>
              <a:t>dos soluciones padre, </a:t>
            </a:r>
            <a:r>
              <a:rPr lang="es-ES" dirty="0"/>
              <a:t>y luego produce un hijo combinando la parte inicial de uno de los padres con la parte final del otro padre a partir del punto de cruce seleccionado.</a:t>
            </a:r>
          </a:p>
        </p:txBody>
      </p:sp>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Operadores de Cruzamiento</a:t>
            </a:r>
            <a:endParaRPr lang="es-E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168262610"/>
              </p:ext>
            </p:extLst>
          </p:nvPr>
        </p:nvGraphicFramePr>
        <p:xfrm>
          <a:off x="3598672" y="2379980"/>
          <a:ext cx="8107680" cy="3383280"/>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val="1801000517"/>
                    </a:ext>
                  </a:extLst>
                </a:gridCol>
                <a:gridCol w="7701280">
                  <a:extLst>
                    <a:ext uri="{9D8B030D-6E8A-4147-A177-3AD203B41FA5}">
                      <a16:colId xmlns:a16="http://schemas.microsoft.com/office/drawing/2014/main" val="1657204703"/>
                    </a:ext>
                  </a:extLst>
                </a:gridCol>
              </a:tblGrid>
              <a:tr h="586638">
                <a:tc gridSpan="2">
                  <a:txBody>
                    <a:bodyPr/>
                    <a:lstStyle/>
                    <a:p>
                      <a:r>
                        <a:rPr lang="es-ES" dirty="0" smtClean="0"/>
                        <a:t>Entrada: solution1 (arreglo)</a:t>
                      </a:r>
                      <a:endParaRPr lang="es-ES" baseline="0" dirty="0" smtClean="0"/>
                    </a:p>
                    <a:p>
                      <a:r>
                        <a:rPr lang="es-ES" dirty="0" smtClean="0"/>
                        <a:t>                solution2 (arreglo)</a:t>
                      </a:r>
                    </a:p>
                  </a:txBody>
                  <a:tcPr/>
                </a:tc>
                <a:tc hMerge="1">
                  <a:txBody>
                    <a:bodyPr/>
                    <a:lstStyle/>
                    <a:p>
                      <a:endParaRPr lang="es-ES"/>
                    </a:p>
                  </a:txBody>
                  <a:tcPr/>
                </a:tc>
                <a:extLst>
                  <a:ext uri="{0D108BD9-81ED-4DB2-BD59-A6C34878D82A}">
                    <a16:rowId xmlns:a16="http://schemas.microsoft.com/office/drawing/2014/main" val="1190365663"/>
                  </a:ext>
                </a:extLst>
              </a:tr>
              <a:tr h="335222">
                <a:tc gridSpan="2">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extLst>
                  <a:ext uri="{0D108BD9-81ED-4DB2-BD59-A6C34878D82A}">
                    <a16:rowId xmlns:a16="http://schemas.microsoft.com/office/drawing/2014/main" val="1730090890"/>
                  </a:ext>
                </a:extLst>
              </a:tr>
              <a:tr h="335222">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err="1" smtClean="0">
                          <a:solidFill>
                            <a:schemeClr val="tx1"/>
                          </a:solidFill>
                          <a:effectLst/>
                          <a:latin typeface="+mn-lt"/>
                          <a:ea typeface="+mn-ea"/>
                          <a:cs typeface="+mn-cs"/>
                        </a:rPr>
                        <a:t>crossover_point</a:t>
                      </a:r>
                      <a:r>
                        <a:rPr lang="es-ES" sz="1800" b="0" kern="1200" baseline="0" dirty="0" smtClean="0">
                          <a:solidFill>
                            <a:schemeClr val="tx1"/>
                          </a:solidFill>
                          <a:effectLst/>
                          <a:latin typeface="+mn-lt"/>
                          <a:ea typeface="+mn-ea"/>
                          <a:cs typeface="+mn-cs"/>
                        </a:rPr>
                        <a:t> = </a:t>
                      </a:r>
                      <a:r>
                        <a:rPr lang="es-ES" dirty="0" smtClean="0"/>
                        <a:t>se elige una</a:t>
                      </a:r>
                      <a:r>
                        <a:rPr lang="es-ES" baseline="0" dirty="0" smtClean="0"/>
                        <a:t> posición</a:t>
                      </a:r>
                      <a:r>
                        <a:rPr lang="es-ES" dirty="0" smtClean="0"/>
                        <a:t> aleatoria (de 0 al tamaño</a:t>
                      </a:r>
                      <a:r>
                        <a:rPr lang="es-ES" baseline="0" dirty="0" smtClean="0"/>
                        <a:t> del arreglo-1</a:t>
                      </a:r>
                      <a:r>
                        <a:rPr lang="es-ES" dirty="0" smtClean="0"/>
                        <a:t>)</a:t>
                      </a:r>
                      <a:endParaRPr lang="es-ES" sz="1800" b="0" kern="1200" dirty="0" smtClean="0">
                        <a:solidFill>
                          <a:schemeClr val="tx1"/>
                        </a:solidFill>
                        <a:effectLst/>
                        <a:latin typeface="+mn-lt"/>
                        <a:ea typeface="+mn-ea"/>
                        <a:cs typeface="+mn-cs"/>
                      </a:endParaRPr>
                    </a:p>
                  </a:txBody>
                  <a:tcPr/>
                </a:tc>
                <a:extLst>
                  <a:ext uri="{0D108BD9-81ED-4DB2-BD59-A6C34878D82A}">
                    <a16:rowId xmlns:a16="http://schemas.microsoft.com/office/drawing/2014/main" val="1626348320"/>
                  </a:ext>
                </a:extLst>
              </a:tr>
              <a:tr h="335222">
                <a:tc>
                  <a:txBody>
                    <a:bodyPr/>
                    <a:lstStyle/>
                    <a:p>
                      <a:endParaRPr lang="es-ES" dirty="0"/>
                    </a:p>
                  </a:txBody>
                  <a:tcPr/>
                </a:tc>
                <a:tc>
                  <a:txBody>
                    <a:bodyPr/>
                    <a:lstStyle/>
                    <a:p>
                      <a:r>
                        <a:rPr lang="es-ES" sz="1800" b="0" kern="1200" dirty="0" err="1" smtClean="0">
                          <a:solidFill>
                            <a:schemeClr val="tx1"/>
                          </a:solidFill>
                          <a:effectLst/>
                          <a:latin typeface="+mn-lt"/>
                          <a:ea typeface="+mn-ea"/>
                          <a:cs typeface="+mn-cs"/>
                        </a:rPr>
                        <a:t>start</a:t>
                      </a:r>
                      <a:r>
                        <a:rPr lang="es-ES" sz="1800" b="0" kern="1200" dirty="0" smtClean="0">
                          <a:solidFill>
                            <a:schemeClr val="tx1"/>
                          </a:solidFill>
                          <a:effectLst/>
                          <a:latin typeface="+mn-lt"/>
                          <a:ea typeface="+mn-ea"/>
                          <a:cs typeface="+mn-cs"/>
                        </a:rPr>
                        <a:t> = parent1[:</a:t>
                      </a:r>
                      <a:r>
                        <a:rPr lang="es-ES" sz="1800" b="0" kern="1200" dirty="0" err="1" smtClean="0">
                          <a:solidFill>
                            <a:schemeClr val="tx1"/>
                          </a:solidFill>
                          <a:effectLst/>
                          <a:latin typeface="+mn-lt"/>
                          <a:ea typeface="+mn-ea"/>
                          <a:cs typeface="+mn-cs"/>
                        </a:rPr>
                        <a:t>crossover_point</a:t>
                      </a:r>
                      <a:r>
                        <a:rPr lang="es-ES" sz="1800" b="0" kern="1200" dirty="0" smtClean="0">
                          <a:solidFill>
                            <a:schemeClr val="tx1"/>
                          </a:solidFill>
                          <a:effectLst/>
                          <a:latin typeface="+mn-lt"/>
                          <a:ea typeface="+mn-ea"/>
                          <a:cs typeface="+mn-cs"/>
                        </a:rPr>
                        <a:t>]  (</a:t>
                      </a:r>
                      <a:r>
                        <a:rPr lang="es-ES" sz="1800" b="0" i="0" kern="1200" dirty="0" smtClean="0">
                          <a:solidFill>
                            <a:schemeClr val="tx1"/>
                          </a:solidFill>
                          <a:effectLst/>
                          <a:latin typeface="+mn-lt"/>
                          <a:ea typeface="+mn-ea"/>
                          <a:cs typeface="+mn-cs"/>
                        </a:rPr>
                        <a:t>selecciona desde el principio hasta el punto de cruce</a:t>
                      </a:r>
                      <a:r>
                        <a:rPr lang="es-ES" sz="1800" b="0" kern="1200" dirty="0" smtClean="0">
                          <a:solidFill>
                            <a:schemeClr val="tx1"/>
                          </a:solidFill>
                          <a:effectLst/>
                          <a:latin typeface="+mn-lt"/>
                          <a:ea typeface="+mn-ea"/>
                          <a:cs typeface="+mn-cs"/>
                        </a:rPr>
                        <a:t>)</a:t>
                      </a:r>
                      <a:endParaRPr lang="es-ES" sz="1800" b="0" kern="1200" dirty="0">
                        <a:solidFill>
                          <a:schemeClr val="tx1"/>
                        </a:solidFill>
                        <a:effectLst/>
                        <a:latin typeface="+mn-lt"/>
                        <a:ea typeface="+mn-ea"/>
                        <a:cs typeface="+mn-cs"/>
                      </a:endParaRPr>
                    </a:p>
                  </a:txBody>
                  <a:tcPr/>
                </a:tc>
                <a:extLst>
                  <a:ext uri="{0D108BD9-81ED-4DB2-BD59-A6C34878D82A}">
                    <a16:rowId xmlns:a16="http://schemas.microsoft.com/office/drawing/2014/main" val="1279475179"/>
                  </a:ext>
                </a:extLst>
              </a:tr>
              <a:tr h="335222">
                <a:tc>
                  <a:txBody>
                    <a:bodyPr/>
                    <a:lstStyle/>
                    <a:p>
                      <a:endParaRPr lang="es-ES" dirty="0"/>
                    </a:p>
                  </a:txBody>
                  <a:tcPr/>
                </a:tc>
                <a:tc>
                  <a:txBody>
                    <a:bodyPr/>
                    <a:lstStyle/>
                    <a:p>
                      <a:r>
                        <a:rPr lang="es-ES" sz="1800" b="0" kern="1200" dirty="0" err="1" smtClean="0">
                          <a:solidFill>
                            <a:schemeClr val="tx1"/>
                          </a:solidFill>
                          <a:effectLst/>
                          <a:latin typeface="+mn-lt"/>
                          <a:ea typeface="+mn-ea"/>
                          <a:cs typeface="+mn-cs"/>
                        </a:rPr>
                        <a:t>end</a:t>
                      </a:r>
                      <a:r>
                        <a:rPr lang="es-ES" sz="1800" b="0" kern="1200" dirty="0" smtClean="0">
                          <a:solidFill>
                            <a:schemeClr val="tx1"/>
                          </a:solidFill>
                          <a:effectLst/>
                          <a:latin typeface="+mn-lt"/>
                          <a:ea typeface="+mn-ea"/>
                          <a:cs typeface="+mn-cs"/>
                        </a:rPr>
                        <a:t> = parent2[</a:t>
                      </a:r>
                      <a:r>
                        <a:rPr lang="es-ES" sz="1800" b="0" kern="1200" dirty="0" err="1" smtClean="0">
                          <a:solidFill>
                            <a:schemeClr val="tx1"/>
                          </a:solidFill>
                          <a:effectLst/>
                          <a:latin typeface="+mn-lt"/>
                          <a:ea typeface="+mn-ea"/>
                          <a:cs typeface="+mn-cs"/>
                        </a:rPr>
                        <a:t>crossover_point</a:t>
                      </a:r>
                      <a:r>
                        <a:rPr lang="es-ES" sz="1800" b="0" kern="1200" dirty="0" smtClean="0">
                          <a:solidFill>
                            <a:schemeClr val="tx1"/>
                          </a:solidFill>
                          <a:effectLst/>
                          <a:latin typeface="+mn-lt"/>
                          <a:ea typeface="+mn-ea"/>
                          <a:cs typeface="+mn-cs"/>
                        </a:rPr>
                        <a:t>:]  (</a:t>
                      </a:r>
                      <a:r>
                        <a:rPr lang="es-ES" sz="1800" b="0" i="0" kern="1200" dirty="0" smtClean="0">
                          <a:solidFill>
                            <a:schemeClr val="tx1"/>
                          </a:solidFill>
                          <a:effectLst/>
                          <a:latin typeface="+mn-lt"/>
                          <a:ea typeface="+mn-ea"/>
                          <a:cs typeface="+mn-cs"/>
                        </a:rPr>
                        <a:t>selecciona</a:t>
                      </a:r>
                      <a:r>
                        <a:rPr lang="es-ES" sz="1800" b="0" i="0" kern="1200" baseline="0" dirty="0" smtClean="0">
                          <a:solidFill>
                            <a:schemeClr val="tx1"/>
                          </a:solidFill>
                          <a:effectLst/>
                          <a:latin typeface="+mn-lt"/>
                          <a:ea typeface="+mn-ea"/>
                          <a:cs typeface="+mn-cs"/>
                        </a:rPr>
                        <a:t> </a:t>
                      </a:r>
                      <a:r>
                        <a:rPr lang="es-ES" sz="1800" b="0" i="0" kern="1200" dirty="0" smtClean="0">
                          <a:solidFill>
                            <a:schemeClr val="tx1"/>
                          </a:solidFill>
                          <a:effectLst/>
                          <a:latin typeface="+mn-lt"/>
                          <a:ea typeface="+mn-ea"/>
                          <a:cs typeface="+mn-cs"/>
                        </a:rPr>
                        <a:t>desde el punto de cruce hasta el final</a:t>
                      </a:r>
                      <a:r>
                        <a:rPr lang="es-ES" sz="1800" b="0" kern="1200" dirty="0" smtClean="0">
                          <a:solidFill>
                            <a:schemeClr val="tx1"/>
                          </a:solidFill>
                          <a:effectLst/>
                          <a:latin typeface="+mn-lt"/>
                          <a:ea typeface="+mn-ea"/>
                          <a:cs typeface="+mn-cs"/>
                        </a:rPr>
                        <a:t>)</a:t>
                      </a:r>
                      <a:endParaRPr lang="es-ES" sz="1800" b="0" kern="1200" dirty="0">
                        <a:solidFill>
                          <a:schemeClr val="tx1"/>
                        </a:solidFill>
                        <a:effectLst/>
                        <a:latin typeface="+mn-lt"/>
                        <a:ea typeface="+mn-ea"/>
                        <a:cs typeface="+mn-cs"/>
                      </a:endParaRPr>
                    </a:p>
                  </a:txBody>
                  <a:tcPr/>
                </a:tc>
                <a:extLst>
                  <a:ext uri="{0D108BD9-81ED-4DB2-BD59-A6C34878D82A}">
                    <a16:rowId xmlns:a16="http://schemas.microsoft.com/office/drawing/2014/main" val="3215285702"/>
                  </a:ext>
                </a:extLst>
              </a:tr>
              <a:tr h="335222">
                <a:tc>
                  <a:txBody>
                    <a:bodyPr/>
                    <a:lstStyle/>
                    <a:p>
                      <a:endParaRPr lang="es-ES" dirty="0"/>
                    </a:p>
                  </a:txBody>
                  <a:tcPr/>
                </a:tc>
                <a:tc>
                  <a:txBody>
                    <a:bodyPr/>
                    <a:lstStyle/>
                    <a:p>
                      <a:r>
                        <a:rPr lang="es-ES" baseline="0" dirty="0" err="1" smtClean="0"/>
                        <a:t>solution</a:t>
                      </a:r>
                      <a:r>
                        <a:rPr lang="es-ES" sz="1800" b="0" kern="1200" dirty="0" smtClean="0">
                          <a:solidFill>
                            <a:schemeClr val="tx1"/>
                          </a:solidFill>
                          <a:effectLst/>
                          <a:latin typeface="+mn-lt"/>
                          <a:ea typeface="+mn-ea"/>
                          <a:cs typeface="+mn-cs"/>
                        </a:rPr>
                        <a:t> = </a:t>
                      </a:r>
                      <a:r>
                        <a:rPr lang="es-ES" sz="1800" b="0" kern="1200" dirty="0" err="1" smtClean="0">
                          <a:solidFill>
                            <a:schemeClr val="tx1"/>
                          </a:solidFill>
                          <a:effectLst/>
                          <a:latin typeface="+mn-lt"/>
                          <a:ea typeface="+mn-ea"/>
                          <a:cs typeface="+mn-cs"/>
                        </a:rPr>
                        <a:t>start+end</a:t>
                      </a:r>
                      <a:endParaRPr lang="es-ES" sz="1800" b="0" kern="1200" dirty="0">
                        <a:solidFill>
                          <a:schemeClr val="tx1"/>
                        </a:solidFill>
                        <a:effectLst/>
                        <a:latin typeface="+mn-lt"/>
                        <a:ea typeface="+mn-ea"/>
                        <a:cs typeface="+mn-cs"/>
                      </a:endParaRPr>
                    </a:p>
                  </a:txBody>
                  <a:tcPr/>
                </a:tc>
                <a:extLst>
                  <a:ext uri="{0D108BD9-81ED-4DB2-BD59-A6C34878D82A}">
                    <a16:rowId xmlns:a16="http://schemas.microsoft.com/office/drawing/2014/main" val="928738705"/>
                  </a:ext>
                </a:extLst>
              </a:tr>
              <a:tr h="335222">
                <a:tc>
                  <a:txBody>
                    <a:bodyPr/>
                    <a:lstStyle/>
                    <a:p>
                      <a:endParaRPr lang="es-ES" dirty="0"/>
                    </a:p>
                  </a:txBody>
                  <a:tcPr/>
                </a:tc>
                <a:tc>
                  <a:txBody>
                    <a:bodyPr/>
                    <a:lstStyle/>
                    <a:p>
                      <a:r>
                        <a:rPr lang="es-ES" dirty="0" smtClean="0"/>
                        <a:t>retornar</a:t>
                      </a:r>
                      <a:r>
                        <a:rPr lang="es-ES" baseline="0" dirty="0" smtClean="0"/>
                        <a:t> </a:t>
                      </a:r>
                      <a:r>
                        <a:rPr lang="es-ES" baseline="0" dirty="0" err="1" smtClean="0"/>
                        <a:t>solution</a:t>
                      </a:r>
                      <a:endParaRPr lang="es-ES" dirty="0"/>
                    </a:p>
                  </a:txBody>
                  <a:tcPr/>
                </a:tc>
                <a:extLst>
                  <a:ext uri="{0D108BD9-81ED-4DB2-BD59-A6C34878D82A}">
                    <a16:rowId xmlns:a16="http://schemas.microsoft.com/office/drawing/2014/main" val="2826695688"/>
                  </a:ext>
                </a:extLst>
              </a:tr>
            </a:tbl>
          </a:graphicData>
        </a:graphic>
      </p:graphicFrame>
      <p:grpSp>
        <p:nvGrpSpPr>
          <p:cNvPr id="15" name="Group 14"/>
          <p:cNvGrpSpPr/>
          <p:nvPr/>
        </p:nvGrpSpPr>
        <p:grpSpPr>
          <a:xfrm>
            <a:off x="605396" y="6344949"/>
            <a:ext cx="2398810" cy="507831"/>
            <a:chOff x="4466196" y="6024533"/>
            <a:chExt cx="2398810" cy="507831"/>
          </a:xfrm>
        </p:grpSpPr>
        <p:sp>
          <p:nvSpPr>
            <p:cNvPr id="11" name="Oval 10"/>
            <p:cNvSpPr/>
            <p:nvPr/>
          </p:nvSpPr>
          <p:spPr>
            <a:xfrm>
              <a:off x="4466196" y="6178601"/>
              <a:ext cx="191639" cy="199697"/>
            </a:xfrm>
            <a:prstGeom prst="ellipse">
              <a:avLst/>
            </a:prstGeom>
            <a:solidFill>
              <a:srgbClr val="FDEE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angle 12"/>
            <p:cNvSpPr/>
            <p:nvPr/>
          </p:nvSpPr>
          <p:spPr>
            <a:xfrm>
              <a:off x="4674983" y="6024533"/>
              <a:ext cx="2190023" cy="507831"/>
            </a:xfrm>
            <a:prstGeom prst="rect">
              <a:avLst/>
            </a:prstGeom>
          </p:spPr>
          <p:txBody>
            <a:bodyPr wrap="none">
              <a:spAutoFit/>
            </a:bodyPr>
            <a:lstStyle/>
            <a:p>
              <a:pPr>
                <a:lnSpc>
                  <a:spcPct val="150000"/>
                </a:lnSpc>
              </a:pPr>
              <a:r>
                <a:rPr lang="es-ES" dirty="0"/>
                <a:t>Valor de la solución 2</a:t>
              </a:r>
            </a:p>
          </p:txBody>
        </p:sp>
      </p:grpSp>
      <p:grpSp>
        <p:nvGrpSpPr>
          <p:cNvPr id="16" name="Group 15"/>
          <p:cNvGrpSpPr/>
          <p:nvPr/>
        </p:nvGrpSpPr>
        <p:grpSpPr>
          <a:xfrm>
            <a:off x="605396" y="6099799"/>
            <a:ext cx="2415958" cy="369332"/>
            <a:chOff x="4466196" y="5779383"/>
            <a:chExt cx="2415958" cy="369332"/>
          </a:xfrm>
        </p:grpSpPr>
        <p:sp>
          <p:nvSpPr>
            <p:cNvPr id="10" name="Oval 9"/>
            <p:cNvSpPr/>
            <p:nvPr/>
          </p:nvSpPr>
          <p:spPr>
            <a:xfrm>
              <a:off x="4466196" y="5864201"/>
              <a:ext cx="191639" cy="199697"/>
            </a:xfrm>
            <a:prstGeom prst="ellipse">
              <a:avLst/>
            </a:prstGeom>
            <a:solidFill>
              <a:srgbClr val="FF650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angle 13"/>
            <p:cNvSpPr/>
            <p:nvPr/>
          </p:nvSpPr>
          <p:spPr>
            <a:xfrm>
              <a:off x="4706558" y="5779383"/>
              <a:ext cx="2175596" cy="369332"/>
            </a:xfrm>
            <a:prstGeom prst="rect">
              <a:avLst/>
            </a:prstGeom>
          </p:spPr>
          <p:txBody>
            <a:bodyPr wrap="none">
              <a:spAutoFit/>
            </a:bodyPr>
            <a:lstStyle/>
            <a:p>
              <a:r>
                <a:rPr lang="es-ES" dirty="0"/>
                <a:t>Valor de la solución 1</a:t>
              </a:r>
            </a:p>
          </p:txBody>
        </p:sp>
      </p:grpSp>
    </p:spTree>
    <p:extLst>
      <p:ext uri="{BB962C8B-B14F-4D97-AF65-F5344CB8AC3E}">
        <p14:creationId xmlns:p14="http://schemas.microsoft.com/office/powerpoint/2010/main" val="18923253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95484" y="538480"/>
            <a:ext cx="11183911" cy="5919586"/>
          </a:xfrm>
          <a:prstGeom prst="rect">
            <a:avLst/>
          </a:prstGeom>
        </p:spPr>
      </p:pic>
      <p:sp>
        <p:nvSpPr>
          <p:cNvPr id="9" name="Content Placeholder 2"/>
          <p:cNvSpPr>
            <a:spLocks noGrp="1"/>
          </p:cNvSpPr>
          <p:nvPr>
            <p:ph idx="1"/>
          </p:nvPr>
        </p:nvSpPr>
        <p:spPr>
          <a:xfrm>
            <a:off x="1678957" y="894588"/>
            <a:ext cx="9505512" cy="1889252"/>
          </a:xfrm>
        </p:spPr>
        <p:txBody>
          <a:bodyPr>
            <a:normAutofit fontScale="92500" lnSpcReduction="20000"/>
          </a:bodyPr>
          <a:lstStyle/>
          <a:p>
            <a:r>
              <a:rPr lang="es-ES" b="1" dirty="0" err="1"/>
              <a:t>Metaheuristic</a:t>
            </a:r>
            <a:r>
              <a:rPr lang="es-ES" b="1" dirty="0"/>
              <a:t>: </a:t>
            </a:r>
            <a:r>
              <a:rPr lang="es-ES" dirty="0"/>
              <a:t>Es donde se realiza la configuración </a:t>
            </a:r>
            <a:r>
              <a:rPr lang="es-ES" dirty="0" smtClean="0"/>
              <a:t>y se prueban </a:t>
            </a:r>
            <a:r>
              <a:rPr lang="es-ES" dirty="0"/>
              <a:t>las </a:t>
            </a:r>
            <a:r>
              <a:rPr lang="es-ES" dirty="0" err="1"/>
              <a:t>metaheuristicas</a:t>
            </a:r>
            <a:r>
              <a:rPr lang="es-ES" dirty="0"/>
              <a:t> para darle solución al problema.</a:t>
            </a:r>
            <a:endParaRPr lang="es-ES" b="1" dirty="0"/>
          </a:p>
          <a:p>
            <a:r>
              <a:rPr lang="es-ES" b="1" dirty="0"/>
              <a:t>MH240210</a:t>
            </a:r>
            <a:r>
              <a:rPr lang="es-ES" dirty="0"/>
              <a:t> </a:t>
            </a:r>
            <a:r>
              <a:rPr lang="es-ES" b="1" dirty="0"/>
              <a:t>:</a:t>
            </a:r>
            <a:r>
              <a:rPr lang="es-ES" dirty="0"/>
              <a:t> contiene un conjunto de </a:t>
            </a:r>
            <a:r>
              <a:rPr lang="es-ES" dirty="0" err="1"/>
              <a:t>metaheurísticas</a:t>
            </a:r>
            <a:r>
              <a:rPr lang="es-ES" dirty="0"/>
              <a:t>.</a:t>
            </a:r>
          </a:p>
          <a:p>
            <a:pPr lvl="0"/>
            <a:r>
              <a:rPr lang="es-ES" b="1" dirty="0" err="1"/>
              <a:t>RainProblem</a:t>
            </a:r>
            <a:r>
              <a:rPr lang="es-ES" b="1" dirty="0"/>
              <a:t>: </a:t>
            </a:r>
            <a:r>
              <a:rPr lang="es-ES" dirty="0"/>
              <a:t>cuenta con las funciones relacionadas con el problema a resolver.</a:t>
            </a:r>
          </a:p>
          <a:p>
            <a:pPr lvl="0"/>
            <a:r>
              <a:rPr lang="es-ES" b="1" dirty="0" err="1" smtClean="0"/>
              <a:t>Operators</a:t>
            </a:r>
            <a:r>
              <a:rPr lang="es-ES" b="1" dirty="0" smtClean="0"/>
              <a:t> y </a:t>
            </a:r>
            <a:r>
              <a:rPr lang="es-ES" b="1" dirty="0" err="1" smtClean="0"/>
              <a:t>ProblemOperators</a:t>
            </a:r>
            <a:r>
              <a:rPr lang="es-ES" b="1" dirty="0" smtClean="0"/>
              <a:t>:</a:t>
            </a:r>
            <a:r>
              <a:rPr lang="es-ES" dirty="0" smtClean="0"/>
              <a:t> </a:t>
            </a:r>
            <a:r>
              <a:rPr lang="es-ES" dirty="0"/>
              <a:t>ofrece un conjunto de operadores de mutación y cruzamiento. </a:t>
            </a:r>
          </a:p>
        </p:txBody>
      </p:sp>
      <p:sp>
        <p:nvSpPr>
          <p:cNvPr id="10" name="Title 1"/>
          <p:cNvSpPr txBox="1">
            <a:spLocks/>
          </p:cNvSpPr>
          <p:nvPr/>
        </p:nvSpPr>
        <p:spPr>
          <a:xfrm>
            <a:off x="1678957" y="227725"/>
            <a:ext cx="9505512"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a:solidFill>
                  <a:schemeClr val="tx1"/>
                </a:solidFill>
              </a:rPr>
              <a:t>Descripción de la implementación</a:t>
            </a:r>
            <a:r>
              <a:rPr lang="es-ES" dirty="0" smtClean="0">
                <a:solidFill>
                  <a:schemeClr val="tx1"/>
                </a:solidFill>
              </a:rPr>
              <a:t> </a:t>
            </a:r>
            <a:endParaRPr lang="es-ES" dirty="0">
              <a:solidFill>
                <a:schemeClr val="tx1"/>
              </a:solidFill>
            </a:endParaRPr>
          </a:p>
        </p:txBody>
      </p:sp>
      <p:sp>
        <p:nvSpPr>
          <p:cNvPr id="12" name="TextBox 11"/>
          <p:cNvSpPr txBox="1"/>
          <p:nvPr/>
        </p:nvSpPr>
        <p:spPr>
          <a:xfrm>
            <a:off x="0" y="6532842"/>
            <a:ext cx="5696606" cy="307777"/>
          </a:xfrm>
          <a:prstGeom prst="rect">
            <a:avLst/>
          </a:prstGeom>
          <a:noFill/>
        </p:spPr>
        <p:txBody>
          <a:bodyPr wrap="square" rtlCol="0">
            <a:spAutoFit/>
          </a:bodyPr>
          <a:lstStyle/>
          <a:p>
            <a:r>
              <a:rPr lang="es-ES" sz="1400" dirty="0" smtClean="0">
                <a:solidFill>
                  <a:srgbClr val="00B0F0"/>
                </a:solidFill>
              </a:rPr>
              <a:t>*</a:t>
            </a:r>
            <a:r>
              <a:rPr lang="es-ES" sz="1400" dirty="0" smtClean="0"/>
              <a:t>se muestran solo las funciones que se utilizan</a:t>
            </a:r>
            <a:endParaRPr lang="es-ES" sz="1400" dirty="0"/>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6042" t="45778" r="29046" b="10222"/>
          <a:stretch/>
        </p:blipFill>
        <p:spPr>
          <a:xfrm>
            <a:off x="1678957" y="2783840"/>
            <a:ext cx="9354802" cy="3749002"/>
          </a:xfrm>
          <a:prstGeom prst="rect">
            <a:avLst/>
          </a:prstGeom>
        </p:spPr>
      </p:pic>
    </p:spTree>
    <p:extLst>
      <p:ext uri="{BB962C8B-B14F-4D97-AF65-F5344CB8AC3E}">
        <p14:creationId xmlns:p14="http://schemas.microsoft.com/office/powerpoint/2010/main" val="3465320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s-ES" dirty="0" smtClean="0"/>
              <a:t>Se trabajan con datos de lluvia generados de forma aleatoria</a:t>
            </a:r>
          </a:p>
          <a:p>
            <a:pPr marL="0" indent="0">
              <a:lnSpc>
                <a:spcPct val="150000"/>
              </a:lnSpc>
              <a:buNone/>
            </a:pPr>
            <a:r>
              <a:rPr lang="en-US" dirty="0" smtClean="0">
                <a:latin typeface="Arial" panose="020B0604020202020204" pitchFamily="34" charset="0"/>
                <a:cs typeface="Arial" panose="020B0604020202020204" pitchFamily="34" charset="0"/>
              </a:rPr>
              <a:t>Variables</a:t>
            </a:r>
            <a:r>
              <a:rPr lang="en-US" dirty="0">
                <a:latin typeface="Arial" panose="020B0604020202020204" pitchFamily="34" charset="0"/>
                <a:cs typeface="Arial" panose="020B0604020202020204" pitchFamily="34" charset="0"/>
              </a:rPr>
              <a:t>: </a:t>
            </a:r>
          </a:p>
          <a:p>
            <a:pPr marL="457200" indent="-457200">
              <a:lnSpc>
                <a:spcPct val="150000"/>
              </a:lnSpc>
              <a:buFont typeface="+mj-lt"/>
              <a:buAutoNum type="arabicPeriod"/>
            </a:pPr>
            <a:r>
              <a:rPr lang="es-ES" dirty="0" smtClean="0">
                <a:latin typeface="Arial" panose="020B0604020202020204" pitchFamily="34" charset="0"/>
                <a:cs typeface="Arial" panose="020B0604020202020204" pitchFamily="34" charset="0"/>
              </a:rPr>
              <a:t>DAYS (</a:t>
            </a:r>
            <a:r>
              <a:rPr lang="es-ES" dirty="0" err="1">
                <a:latin typeface="Arial" panose="020B0604020202020204" pitchFamily="34" charset="0"/>
                <a:cs typeface="Arial" panose="020B0604020202020204" pitchFamily="34" charset="0"/>
              </a:rPr>
              <a:t>a</a:t>
            </a:r>
            <a:r>
              <a:rPr lang="es-ES" dirty="0" err="1" smtClean="0">
                <a:latin typeface="Arial" panose="020B0604020202020204" pitchFamily="34" charset="0"/>
                <a:cs typeface="Arial" panose="020B0604020202020204" pitchFamily="34" charset="0"/>
              </a:rPr>
              <a:t>rray</a:t>
            </a:r>
            <a:r>
              <a:rPr lang="es-ES" dirty="0" smtClean="0">
                <a:latin typeface="Arial" panose="020B0604020202020204" pitchFamily="34" charset="0"/>
                <a:cs typeface="Arial" panose="020B0604020202020204" pitchFamily="34" charset="0"/>
              </a:rPr>
              <a:t>, representa los datos de la lluvia que cae en varios días)</a:t>
            </a:r>
          </a:p>
          <a:p>
            <a:pPr marL="457200" indent="-457200">
              <a:lnSpc>
                <a:spcPct val="150000"/>
              </a:lnSpc>
              <a:buFont typeface="+mj-lt"/>
              <a:buAutoNum type="arabicPeriod"/>
            </a:pPr>
            <a:r>
              <a:rPr lang="en-US" dirty="0" smtClean="0">
                <a:latin typeface="Arial" panose="020B0604020202020204" pitchFamily="34" charset="0"/>
                <a:cs typeface="Arial" panose="020B0604020202020204" pitchFamily="34" charset="0"/>
              </a:rPr>
              <a:t>PAST_DAYS (array, </a:t>
            </a:r>
            <a:r>
              <a:rPr lang="es-ES" dirty="0" smtClean="0">
                <a:latin typeface="Arial" panose="020B0604020202020204" pitchFamily="34" charset="0"/>
                <a:cs typeface="Arial" panose="020B0604020202020204" pitchFamily="34" charset="0"/>
              </a:rPr>
              <a:t>representa</a:t>
            </a:r>
            <a:r>
              <a:rPr lang="en-US" dirty="0" smtClean="0">
                <a:latin typeface="Arial" panose="020B0604020202020204" pitchFamily="34" charset="0"/>
                <a:cs typeface="Arial" panose="020B0604020202020204" pitchFamily="34" charset="0"/>
              </a:rPr>
              <a:t> la </a:t>
            </a:r>
            <a:r>
              <a:rPr lang="es-ES" dirty="0" smtClean="0">
                <a:latin typeface="Arial" panose="020B0604020202020204" pitchFamily="34" charset="0"/>
                <a:cs typeface="Arial" panose="020B0604020202020204" pitchFamily="34" charset="0"/>
              </a:rPr>
              <a:t>cantidad </a:t>
            </a:r>
            <a:r>
              <a:rPr lang="es-ES" dirty="0">
                <a:latin typeface="Arial" panose="020B0604020202020204" pitchFamily="34" charset="0"/>
                <a:cs typeface="Arial" panose="020B0604020202020204" pitchFamily="34" charset="0"/>
              </a:rPr>
              <a:t>de lluvia que cayó en los 5 días previos</a:t>
            </a:r>
            <a:r>
              <a:rPr lang="en-US" dirty="0" smtClean="0">
                <a:latin typeface="Arial" panose="020B0604020202020204" pitchFamily="34" charset="0"/>
                <a:cs typeface="Arial" panose="020B0604020202020204" pitchFamily="34" charset="0"/>
              </a:rPr>
              <a:t>)</a:t>
            </a:r>
            <a:endParaRPr lang="es-ES" dirty="0" smtClean="0"/>
          </a:p>
          <a:p>
            <a:pPr marL="457200" indent="-457200">
              <a:lnSpc>
                <a:spcPct val="150000"/>
              </a:lnSpc>
              <a:buFont typeface="+mj-lt"/>
              <a:buAutoNum type="arabicPeriod"/>
            </a:pPr>
            <a:r>
              <a:rPr lang="es-ES" dirty="0" smtClean="0">
                <a:latin typeface="Arial" panose="020B0604020202020204" pitchFamily="34" charset="0"/>
                <a:cs typeface="Arial" panose="020B0604020202020204" pitchFamily="34" charset="0"/>
              </a:rPr>
              <a:t>STEP (</a:t>
            </a:r>
            <a:r>
              <a:rPr lang="es-ES" dirty="0" err="1" smtClean="0">
                <a:latin typeface="Arial" panose="020B0604020202020204" pitchFamily="34" charset="0"/>
                <a:cs typeface="Arial" panose="020B0604020202020204" pitchFamily="34" charset="0"/>
              </a:rPr>
              <a:t>float</a:t>
            </a:r>
            <a:r>
              <a:rPr lang="es-ES" dirty="0" smtClean="0">
                <a:latin typeface="Arial" panose="020B0604020202020204" pitchFamily="34" charset="0"/>
                <a:cs typeface="Arial" panose="020B0604020202020204" pitchFamily="34" charset="0"/>
              </a:rPr>
              <a:t>, representa el paso)</a:t>
            </a:r>
            <a:endParaRPr lang="en-US" dirty="0">
              <a:latin typeface="Arial" panose="020B0604020202020204" pitchFamily="34" charset="0"/>
              <a:cs typeface="Arial" panose="020B0604020202020204" pitchFamily="34" charset="0"/>
            </a:endParaRPr>
          </a:p>
        </p:txBody>
      </p:sp>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Base de datos </a:t>
            </a:r>
            <a:endParaRPr lang="es-ES" dirty="0">
              <a:solidFill>
                <a:schemeClr val="tx1"/>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42395"/>
          <a:stretch/>
        </p:blipFill>
        <p:spPr>
          <a:xfrm>
            <a:off x="0" y="1505140"/>
            <a:ext cx="3434080" cy="3838575"/>
          </a:xfrm>
          <a:prstGeom prst="rect">
            <a:avLst/>
          </a:prstGeom>
        </p:spPr>
      </p:pic>
    </p:spTree>
    <p:extLst>
      <p:ext uri="{BB962C8B-B14F-4D97-AF65-F5344CB8AC3E}">
        <p14:creationId xmlns:p14="http://schemas.microsoft.com/office/powerpoint/2010/main" val="2819677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95484" y="0"/>
            <a:ext cx="11183911" cy="6858000"/>
          </a:xfrm>
          <a:prstGeom prst="rect">
            <a:avLst/>
          </a:prstGeom>
        </p:spPr>
      </p:pic>
      <p:sp>
        <p:nvSpPr>
          <p:cNvPr id="9" name="Content Placeholder 2"/>
          <p:cNvSpPr>
            <a:spLocks noGrp="1"/>
          </p:cNvSpPr>
          <p:nvPr>
            <p:ph idx="1"/>
          </p:nvPr>
        </p:nvSpPr>
        <p:spPr>
          <a:xfrm>
            <a:off x="1402080" y="1123837"/>
            <a:ext cx="9782389" cy="3377043"/>
          </a:xfrm>
        </p:spPr>
        <p:txBody>
          <a:bodyPr>
            <a:normAutofit fontScale="92500" lnSpcReduction="20000"/>
          </a:bodyPr>
          <a:lstStyle/>
          <a:p>
            <a:pPr marL="0" indent="0" algn="just">
              <a:buNone/>
            </a:pPr>
            <a:r>
              <a:rPr lang="es-ES" dirty="0"/>
              <a:t>Para realizar los experimentos se seleccionan como S-</a:t>
            </a:r>
            <a:r>
              <a:rPr lang="es-ES" dirty="0" err="1"/>
              <a:t>Metaheurísticas</a:t>
            </a:r>
            <a:r>
              <a:rPr lang="es-ES" dirty="0"/>
              <a:t> el Camino Aleatorio y el Escalador de Colinas y como P-</a:t>
            </a:r>
            <a:r>
              <a:rPr lang="es-ES" dirty="0" err="1"/>
              <a:t>Metaheurística</a:t>
            </a:r>
            <a:r>
              <a:rPr lang="es-ES" dirty="0"/>
              <a:t> el Algoritmo Genético y la Estrategia Evolutiva. Se utilizan en todos para la inicialización inicial una solución aleatoria y se toma el rango de -1 a 1.</a:t>
            </a:r>
          </a:p>
          <a:p>
            <a:pPr marL="0" indent="0" algn="just">
              <a:buNone/>
            </a:pPr>
            <a:r>
              <a:rPr lang="es-ES" dirty="0"/>
              <a:t>Parámetros: </a:t>
            </a:r>
          </a:p>
          <a:p>
            <a:pPr algn="just"/>
            <a:r>
              <a:rPr lang="es-ES" dirty="0"/>
              <a:t>OBJECTIVE_MAX: False (Objetivo del problema en minimizar)</a:t>
            </a:r>
          </a:p>
          <a:p>
            <a:pPr algn="just"/>
            <a:r>
              <a:rPr lang="en-US" dirty="0"/>
              <a:t>MAX_TRIALS = </a:t>
            </a:r>
            <a:r>
              <a:rPr lang="en-US" dirty="0" smtClean="0"/>
              <a:t>10000 </a:t>
            </a:r>
            <a:r>
              <a:rPr lang="en-US" dirty="0"/>
              <a:t>(</a:t>
            </a:r>
            <a:r>
              <a:rPr lang="es-ES" dirty="0"/>
              <a:t>Número máximo de soluciones a ser exploradas)</a:t>
            </a:r>
          </a:p>
          <a:p>
            <a:pPr algn="just"/>
            <a:r>
              <a:rPr lang="en-US" dirty="0"/>
              <a:t>GENERATION_SIZE = </a:t>
            </a:r>
            <a:r>
              <a:rPr lang="en-US" dirty="0" smtClean="0"/>
              <a:t>100 </a:t>
            </a:r>
            <a:r>
              <a:rPr lang="es-ES" dirty="0"/>
              <a:t>(Tamaño de las generaciones para las P-</a:t>
            </a:r>
            <a:r>
              <a:rPr lang="es-ES" dirty="0" err="1"/>
              <a:t>Metaheurísticas</a:t>
            </a:r>
            <a:r>
              <a:rPr lang="es-ES" dirty="0"/>
              <a:t>)</a:t>
            </a:r>
          </a:p>
          <a:p>
            <a:pPr algn="just"/>
            <a:r>
              <a:rPr lang="es-ES" dirty="0"/>
              <a:t>BEST_REFERENCES = </a:t>
            </a:r>
            <a:r>
              <a:rPr lang="es-ES" dirty="0" smtClean="0"/>
              <a:t>50 </a:t>
            </a:r>
            <a:r>
              <a:rPr lang="es-ES" dirty="0"/>
              <a:t>(Número de soluciones consideradas para la construcción de la nueva generación para las P-</a:t>
            </a:r>
            <a:r>
              <a:rPr lang="es-ES" dirty="0" err="1"/>
              <a:t>Metaheuristicas</a:t>
            </a:r>
            <a:r>
              <a:rPr lang="es-ES" dirty="0"/>
              <a:t>)</a:t>
            </a:r>
          </a:p>
          <a:p>
            <a:pPr algn="just"/>
            <a:r>
              <a:rPr lang="es-ES" dirty="0"/>
              <a:t>GENERATIONAL : False (Se eligen las mejores de todas las instancias generadas para las P-</a:t>
            </a:r>
            <a:r>
              <a:rPr lang="es-ES" dirty="0" err="1"/>
              <a:t>Metaheuris</a:t>
            </a:r>
            <a:r>
              <a:rPr lang="es-ES" dirty="0"/>
              <a:t>)</a:t>
            </a:r>
          </a:p>
        </p:txBody>
      </p:sp>
      <p:sp>
        <p:nvSpPr>
          <p:cNvPr id="10" name="Title 1"/>
          <p:cNvSpPr txBox="1">
            <a:spLocks/>
          </p:cNvSpPr>
          <p:nvPr/>
        </p:nvSpPr>
        <p:spPr>
          <a:xfrm>
            <a:off x="1678957" y="227725"/>
            <a:ext cx="9505512"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a:solidFill>
                  <a:schemeClr val="tx1"/>
                </a:solidFill>
              </a:rPr>
              <a:t>Descripción de 5 instancias para </a:t>
            </a:r>
            <a:r>
              <a:rPr lang="es-ES" dirty="0" smtClean="0">
                <a:solidFill>
                  <a:schemeClr val="tx1"/>
                </a:solidFill>
              </a:rPr>
              <a:t>experimentación</a:t>
            </a:r>
            <a:endParaRPr lang="es-ES" dirty="0">
              <a:solidFill>
                <a:schemeClr val="tx1"/>
              </a:solidFill>
            </a:endParaRPr>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3992245733"/>
                  </p:ext>
                </p:extLst>
              </p:nvPr>
            </p:nvGraphicFramePr>
            <p:xfrm>
              <a:off x="2123439" y="4536115"/>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147824328"/>
                        </a:ext>
                      </a:extLst>
                    </a:gridCol>
                    <a:gridCol w="2709333">
                      <a:extLst>
                        <a:ext uri="{9D8B030D-6E8A-4147-A177-3AD203B41FA5}">
                          <a16:colId xmlns:a16="http://schemas.microsoft.com/office/drawing/2014/main" val="4223509195"/>
                        </a:ext>
                      </a:extLst>
                    </a:gridCol>
                    <a:gridCol w="2709333">
                      <a:extLst>
                        <a:ext uri="{9D8B030D-6E8A-4147-A177-3AD203B41FA5}">
                          <a16:colId xmlns:a16="http://schemas.microsoft.com/office/drawing/2014/main" val="2670034998"/>
                        </a:ext>
                      </a:extLst>
                    </a:gridCol>
                  </a:tblGrid>
                  <a:tr h="370840">
                    <a:tc>
                      <a:txBody>
                        <a:bodyPr/>
                        <a:lstStyle/>
                        <a:p>
                          <a:r>
                            <a:rPr lang="es-ES" dirty="0" smtClean="0"/>
                            <a:t>Instancia</a:t>
                          </a:r>
                          <a:endParaRPr lang="es-ES" dirty="0"/>
                        </a:p>
                      </a:txBody>
                      <a:tcPr/>
                    </a:tc>
                    <a:tc>
                      <a:txBody>
                        <a:bodyPr/>
                        <a:lstStyle/>
                        <a:p>
                          <a:r>
                            <a:rPr lang="es-ES" dirty="0" smtClean="0"/>
                            <a:t>Paso</a:t>
                          </a:r>
                          <a:endParaRPr lang="es-ES" dirty="0"/>
                        </a:p>
                      </a:txBody>
                      <a:tcPr/>
                    </a:tc>
                    <a:tc>
                      <a:txBody>
                        <a:bodyPr/>
                        <a:lstStyle/>
                        <a:p>
                          <a:r>
                            <a:rPr lang="es-ES" dirty="0" smtClean="0"/>
                            <a:t>Tamaño de búsqueda</a:t>
                          </a:r>
                          <a:endParaRPr lang="es-ES" dirty="0"/>
                        </a:p>
                      </a:txBody>
                      <a:tcPr/>
                    </a:tc>
                    <a:extLst>
                      <a:ext uri="{0D108BD9-81ED-4DB2-BD59-A6C34878D82A}">
                        <a16:rowId xmlns:a16="http://schemas.microsoft.com/office/drawing/2014/main" val="3082896262"/>
                      </a:ext>
                    </a:extLst>
                  </a:tr>
                  <a:tr h="370840">
                    <a:tc>
                      <a:txBody>
                        <a:bodyPr/>
                        <a:lstStyle/>
                        <a:p>
                          <a:r>
                            <a:rPr lang="es-ES" dirty="0" smtClean="0"/>
                            <a:t>Intancia_1</a:t>
                          </a:r>
                          <a:endParaRPr lang="es-ES" dirty="0"/>
                        </a:p>
                      </a:txBody>
                      <a:tcPr/>
                    </a:tc>
                    <a:tc>
                      <a:txBody>
                        <a:bodyPr/>
                        <a:lstStyle/>
                        <a:p>
                          <a:r>
                            <a:rPr lang="es-ES" dirty="0" smtClean="0"/>
                            <a:t>0.2</a:t>
                          </a:r>
                          <a:endParaRPr lang="es-ES" dirty="0"/>
                        </a:p>
                      </a:txBody>
                      <a:tcPr/>
                    </a:tc>
                    <a:tc>
                      <a:txBody>
                        <a:bodyPr/>
                        <a:lstStyle/>
                        <a:p>
                          <a:r>
                            <a:rPr lang="es-ES" dirty="0" smtClean="0"/>
                            <a:t>11^5 = </a:t>
                          </a:r>
                          <a14:m>
                            <m:oMath xmlns:m="http://schemas.openxmlformats.org/officeDocument/2006/math">
                              <m:r>
                                <a:rPr lang="es-ES" b="0" i="1" dirty="0" smtClean="0">
                                  <a:latin typeface="Cambria Math" panose="02040503050406030204" pitchFamily="18" charset="0"/>
                                </a:rPr>
                                <m:t>161 051</m:t>
                              </m:r>
                            </m:oMath>
                          </a14:m>
                          <a:endParaRPr lang="es-ES" dirty="0"/>
                        </a:p>
                      </a:txBody>
                      <a:tcPr/>
                    </a:tc>
                    <a:extLst>
                      <a:ext uri="{0D108BD9-81ED-4DB2-BD59-A6C34878D82A}">
                        <a16:rowId xmlns:a16="http://schemas.microsoft.com/office/drawing/2014/main" val="1600364208"/>
                      </a:ext>
                    </a:extLst>
                  </a:tr>
                  <a:tr h="370840">
                    <a:tc>
                      <a:txBody>
                        <a:bodyPr/>
                        <a:lstStyle/>
                        <a:p>
                          <a:r>
                            <a:rPr lang="es-ES" dirty="0" smtClean="0"/>
                            <a:t>Intancia_2</a:t>
                          </a:r>
                          <a:endParaRPr lang="es-ES" dirty="0"/>
                        </a:p>
                      </a:txBody>
                      <a:tcPr/>
                    </a:tc>
                    <a:tc>
                      <a:txBody>
                        <a:bodyPr/>
                        <a:lstStyle/>
                        <a:p>
                          <a:r>
                            <a:rPr lang="es-ES" dirty="0" smtClean="0"/>
                            <a:t>0.1</a:t>
                          </a:r>
                          <a:endParaRPr lang="es-ES" dirty="0"/>
                        </a:p>
                      </a:txBody>
                      <a:tcPr/>
                    </a:tc>
                    <a:tc>
                      <a:txBody>
                        <a:bodyPr/>
                        <a:lstStyle/>
                        <a:p>
                          <a:r>
                            <a:rPr lang="es-ES" dirty="0" smtClean="0"/>
                            <a:t>21^5</a:t>
                          </a:r>
                          <a:r>
                            <a:rPr lang="es-ES" baseline="0" dirty="0" smtClean="0"/>
                            <a:t> = </a:t>
                          </a:r>
                          <a14:m>
                            <m:oMath xmlns:m="http://schemas.openxmlformats.org/officeDocument/2006/math">
                              <m:r>
                                <a:rPr lang="es-ES" b="0" i="1" dirty="0" smtClean="0">
                                  <a:latin typeface="Cambria Math" panose="02040503050406030204" pitchFamily="18" charset="0"/>
                                </a:rPr>
                                <m:t>4 084 101</m:t>
                              </m:r>
                            </m:oMath>
                          </a14:m>
                          <a:endParaRPr lang="es-ES" dirty="0"/>
                        </a:p>
                      </a:txBody>
                      <a:tcPr/>
                    </a:tc>
                    <a:extLst>
                      <a:ext uri="{0D108BD9-81ED-4DB2-BD59-A6C34878D82A}">
                        <a16:rowId xmlns:a16="http://schemas.microsoft.com/office/drawing/2014/main" val="2602565111"/>
                      </a:ext>
                    </a:extLst>
                  </a:tr>
                  <a:tr h="370840">
                    <a:tc>
                      <a:txBody>
                        <a:bodyPr/>
                        <a:lstStyle/>
                        <a:p>
                          <a:r>
                            <a:rPr lang="es-ES" dirty="0" smtClean="0"/>
                            <a:t>Instancia_3</a:t>
                          </a:r>
                          <a:endParaRPr lang="es-ES" dirty="0"/>
                        </a:p>
                      </a:txBody>
                      <a:tcPr/>
                    </a:tc>
                    <a:tc>
                      <a:txBody>
                        <a:bodyPr/>
                        <a:lstStyle/>
                        <a:p>
                          <a:r>
                            <a:rPr lang="es-ES" dirty="0" smtClean="0"/>
                            <a:t>0.05</a:t>
                          </a:r>
                          <a:endParaRPr lang="es-ES" dirty="0"/>
                        </a:p>
                      </a:txBody>
                      <a:tcPr/>
                    </a:tc>
                    <a:tc>
                      <a:txBody>
                        <a:bodyPr/>
                        <a:lstStyle/>
                        <a:p>
                          <a:r>
                            <a:rPr lang="es-ES" dirty="0" smtClean="0"/>
                            <a:t>41^5 = </a:t>
                          </a:r>
                          <a14:m>
                            <m:oMath xmlns:m="http://schemas.openxmlformats.org/officeDocument/2006/math">
                              <m:r>
                                <a:rPr lang="es-ES" b="0" i="1" dirty="0" smtClean="0">
                                  <a:latin typeface="Cambria Math" panose="02040503050406030204" pitchFamily="18" charset="0"/>
                                </a:rPr>
                                <m:t>115 856 201</m:t>
                              </m:r>
                            </m:oMath>
                          </a14:m>
                          <a:endParaRPr lang="es-ES" dirty="0"/>
                        </a:p>
                      </a:txBody>
                      <a:tcPr/>
                    </a:tc>
                    <a:extLst>
                      <a:ext uri="{0D108BD9-81ED-4DB2-BD59-A6C34878D82A}">
                        <a16:rowId xmlns:a16="http://schemas.microsoft.com/office/drawing/2014/main" val="2263011581"/>
                      </a:ext>
                    </a:extLst>
                  </a:tr>
                  <a:tr h="370840">
                    <a:tc>
                      <a:txBody>
                        <a:bodyPr/>
                        <a:lstStyle/>
                        <a:p>
                          <a:r>
                            <a:rPr lang="es-ES" dirty="0" smtClean="0"/>
                            <a:t>Instancia_4</a:t>
                          </a:r>
                          <a:endParaRPr lang="es-ES" dirty="0"/>
                        </a:p>
                      </a:txBody>
                      <a:tcPr/>
                    </a:tc>
                    <a:tc>
                      <a:txBody>
                        <a:bodyPr/>
                        <a:lstStyle/>
                        <a:p>
                          <a:r>
                            <a:rPr lang="es-ES" dirty="0" smtClean="0"/>
                            <a:t>0.02</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101^5 = </a:t>
                          </a:r>
                          <a14:m>
                            <m:oMath xmlns:m="http://schemas.openxmlformats.org/officeDocument/2006/math">
                              <m:r>
                                <a:rPr lang="es-ES" b="0" i="0" dirty="0" smtClean="0">
                                  <a:latin typeface="Cambria Math" panose="02040503050406030204" pitchFamily="18" charset="0"/>
                                </a:rPr>
                                <m:t>1.</m:t>
                              </m:r>
                              <m:r>
                                <a:rPr lang="es-ES" b="0" i="1" dirty="0" smtClean="0">
                                  <a:latin typeface="Cambria Math" panose="02040503050406030204" pitchFamily="18" charset="0"/>
                                </a:rPr>
                                <m:t>05 ∗</m:t>
                              </m:r>
                              <m:r>
                                <a:rPr lang="es-ES" b="0" i="1" dirty="0" smtClean="0">
                                  <a:latin typeface="Cambria Math" panose="02040503050406030204" pitchFamily="18" charset="0"/>
                                </a:rPr>
                                <m:t>𝑒</m:t>
                              </m:r>
                              <m:r>
                                <a:rPr lang="es-ES" b="0" i="1" dirty="0" smtClean="0">
                                  <a:latin typeface="Cambria Math" panose="02040503050406030204" pitchFamily="18" charset="0"/>
                                </a:rPr>
                                <m:t>^10</m:t>
                              </m:r>
                            </m:oMath>
                          </a14:m>
                          <a:endParaRPr lang="es-ES" dirty="0"/>
                        </a:p>
                      </a:txBody>
                      <a:tcPr/>
                    </a:tc>
                    <a:extLst>
                      <a:ext uri="{0D108BD9-81ED-4DB2-BD59-A6C34878D82A}">
                        <a16:rowId xmlns:a16="http://schemas.microsoft.com/office/drawing/2014/main" val="304059788"/>
                      </a:ext>
                    </a:extLst>
                  </a:tr>
                  <a:tr h="370840">
                    <a:tc>
                      <a:txBody>
                        <a:bodyPr/>
                        <a:lstStyle/>
                        <a:p>
                          <a:r>
                            <a:rPr lang="es-ES" dirty="0" smtClean="0"/>
                            <a:t>Instancia_5</a:t>
                          </a:r>
                          <a:endParaRPr lang="es-ES" dirty="0"/>
                        </a:p>
                      </a:txBody>
                      <a:tcPr/>
                    </a:tc>
                    <a:tc>
                      <a:txBody>
                        <a:bodyPr/>
                        <a:lstStyle/>
                        <a:p>
                          <a:r>
                            <a:rPr lang="es-ES" dirty="0" smtClean="0"/>
                            <a:t>0.01</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201^5 = </a:t>
                          </a:r>
                          <a14:m>
                            <m:oMath xmlns:m="http://schemas.openxmlformats.org/officeDocument/2006/math">
                              <m:r>
                                <a:rPr lang="es-ES" b="0" i="0" dirty="0" smtClean="0">
                                  <a:latin typeface="Cambria Math" panose="02040503050406030204" pitchFamily="18" charset="0"/>
                                </a:rPr>
                                <m:t>3.2</m:t>
                              </m:r>
                              <m:r>
                                <a:rPr lang="es-ES" b="0" i="1" dirty="0" smtClean="0">
                                  <a:latin typeface="Cambria Math" panose="02040503050406030204" pitchFamily="18" charset="0"/>
                                </a:rPr>
                                <m:t> ∗</m:t>
                              </m:r>
                              <m:r>
                                <a:rPr lang="es-ES" b="0" i="1" dirty="0" smtClean="0">
                                  <a:latin typeface="Cambria Math" panose="02040503050406030204" pitchFamily="18" charset="0"/>
                                </a:rPr>
                                <m:t>𝑒</m:t>
                              </m:r>
                              <m:r>
                                <a:rPr lang="es-ES" b="0" i="1" dirty="0" smtClean="0">
                                  <a:latin typeface="Cambria Math" panose="02040503050406030204" pitchFamily="18" charset="0"/>
                                </a:rPr>
                                <m:t>^11</m:t>
                              </m:r>
                            </m:oMath>
                          </a14:m>
                          <a:endParaRPr lang="es-ES" dirty="0"/>
                        </a:p>
                      </a:txBody>
                      <a:tcPr/>
                    </a:tc>
                    <a:extLst>
                      <a:ext uri="{0D108BD9-81ED-4DB2-BD59-A6C34878D82A}">
                        <a16:rowId xmlns:a16="http://schemas.microsoft.com/office/drawing/2014/main" val="2787113496"/>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3992245733"/>
                  </p:ext>
                </p:extLst>
              </p:nvPr>
            </p:nvGraphicFramePr>
            <p:xfrm>
              <a:off x="2123439" y="4536115"/>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147824328"/>
                        </a:ext>
                      </a:extLst>
                    </a:gridCol>
                    <a:gridCol w="2709333">
                      <a:extLst>
                        <a:ext uri="{9D8B030D-6E8A-4147-A177-3AD203B41FA5}">
                          <a16:colId xmlns:a16="http://schemas.microsoft.com/office/drawing/2014/main" val="4223509195"/>
                        </a:ext>
                      </a:extLst>
                    </a:gridCol>
                    <a:gridCol w="2709333">
                      <a:extLst>
                        <a:ext uri="{9D8B030D-6E8A-4147-A177-3AD203B41FA5}">
                          <a16:colId xmlns:a16="http://schemas.microsoft.com/office/drawing/2014/main" val="2670034998"/>
                        </a:ext>
                      </a:extLst>
                    </a:gridCol>
                  </a:tblGrid>
                  <a:tr h="370840">
                    <a:tc>
                      <a:txBody>
                        <a:bodyPr/>
                        <a:lstStyle/>
                        <a:p>
                          <a:r>
                            <a:rPr lang="es-ES" dirty="0" smtClean="0"/>
                            <a:t>Instancia</a:t>
                          </a:r>
                          <a:endParaRPr lang="es-ES" dirty="0"/>
                        </a:p>
                      </a:txBody>
                      <a:tcPr/>
                    </a:tc>
                    <a:tc>
                      <a:txBody>
                        <a:bodyPr/>
                        <a:lstStyle/>
                        <a:p>
                          <a:r>
                            <a:rPr lang="es-ES" dirty="0" smtClean="0"/>
                            <a:t>Paso</a:t>
                          </a:r>
                          <a:endParaRPr lang="es-ES" dirty="0"/>
                        </a:p>
                      </a:txBody>
                      <a:tcPr/>
                    </a:tc>
                    <a:tc>
                      <a:txBody>
                        <a:bodyPr/>
                        <a:lstStyle/>
                        <a:p>
                          <a:r>
                            <a:rPr lang="es-ES" dirty="0" smtClean="0"/>
                            <a:t>Tamaño de búsqueda</a:t>
                          </a:r>
                          <a:endParaRPr lang="es-ES" dirty="0"/>
                        </a:p>
                      </a:txBody>
                      <a:tcPr/>
                    </a:tc>
                    <a:extLst>
                      <a:ext uri="{0D108BD9-81ED-4DB2-BD59-A6C34878D82A}">
                        <a16:rowId xmlns:a16="http://schemas.microsoft.com/office/drawing/2014/main" val="3082896262"/>
                      </a:ext>
                    </a:extLst>
                  </a:tr>
                  <a:tr h="370840">
                    <a:tc>
                      <a:txBody>
                        <a:bodyPr/>
                        <a:lstStyle/>
                        <a:p>
                          <a:r>
                            <a:rPr lang="es-ES" dirty="0" smtClean="0"/>
                            <a:t>Intancia_1</a:t>
                          </a:r>
                          <a:endParaRPr lang="es-ES" dirty="0"/>
                        </a:p>
                      </a:txBody>
                      <a:tcPr/>
                    </a:tc>
                    <a:tc>
                      <a:txBody>
                        <a:bodyPr/>
                        <a:lstStyle/>
                        <a:p>
                          <a:r>
                            <a:rPr lang="es-ES" dirty="0" smtClean="0"/>
                            <a:t>0.2</a:t>
                          </a:r>
                          <a:endParaRPr lang="es-ES" dirty="0"/>
                        </a:p>
                      </a:txBody>
                      <a:tcPr/>
                    </a:tc>
                    <a:tc>
                      <a:txBody>
                        <a:bodyPr/>
                        <a:lstStyle/>
                        <a:p>
                          <a:endParaRPr lang="es-ES"/>
                        </a:p>
                      </a:txBody>
                      <a:tcPr>
                        <a:blipFill>
                          <a:blip r:embed="rId4"/>
                          <a:stretch>
                            <a:fillRect l="-200000" t="-108197" r="-899" b="-422951"/>
                          </a:stretch>
                        </a:blipFill>
                      </a:tcPr>
                    </a:tc>
                    <a:extLst>
                      <a:ext uri="{0D108BD9-81ED-4DB2-BD59-A6C34878D82A}">
                        <a16:rowId xmlns:a16="http://schemas.microsoft.com/office/drawing/2014/main" val="1600364208"/>
                      </a:ext>
                    </a:extLst>
                  </a:tr>
                  <a:tr h="370840">
                    <a:tc>
                      <a:txBody>
                        <a:bodyPr/>
                        <a:lstStyle/>
                        <a:p>
                          <a:r>
                            <a:rPr lang="es-ES" dirty="0" smtClean="0"/>
                            <a:t>Intancia_2</a:t>
                          </a:r>
                          <a:endParaRPr lang="es-ES" dirty="0"/>
                        </a:p>
                      </a:txBody>
                      <a:tcPr/>
                    </a:tc>
                    <a:tc>
                      <a:txBody>
                        <a:bodyPr/>
                        <a:lstStyle/>
                        <a:p>
                          <a:r>
                            <a:rPr lang="es-ES" dirty="0" smtClean="0"/>
                            <a:t>0.1</a:t>
                          </a:r>
                          <a:endParaRPr lang="es-ES" dirty="0"/>
                        </a:p>
                      </a:txBody>
                      <a:tcPr/>
                    </a:tc>
                    <a:tc>
                      <a:txBody>
                        <a:bodyPr/>
                        <a:lstStyle/>
                        <a:p>
                          <a:endParaRPr lang="es-ES"/>
                        </a:p>
                      </a:txBody>
                      <a:tcPr>
                        <a:blipFill>
                          <a:blip r:embed="rId4"/>
                          <a:stretch>
                            <a:fillRect l="-200000" t="-208197" r="-899" b="-322951"/>
                          </a:stretch>
                        </a:blipFill>
                      </a:tcPr>
                    </a:tc>
                    <a:extLst>
                      <a:ext uri="{0D108BD9-81ED-4DB2-BD59-A6C34878D82A}">
                        <a16:rowId xmlns:a16="http://schemas.microsoft.com/office/drawing/2014/main" val="2602565111"/>
                      </a:ext>
                    </a:extLst>
                  </a:tr>
                  <a:tr h="370840">
                    <a:tc>
                      <a:txBody>
                        <a:bodyPr/>
                        <a:lstStyle/>
                        <a:p>
                          <a:r>
                            <a:rPr lang="es-ES" dirty="0" smtClean="0"/>
                            <a:t>Instancia_3</a:t>
                          </a:r>
                          <a:endParaRPr lang="es-ES" dirty="0"/>
                        </a:p>
                      </a:txBody>
                      <a:tcPr/>
                    </a:tc>
                    <a:tc>
                      <a:txBody>
                        <a:bodyPr/>
                        <a:lstStyle/>
                        <a:p>
                          <a:r>
                            <a:rPr lang="es-ES" dirty="0" smtClean="0"/>
                            <a:t>0.05</a:t>
                          </a:r>
                          <a:endParaRPr lang="es-ES" dirty="0"/>
                        </a:p>
                      </a:txBody>
                      <a:tcPr/>
                    </a:tc>
                    <a:tc>
                      <a:txBody>
                        <a:bodyPr/>
                        <a:lstStyle/>
                        <a:p>
                          <a:endParaRPr lang="es-ES"/>
                        </a:p>
                      </a:txBody>
                      <a:tcPr>
                        <a:blipFill>
                          <a:blip r:embed="rId4"/>
                          <a:stretch>
                            <a:fillRect l="-200000" t="-308197" r="-899" b="-222951"/>
                          </a:stretch>
                        </a:blipFill>
                      </a:tcPr>
                    </a:tc>
                    <a:extLst>
                      <a:ext uri="{0D108BD9-81ED-4DB2-BD59-A6C34878D82A}">
                        <a16:rowId xmlns:a16="http://schemas.microsoft.com/office/drawing/2014/main" val="2263011581"/>
                      </a:ext>
                    </a:extLst>
                  </a:tr>
                  <a:tr h="370840">
                    <a:tc>
                      <a:txBody>
                        <a:bodyPr/>
                        <a:lstStyle/>
                        <a:p>
                          <a:r>
                            <a:rPr lang="es-ES" dirty="0" smtClean="0"/>
                            <a:t>Instancia_4</a:t>
                          </a:r>
                          <a:endParaRPr lang="es-ES" dirty="0"/>
                        </a:p>
                      </a:txBody>
                      <a:tcPr/>
                    </a:tc>
                    <a:tc>
                      <a:txBody>
                        <a:bodyPr/>
                        <a:lstStyle/>
                        <a:p>
                          <a:r>
                            <a:rPr lang="es-ES" dirty="0" smtClean="0"/>
                            <a:t>0.02</a:t>
                          </a:r>
                          <a:endParaRPr lang="es-ES" dirty="0"/>
                        </a:p>
                      </a:txBody>
                      <a:tcPr/>
                    </a:tc>
                    <a:tc>
                      <a:txBody>
                        <a:bodyPr/>
                        <a:lstStyle/>
                        <a:p>
                          <a:endParaRPr lang="es-ES"/>
                        </a:p>
                      </a:txBody>
                      <a:tcPr>
                        <a:blipFill>
                          <a:blip r:embed="rId4"/>
                          <a:stretch>
                            <a:fillRect l="-200000" t="-408197" r="-899" b="-122951"/>
                          </a:stretch>
                        </a:blipFill>
                      </a:tcPr>
                    </a:tc>
                    <a:extLst>
                      <a:ext uri="{0D108BD9-81ED-4DB2-BD59-A6C34878D82A}">
                        <a16:rowId xmlns:a16="http://schemas.microsoft.com/office/drawing/2014/main" val="304059788"/>
                      </a:ext>
                    </a:extLst>
                  </a:tr>
                  <a:tr h="370840">
                    <a:tc>
                      <a:txBody>
                        <a:bodyPr/>
                        <a:lstStyle/>
                        <a:p>
                          <a:r>
                            <a:rPr lang="es-ES" dirty="0" smtClean="0"/>
                            <a:t>Instancia_5</a:t>
                          </a:r>
                          <a:endParaRPr lang="es-ES" dirty="0"/>
                        </a:p>
                      </a:txBody>
                      <a:tcPr/>
                    </a:tc>
                    <a:tc>
                      <a:txBody>
                        <a:bodyPr/>
                        <a:lstStyle/>
                        <a:p>
                          <a:r>
                            <a:rPr lang="es-ES" dirty="0" smtClean="0"/>
                            <a:t>0.01</a:t>
                          </a:r>
                          <a:endParaRPr lang="es-ES" dirty="0"/>
                        </a:p>
                      </a:txBody>
                      <a:tcPr/>
                    </a:tc>
                    <a:tc>
                      <a:txBody>
                        <a:bodyPr/>
                        <a:lstStyle/>
                        <a:p>
                          <a:endParaRPr lang="es-ES"/>
                        </a:p>
                      </a:txBody>
                      <a:tcPr>
                        <a:blipFill>
                          <a:blip r:embed="rId4"/>
                          <a:stretch>
                            <a:fillRect l="-200000" t="-508197" r="-899" b="-22951"/>
                          </a:stretch>
                        </a:blipFill>
                      </a:tcPr>
                    </a:tc>
                    <a:extLst>
                      <a:ext uri="{0D108BD9-81ED-4DB2-BD59-A6C34878D82A}">
                        <a16:rowId xmlns:a16="http://schemas.microsoft.com/office/drawing/2014/main" val="2787113496"/>
                      </a:ext>
                    </a:extLst>
                  </a:tr>
                </a:tbl>
              </a:graphicData>
            </a:graphic>
          </p:graphicFrame>
        </mc:Fallback>
      </mc:AlternateContent>
    </p:spTree>
    <p:extLst>
      <p:ext uri="{BB962C8B-B14F-4D97-AF65-F5344CB8AC3E}">
        <p14:creationId xmlns:p14="http://schemas.microsoft.com/office/powerpoint/2010/main" val="23886438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95484" y="0"/>
            <a:ext cx="11220596" cy="6858000"/>
          </a:xfrm>
          <a:prstGeom prst="rect">
            <a:avLst/>
          </a:prstGeom>
        </p:spPr>
      </p:pic>
      <p:sp>
        <p:nvSpPr>
          <p:cNvPr id="3" name="Title 1"/>
          <p:cNvSpPr txBox="1">
            <a:spLocks/>
          </p:cNvSpPr>
          <p:nvPr/>
        </p:nvSpPr>
        <p:spPr>
          <a:xfrm>
            <a:off x="1678957" y="227725"/>
            <a:ext cx="9505512"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Resultados obtenidos</a:t>
            </a:r>
            <a:endParaRPr lang="es-ES" dirty="0">
              <a:solidFill>
                <a:schemeClr val="tx1"/>
              </a:solidFill>
            </a:endParaRPr>
          </a:p>
        </p:txBody>
      </p:sp>
      <p:pic>
        <p:nvPicPr>
          <p:cNvPr id="2" name="Picture 1"/>
          <p:cNvPicPr>
            <a:picLocks noChangeAspect="1"/>
          </p:cNvPicPr>
          <p:nvPr/>
        </p:nvPicPr>
        <p:blipFill rotWithShape="1">
          <a:blip r:embed="rId3"/>
          <a:srcRect l="910" t="8872" r="1225" b="6930"/>
          <a:stretch/>
        </p:blipFill>
        <p:spPr>
          <a:xfrm>
            <a:off x="1849120" y="1123837"/>
            <a:ext cx="8646160" cy="1676400"/>
          </a:xfrm>
          <a:prstGeom prst="rect">
            <a:avLst/>
          </a:prstGeom>
        </p:spPr>
      </p:pic>
      <p:pic>
        <p:nvPicPr>
          <p:cNvPr id="5" name="Picture 4"/>
          <p:cNvPicPr>
            <a:picLocks noChangeAspect="1"/>
          </p:cNvPicPr>
          <p:nvPr/>
        </p:nvPicPr>
        <p:blipFill rotWithShape="1">
          <a:blip r:embed="rId4"/>
          <a:srcRect l="3684" t="7546" r="3134" b="20502"/>
          <a:stretch/>
        </p:blipFill>
        <p:spPr>
          <a:xfrm>
            <a:off x="2335955" y="3109976"/>
            <a:ext cx="6888480" cy="3385382"/>
          </a:xfrm>
          <a:prstGeom prst="rect">
            <a:avLst/>
          </a:prstGeom>
        </p:spPr>
      </p:pic>
      <p:grpSp>
        <p:nvGrpSpPr>
          <p:cNvPr id="6" name="Group 5"/>
          <p:cNvGrpSpPr/>
          <p:nvPr/>
        </p:nvGrpSpPr>
        <p:grpSpPr>
          <a:xfrm>
            <a:off x="9343798" y="4060952"/>
            <a:ext cx="1840671" cy="1679448"/>
            <a:chOff x="9323478" y="3624072"/>
            <a:chExt cx="1840671" cy="1679448"/>
          </a:xfrm>
        </p:grpSpPr>
        <p:pic>
          <p:nvPicPr>
            <p:cNvPr id="8" name="Picture 7"/>
            <p:cNvPicPr>
              <a:picLocks noChangeAspect="1"/>
            </p:cNvPicPr>
            <p:nvPr/>
          </p:nvPicPr>
          <p:blipFill rotWithShape="1">
            <a:blip r:embed="rId4"/>
            <a:srcRect l="62828" t="81504" r="19443" b="12018"/>
            <a:stretch/>
          </p:blipFill>
          <p:spPr>
            <a:xfrm>
              <a:off x="9445398" y="4998720"/>
              <a:ext cx="1310640" cy="304800"/>
            </a:xfrm>
            <a:prstGeom prst="rect">
              <a:avLst/>
            </a:prstGeom>
          </p:spPr>
        </p:pic>
        <p:pic>
          <p:nvPicPr>
            <p:cNvPr id="9" name="Picture 8"/>
            <p:cNvPicPr>
              <a:picLocks noChangeAspect="1"/>
            </p:cNvPicPr>
            <p:nvPr/>
          </p:nvPicPr>
          <p:blipFill rotWithShape="1">
            <a:blip r:embed="rId4"/>
            <a:srcRect l="14828" t="80185" r="60984" b="4221"/>
            <a:stretch/>
          </p:blipFill>
          <p:spPr>
            <a:xfrm>
              <a:off x="9323478" y="3624072"/>
              <a:ext cx="1788160" cy="733693"/>
            </a:xfrm>
            <a:prstGeom prst="rect">
              <a:avLst/>
            </a:prstGeom>
          </p:spPr>
        </p:pic>
        <p:pic>
          <p:nvPicPr>
            <p:cNvPr id="10" name="Picture 9"/>
            <p:cNvPicPr>
              <a:picLocks noChangeAspect="1"/>
            </p:cNvPicPr>
            <p:nvPr/>
          </p:nvPicPr>
          <p:blipFill rotWithShape="1">
            <a:blip r:embed="rId4"/>
            <a:srcRect l="38776" t="80640" r="37310" b="4221"/>
            <a:stretch/>
          </p:blipFill>
          <p:spPr>
            <a:xfrm>
              <a:off x="9396309" y="4319418"/>
              <a:ext cx="1767840" cy="712286"/>
            </a:xfrm>
            <a:prstGeom prst="rect">
              <a:avLst/>
            </a:prstGeom>
          </p:spPr>
        </p:pic>
      </p:grpSp>
      <p:sp>
        <p:nvSpPr>
          <p:cNvPr id="11" name="TextBox 10"/>
          <p:cNvSpPr txBox="1"/>
          <p:nvPr/>
        </p:nvSpPr>
        <p:spPr>
          <a:xfrm>
            <a:off x="9753600" y="3691620"/>
            <a:ext cx="1211306" cy="369332"/>
          </a:xfrm>
          <a:prstGeom prst="rect">
            <a:avLst/>
          </a:prstGeom>
          <a:noFill/>
        </p:spPr>
        <p:txBody>
          <a:bodyPr wrap="square" rtlCol="0">
            <a:spAutoFit/>
          </a:bodyPr>
          <a:lstStyle/>
          <a:p>
            <a:r>
              <a:rPr lang="es-ES" dirty="0" smtClean="0"/>
              <a:t>Leyenda</a:t>
            </a:r>
            <a:endParaRPr lang="es-ES" dirty="0"/>
          </a:p>
        </p:txBody>
      </p:sp>
    </p:spTree>
    <p:extLst>
      <p:ext uri="{BB962C8B-B14F-4D97-AF65-F5344CB8AC3E}">
        <p14:creationId xmlns:p14="http://schemas.microsoft.com/office/powerpoint/2010/main" val="107012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95484" y="0"/>
            <a:ext cx="11220596" cy="6858000"/>
          </a:xfrm>
          <a:prstGeom prst="rect">
            <a:avLst/>
          </a:prstGeom>
        </p:spPr>
      </p:pic>
      <p:sp>
        <p:nvSpPr>
          <p:cNvPr id="3" name="Title 1"/>
          <p:cNvSpPr txBox="1">
            <a:spLocks/>
          </p:cNvSpPr>
          <p:nvPr/>
        </p:nvSpPr>
        <p:spPr>
          <a:xfrm>
            <a:off x="1678957" y="227725"/>
            <a:ext cx="9505512"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Mejores resultados obtenidos</a:t>
            </a:r>
            <a:endParaRPr lang="es-ES" dirty="0">
              <a:solidFill>
                <a:schemeClr val="tx1"/>
              </a:solidFill>
            </a:endParaRPr>
          </a:p>
        </p:txBody>
      </p:sp>
      <p:sp>
        <p:nvSpPr>
          <p:cNvPr id="13" name="Content Placeholder 2"/>
          <p:cNvSpPr>
            <a:spLocks noGrp="1"/>
          </p:cNvSpPr>
          <p:nvPr>
            <p:ph idx="1"/>
          </p:nvPr>
        </p:nvSpPr>
        <p:spPr>
          <a:xfrm>
            <a:off x="1857588" y="955547"/>
            <a:ext cx="7315200" cy="1844689"/>
          </a:xfrm>
        </p:spPr>
        <p:txBody>
          <a:bodyPr>
            <a:normAutofit fontScale="92500" lnSpcReduction="20000"/>
          </a:bodyPr>
          <a:lstStyle/>
          <a:p>
            <a:pPr algn="just"/>
            <a:r>
              <a:rPr lang="es-ES" dirty="0" smtClean="0"/>
              <a:t>Búsqueda Aleatoria  -&gt;</a:t>
            </a:r>
            <a:r>
              <a:rPr lang="en-US" dirty="0" smtClean="0"/>
              <a:t>[-</a:t>
            </a:r>
            <a:r>
              <a:rPr lang="en-US" dirty="0"/>
              <a:t>0.3, 0.8, 0.15, 0.5, -0.15] </a:t>
            </a:r>
            <a:r>
              <a:rPr lang="en-US" dirty="0" smtClean="0"/>
              <a:t>-&gt; 41.234</a:t>
            </a:r>
            <a:endParaRPr lang="es-ES" dirty="0" smtClean="0"/>
          </a:p>
          <a:p>
            <a:pPr algn="just"/>
            <a:r>
              <a:rPr lang="es-ES" dirty="0" smtClean="0"/>
              <a:t>Camino </a:t>
            </a:r>
            <a:r>
              <a:rPr lang="es-ES" dirty="0"/>
              <a:t>Aleatorio  </a:t>
            </a:r>
            <a:r>
              <a:rPr lang="es-ES" dirty="0" smtClean="0"/>
              <a:t>-&gt; </a:t>
            </a:r>
            <a:r>
              <a:rPr lang="en-US" dirty="0" smtClean="0"/>
              <a:t> </a:t>
            </a:r>
            <a:r>
              <a:rPr lang="en-US" dirty="0"/>
              <a:t>[-0.2, 0.8, 0.0, 0.7, -0.2] </a:t>
            </a:r>
            <a:r>
              <a:rPr lang="en-US" dirty="0" smtClean="0"/>
              <a:t>-&gt; 40.913</a:t>
            </a:r>
            <a:endParaRPr lang="es-ES" dirty="0"/>
          </a:p>
          <a:p>
            <a:pPr algn="just"/>
            <a:r>
              <a:rPr lang="es-ES" dirty="0" smtClean="0"/>
              <a:t>Escalador </a:t>
            </a:r>
            <a:r>
              <a:rPr lang="es-ES" dirty="0"/>
              <a:t>de </a:t>
            </a:r>
            <a:r>
              <a:rPr lang="es-ES" dirty="0" smtClean="0"/>
              <a:t>Colinas  -&gt; </a:t>
            </a:r>
            <a:r>
              <a:rPr lang="en-US" dirty="0"/>
              <a:t>[-0.49, 0.74, 0.23, 0.56, 0.04] </a:t>
            </a:r>
            <a:r>
              <a:rPr lang="en-US" dirty="0" smtClean="0"/>
              <a:t>-&gt; 35.2743</a:t>
            </a:r>
            <a:endParaRPr lang="es-ES" dirty="0" smtClean="0"/>
          </a:p>
          <a:p>
            <a:pPr algn="just"/>
            <a:r>
              <a:rPr lang="es-ES" dirty="0" smtClean="0"/>
              <a:t>Algoritmo Genético   -&gt; </a:t>
            </a:r>
            <a:r>
              <a:rPr lang="en-US" dirty="0"/>
              <a:t>[-0.35, 0.8, 0.08, 0.67, -0.03]  </a:t>
            </a:r>
            <a:r>
              <a:rPr lang="en-US" dirty="0" smtClean="0"/>
              <a:t> -&gt;  37.8738</a:t>
            </a:r>
            <a:endParaRPr lang="es-ES" dirty="0" smtClean="0"/>
          </a:p>
          <a:p>
            <a:pPr algn="just"/>
            <a:r>
              <a:rPr lang="es-ES" dirty="0" smtClean="0"/>
              <a:t>Estrategia </a:t>
            </a:r>
            <a:r>
              <a:rPr lang="es-ES" dirty="0"/>
              <a:t>Evolutiva </a:t>
            </a:r>
            <a:r>
              <a:rPr lang="es-ES" dirty="0" smtClean="0"/>
              <a:t>  -&gt; </a:t>
            </a:r>
            <a:r>
              <a:rPr lang="en-US" dirty="0"/>
              <a:t>[-0.46, 0.73, 0.22, 0.57, 0.02] </a:t>
            </a:r>
            <a:r>
              <a:rPr lang="en-US" dirty="0" smtClean="0"/>
              <a:t> -&gt; 35.5789</a:t>
            </a:r>
            <a:endParaRPr lang="es-ES" dirty="0"/>
          </a:p>
        </p:txBody>
      </p:sp>
      <p:sp>
        <p:nvSpPr>
          <p:cNvPr id="4" name="Right Brace 3"/>
          <p:cNvSpPr/>
          <p:nvPr/>
        </p:nvSpPr>
        <p:spPr>
          <a:xfrm>
            <a:off x="8432800" y="1718197"/>
            <a:ext cx="303108" cy="1016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5" name="TextBox 14"/>
          <p:cNvSpPr txBox="1"/>
          <p:nvPr/>
        </p:nvSpPr>
        <p:spPr>
          <a:xfrm>
            <a:off x="8930640" y="2041531"/>
            <a:ext cx="1168400" cy="369332"/>
          </a:xfrm>
          <a:prstGeom prst="rect">
            <a:avLst/>
          </a:prstGeom>
          <a:noFill/>
        </p:spPr>
        <p:txBody>
          <a:bodyPr wrap="square" rtlCol="0">
            <a:spAutoFit/>
          </a:bodyPr>
          <a:lstStyle/>
          <a:p>
            <a:r>
              <a:rPr lang="es-ES" dirty="0" smtClean="0"/>
              <a:t>Paso 0.01</a:t>
            </a:r>
            <a:endParaRPr lang="es-ES" dirty="0"/>
          </a:p>
        </p:txBody>
      </p:sp>
      <p:sp>
        <p:nvSpPr>
          <p:cNvPr id="16" name="TextBox 15"/>
          <p:cNvSpPr txBox="1"/>
          <p:nvPr/>
        </p:nvSpPr>
        <p:spPr>
          <a:xfrm>
            <a:off x="8767219" y="1333486"/>
            <a:ext cx="1168400" cy="369332"/>
          </a:xfrm>
          <a:prstGeom prst="rect">
            <a:avLst/>
          </a:prstGeom>
          <a:noFill/>
        </p:spPr>
        <p:txBody>
          <a:bodyPr wrap="square" rtlCol="0">
            <a:spAutoFit/>
          </a:bodyPr>
          <a:lstStyle/>
          <a:p>
            <a:r>
              <a:rPr lang="es-ES" dirty="0" smtClean="0"/>
              <a:t>Paso 0.1</a:t>
            </a:r>
            <a:endParaRPr lang="es-ES" dirty="0"/>
          </a:p>
        </p:txBody>
      </p:sp>
      <p:sp>
        <p:nvSpPr>
          <p:cNvPr id="17" name="TextBox 16"/>
          <p:cNvSpPr txBox="1"/>
          <p:nvPr/>
        </p:nvSpPr>
        <p:spPr>
          <a:xfrm>
            <a:off x="8700333" y="948915"/>
            <a:ext cx="1168400" cy="369332"/>
          </a:xfrm>
          <a:prstGeom prst="rect">
            <a:avLst/>
          </a:prstGeom>
          <a:noFill/>
        </p:spPr>
        <p:txBody>
          <a:bodyPr wrap="square" rtlCol="0">
            <a:spAutoFit/>
          </a:bodyPr>
          <a:lstStyle/>
          <a:p>
            <a:r>
              <a:rPr lang="es-ES" dirty="0" smtClean="0"/>
              <a:t>Paso 0.05</a:t>
            </a:r>
            <a:endParaRPr lang="es-ES" dirty="0"/>
          </a:p>
        </p:txBody>
      </p:sp>
      <p:cxnSp>
        <p:nvCxnSpPr>
          <p:cNvPr id="19" name="Straight Arrow Connector 18"/>
          <p:cNvCxnSpPr>
            <a:endCxn id="16" idx="1"/>
          </p:cNvCxnSpPr>
          <p:nvPr/>
        </p:nvCxnSpPr>
        <p:spPr>
          <a:xfrm>
            <a:off x="7599680" y="1518152"/>
            <a:ext cx="1167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853680" y="1123837"/>
            <a:ext cx="8568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Marcador de contenido 5"/>
          <p:cNvGraphicFramePr>
            <a:graphicFrameLocks/>
          </p:cNvGraphicFramePr>
          <p:nvPr>
            <p:extLst>
              <p:ext uri="{D42A27DB-BD31-4B8C-83A1-F6EECF244321}">
                <p14:modId xmlns:p14="http://schemas.microsoft.com/office/powerpoint/2010/main" val="1913508346"/>
              </p:ext>
            </p:extLst>
          </p:nvPr>
        </p:nvGraphicFramePr>
        <p:xfrm>
          <a:off x="1532468" y="2815475"/>
          <a:ext cx="9338732" cy="39409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94355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a:solidFill>
                  <a:schemeClr val="tx1"/>
                </a:solidFill>
              </a:rPr>
              <a:t>Resultados obtenidos</a:t>
            </a:r>
          </a:p>
        </p:txBody>
      </p:sp>
      <p:sp>
        <p:nvSpPr>
          <p:cNvPr id="2" name="Content Placeholder 1"/>
          <p:cNvSpPr>
            <a:spLocks noGrp="1"/>
          </p:cNvSpPr>
          <p:nvPr>
            <p:ph idx="1"/>
          </p:nvPr>
        </p:nvSpPr>
        <p:spPr>
          <a:xfrm>
            <a:off x="3869268" y="5263388"/>
            <a:ext cx="7804572" cy="1117092"/>
          </a:xfrm>
        </p:spPr>
        <p:txBody>
          <a:bodyPr>
            <a:normAutofit lnSpcReduction="10000"/>
          </a:bodyPr>
          <a:lstStyle/>
          <a:p>
            <a:pPr algn="just"/>
            <a:r>
              <a:rPr lang="es-ES" dirty="0"/>
              <a:t>Aparentemente la Estrategia Evolutiva da mejores resultados que el Escalador de Colinas pero para </a:t>
            </a:r>
            <a:r>
              <a:rPr lang="es-ES" dirty="0" smtClean="0"/>
              <a:t>confirmar si las diferencias tienen impacto desde el punto de vista estadístico </a:t>
            </a:r>
            <a:r>
              <a:rPr lang="es-ES" dirty="0"/>
              <a:t>se realizan pruebas no </a:t>
            </a:r>
            <a:r>
              <a:rPr lang="es-ES" dirty="0" smtClean="0"/>
              <a:t>paramétricas</a:t>
            </a:r>
            <a:endParaRPr lang="es-ES" dirty="0"/>
          </a:p>
        </p:txBody>
      </p:sp>
      <p:pic>
        <p:nvPicPr>
          <p:cNvPr id="5" name="Picture 4"/>
          <p:cNvPicPr>
            <a:picLocks noChangeAspect="1"/>
          </p:cNvPicPr>
          <p:nvPr/>
        </p:nvPicPr>
        <p:blipFill rotWithShape="1">
          <a:blip r:embed="rId2"/>
          <a:srcRect l="828" t="5457" r="3701" b="3568"/>
          <a:stretch/>
        </p:blipFill>
        <p:spPr>
          <a:xfrm>
            <a:off x="4417906" y="1123837"/>
            <a:ext cx="6766561" cy="3891280"/>
          </a:xfrm>
          <a:prstGeom prst="rect">
            <a:avLst/>
          </a:prstGeom>
        </p:spPr>
      </p:pic>
    </p:spTree>
    <p:extLst>
      <p:ext uri="{BB962C8B-B14F-4D97-AF65-F5344CB8AC3E}">
        <p14:creationId xmlns:p14="http://schemas.microsoft.com/office/powerpoint/2010/main" val="1545714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ES" dirty="0" smtClean="0"/>
              <a:t>Hipótesis :</a:t>
            </a:r>
            <a:r>
              <a:rPr lang="es-ES" u="sng" dirty="0" smtClean="0"/>
              <a:t/>
            </a:r>
            <a:br>
              <a:rPr lang="es-ES" u="sng" dirty="0" smtClean="0"/>
            </a:br>
            <a:r>
              <a:rPr lang="es-ES" sz="2800" dirty="0"/>
              <a:t>Existen diferencias significativas entre los algoritmos</a:t>
            </a:r>
            <a:r>
              <a:rPr lang="es-ES" sz="2800" u="sng" dirty="0" smtClean="0"/>
              <a:t> </a:t>
            </a:r>
            <a:br>
              <a:rPr lang="es-ES" sz="2800" u="sng" dirty="0" smtClean="0"/>
            </a:br>
            <a:r>
              <a:rPr lang="es-ES" u="sng" dirty="0" smtClean="0"/>
              <a:t/>
            </a:r>
            <a:br>
              <a:rPr lang="es-ES" u="sng" dirty="0" smtClean="0"/>
            </a:br>
            <a:r>
              <a:rPr lang="es-ES" dirty="0" err="1" smtClean="0"/>
              <a:t>alpha</a:t>
            </a:r>
            <a:r>
              <a:rPr lang="es-ES" dirty="0"/>
              <a:t>:</a:t>
            </a:r>
            <a:r>
              <a:rPr lang="es-ES" dirty="0" smtClean="0"/>
              <a:t> 0.05 </a:t>
            </a:r>
            <a:br>
              <a:rPr lang="es-ES" dirty="0" smtClean="0"/>
            </a:br>
            <a:endParaRPr lang="es-ES" dirty="0"/>
          </a:p>
        </p:txBody>
      </p:sp>
      <p:sp>
        <p:nvSpPr>
          <p:cNvPr id="3" name="Content Placeholder 2"/>
          <p:cNvSpPr>
            <a:spLocks noGrp="1"/>
          </p:cNvSpPr>
          <p:nvPr>
            <p:ph idx="1"/>
          </p:nvPr>
        </p:nvSpPr>
        <p:spPr>
          <a:xfrm>
            <a:off x="3869268" y="1026161"/>
            <a:ext cx="7499772" cy="5354319"/>
          </a:xfrm>
        </p:spPr>
        <p:txBody>
          <a:bodyPr>
            <a:normAutofit fontScale="92500" lnSpcReduction="20000"/>
          </a:bodyPr>
          <a:lstStyle/>
          <a:p>
            <a:r>
              <a:rPr lang="es-ES" dirty="0" smtClean="0"/>
              <a:t>Resultados obtenidos en el Test de Friedman</a:t>
            </a:r>
          </a:p>
          <a:p>
            <a:pPr marL="0" indent="0">
              <a:buNone/>
            </a:pPr>
            <a:endParaRPr lang="es-ES" dirty="0" smtClean="0"/>
          </a:p>
          <a:p>
            <a:endParaRPr lang="es-ES" dirty="0"/>
          </a:p>
          <a:p>
            <a:endParaRPr lang="es-ES" dirty="0" smtClean="0"/>
          </a:p>
          <a:p>
            <a:endParaRPr lang="es-ES" dirty="0"/>
          </a:p>
          <a:p>
            <a:endParaRPr lang="es-ES" dirty="0" smtClean="0"/>
          </a:p>
          <a:p>
            <a:endParaRPr lang="es-ES" dirty="0" smtClean="0"/>
          </a:p>
          <a:p>
            <a:pPr marL="0" indent="0">
              <a:buNone/>
            </a:pPr>
            <a:endParaRPr lang="es-ES" dirty="0" smtClean="0"/>
          </a:p>
          <a:p>
            <a:r>
              <a:rPr lang="es-ES" dirty="0" smtClean="0"/>
              <a:t>Estadística </a:t>
            </a:r>
            <a:r>
              <a:rPr lang="es-ES" dirty="0"/>
              <a:t>de Friedman considerando el rendimiento de reducción (distribuido según </a:t>
            </a:r>
            <a:r>
              <a:rPr lang="es-ES" dirty="0" err="1"/>
              <a:t>chi</a:t>
            </a:r>
            <a:r>
              <a:rPr lang="es-ES" dirty="0"/>
              <a:t>-cuadrado con 4 grados de </a:t>
            </a:r>
            <a:r>
              <a:rPr lang="es-ES" dirty="0" smtClean="0"/>
              <a:t>libertad): </a:t>
            </a:r>
            <a:r>
              <a:rPr lang="es-ES" dirty="0"/>
              <a:t>14.2 </a:t>
            </a:r>
            <a:endParaRPr lang="es-ES" dirty="0" smtClean="0"/>
          </a:p>
          <a:p>
            <a:r>
              <a:rPr lang="es-ES" dirty="0" smtClean="0"/>
              <a:t>P-</a:t>
            </a:r>
            <a:r>
              <a:rPr lang="es-ES" dirty="0" err="1" smtClean="0"/>
              <a:t>value</a:t>
            </a:r>
            <a:r>
              <a:rPr lang="es-ES" dirty="0" smtClean="0"/>
              <a:t> computado por el Test de Friedman: 0.006683349885386325</a:t>
            </a:r>
          </a:p>
          <a:p>
            <a:endParaRPr lang="es-ES" dirty="0" smtClean="0"/>
          </a:p>
          <a:p>
            <a:pPr algn="just"/>
            <a:r>
              <a:rPr lang="es-ES" dirty="0" smtClean="0"/>
              <a:t>Análisis de resultados</a:t>
            </a:r>
            <a:endParaRPr lang="es-ES" dirty="0"/>
          </a:p>
          <a:p>
            <a:pPr marL="0" indent="0" algn="just">
              <a:buNone/>
            </a:pPr>
            <a:r>
              <a:rPr lang="es-ES" dirty="0" smtClean="0"/>
              <a:t>“El P-</a:t>
            </a:r>
            <a:r>
              <a:rPr lang="es-ES" dirty="0" err="1" smtClean="0"/>
              <a:t>value</a:t>
            </a:r>
            <a:r>
              <a:rPr lang="es-ES" dirty="0" smtClean="0"/>
              <a:t> obtenido es menor que </a:t>
            </a:r>
            <a:r>
              <a:rPr lang="es-ES" dirty="0" err="1" smtClean="0"/>
              <a:t>alpha</a:t>
            </a:r>
            <a:r>
              <a:rPr lang="es-ES" dirty="0" smtClean="0"/>
              <a:t>, por lo que existen diferencias significativas entre los algoritmos, para mayor profundidad se realiza pruebas de </a:t>
            </a:r>
            <a:r>
              <a:rPr lang="es-ES" dirty="0" err="1" smtClean="0"/>
              <a:t>Wilcoxon</a:t>
            </a:r>
            <a:r>
              <a:rPr lang="es-ES" dirty="0" smtClean="0"/>
              <a:t>”</a:t>
            </a:r>
          </a:p>
        </p:txBody>
      </p:sp>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Pruebas estadísticas </a:t>
            </a:r>
            <a:endParaRPr lang="es-E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265189618"/>
              </p:ext>
            </p:extLst>
          </p:nvPr>
        </p:nvGraphicFramePr>
        <p:xfrm>
          <a:off x="4082628" y="1567180"/>
          <a:ext cx="6421120" cy="2225040"/>
        </p:xfrm>
        <a:graphic>
          <a:graphicData uri="http://schemas.openxmlformats.org/drawingml/2006/table">
            <a:tbl>
              <a:tblPr firstRow="1" bandRow="1">
                <a:tableStyleId>{5C22544A-7EE6-4342-B048-85BDC9FD1C3A}</a:tableStyleId>
              </a:tblPr>
              <a:tblGrid>
                <a:gridCol w="3210560">
                  <a:extLst>
                    <a:ext uri="{9D8B030D-6E8A-4147-A177-3AD203B41FA5}">
                      <a16:colId xmlns:a16="http://schemas.microsoft.com/office/drawing/2014/main" val="2335868623"/>
                    </a:ext>
                  </a:extLst>
                </a:gridCol>
                <a:gridCol w="3210560">
                  <a:extLst>
                    <a:ext uri="{9D8B030D-6E8A-4147-A177-3AD203B41FA5}">
                      <a16:colId xmlns:a16="http://schemas.microsoft.com/office/drawing/2014/main" val="699969324"/>
                    </a:ext>
                  </a:extLst>
                </a:gridCol>
              </a:tblGrid>
              <a:tr h="370840">
                <a:tc>
                  <a:txBody>
                    <a:bodyPr/>
                    <a:lstStyle/>
                    <a:p>
                      <a:r>
                        <a:rPr lang="es-ES" dirty="0" smtClean="0"/>
                        <a:t>Algoritmos</a:t>
                      </a:r>
                      <a:endParaRPr lang="es-ES" dirty="0"/>
                    </a:p>
                  </a:txBody>
                  <a:tcPr/>
                </a:tc>
                <a:tc>
                  <a:txBody>
                    <a:bodyPr/>
                    <a:lstStyle/>
                    <a:p>
                      <a:r>
                        <a:rPr lang="es-ES" dirty="0" smtClean="0"/>
                        <a:t>Ranking</a:t>
                      </a:r>
                      <a:endParaRPr lang="es-ES" dirty="0"/>
                    </a:p>
                  </a:txBody>
                  <a:tcPr/>
                </a:tc>
                <a:extLst>
                  <a:ext uri="{0D108BD9-81ED-4DB2-BD59-A6C34878D82A}">
                    <a16:rowId xmlns:a16="http://schemas.microsoft.com/office/drawing/2014/main" val="426907448"/>
                  </a:ext>
                </a:extLst>
              </a:tr>
              <a:tr h="370840">
                <a:tc>
                  <a:txBody>
                    <a:bodyPr/>
                    <a:lstStyle/>
                    <a:p>
                      <a:r>
                        <a:rPr lang="es-ES" dirty="0" smtClean="0"/>
                        <a:t>Búsqueda Aleatoria</a:t>
                      </a:r>
                      <a:endParaRPr lang="es-ES" dirty="0"/>
                    </a:p>
                  </a:txBody>
                  <a:tcPr/>
                </a:tc>
                <a:tc>
                  <a:txBody>
                    <a:bodyPr/>
                    <a:lstStyle/>
                    <a:p>
                      <a:r>
                        <a:rPr lang="es-ES" dirty="0" smtClean="0"/>
                        <a:t>4.1</a:t>
                      </a:r>
                      <a:endParaRPr lang="es-ES" dirty="0"/>
                    </a:p>
                  </a:txBody>
                  <a:tcPr/>
                </a:tc>
                <a:extLst>
                  <a:ext uri="{0D108BD9-81ED-4DB2-BD59-A6C34878D82A}">
                    <a16:rowId xmlns:a16="http://schemas.microsoft.com/office/drawing/2014/main" val="3377931276"/>
                  </a:ext>
                </a:extLst>
              </a:tr>
              <a:tr h="370840">
                <a:tc>
                  <a:txBody>
                    <a:bodyPr/>
                    <a:lstStyle/>
                    <a:p>
                      <a:r>
                        <a:rPr lang="es-ES" dirty="0" smtClean="0"/>
                        <a:t>Camino Aleatorio</a:t>
                      </a:r>
                      <a:endParaRPr lang="es-ES" dirty="0"/>
                    </a:p>
                  </a:txBody>
                  <a:tcPr/>
                </a:tc>
                <a:tc>
                  <a:txBody>
                    <a:bodyPr/>
                    <a:lstStyle/>
                    <a:p>
                      <a:r>
                        <a:rPr lang="es-ES" dirty="0" smtClean="0"/>
                        <a:t>4</a:t>
                      </a:r>
                      <a:endParaRPr lang="es-ES" dirty="0"/>
                    </a:p>
                  </a:txBody>
                  <a:tcPr/>
                </a:tc>
                <a:extLst>
                  <a:ext uri="{0D108BD9-81ED-4DB2-BD59-A6C34878D82A}">
                    <a16:rowId xmlns:a16="http://schemas.microsoft.com/office/drawing/2014/main" val="3790976504"/>
                  </a:ext>
                </a:extLst>
              </a:tr>
              <a:tr h="370840">
                <a:tc>
                  <a:txBody>
                    <a:bodyPr/>
                    <a:lstStyle/>
                    <a:p>
                      <a:r>
                        <a:rPr lang="es-ES" dirty="0" smtClean="0"/>
                        <a:t>Escalador de Colinas</a:t>
                      </a:r>
                      <a:endParaRPr lang="es-ES" dirty="0"/>
                    </a:p>
                  </a:txBody>
                  <a:tcPr/>
                </a:tc>
                <a:tc>
                  <a:txBody>
                    <a:bodyPr/>
                    <a:lstStyle/>
                    <a:p>
                      <a:r>
                        <a:rPr lang="es-ES" dirty="0" smtClean="0"/>
                        <a:t>1.7</a:t>
                      </a:r>
                      <a:endParaRPr lang="es-ES" dirty="0"/>
                    </a:p>
                  </a:txBody>
                  <a:tcPr/>
                </a:tc>
                <a:extLst>
                  <a:ext uri="{0D108BD9-81ED-4DB2-BD59-A6C34878D82A}">
                    <a16:rowId xmlns:a16="http://schemas.microsoft.com/office/drawing/2014/main" val="2046161629"/>
                  </a:ext>
                </a:extLst>
              </a:tr>
              <a:tr h="370840">
                <a:tc>
                  <a:txBody>
                    <a:bodyPr/>
                    <a:lstStyle/>
                    <a:p>
                      <a:r>
                        <a:rPr lang="es-ES" dirty="0" smtClean="0"/>
                        <a:t>Algoritmo Genético </a:t>
                      </a:r>
                      <a:endParaRPr lang="es-ES" dirty="0"/>
                    </a:p>
                  </a:txBody>
                  <a:tcPr/>
                </a:tc>
                <a:tc>
                  <a:txBody>
                    <a:bodyPr/>
                    <a:lstStyle/>
                    <a:p>
                      <a:r>
                        <a:rPr lang="es-ES" dirty="0" smtClean="0"/>
                        <a:t>3.8</a:t>
                      </a:r>
                      <a:endParaRPr lang="es-ES" dirty="0"/>
                    </a:p>
                  </a:txBody>
                  <a:tcPr/>
                </a:tc>
                <a:extLst>
                  <a:ext uri="{0D108BD9-81ED-4DB2-BD59-A6C34878D82A}">
                    <a16:rowId xmlns:a16="http://schemas.microsoft.com/office/drawing/2014/main" val="3642276814"/>
                  </a:ext>
                </a:extLst>
              </a:tr>
              <a:tr h="370840">
                <a:tc>
                  <a:txBody>
                    <a:bodyPr/>
                    <a:lstStyle/>
                    <a:p>
                      <a:r>
                        <a:rPr lang="es-ES" dirty="0" smtClean="0"/>
                        <a:t>Estrategia</a:t>
                      </a:r>
                      <a:r>
                        <a:rPr lang="es-ES" baseline="0" dirty="0" smtClean="0"/>
                        <a:t> Evolutiva</a:t>
                      </a:r>
                      <a:endParaRPr lang="es-ES" dirty="0"/>
                    </a:p>
                  </a:txBody>
                  <a:tcPr/>
                </a:tc>
                <a:tc>
                  <a:txBody>
                    <a:bodyPr/>
                    <a:lstStyle/>
                    <a:p>
                      <a:r>
                        <a:rPr lang="es-ES" dirty="0" smtClean="0"/>
                        <a:t>1.4</a:t>
                      </a:r>
                      <a:endParaRPr lang="es-ES" dirty="0"/>
                    </a:p>
                  </a:txBody>
                  <a:tcPr/>
                </a:tc>
                <a:extLst>
                  <a:ext uri="{0D108BD9-81ED-4DB2-BD59-A6C34878D82A}">
                    <a16:rowId xmlns:a16="http://schemas.microsoft.com/office/drawing/2014/main" val="2183667263"/>
                  </a:ext>
                </a:extLst>
              </a:tr>
            </a:tbl>
          </a:graphicData>
        </a:graphic>
      </p:graphicFrame>
    </p:spTree>
    <p:extLst>
      <p:ext uri="{BB962C8B-B14F-4D97-AF65-F5344CB8AC3E}">
        <p14:creationId xmlns:p14="http://schemas.microsoft.com/office/powerpoint/2010/main" val="879412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9268" y="935228"/>
            <a:ext cx="7315200" cy="5120640"/>
          </a:xfrm>
        </p:spPr>
        <p:txBody>
          <a:bodyPr>
            <a:normAutofit/>
          </a:bodyPr>
          <a:lstStyle/>
          <a:p>
            <a:pPr marL="0" indent="0" algn="just">
              <a:buNone/>
            </a:pPr>
            <a:r>
              <a:rPr lang="es-ES" dirty="0"/>
              <a:t>Se tienen datos de la lluvia en varios días, así como de la cantidad de lluvia que cayó en los 5 días previos. Un investigador considera que la lluvia depende linealmente de la lluvia en los días previos de la forma: L = K1*L1 + K2*L2 + K3*L3 + K4*L4 + K5*L5, donde L es la lluvia en un día dado, mientras que Li indica la cantidad de lluvia en el día i. El investigador quiere ajustar el modelo para lo cual debe conseguir encontrar los valores K1, K2, K3, K4 y K5 que minimicen el error entre lo que indica el modelo y los valores reales guardados.</a:t>
            </a:r>
          </a:p>
          <a:p>
            <a:pPr>
              <a:lnSpc>
                <a:spcPct val="150000"/>
              </a:lnSpc>
            </a:pPr>
            <a:r>
              <a:rPr lang="en-US" dirty="0"/>
              <a:t>Variables: </a:t>
            </a:r>
            <a:r>
              <a:rPr lang="es-ES" dirty="0"/>
              <a:t>K1, K2, K3, K4 y K5</a:t>
            </a:r>
            <a:endParaRPr lang="en-US" dirty="0"/>
          </a:p>
          <a:p>
            <a:pPr>
              <a:lnSpc>
                <a:spcPct val="150000"/>
              </a:lnSpc>
            </a:pPr>
            <a:r>
              <a:rPr lang="es-ES" dirty="0"/>
              <a:t>Restricciones: -</a:t>
            </a:r>
          </a:p>
          <a:p>
            <a:pPr>
              <a:lnSpc>
                <a:spcPct val="150000"/>
              </a:lnSpc>
            </a:pPr>
            <a:r>
              <a:rPr lang="es-ES" dirty="0"/>
              <a:t>Objetivo: </a:t>
            </a:r>
            <a:r>
              <a:rPr lang="es-ES" dirty="0" smtClean="0"/>
              <a:t>Minimización</a:t>
            </a:r>
            <a:endParaRPr lang="es-ES" dirty="0"/>
          </a:p>
        </p:txBody>
      </p:sp>
      <p:sp>
        <p:nvSpPr>
          <p:cNvPr id="5"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Descripción general</a:t>
            </a:r>
            <a:endParaRPr lang="es-ES" dirty="0">
              <a:solidFill>
                <a:schemeClr val="tx1"/>
              </a:solidFill>
            </a:endParaRPr>
          </a:p>
        </p:txBody>
      </p:sp>
    </p:spTree>
    <p:extLst>
      <p:ext uri="{BB962C8B-B14F-4D97-AF65-F5344CB8AC3E}">
        <p14:creationId xmlns:p14="http://schemas.microsoft.com/office/powerpoint/2010/main" val="14908263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9268" y="864108"/>
            <a:ext cx="7315200" cy="1299972"/>
          </a:xfrm>
        </p:spPr>
        <p:txBody>
          <a:bodyPr>
            <a:normAutofit/>
          </a:bodyPr>
          <a:lstStyle/>
          <a:p>
            <a:pPr algn="just"/>
            <a:r>
              <a:rPr lang="es-ES" dirty="0" smtClean="0"/>
              <a:t>Se realiza la prueba no paramétrica de </a:t>
            </a:r>
            <a:r>
              <a:rPr lang="es-ES" dirty="0" err="1" smtClean="0"/>
              <a:t>Wilcoxon</a:t>
            </a:r>
            <a:r>
              <a:rPr lang="es-ES" dirty="0" smtClean="0"/>
              <a:t> entre los algoritmos que no era evidente el hecho de que fueran diferentes entre ellos.</a:t>
            </a:r>
            <a:endParaRPr lang="es-ES" dirty="0"/>
          </a:p>
        </p:txBody>
      </p:sp>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Pruebas estadísticas </a:t>
            </a:r>
            <a:endParaRPr lang="es-ES"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382371945"/>
              </p:ext>
            </p:extLst>
          </p:nvPr>
        </p:nvGraphicFramePr>
        <p:xfrm>
          <a:off x="3647440" y="2134121"/>
          <a:ext cx="8128000" cy="29311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99353555"/>
                    </a:ext>
                  </a:extLst>
                </a:gridCol>
                <a:gridCol w="2032000">
                  <a:extLst>
                    <a:ext uri="{9D8B030D-6E8A-4147-A177-3AD203B41FA5}">
                      <a16:colId xmlns:a16="http://schemas.microsoft.com/office/drawing/2014/main" val="4041237055"/>
                    </a:ext>
                  </a:extLst>
                </a:gridCol>
                <a:gridCol w="2032000">
                  <a:extLst>
                    <a:ext uri="{9D8B030D-6E8A-4147-A177-3AD203B41FA5}">
                      <a16:colId xmlns:a16="http://schemas.microsoft.com/office/drawing/2014/main" val="2906665077"/>
                    </a:ext>
                  </a:extLst>
                </a:gridCol>
                <a:gridCol w="2032000">
                  <a:extLst>
                    <a:ext uri="{9D8B030D-6E8A-4147-A177-3AD203B41FA5}">
                      <a16:colId xmlns:a16="http://schemas.microsoft.com/office/drawing/2014/main" val="1600168445"/>
                    </a:ext>
                  </a:extLst>
                </a:gridCol>
              </a:tblGrid>
              <a:tr h="370840">
                <a:tc>
                  <a:txBody>
                    <a:bodyPr/>
                    <a:lstStyle/>
                    <a:p>
                      <a:r>
                        <a:rPr lang="es-ES" dirty="0" err="1" smtClean="0"/>
                        <a:t>Metaheurística</a:t>
                      </a:r>
                      <a:r>
                        <a:rPr lang="es-ES" dirty="0" smtClean="0"/>
                        <a:t> 1</a:t>
                      </a:r>
                      <a:endParaRPr lang="es-ES" dirty="0"/>
                    </a:p>
                  </a:txBody>
                  <a:tcPr/>
                </a:tc>
                <a:tc>
                  <a:txBody>
                    <a:bodyPr/>
                    <a:lstStyle/>
                    <a:p>
                      <a:r>
                        <a:rPr lang="es-ES" dirty="0" err="1" smtClean="0"/>
                        <a:t>Metaheurística</a:t>
                      </a:r>
                      <a:r>
                        <a:rPr lang="es-ES" dirty="0" smtClean="0"/>
                        <a:t> 2</a:t>
                      </a:r>
                      <a:endParaRPr lang="es-ES" dirty="0"/>
                    </a:p>
                  </a:txBody>
                  <a:tcPr/>
                </a:tc>
                <a:tc>
                  <a:txBody>
                    <a:bodyPr/>
                    <a:lstStyle/>
                    <a:p>
                      <a:r>
                        <a:rPr lang="es-ES" dirty="0" smtClean="0"/>
                        <a:t>P-</a:t>
                      </a:r>
                      <a:r>
                        <a:rPr lang="es-ES" dirty="0" err="1" smtClean="0"/>
                        <a:t>Value</a:t>
                      </a:r>
                      <a:endParaRPr lang="es-ES" dirty="0"/>
                    </a:p>
                  </a:txBody>
                  <a:tcPr/>
                </a:tc>
                <a:tc>
                  <a:txBody>
                    <a:bodyPr/>
                    <a:lstStyle/>
                    <a:p>
                      <a:r>
                        <a:rPr lang="es-ES" dirty="0" smtClean="0"/>
                        <a:t>Presentan diferencias</a:t>
                      </a:r>
                      <a:endParaRPr lang="es-ES" dirty="0"/>
                    </a:p>
                  </a:txBody>
                  <a:tcPr/>
                </a:tc>
                <a:extLst>
                  <a:ext uri="{0D108BD9-81ED-4DB2-BD59-A6C34878D82A}">
                    <a16:rowId xmlns:a16="http://schemas.microsoft.com/office/drawing/2014/main" val="3196422843"/>
                  </a:ext>
                </a:extLst>
              </a:tr>
              <a:tr h="370840">
                <a:tc>
                  <a:txBody>
                    <a:bodyPr/>
                    <a:lstStyle/>
                    <a:p>
                      <a:r>
                        <a:rPr lang="es-ES" dirty="0" smtClean="0"/>
                        <a:t>Estrategia</a:t>
                      </a:r>
                      <a:r>
                        <a:rPr lang="es-ES" baseline="0" dirty="0" smtClean="0"/>
                        <a:t> Evolutiva</a:t>
                      </a:r>
                      <a:endParaRPr lang="es-ES" dirty="0"/>
                    </a:p>
                  </a:txBody>
                  <a:tcPr/>
                </a:tc>
                <a:tc>
                  <a:txBody>
                    <a:bodyPr/>
                    <a:lstStyle/>
                    <a:p>
                      <a:r>
                        <a:rPr lang="es-ES" dirty="0" smtClean="0"/>
                        <a:t>Escalador de Colinas</a:t>
                      </a:r>
                      <a:endParaRPr lang="es-ES" dirty="0"/>
                    </a:p>
                  </a:txBody>
                  <a:tcPr/>
                </a:tc>
                <a:tc>
                  <a:txBody>
                    <a:bodyPr/>
                    <a:lstStyle/>
                    <a:p>
                      <a:r>
                        <a:rPr lang="es-ES" dirty="0" smtClean="0"/>
                        <a:t>0.3125</a:t>
                      </a:r>
                      <a:endParaRPr lang="es-ES" dirty="0"/>
                    </a:p>
                  </a:txBody>
                  <a:tcPr/>
                </a:tc>
                <a:tc>
                  <a:txBody>
                    <a:bodyPr/>
                    <a:lstStyle/>
                    <a:p>
                      <a:r>
                        <a:rPr lang="es-ES" dirty="0" smtClean="0"/>
                        <a:t>No</a:t>
                      </a:r>
                      <a:endParaRPr lang="es-ES" dirty="0"/>
                    </a:p>
                  </a:txBody>
                  <a:tcPr/>
                </a:tc>
                <a:extLst>
                  <a:ext uri="{0D108BD9-81ED-4DB2-BD59-A6C34878D82A}">
                    <a16:rowId xmlns:a16="http://schemas.microsoft.com/office/drawing/2014/main" val="3160135808"/>
                  </a:ext>
                </a:extLst>
              </a:tr>
              <a:tr h="370840">
                <a:tc>
                  <a:txBody>
                    <a:bodyPr/>
                    <a:lstStyle/>
                    <a:p>
                      <a:r>
                        <a:rPr lang="es-ES" dirty="0" smtClean="0"/>
                        <a:t>Búsqueda Aleatoria</a:t>
                      </a:r>
                      <a:endParaRPr lang="es-ES" dirty="0"/>
                    </a:p>
                  </a:txBody>
                  <a:tcPr/>
                </a:tc>
                <a:tc>
                  <a:txBody>
                    <a:bodyPr/>
                    <a:lstStyle/>
                    <a:p>
                      <a:r>
                        <a:rPr lang="es-ES" dirty="0" smtClean="0"/>
                        <a:t>Camino Aleatorio</a:t>
                      </a:r>
                      <a:endParaRPr lang="es-ES" dirty="0"/>
                    </a:p>
                  </a:txBody>
                  <a:tcPr/>
                </a:tc>
                <a:tc>
                  <a:txBody>
                    <a:bodyPr/>
                    <a:lstStyle/>
                    <a:p>
                      <a:r>
                        <a:rPr lang="es-ES" dirty="0" smtClean="0"/>
                        <a:t>0.8125</a:t>
                      </a:r>
                      <a:endParaRPr lang="es-ES" dirty="0"/>
                    </a:p>
                  </a:txBody>
                  <a:tcPr/>
                </a:tc>
                <a:tc>
                  <a:txBody>
                    <a:bodyPr/>
                    <a:lstStyle/>
                    <a:p>
                      <a:r>
                        <a:rPr lang="es-ES" dirty="0" smtClean="0"/>
                        <a:t>No</a:t>
                      </a:r>
                      <a:endParaRPr lang="es-ES" dirty="0"/>
                    </a:p>
                  </a:txBody>
                  <a:tcPr/>
                </a:tc>
                <a:extLst>
                  <a:ext uri="{0D108BD9-81ED-4DB2-BD59-A6C34878D82A}">
                    <a16:rowId xmlns:a16="http://schemas.microsoft.com/office/drawing/2014/main" val="283228122"/>
                  </a:ext>
                </a:extLst>
              </a:tr>
              <a:tr h="370840">
                <a:tc>
                  <a:txBody>
                    <a:bodyPr/>
                    <a:lstStyle/>
                    <a:p>
                      <a:r>
                        <a:rPr lang="es-ES" dirty="0" smtClean="0"/>
                        <a:t>Camino Aleatorio</a:t>
                      </a:r>
                      <a:endParaRPr lang="es-ES" dirty="0"/>
                    </a:p>
                  </a:txBody>
                  <a:tcPr/>
                </a:tc>
                <a:tc>
                  <a:txBody>
                    <a:bodyPr/>
                    <a:lstStyle/>
                    <a:p>
                      <a:r>
                        <a:rPr lang="es-ES" dirty="0" smtClean="0"/>
                        <a:t>Algoritmo</a:t>
                      </a:r>
                      <a:r>
                        <a:rPr lang="es-ES" baseline="0" dirty="0" smtClean="0"/>
                        <a:t> Genético </a:t>
                      </a:r>
                      <a:endParaRPr lang="es-ES" dirty="0"/>
                    </a:p>
                  </a:txBody>
                  <a:tcPr/>
                </a:tc>
                <a:tc>
                  <a:txBody>
                    <a:bodyPr/>
                    <a:lstStyle/>
                    <a:p>
                      <a:r>
                        <a:rPr lang="es-ES" dirty="0" smtClean="0"/>
                        <a:t>0.8125</a:t>
                      </a:r>
                      <a:endParaRPr lang="es-ES" dirty="0"/>
                    </a:p>
                  </a:txBody>
                  <a:tcPr/>
                </a:tc>
                <a:tc>
                  <a:txBody>
                    <a:bodyPr/>
                    <a:lstStyle/>
                    <a:p>
                      <a:r>
                        <a:rPr lang="es-ES" dirty="0" smtClean="0"/>
                        <a:t>No</a:t>
                      </a:r>
                      <a:endParaRPr lang="es-ES" dirty="0"/>
                    </a:p>
                  </a:txBody>
                  <a:tcPr/>
                </a:tc>
                <a:extLst>
                  <a:ext uri="{0D108BD9-81ED-4DB2-BD59-A6C34878D82A}">
                    <a16:rowId xmlns:a16="http://schemas.microsoft.com/office/drawing/2014/main" val="291216784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Búsqueda Aleatoria</a:t>
                      </a:r>
                    </a:p>
                    <a:p>
                      <a:endParaRPr lang="es-ES" dirty="0"/>
                    </a:p>
                  </a:txBody>
                  <a:tcPr/>
                </a:tc>
                <a:tc>
                  <a:txBody>
                    <a:bodyPr/>
                    <a:lstStyle/>
                    <a:p>
                      <a:r>
                        <a:rPr lang="es-ES" dirty="0" smtClean="0"/>
                        <a:t>Algoritmo</a:t>
                      </a:r>
                      <a:r>
                        <a:rPr lang="es-ES" baseline="0" dirty="0" smtClean="0"/>
                        <a:t> Genético </a:t>
                      </a:r>
                      <a:endParaRPr lang="es-ES" dirty="0"/>
                    </a:p>
                  </a:txBody>
                  <a:tcPr/>
                </a:tc>
                <a:tc>
                  <a:txBody>
                    <a:bodyPr/>
                    <a:lstStyle/>
                    <a:p>
                      <a:r>
                        <a:rPr lang="es-ES" dirty="0" smtClean="0"/>
                        <a:t>0.3125</a:t>
                      </a:r>
                      <a:endParaRPr lang="es-ES" dirty="0"/>
                    </a:p>
                  </a:txBody>
                  <a:tcPr/>
                </a:tc>
                <a:tc>
                  <a:txBody>
                    <a:bodyPr/>
                    <a:lstStyle/>
                    <a:p>
                      <a:r>
                        <a:rPr lang="es-ES" dirty="0" smtClean="0"/>
                        <a:t>No</a:t>
                      </a:r>
                      <a:endParaRPr lang="es-ES" dirty="0"/>
                    </a:p>
                  </a:txBody>
                  <a:tcPr/>
                </a:tc>
                <a:extLst>
                  <a:ext uri="{0D108BD9-81ED-4DB2-BD59-A6C34878D82A}">
                    <a16:rowId xmlns:a16="http://schemas.microsoft.com/office/drawing/2014/main" val="4187343290"/>
                  </a:ext>
                </a:extLst>
              </a:tr>
            </a:tbl>
          </a:graphicData>
        </a:graphic>
      </p:graphicFrame>
      <p:sp>
        <p:nvSpPr>
          <p:cNvPr id="6" name="Title 1"/>
          <p:cNvSpPr>
            <a:spLocks noGrp="1"/>
          </p:cNvSpPr>
          <p:nvPr>
            <p:ph type="title"/>
          </p:nvPr>
        </p:nvSpPr>
        <p:spPr>
          <a:xfrm>
            <a:off x="252919" y="1123837"/>
            <a:ext cx="2947482" cy="4601183"/>
          </a:xfrm>
        </p:spPr>
        <p:txBody>
          <a:bodyPr/>
          <a:lstStyle/>
          <a:p>
            <a:pPr algn="ctr"/>
            <a:r>
              <a:rPr lang="es-ES" dirty="0" smtClean="0"/>
              <a:t>Hipótesis :</a:t>
            </a:r>
            <a:r>
              <a:rPr lang="es-ES" u="sng" dirty="0" smtClean="0"/>
              <a:t/>
            </a:r>
            <a:br>
              <a:rPr lang="es-ES" u="sng" dirty="0" smtClean="0"/>
            </a:br>
            <a:r>
              <a:rPr lang="es-ES" sz="2800" dirty="0"/>
              <a:t>Existen diferencias significativas entre los algoritmos</a:t>
            </a:r>
            <a:r>
              <a:rPr lang="es-ES" sz="2800" u="sng" dirty="0" smtClean="0"/>
              <a:t> </a:t>
            </a:r>
            <a:br>
              <a:rPr lang="es-ES" sz="2800" u="sng" dirty="0" smtClean="0"/>
            </a:br>
            <a:r>
              <a:rPr lang="es-ES" u="sng" dirty="0" smtClean="0"/>
              <a:t/>
            </a:r>
            <a:br>
              <a:rPr lang="es-ES" u="sng" dirty="0" smtClean="0"/>
            </a:br>
            <a:r>
              <a:rPr lang="es-ES" dirty="0" err="1" smtClean="0"/>
              <a:t>alpha</a:t>
            </a:r>
            <a:r>
              <a:rPr lang="es-ES" dirty="0"/>
              <a:t>:</a:t>
            </a:r>
            <a:r>
              <a:rPr lang="es-ES" dirty="0" smtClean="0"/>
              <a:t> 0.05 </a:t>
            </a:r>
            <a:br>
              <a:rPr lang="es-ES" dirty="0" smtClean="0"/>
            </a:br>
            <a:endParaRPr lang="es-ES" dirty="0"/>
          </a:p>
        </p:txBody>
      </p:sp>
      <p:sp>
        <p:nvSpPr>
          <p:cNvPr id="9" name="Content Placeholder 2"/>
          <p:cNvSpPr txBox="1">
            <a:spLocks/>
          </p:cNvSpPr>
          <p:nvPr/>
        </p:nvSpPr>
        <p:spPr>
          <a:xfrm>
            <a:off x="3647440" y="5340123"/>
            <a:ext cx="8128000" cy="99517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s-ES" dirty="0" smtClean="0"/>
              <a:t>Debido a que el P-</a:t>
            </a:r>
            <a:r>
              <a:rPr lang="es-ES" dirty="0" err="1" smtClean="0"/>
              <a:t>value</a:t>
            </a:r>
            <a:r>
              <a:rPr lang="es-ES" dirty="0" smtClean="0"/>
              <a:t> de todos es mayor que el alfa, entonces estos entre sí no tienen diferencias significativas</a:t>
            </a:r>
            <a:endParaRPr lang="es-ES" dirty="0"/>
          </a:p>
        </p:txBody>
      </p:sp>
    </p:spTree>
    <p:extLst>
      <p:ext uri="{BB962C8B-B14F-4D97-AF65-F5344CB8AC3E}">
        <p14:creationId xmlns:p14="http://schemas.microsoft.com/office/powerpoint/2010/main" val="4650887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s-ES" dirty="0" smtClean="0"/>
          </a:p>
          <a:p>
            <a:endParaRPr lang="es-ES" dirty="0"/>
          </a:p>
          <a:p>
            <a:endParaRPr lang="es-ES" dirty="0" smtClean="0"/>
          </a:p>
          <a:p>
            <a:endParaRPr lang="es-ES" dirty="0"/>
          </a:p>
          <a:p>
            <a:endParaRPr lang="es-ES" dirty="0" smtClean="0"/>
          </a:p>
          <a:p>
            <a:endParaRPr lang="es-ES" dirty="0" smtClean="0"/>
          </a:p>
          <a:p>
            <a:r>
              <a:rPr lang="es-ES" dirty="0" smtClean="0"/>
              <a:t>Aunque la solución heurística está pensada para que realice modificaciones gradualmente así todo el menor error obtenido con esta heurística es mayor que el menor error obtenido tanto con camino aleatorio, como con el resto de las </a:t>
            </a:r>
            <a:r>
              <a:rPr lang="es-ES" dirty="0" err="1" smtClean="0"/>
              <a:t>metaheurísticas</a:t>
            </a:r>
            <a:endParaRPr lang="es-ES" dirty="0"/>
          </a:p>
        </p:txBody>
      </p:sp>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a:solidFill>
                  <a:schemeClr val="tx1"/>
                </a:solidFill>
              </a:rPr>
              <a:t>Comparación de ambos </a:t>
            </a:r>
            <a:r>
              <a:rPr lang="es-ES" dirty="0" smtClean="0">
                <a:solidFill>
                  <a:schemeClr val="tx1"/>
                </a:solidFill>
              </a:rPr>
              <a:t>enfoques </a:t>
            </a:r>
            <a:endParaRPr lang="es-ES"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003441963"/>
              </p:ext>
            </p:extLst>
          </p:nvPr>
        </p:nvGraphicFramePr>
        <p:xfrm>
          <a:off x="4076982" y="1131132"/>
          <a:ext cx="6899772" cy="2494280"/>
        </p:xfrm>
        <a:graphic>
          <a:graphicData uri="http://schemas.openxmlformats.org/drawingml/2006/table">
            <a:tbl>
              <a:tblPr firstRow="1" bandRow="1">
                <a:tableStyleId>{5C22544A-7EE6-4342-B048-85BDC9FD1C3A}</a:tableStyleId>
              </a:tblPr>
              <a:tblGrid>
                <a:gridCol w="1622330">
                  <a:extLst>
                    <a:ext uri="{9D8B030D-6E8A-4147-A177-3AD203B41FA5}">
                      <a16:colId xmlns:a16="http://schemas.microsoft.com/office/drawing/2014/main" val="3301084915"/>
                    </a:ext>
                  </a:extLst>
                </a:gridCol>
                <a:gridCol w="3222299">
                  <a:extLst>
                    <a:ext uri="{9D8B030D-6E8A-4147-A177-3AD203B41FA5}">
                      <a16:colId xmlns:a16="http://schemas.microsoft.com/office/drawing/2014/main" val="1303856920"/>
                    </a:ext>
                  </a:extLst>
                </a:gridCol>
                <a:gridCol w="2055143">
                  <a:extLst>
                    <a:ext uri="{9D8B030D-6E8A-4147-A177-3AD203B41FA5}">
                      <a16:colId xmlns:a16="http://schemas.microsoft.com/office/drawing/2014/main" val="865582763"/>
                    </a:ext>
                  </a:extLst>
                </a:gridCol>
              </a:tblGrid>
              <a:tr h="370840">
                <a:tc>
                  <a:txBody>
                    <a:bodyPr/>
                    <a:lstStyle/>
                    <a:p>
                      <a:r>
                        <a:rPr lang="es-ES" dirty="0" smtClean="0"/>
                        <a:t>Paso</a:t>
                      </a:r>
                      <a:endParaRPr lang="es-ES" dirty="0"/>
                    </a:p>
                  </a:txBody>
                  <a:tcPr/>
                </a:tc>
                <a:tc>
                  <a:txBody>
                    <a:bodyPr/>
                    <a:lstStyle/>
                    <a:p>
                      <a:r>
                        <a:rPr lang="es-ES" dirty="0" smtClean="0"/>
                        <a:t>Resultado</a:t>
                      </a:r>
                      <a:endParaRPr lang="es-ES" dirty="0"/>
                    </a:p>
                  </a:txBody>
                  <a:tcPr/>
                </a:tc>
                <a:tc>
                  <a:txBody>
                    <a:bodyPr/>
                    <a:lstStyle/>
                    <a:p>
                      <a:r>
                        <a:rPr lang="es-ES" dirty="0" smtClean="0"/>
                        <a:t>Error</a:t>
                      </a:r>
                      <a:endParaRPr lang="es-ES" dirty="0"/>
                    </a:p>
                  </a:txBody>
                  <a:tcPr/>
                </a:tc>
                <a:extLst>
                  <a:ext uri="{0D108BD9-81ED-4DB2-BD59-A6C34878D82A}">
                    <a16:rowId xmlns:a16="http://schemas.microsoft.com/office/drawing/2014/main" val="1477583698"/>
                  </a:ext>
                </a:extLst>
              </a:tr>
              <a:tr h="370840">
                <a:tc>
                  <a:txBody>
                    <a:bodyPr/>
                    <a:lstStyle/>
                    <a:p>
                      <a:r>
                        <a:rPr lang="es-ES" dirty="0" smtClean="0"/>
                        <a:t>0.2</a:t>
                      </a:r>
                      <a:endParaRPr lang="es-ES" dirty="0"/>
                    </a:p>
                  </a:txBody>
                  <a:tcPr/>
                </a:tc>
                <a:tc>
                  <a:txBody>
                    <a:bodyPr/>
                    <a:lstStyle/>
                    <a:p>
                      <a:r>
                        <a:rPr lang="es-ES" dirty="0" smtClean="0"/>
                        <a:t>[0.4, -0.4, 0.2, -0.8, 1.4]</a:t>
                      </a:r>
                      <a:endParaRPr lang="es-ES" dirty="0"/>
                    </a:p>
                  </a:txBody>
                  <a:tcPr/>
                </a:tc>
                <a:tc>
                  <a:txBody>
                    <a:bodyPr/>
                    <a:lstStyle/>
                    <a:p>
                      <a:r>
                        <a:rPr lang="es-ES" dirty="0" smtClean="0"/>
                        <a:t>123.702</a:t>
                      </a:r>
                      <a:endParaRPr lang="es-ES" dirty="0"/>
                    </a:p>
                  </a:txBody>
                  <a:tcPr/>
                </a:tc>
                <a:extLst>
                  <a:ext uri="{0D108BD9-81ED-4DB2-BD59-A6C34878D82A}">
                    <a16:rowId xmlns:a16="http://schemas.microsoft.com/office/drawing/2014/main" val="3263361819"/>
                  </a:ext>
                </a:extLst>
              </a:tr>
              <a:tr h="370840">
                <a:tc>
                  <a:txBody>
                    <a:bodyPr/>
                    <a:lstStyle/>
                    <a:p>
                      <a:r>
                        <a:rPr lang="es-ES" dirty="0" smtClean="0"/>
                        <a:t>0.1</a:t>
                      </a:r>
                      <a:endParaRPr lang="es-ES" dirty="0"/>
                    </a:p>
                  </a:txBody>
                  <a:tcPr/>
                </a:tc>
                <a:tc>
                  <a:txBody>
                    <a:bodyPr/>
                    <a:lstStyle/>
                    <a:p>
                      <a:r>
                        <a:rPr lang="es-ES" dirty="0" smtClean="0"/>
                        <a:t>[0.0, 0.3, 0.0, 0.4, 0.2]</a:t>
                      </a:r>
                      <a:endParaRPr lang="es-ES" dirty="0"/>
                    </a:p>
                  </a:txBody>
                  <a:tcPr/>
                </a:tc>
                <a:tc>
                  <a:txBody>
                    <a:bodyPr/>
                    <a:lstStyle/>
                    <a:p>
                      <a:r>
                        <a:rPr lang="es-ES" dirty="0" smtClean="0"/>
                        <a:t>49.7539999999999</a:t>
                      </a:r>
                      <a:endParaRPr lang="es-ES" dirty="0"/>
                    </a:p>
                  </a:txBody>
                  <a:tcPr/>
                </a:tc>
                <a:extLst>
                  <a:ext uri="{0D108BD9-81ED-4DB2-BD59-A6C34878D82A}">
                    <a16:rowId xmlns:a16="http://schemas.microsoft.com/office/drawing/2014/main" val="4052501080"/>
                  </a:ext>
                </a:extLst>
              </a:tr>
              <a:tr h="370840">
                <a:tc>
                  <a:txBody>
                    <a:bodyPr/>
                    <a:lstStyle/>
                    <a:p>
                      <a:r>
                        <a:rPr lang="es-ES" dirty="0" smtClean="0"/>
                        <a:t>0.05</a:t>
                      </a:r>
                      <a:endParaRPr lang="es-ES" dirty="0"/>
                    </a:p>
                  </a:txBody>
                  <a:tcPr/>
                </a:tc>
                <a:tc>
                  <a:txBody>
                    <a:bodyPr/>
                    <a:lstStyle/>
                    <a:p>
                      <a:r>
                        <a:rPr lang="es-ES" dirty="0" smtClean="0"/>
                        <a:t>[-0.4, 0.8, 1.2, -0.55, -0.65]  </a:t>
                      </a:r>
                      <a:endParaRPr lang="es-ES" dirty="0"/>
                    </a:p>
                  </a:txBody>
                  <a:tcPr/>
                </a:tc>
                <a:tc>
                  <a:txBody>
                    <a:bodyPr/>
                    <a:lstStyle/>
                    <a:p>
                      <a:r>
                        <a:rPr lang="es-ES" dirty="0" smtClean="0"/>
                        <a:t>172.04000000000005</a:t>
                      </a:r>
                      <a:endParaRPr lang="es-ES" dirty="0"/>
                    </a:p>
                  </a:txBody>
                  <a:tcPr/>
                </a:tc>
                <a:extLst>
                  <a:ext uri="{0D108BD9-81ED-4DB2-BD59-A6C34878D82A}">
                    <a16:rowId xmlns:a16="http://schemas.microsoft.com/office/drawing/2014/main" val="3813189069"/>
                  </a:ext>
                </a:extLst>
              </a:tr>
              <a:tr h="370840">
                <a:tc>
                  <a:txBody>
                    <a:bodyPr/>
                    <a:lstStyle/>
                    <a:p>
                      <a:r>
                        <a:rPr lang="es-ES" dirty="0" smtClean="0"/>
                        <a:t>0.02</a:t>
                      </a:r>
                      <a:endParaRPr lang="es-ES" dirty="0"/>
                    </a:p>
                  </a:txBody>
                  <a:tcPr/>
                </a:tc>
                <a:tc>
                  <a:txBody>
                    <a:bodyPr/>
                    <a:lstStyle/>
                    <a:p>
                      <a:r>
                        <a:rPr lang="es-ES" dirty="0" smtClean="0"/>
                        <a:t>[0.26, 0.6, 0.24, -0.14, 0.06]</a:t>
                      </a:r>
                      <a:endParaRPr lang="es-ES" dirty="0"/>
                    </a:p>
                  </a:txBody>
                  <a:tcPr/>
                </a:tc>
                <a:tc>
                  <a:txBody>
                    <a:bodyPr/>
                    <a:lstStyle/>
                    <a:p>
                      <a:r>
                        <a:rPr lang="es-ES" dirty="0" smtClean="0"/>
                        <a:t>80.1268</a:t>
                      </a:r>
                      <a:endParaRPr lang="es-ES" dirty="0"/>
                    </a:p>
                  </a:txBody>
                  <a:tcPr/>
                </a:tc>
                <a:extLst>
                  <a:ext uri="{0D108BD9-81ED-4DB2-BD59-A6C34878D82A}">
                    <a16:rowId xmlns:a16="http://schemas.microsoft.com/office/drawing/2014/main" val="2299628046"/>
                  </a:ext>
                </a:extLst>
              </a:tr>
              <a:tr h="370840">
                <a:tc>
                  <a:txBody>
                    <a:bodyPr/>
                    <a:lstStyle/>
                    <a:p>
                      <a:r>
                        <a:rPr lang="es-ES" dirty="0" smtClean="0"/>
                        <a:t>0.01</a:t>
                      </a:r>
                      <a:endParaRPr lang="es-ES" dirty="0"/>
                    </a:p>
                  </a:txBody>
                  <a:tcPr/>
                </a:tc>
                <a:tc>
                  <a:txBody>
                    <a:bodyPr/>
                    <a:lstStyle/>
                    <a:p>
                      <a:r>
                        <a:rPr lang="es-ES" dirty="0" smtClean="0"/>
                        <a:t>[-0.64, 1.0, -0.7, -0.02, 0.76] </a:t>
                      </a:r>
                      <a:endParaRPr lang="es-ES" dirty="0"/>
                    </a:p>
                  </a:txBody>
                  <a:tcPr/>
                </a:tc>
                <a:tc>
                  <a:txBody>
                    <a:bodyPr/>
                    <a:lstStyle/>
                    <a:p>
                      <a:r>
                        <a:rPr lang="es-ES" dirty="0" smtClean="0"/>
                        <a:t>126.612</a:t>
                      </a:r>
                      <a:endParaRPr lang="es-ES" dirty="0"/>
                    </a:p>
                  </a:txBody>
                  <a:tcPr/>
                </a:tc>
                <a:extLst>
                  <a:ext uri="{0D108BD9-81ED-4DB2-BD59-A6C34878D82A}">
                    <a16:rowId xmlns:a16="http://schemas.microsoft.com/office/drawing/2014/main" val="3250347618"/>
                  </a:ext>
                </a:extLst>
              </a:tr>
            </a:tbl>
          </a:graphicData>
        </a:graphic>
      </p:graphicFrame>
    </p:spTree>
    <p:extLst>
      <p:ext uri="{BB962C8B-B14F-4D97-AF65-F5344CB8AC3E}">
        <p14:creationId xmlns:p14="http://schemas.microsoft.com/office/powerpoint/2010/main" val="8622502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95484" y="0"/>
            <a:ext cx="11220596" cy="6858000"/>
          </a:xfrm>
          <a:prstGeom prst="rect">
            <a:avLst/>
          </a:prstGeom>
        </p:spPr>
      </p:pic>
      <p:sp>
        <p:nvSpPr>
          <p:cNvPr id="3" name="Title 1"/>
          <p:cNvSpPr txBox="1">
            <a:spLocks/>
          </p:cNvSpPr>
          <p:nvPr/>
        </p:nvSpPr>
        <p:spPr>
          <a:xfrm>
            <a:off x="1678957" y="227725"/>
            <a:ext cx="9505512"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Comparación de ambos enfoques</a:t>
            </a:r>
            <a:endParaRPr lang="es-ES" dirty="0">
              <a:solidFill>
                <a:schemeClr val="tx1"/>
              </a:solidFill>
            </a:endParaRPr>
          </a:p>
        </p:txBody>
      </p:sp>
      <p:graphicFrame>
        <p:nvGraphicFramePr>
          <p:cNvPr id="6" name="Marcador de contenido 4"/>
          <p:cNvGraphicFramePr>
            <a:graphicFrameLocks noGrp="1"/>
          </p:cNvGraphicFramePr>
          <p:nvPr>
            <p:extLst>
              <p:ext uri="{D42A27DB-BD31-4B8C-83A1-F6EECF244321}">
                <p14:modId xmlns:p14="http://schemas.microsoft.com/office/powerpoint/2010/main" val="2828932826"/>
              </p:ext>
            </p:extLst>
          </p:nvPr>
        </p:nvGraphicFramePr>
        <p:xfrm>
          <a:off x="1678958" y="1259523"/>
          <a:ext cx="8470882" cy="47653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3496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9268" y="965200"/>
            <a:ext cx="7753772" cy="5405120"/>
          </a:xfrm>
        </p:spPr>
        <p:txBody>
          <a:bodyPr>
            <a:normAutofit/>
          </a:bodyPr>
          <a:lstStyle/>
          <a:p>
            <a:pPr marL="0" indent="0" algn="just">
              <a:buNone/>
            </a:pPr>
            <a:r>
              <a:rPr lang="es-ES" dirty="0" smtClean="0"/>
              <a:t>Ventajas de la heurística planteada:</a:t>
            </a:r>
          </a:p>
          <a:p>
            <a:pPr algn="just"/>
            <a:r>
              <a:rPr lang="es-ES" dirty="0" smtClean="0"/>
              <a:t>La heurística puede encontrar soluciones aceptables en problemas complejos en un tiempo razonable, ya que evita explorar exhaustivamente todas las posibilidades. Puede aplicarse a una amplia gama de problemas de optimización, ya que se basa en la exploración de vecindades para mejorar iterativamente la solución. La implementación es relativamente simple y fácil de entender, lo que facilita su mantenimiento y modificación según sea necesario</a:t>
            </a:r>
          </a:p>
          <a:p>
            <a:pPr marL="0" indent="0" algn="just">
              <a:buNone/>
            </a:pPr>
            <a:r>
              <a:rPr lang="es-ES" dirty="0" smtClean="0"/>
              <a:t>Desventajas de la heurística planteada:</a:t>
            </a:r>
          </a:p>
          <a:p>
            <a:pPr algn="just"/>
            <a:r>
              <a:rPr lang="es-ES" dirty="0" smtClean="0"/>
              <a:t>Dado </a:t>
            </a:r>
            <a:r>
              <a:rPr lang="es-ES" dirty="0"/>
              <a:t>que la heurística se basa en la exploración local, puede quedarse atascada en óptimos locales y no encontrar la mejor solución global para algunos problemas</a:t>
            </a:r>
            <a:r>
              <a:rPr lang="es-ES" dirty="0" smtClean="0"/>
              <a:t>. En </a:t>
            </a:r>
            <a:r>
              <a:rPr lang="es-ES" dirty="0"/>
              <a:t>problemas complejos, la heurística puede requerir un número considerable de iteraciones para converger a una solución aceptable, lo que puede resultar en un alto costo computacional.</a:t>
            </a:r>
          </a:p>
        </p:txBody>
      </p:sp>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Ventajas y desventajas</a:t>
            </a:r>
            <a:endParaRPr lang="es-ES" dirty="0">
              <a:solidFill>
                <a:schemeClr val="tx1"/>
              </a:solidFill>
            </a:endParaRPr>
          </a:p>
        </p:txBody>
      </p:sp>
    </p:spTree>
    <p:extLst>
      <p:ext uri="{BB962C8B-B14F-4D97-AF65-F5344CB8AC3E}">
        <p14:creationId xmlns:p14="http://schemas.microsoft.com/office/powerpoint/2010/main" val="7303208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7440" y="1057148"/>
            <a:ext cx="7975600" cy="5861812"/>
          </a:xfrm>
        </p:spPr>
        <p:txBody>
          <a:bodyPr>
            <a:normAutofit/>
          </a:bodyPr>
          <a:lstStyle/>
          <a:p>
            <a:pPr algn="just"/>
            <a:r>
              <a:rPr lang="es-ES" dirty="0"/>
              <a:t>Para las </a:t>
            </a:r>
            <a:r>
              <a:rPr lang="es-ES" dirty="0" smtClean="0"/>
              <a:t>S-</a:t>
            </a:r>
            <a:r>
              <a:rPr lang="es-ES" dirty="0" err="1" smtClean="0"/>
              <a:t>Metaheurísticas</a:t>
            </a:r>
            <a:r>
              <a:rPr lang="es-ES" dirty="0" smtClean="0"/>
              <a:t> </a:t>
            </a:r>
            <a:r>
              <a:rPr lang="es-ES" dirty="0"/>
              <a:t>en todas las instancias </a:t>
            </a:r>
            <a:r>
              <a:rPr lang="es-ES" dirty="0" smtClean="0"/>
              <a:t>el algoritmo que dio mejores resultados fue el Escalador de Colinas.</a:t>
            </a:r>
          </a:p>
          <a:p>
            <a:pPr algn="just"/>
            <a:r>
              <a:rPr lang="es-ES" dirty="0" smtClean="0"/>
              <a:t>Para </a:t>
            </a:r>
            <a:r>
              <a:rPr lang="es-ES" dirty="0"/>
              <a:t>las P-</a:t>
            </a:r>
            <a:r>
              <a:rPr lang="es-ES" dirty="0" err="1"/>
              <a:t>Metaheurísticas</a:t>
            </a:r>
            <a:r>
              <a:rPr lang="es-ES" dirty="0"/>
              <a:t> en todas las instancias la Estrategia Evolutiva dio mejor resultado que el Algoritmo Genético</a:t>
            </a:r>
            <a:r>
              <a:rPr lang="es-ES" dirty="0" smtClean="0"/>
              <a:t>.</a:t>
            </a:r>
          </a:p>
          <a:p>
            <a:pPr algn="just"/>
            <a:r>
              <a:rPr lang="es-ES" dirty="0" smtClean="0"/>
              <a:t>De las </a:t>
            </a:r>
            <a:r>
              <a:rPr lang="es-ES" dirty="0" err="1" smtClean="0"/>
              <a:t>metaheurísticas</a:t>
            </a:r>
            <a:r>
              <a:rPr lang="es-ES" dirty="0" smtClean="0"/>
              <a:t> refinadas (Escalador de Colinas, Algoritmo Genético, Estrategia Evolutiva) la de peor resultado fue el Algoritmo Genético, por lo que se podría afirmar que en este problema los operadores de mutación fueron más efectivos que los operadores de cruzamiento.</a:t>
            </a:r>
          </a:p>
          <a:p>
            <a:pPr algn="just"/>
            <a:r>
              <a:rPr lang="es-ES" dirty="0" smtClean="0"/>
              <a:t>No existen diferencias significativas para este problema específico entre utilizar el Escalador de Colina o la Estrategia Evolutiva, aunque la media de los resultados haya dado que la Estrategia Evolutiva tuvo un error menor</a:t>
            </a:r>
          </a:p>
          <a:p>
            <a:pPr algn="just"/>
            <a:r>
              <a:rPr lang="es-ES" dirty="0" smtClean="0"/>
              <a:t>La mejor solución obtenida fue </a:t>
            </a:r>
            <a:r>
              <a:rPr lang="en-US" dirty="0"/>
              <a:t>[-0.49, 0.74, 0.23, 0.56, 0.04] </a:t>
            </a:r>
            <a:r>
              <a:rPr lang="es-ES" dirty="0" smtClean="0"/>
              <a:t>obtenida</a:t>
            </a:r>
            <a:r>
              <a:rPr lang="en-US" dirty="0" smtClean="0"/>
              <a:t> con el </a:t>
            </a:r>
            <a:r>
              <a:rPr lang="es-ES" dirty="0" smtClean="0"/>
              <a:t>Escalador</a:t>
            </a:r>
            <a:r>
              <a:rPr lang="en-US" dirty="0" smtClean="0"/>
              <a:t> de Colinas con </a:t>
            </a:r>
            <a:r>
              <a:rPr lang="es-ES" dirty="0" smtClean="0"/>
              <a:t>una</a:t>
            </a:r>
            <a:r>
              <a:rPr lang="en-US" dirty="0" smtClean="0"/>
              <a:t> </a:t>
            </a:r>
            <a:r>
              <a:rPr lang="es-ES" dirty="0" smtClean="0"/>
              <a:t>evaluación</a:t>
            </a:r>
            <a:r>
              <a:rPr lang="en-US" dirty="0" smtClean="0"/>
              <a:t> de 35.2743 y un </a:t>
            </a:r>
            <a:r>
              <a:rPr lang="es-ES" dirty="0" smtClean="0"/>
              <a:t>paso</a:t>
            </a:r>
            <a:r>
              <a:rPr lang="en-US" dirty="0" smtClean="0"/>
              <a:t> de 0.01</a:t>
            </a:r>
          </a:p>
          <a:p>
            <a:pPr algn="just"/>
            <a:r>
              <a:rPr lang="es-ES" dirty="0"/>
              <a:t>A medida que disminuye el paso disminuye la media de los errores generados por los diferentes algoritmos </a:t>
            </a:r>
            <a:r>
              <a:rPr lang="es-ES" dirty="0" err="1"/>
              <a:t>metaheurísticos</a:t>
            </a:r>
            <a:r>
              <a:rPr lang="es-ES" dirty="0"/>
              <a:t>. </a:t>
            </a:r>
          </a:p>
          <a:p>
            <a:pPr algn="just"/>
            <a:endParaRPr lang="es-ES" dirty="0"/>
          </a:p>
        </p:txBody>
      </p:sp>
      <p:sp>
        <p:nvSpPr>
          <p:cNvPr id="4" name="Title 1"/>
          <p:cNvSpPr txBox="1">
            <a:spLocks/>
          </p:cNvSpPr>
          <p:nvPr/>
        </p:nvSpPr>
        <p:spPr>
          <a:xfrm>
            <a:off x="3869268" y="161036"/>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Análisis de los resultados</a:t>
            </a:r>
            <a:endParaRPr lang="es-ES" dirty="0">
              <a:solidFill>
                <a:schemeClr val="tx1"/>
              </a:solidFill>
            </a:endParaRPr>
          </a:p>
        </p:txBody>
      </p:sp>
    </p:spTree>
    <p:extLst>
      <p:ext uri="{BB962C8B-B14F-4D97-AF65-F5344CB8AC3E}">
        <p14:creationId xmlns:p14="http://schemas.microsoft.com/office/powerpoint/2010/main" val="3969327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s-ES" dirty="0"/>
                  <a:t>Función objetivo: </a:t>
                </a:r>
                <a:endParaRPr lang="es-ES" dirty="0" smtClean="0"/>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s-ES" i="1">
                              <a:latin typeface="Cambria Math" panose="02040503050406030204" pitchFamily="18" charset="0"/>
                            </a:rPr>
                          </m:ctrlPr>
                        </m:naryPr>
                        <m:sub>
                          <m:r>
                            <a:rPr lang="es-ES">
                              <a:latin typeface="Cambria Math" panose="02040503050406030204" pitchFamily="18" charset="0"/>
                            </a:rPr>
                            <m:t>𝑖</m:t>
                          </m:r>
                          <m:r>
                            <a:rPr lang="es-ES">
                              <a:latin typeface="Cambria Math" panose="02040503050406030204" pitchFamily="18" charset="0"/>
                            </a:rPr>
                            <m:t>=1</m:t>
                          </m:r>
                        </m:sub>
                        <m:sup>
                          <m:r>
                            <a:rPr lang="es-ES">
                              <a:latin typeface="Cambria Math" panose="02040503050406030204" pitchFamily="18" charset="0"/>
                            </a:rPr>
                            <m:t>𝑛</m:t>
                          </m:r>
                        </m:sup>
                        <m:e>
                          <m:sSup>
                            <m:sSupPr>
                              <m:ctrlPr>
                                <a:rPr lang="es-ES" i="1">
                                  <a:latin typeface="Cambria Math" panose="02040503050406030204" pitchFamily="18" charset="0"/>
                                </a:rPr>
                              </m:ctrlPr>
                            </m:sSupPr>
                            <m:e>
                              <m:r>
                                <a:rPr lang="es-ES">
                                  <a:latin typeface="Cambria Math" panose="02040503050406030204" pitchFamily="18" charset="0"/>
                                </a:rPr>
                                <m:t>(</m:t>
                              </m:r>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sub>
                              </m:sSub>
                              <m:r>
                                <a:rPr lang="es-ES">
                                  <a:latin typeface="Cambria Math" panose="02040503050406030204" pitchFamily="18" charset="0"/>
                                </a:rPr>
                                <m:t>−</m:t>
                              </m:r>
                              <m:d>
                                <m:dPr>
                                  <m:ctrlPr>
                                    <a:rPr lang="es-ES" i="1">
                                      <a:latin typeface="Cambria Math" panose="02040503050406030204" pitchFamily="18" charset="0"/>
                                    </a:rPr>
                                  </m:ctrlPr>
                                </m:dPr>
                                <m:e>
                                  <m:r>
                                    <a:rPr lang="es-ES">
                                      <a:latin typeface="Cambria Math" panose="02040503050406030204" pitchFamily="18" charset="0"/>
                                    </a:rPr>
                                    <m:t>𝐾</m:t>
                                  </m:r>
                                  <m:r>
                                    <a:rPr lang="es-ES">
                                      <a:latin typeface="Cambria Math" panose="02040503050406030204" pitchFamily="18" charset="0"/>
                                    </a:rPr>
                                    <m:t>1∗</m:t>
                                  </m:r>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r>
                                        <a:rPr lang="es-ES">
                                          <a:latin typeface="Cambria Math" panose="02040503050406030204" pitchFamily="18" charset="0"/>
                                        </a:rPr>
                                        <m:t>−1</m:t>
                                      </m:r>
                                    </m:sub>
                                  </m:sSub>
                                  <m:r>
                                    <a:rPr lang="es-ES">
                                      <a:latin typeface="Cambria Math" panose="02040503050406030204" pitchFamily="18" charset="0"/>
                                    </a:rPr>
                                    <m:t>+</m:t>
                                  </m:r>
                                  <m:r>
                                    <a:rPr lang="es-ES">
                                      <a:latin typeface="Cambria Math" panose="02040503050406030204" pitchFamily="18" charset="0"/>
                                    </a:rPr>
                                    <m:t>𝐾</m:t>
                                  </m:r>
                                  <m:r>
                                    <a:rPr lang="es-ES">
                                      <a:latin typeface="Cambria Math" panose="02040503050406030204" pitchFamily="18" charset="0"/>
                                    </a:rPr>
                                    <m:t>2∗</m:t>
                                  </m:r>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r>
                                        <a:rPr lang="es-ES">
                                          <a:latin typeface="Cambria Math" panose="02040503050406030204" pitchFamily="18" charset="0"/>
                                        </a:rPr>
                                        <m:t>−2</m:t>
                                      </m:r>
                                    </m:sub>
                                  </m:sSub>
                                  <m:r>
                                    <a:rPr lang="es-ES">
                                      <a:latin typeface="Cambria Math" panose="02040503050406030204" pitchFamily="18" charset="0"/>
                                    </a:rPr>
                                    <m:t>+</m:t>
                                  </m:r>
                                  <m:r>
                                    <a:rPr lang="es-ES">
                                      <a:latin typeface="Cambria Math" panose="02040503050406030204" pitchFamily="18" charset="0"/>
                                    </a:rPr>
                                    <m:t>𝐾</m:t>
                                  </m:r>
                                  <m:r>
                                    <a:rPr lang="es-ES">
                                      <a:latin typeface="Cambria Math" panose="02040503050406030204" pitchFamily="18" charset="0"/>
                                    </a:rPr>
                                    <m:t>3∗</m:t>
                                  </m:r>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r>
                                        <a:rPr lang="es-ES">
                                          <a:latin typeface="Cambria Math" panose="02040503050406030204" pitchFamily="18" charset="0"/>
                                        </a:rPr>
                                        <m:t>−3</m:t>
                                      </m:r>
                                    </m:sub>
                                  </m:sSub>
                                  <m:r>
                                    <a:rPr lang="es-ES">
                                      <a:latin typeface="Cambria Math" panose="02040503050406030204" pitchFamily="18" charset="0"/>
                                    </a:rPr>
                                    <m:t>+</m:t>
                                  </m:r>
                                  <m:r>
                                    <a:rPr lang="es-ES">
                                      <a:latin typeface="Cambria Math" panose="02040503050406030204" pitchFamily="18" charset="0"/>
                                    </a:rPr>
                                    <m:t>𝐾</m:t>
                                  </m:r>
                                  <m:r>
                                    <a:rPr lang="es-ES">
                                      <a:latin typeface="Cambria Math" panose="02040503050406030204" pitchFamily="18" charset="0"/>
                                    </a:rPr>
                                    <m:t>4∗</m:t>
                                  </m:r>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r>
                                        <a:rPr lang="es-ES">
                                          <a:latin typeface="Cambria Math" panose="02040503050406030204" pitchFamily="18" charset="0"/>
                                        </a:rPr>
                                        <m:t>−4</m:t>
                                      </m:r>
                                    </m:sub>
                                  </m:sSub>
                                  <m:r>
                                    <a:rPr lang="es-ES">
                                      <a:latin typeface="Cambria Math" panose="02040503050406030204" pitchFamily="18" charset="0"/>
                                    </a:rPr>
                                    <m:t>+</m:t>
                                  </m:r>
                                  <m:r>
                                    <a:rPr lang="es-ES">
                                      <a:latin typeface="Cambria Math" panose="02040503050406030204" pitchFamily="18" charset="0"/>
                                    </a:rPr>
                                    <m:t>𝐾</m:t>
                                  </m:r>
                                  <m:r>
                                    <a:rPr lang="es-ES">
                                      <a:latin typeface="Cambria Math" panose="02040503050406030204" pitchFamily="18" charset="0"/>
                                    </a:rPr>
                                    <m:t>5∗</m:t>
                                  </m:r>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r>
                                        <a:rPr lang="es-ES">
                                          <a:latin typeface="Cambria Math" panose="02040503050406030204" pitchFamily="18" charset="0"/>
                                        </a:rPr>
                                        <m:t>−5</m:t>
                                      </m:r>
                                    </m:sub>
                                  </m:sSub>
                                </m:e>
                              </m:d>
                              <m:r>
                                <a:rPr lang="es-ES">
                                  <a:latin typeface="Cambria Math" panose="02040503050406030204" pitchFamily="18" charset="0"/>
                                </a:rPr>
                                <m:t>)</m:t>
                              </m:r>
                            </m:e>
                            <m:sup>
                              <m:r>
                                <a:rPr lang="es-ES">
                                  <a:latin typeface="Cambria Math" panose="02040503050406030204" pitchFamily="18" charset="0"/>
                                </a:rPr>
                                <m:t>2</m:t>
                              </m:r>
                            </m:sup>
                          </m:sSup>
                        </m:e>
                      </m:nary>
                    </m:oMath>
                  </m:oMathPara>
                </a14:m>
                <a:endParaRPr lang="es-ES" dirty="0"/>
              </a:p>
              <a:p>
                <a:pPr marL="0" indent="0">
                  <a:buNone/>
                </a:pPr>
                <a:endParaRPr lang="es-ES" dirty="0"/>
              </a:p>
              <a:p>
                <a:pPr marL="0" indent="0">
                  <a:buNone/>
                </a:pPr>
                <a:r>
                  <a:rPr lang="es-ES" dirty="0"/>
                  <a:t>Donde:</a:t>
                </a:r>
              </a:p>
              <a:p>
                <a:pPr>
                  <a:buFont typeface="+mj-lt"/>
                  <a:buAutoNum type="arabicPeriod"/>
                </a:pPr>
                <a14:m>
                  <m:oMath xmlns:m="http://schemas.openxmlformats.org/officeDocument/2006/math">
                    <m:r>
                      <a:rPr lang="es-ES">
                        <a:latin typeface="Cambria Math" panose="02040503050406030204" pitchFamily="18" charset="0"/>
                      </a:rPr>
                      <m:t>𝑛</m:t>
                    </m:r>
                  </m:oMath>
                </a14:m>
                <a:r>
                  <a:rPr lang="es-ES" dirty="0"/>
                  <a:t> es el número total de días con datos</a:t>
                </a:r>
              </a:p>
              <a:p>
                <a:pPr>
                  <a:buFont typeface="+mj-lt"/>
                  <a:buAutoNum type="arabicPeriod"/>
                </a:pPr>
                <a14:m>
                  <m:oMath xmlns:m="http://schemas.openxmlformats.org/officeDocument/2006/math">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sub>
                    </m:sSub>
                  </m:oMath>
                </a14:m>
                <a:r>
                  <a:rPr lang="es-ES" dirty="0"/>
                  <a:t> es la cantidad de lluvia observada en el día </a:t>
                </a:r>
                <a14:m>
                  <m:oMath xmlns:m="http://schemas.openxmlformats.org/officeDocument/2006/math">
                    <m:r>
                      <a:rPr lang="es-ES">
                        <a:latin typeface="Cambria Math" panose="02040503050406030204" pitchFamily="18" charset="0"/>
                      </a:rPr>
                      <m:t>𝑖</m:t>
                    </m:r>
                  </m:oMath>
                </a14:m>
                <a:endParaRPr lang="es-ES" dirty="0"/>
              </a:p>
              <a:p>
                <a:pPr>
                  <a:buFont typeface="+mj-lt"/>
                  <a:buAutoNum type="arabicPeriod"/>
                </a:pPr>
                <a14:m>
                  <m:oMath xmlns:m="http://schemas.openxmlformats.org/officeDocument/2006/math">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r>
                          <a:rPr lang="es-ES">
                            <a:latin typeface="Cambria Math" panose="02040503050406030204" pitchFamily="18" charset="0"/>
                          </a:rPr>
                          <m:t>−1</m:t>
                        </m:r>
                      </m:sub>
                    </m:sSub>
                    <m:r>
                      <a:rPr lang="es-ES">
                        <a:latin typeface="Cambria Math" panose="02040503050406030204" pitchFamily="18" charset="0"/>
                      </a:rPr>
                      <m:t>,  </m:t>
                    </m:r>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r>
                          <a:rPr lang="es-ES">
                            <a:latin typeface="Cambria Math" panose="02040503050406030204" pitchFamily="18" charset="0"/>
                          </a:rPr>
                          <m:t>−2</m:t>
                        </m:r>
                      </m:sub>
                    </m:sSub>
                    <m:r>
                      <a:rPr lang="es-ES">
                        <a:latin typeface="Cambria Math" panose="02040503050406030204" pitchFamily="18" charset="0"/>
                      </a:rPr>
                      <m:t>,  </m:t>
                    </m:r>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r>
                          <a:rPr lang="es-ES">
                            <a:latin typeface="Cambria Math" panose="02040503050406030204" pitchFamily="18" charset="0"/>
                          </a:rPr>
                          <m:t>−3</m:t>
                        </m:r>
                      </m:sub>
                    </m:sSub>
                    <m:r>
                      <a:rPr lang="es-ES">
                        <a:latin typeface="Cambria Math" panose="02040503050406030204" pitchFamily="18" charset="0"/>
                      </a:rPr>
                      <m:t>,  </m:t>
                    </m:r>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r>
                          <a:rPr lang="es-ES">
                            <a:latin typeface="Cambria Math" panose="02040503050406030204" pitchFamily="18" charset="0"/>
                          </a:rPr>
                          <m:t>−4</m:t>
                        </m:r>
                      </m:sub>
                    </m:sSub>
                    <m:r>
                      <a:rPr lang="es-ES">
                        <a:latin typeface="Cambria Math" panose="02040503050406030204" pitchFamily="18" charset="0"/>
                      </a:rPr>
                      <m:t>,  </m:t>
                    </m:r>
                    <m:sSub>
                      <m:sSubPr>
                        <m:ctrlPr>
                          <a:rPr lang="es-ES" i="1">
                            <a:latin typeface="Cambria Math" panose="02040503050406030204" pitchFamily="18" charset="0"/>
                          </a:rPr>
                        </m:ctrlPr>
                      </m:sSubPr>
                      <m:e>
                        <m:r>
                          <a:rPr lang="es-ES">
                            <a:latin typeface="Cambria Math" panose="02040503050406030204" pitchFamily="18" charset="0"/>
                          </a:rPr>
                          <m:t>𝐿</m:t>
                        </m:r>
                      </m:e>
                      <m:sub>
                        <m:r>
                          <a:rPr lang="es-ES">
                            <a:latin typeface="Cambria Math" panose="02040503050406030204" pitchFamily="18" charset="0"/>
                          </a:rPr>
                          <m:t>𝑖</m:t>
                        </m:r>
                        <m:r>
                          <a:rPr lang="es-ES">
                            <a:latin typeface="Cambria Math" panose="02040503050406030204" pitchFamily="18" charset="0"/>
                          </a:rPr>
                          <m:t>−5</m:t>
                        </m:r>
                      </m:sub>
                    </m:sSub>
                  </m:oMath>
                </a14:m>
                <a:r>
                  <a:rPr lang="es-ES" dirty="0"/>
                  <a:t> son las cantidades de lluvia en los días previos al día </a:t>
                </a:r>
                <a14:m>
                  <m:oMath xmlns:m="http://schemas.openxmlformats.org/officeDocument/2006/math">
                    <m:r>
                      <a:rPr lang="es-ES">
                        <a:latin typeface="Cambria Math" panose="02040503050406030204" pitchFamily="18" charset="0"/>
                      </a:rPr>
                      <m:t>𝑖</m:t>
                    </m:r>
                  </m:oMath>
                </a14:m>
                <a:endParaRPr lang="es-ES" dirty="0"/>
              </a:p>
              <a:p>
                <a:pPr>
                  <a:buFont typeface="+mj-lt"/>
                  <a:buAutoNum type="arabicPeriod"/>
                </a:pPr>
                <a14:m>
                  <m:oMath xmlns:m="http://schemas.openxmlformats.org/officeDocument/2006/math">
                    <m:r>
                      <a:rPr lang="es-ES">
                        <a:latin typeface="Cambria Math" panose="02040503050406030204" pitchFamily="18" charset="0"/>
                      </a:rPr>
                      <m:t>𝐾</m:t>
                    </m:r>
                    <m:r>
                      <a:rPr lang="es-ES">
                        <a:latin typeface="Cambria Math" panose="02040503050406030204" pitchFamily="18" charset="0"/>
                      </a:rPr>
                      <m:t>1,  </m:t>
                    </m:r>
                    <m:r>
                      <a:rPr lang="es-ES">
                        <a:latin typeface="Cambria Math" panose="02040503050406030204" pitchFamily="18" charset="0"/>
                      </a:rPr>
                      <m:t>𝐾</m:t>
                    </m:r>
                    <m:r>
                      <a:rPr lang="es-ES">
                        <a:latin typeface="Cambria Math" panose="02040503050406030204" pitchFamily="18" charset="0"/>
                      </a:rPr>
                      <m:t>2,  </m:t>
                    </m:r>
                    <m:r>
                      <a:rPr lang="es-ES">
                        <a:latin typeface="Cambria Math" panose="02040503050406030204" pitchFamily="18" charset="0"/>
                      </a:rPr>
                      <m:t>𝐾</m:t>
                    </m:r>
                    <m:r>
                      <a:rPr lang="es-ES">
                        <a:latin typeface="Cambria Math" panose="02040503050406030204" pitchFamily="18" charset="0"/>
                      </a:rPr>
                      <m:t>3,  </m:t>
                    </m:r>
                    <m:r>
                      <a:rPr lang="es-ES">
                        <a:latin typeface="Cambria Math" panose="02040503050406030204" pitchFamily="18" charset="0"/>
                      </a:rPr>
                      <m:t>𝐾</m:t>
                    </m:r>
                    <m:r>
                      <a:rPr lang="es-ES">
                        <a:latin typeface="Cambria Math" panose="02040503050406030204" pitchFamily="18" charset="0"/>
                      </a:rPr>
                      <m:t>4,  </m:t>
                    </m:r>
                    <m:r>
                      <a:rPr lang="es-ES">
                        <a:latin typeface="Cambria Math" panose="02040503050406030204" pitchFamily="18" charset="0"/>
                      </a:rPr>
                      <m:t>𝐾</m:t>
                    </m:r>
                    <m:r>
                      <a:rPr lang="es-ES">
                        <a:latin typeface="Cambria Math" panose="02040503050406030204" pitchFamily="18" charset="0"/>
                      </a:rPr>
                      <m:t>5</m:t>
                    </m:r>
                  </m:oMath>
                </a14:m>
                <a:r>
                  <a:rPr lang="es-ES" dirty="0"/>
                  <a:t> son los coeficientes que se quieren encontrar para minimizar el error.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83"/>
                </a:stretch>
              </a:blipFill>
            </p:spPr>
            <p:txBody>
              <a:bodyPr/>
              <a:lstStyle/>
              <a:p>
                <a:r>
                  <a:rPr lang="es-ES">
                    <a:noFill/>
                  </a:rPr>
                  <a:t> </a:t>
                </a:r>
              </a:p>
            </p:txBody>
          </p:sp>
        </mc:Fallback>
      </mc:AlternateContent>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Descripción general</a:t>
            </a:r>
            <a:endParaRPr lang="es-ES" dirty="0">
              <a:solidFill>
                <a:schemeClr val="tx1"/>
              </a:solidFill>
            </a:endParaRPr>
          </a:p>
        </p:txBody>
      </p:sp>
    </p:spTree>
    <p:extLst>
      <p:ext uri="{BB962C8B-B14F-4D97-AF65-F5344CB8AC3E}">
        <p14:creationId xmlns:p14="http://schemas.microsoft.com/office/powerpoint/2010/main" val="550127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Autofit/>
              </a:bodyPr>
              <a:lstStyle/>
              <a:p>
                <a:pPr algn="ctr"/>
                <a:r>
                  <a:rPr lang="es-ES" sz="2800" u="sng" dirty="0" smtClean="0"/>
                  <a:t>Ejemplo</a:t>
                </a:r>
                <a:r>
                  <a:rPr lang="es-ES" sz="2800" dirty="0" smtClean="0"/>
                  <a:t/>
                </a:r>
                <a:br>
                  <a:rPr lang="es-ES" sz="2800" dirty="0" smtClean="0"/>
                </a:br>
                <a:r>
                  <a:rPr lang="es-ES" sz="2800" dirty="0"/>
                  <a:t>Si k fuera de 0 a </a:t>
                </a:r>
                <a:r>
                  <a:rPr lang="es-ES" sz="2800" dirty="0" smtClean="0"/>
                  <a:t>1 con un paso de 0.5:</a:t>
                </a:r>
                <a:br>
                  <a:rPr lang="es-ES" sz="2800" dirty="0" smtClean="0"/>
                </a:br>
                <a:r>
                  <a:rPr lang="es-ES" sz="3200" dirty="0" smtClean="0"/>
                  <a:t/>
                </a:r>
                <a:br>
                  <a:rPr lang="es-ES" sz="3200" dirty="0" smtClean="0"/>
                </a:br>
                <a:r>
                  <a:rPr lang="es-ES" sz="2800" dirty="0" smtClean="0"/>
                  <a:t>Posibles valores K </a:t>
                </a:r>
                <a:br>
                  <a:rPr lang="es-ES" sz="2800" dirty="0" smtClean="0"/>
                </a:br>
                <a:r>
                  <a:rPr lang="es-ES" sz="2800" dirty="0" smtClean="0"/>
                  <a:t>(0</a:t>
                </a:r>
                <a:r>
                  <a:rPr lang="es-ES" sz="2800" dirty="0"/>
                  <a:t>; 0,5; 1</a:t>
                </a:r>
                <a:r>
                  <a:rPr lang="es-ES" sz="2800" dirty="0" smtClean="0"/>
                  <a:t>)</a:t>
                </a:r>
                <a:br>
                  <a:rPr lang="es-ES" sz="2800" dirty="0" smtClean="0"/>
                </a:br>
                <a:r>
                  <a:rPr lang="es-ES" sz="2800" dirty="0"/>
                  <a:t/>
                </a:r>
                <a:br>
                  <a:rPr lang="es-ES" sz="2800" dirty="0"/>
                </a:br>
                <a:r>
                  <a:rPr lang="es-ES" sz="2800" dirty="0"/>
                  <a:t>T</a:t>
                </a:r>
                <a:r>
                  <a:rPr lang="es-ES" sz="2800" dirty="0" smtClean="0"/>
                  <a:t>amaño del espacio de búsqueda </a:t>
                </a:r>
                <a:r>
                  <a:rPr lang="es-ES" sz="2800" dirty="0"/>
                  <a:t/>
                </a:r>
                <a:br>
                  <a:rPr lang="es-ES" sz="2800" dirty="0"/>
                </a:br>
                <a:r>
                  <a:rPr lang="es-ES" sz="2800" dirty="0" smtClean="0"/>
                  <a:t> </a:t>
                </a:r>
                <a14:m>
                  <m:oMath xmlns:m="http://schemas.openxmlformats.org/officeDocument/2006/math">
                    <m:sSup>
                      <m:sSupPr>
                        <m:ctrlPr>
                          <a:rPr lang="es-ES" sz="2800" i="1">
                            <a:latin typeface="Cambria Math" panose="02040503050406030204" pitchFamily="18" charset="0"/>
                          </a:rPr>
                        </m:ctrlPr>
                      </m:sSupPr>
                      <m:e>
                        <m:r>
                          <a:rPr lang="es-ES" sz="2800" i="1">
                            <a:latin typeface="Cambria Math" panose="02040503050406030204" pitchFamily="18" charset="0"/>
                          </a:rPr>
                          <m:t>3</m:t>
                        </m:r>
                      </m:e>
                      <m:sup>
                        <m:r>
                          <a:rPr lang="es-ES" sz="2800" i="1">
                            <a:latin typeface="Cambria Math" panose="02040503050406030204" pitchFamily="18" charset="0"/>
                          </a:rPr>
                          <m:t>5</m:t>
                        </m:r>
                      </m:sup>
                    </m:sSup>
                    <m:r>
                      <a:rPr lang="es-ES" sz="2800" i="1">
                        <a:latin typeface="Cambria Math" panose="02040503050406030204" pitchFamily="18" charset="0"/>
                      </a:rPr>
                      <m:t>=243</m:t>
                    </m:r>
                  </m:oMath>
                </a14:m>
                <a:r>
                  <a:rPr lang="es-ES" sz="2800" dirty="0" smtClean="0"/>
                  <a:t/>
                </a:r>
                <a:br>
                  <a:rPr lang="es-ES" sz="2800" dirty="0" smtClean="0"/>
                </a:br>
                <a:r>
                  <a:rPr lang="es-ES" sz="2800" dirty="0"/>
                  <a:t/>
                </a:r>
                <a:br>
                  <a:rPr lang="es-ES" sz="2800" dirty="0"/>
                </a:br>
                <a:endParaRPr lang="es-ES" sz="28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4132" t="-3841" r="-619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69268" y="864108"/>
                <a:ext cx="7315200" cy="162785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𝐸𝑠𝑝𝑎𝑐𝑖𝑜</m:t>
                      </m:r>
                      <m:r>
                        <a:rPr lang="es-ES" i="1">
                          <a:latin typeface="Cambria Math" panose="02040503050406030204" pitchFamily="18" charset="0"/>
                        </a:rPr>
                        <m:t> </m:t>
                      </m:r>
                      <m:r>
                        <a:rPr lang="es-ES" i="1">
                          <a:latin typeface="Cambria Math" panose="02040503050406030204" pitchFamily="18" charset="0"/>
                        </a:rPr>
                        <m:t>𝑑𝑒</m:t>
                      </m:r>
                      <m:r>
                        <a:rPr lang="es-ES" i="1">
                          <a:latin typeface="Cambria Math" panose="02040503050406030204" pitchFamily="18" charset="0"/>
                        </a:rPr>
                        <m:t> </m:t>
                      </m:r>
                      <m:r>
                        <a:rPr lang="es-ES" i="1">
                          <a:latin typeface="Cambria Math" panose="02040503050406030204" pitchFamily="18" charset="0"/>
                        </a:rPr>
                        <m:t>𝑏𝑢𝑠𝑞𝑢𝑒𝑑𝑎</m:t>
                      </m:r>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𝑛</m:t>
                          </m:r>
                        </m:e>
                        <m:sup>
                          <m:r>
                            <a:rPr lang="es-ES" i="1">
                              <a:latin typeface="Cambria Math" panose="02040503050406030204" pitchFamily="18" charset="0"/>
                            </a:rPr>
                            <m:t>5</m:t>
                          </m:r>
                        </m:sup>
                      </m:sSup>
                    </m:oMath>
                  </m:oMathPara>
                </a14:m>
                <a:endParaRPr lang="es-ES" dirty="0" smtClean="0"/>
              </a:p>
              <a:p>
                <a:r>
                  <a:rPr lang="es-ES" dirty="0" smtClean="0"/>
                  <a:t>n</a:t>
                </a:r>
                <a:r>
                  <a:rPr lang="es-ES" dirty="0"/>
                  <a:t>: Cantidad posible de </a:t>
                </a:r>
                <a:r>
                  <a:rPr lang="es-ES" dirty="0" smtClean="0"/>
                  <a:t>valores que puede tomar K</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69268" y="864108"/>
                <a:ext cx="7315200" cy="1627858"/>
              </a:xfrm>
              <a:blipFill>
                <a:blip r:embed="rId3"/>
                <a:stretch>
                  <a:fillRect l="-667"/>
                </a:stretch>
              </a:blipFill>
            </p:spPr>
            <p:txBody>
              <a:bodyPr/>
              <a:lstStyle/>
              <a:p>
                <a:r>
                  <a:rPr lang="es-ES">
                    <a:noFill/>
                  </a:rPr>
                  <a:t> </a:t>
                </a:r>
              </a:p>
            </p:txBody>
          </p:sp>
        </mc:Fallback>
      </mc:AlternateContent>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a:solidFill>
                  <a:schemeClr val="tx1"/>
                </a:solidFill>
              </a:rPr>
              <a:t>Tamaño del espacio de </a:t>
            </a:r>
            <a:r>
              <a:rPr lang="es-ES" dirty="0" smtClean="0">
                <a:solidFill>
                  <a:schemeClr val="tx1"/>
                </a:solidFill>
              </a:rPr>
              <a:t>búsqueda</a:t>
            </a:r>
            <a:endParaRPr lang="es-ES"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62891269"/>
              </p:ext>
            </p:extLst>
          </p:nvPr>
        </p:nvGraphicFramePr>
        <p:xfrm>
          <a:off x="3599468" y="2914600"/>
          <a:ext cx="8134701" cy="3234896"/>
        </p:xfrm>
        <a:graphic>
          <a:graphicData uri="http://schemas.openxmlformats.org/drawingml/2006/table">
            <a:tbl>
              <a:tblPr firstRow="1" bandRow="1">
                <a:tableStyleId>{69012ECD-51FC-41F1-AA8D-1B2483CD663E}</a:tableStyleId>
              </a:tblPr>
              <a:tblGrid>
                <a:gridCol w="2711567">
                  <a:extLst>
                    <a:ext uri="{9D8B030D-6E8A-4147-A177-3AD203B41FA5}">
                      <a16:colId xmlns:a16="http://schemas.microsoft.com/office/drawing/2014/main" val="3402358538"/>
                    </a:ext>
                  </a:extLst>
                </a:gridCol>
                <a:gridCol w="2711567">
                  <a:extLst>
                    <a:ext uri="{9D8B030D-6E8A-4147-A177-3AD203B41FA5}">
                      <a16:colId xmlns:a16="http://schemas.microsoft.com/office/drawing/2014/main" val="2282272186"/>
                    </a:ext>
                  </a:extLst>
                </a:gridCol>
                <a:gridCol w="2711567">
                  <a:extLst>
                    <a:ext uri="{9D8B030D-6E8A-4147-A177-3AD203B41FA5}">
                      <a16:colId xmlns:a16="http://schemas.microsoft.com/office/drawing/2014/main" val="1588826123"/>
                    </a:ext>
                  </a:extLst>
                </a:gridCol>
              </a:tblGrid>
              <a:tr h="639817">
                <a:tc>
                  <a:txBody>
                    <a:bodyPr/>
                    <a:lstStyle/>
                    <a:p>
                      <a:pPr algn="ctr"/>
                      <a:r>
                        <a:rPr lang="es-ES" dirty="0" smtClean="0"/>
                        <a:t>Cantidad</a:t>
                      </a:r>
                      <a:r>
                        <a:rPr lang="es-ES" baseline="0" dirty="0" smtClean="0"/>
                        <a:t> de valores (n)</a:t>
                      </a:r>
                      <a:endParaRPr lang="es-ES" dirty="0"/>
                    </a:p>
                  </a:txBody>
                  <a:tcPr/>
                </a:tc>
                <a:tc>
                  <a:txBody>
                    <a:bodyPr/>
                    <a:lstStyle/>
                    <a:p>
                      <a:pPr algn="ctr"/>
                      <a:r>
                        <a:rPr lang="es-ES" dirty="0" smtClean="0"/>
                        <a:t>Tamaño del</a:t>
                      </a:r>
                      <a:r>
                        <a:rPr lang="es-ES" baseline="0" dirty="0" smtClean="0"/>
                        <a:t> espacio de búsqueda </a:t>
                      </a:r>
                      <a:endParaRPr lang="es-ES" dirty="0"/>
                    </a:p>
                  </a:txBody>
                  <a:tcPr/>
                </a:tc>
                <a:tc>
                  <a:txBody>
                    <a:bodyPr/>
                    <a:lstStyle/>
                    <a:p>
                      <a:pPr algn="ctr"/>
                      <a:r>
                        <a:rPr lang="es-ES" dirty="0" smtClean="0"/>
                        <a:t>Tiempo</a:t>
                      </a:r>
                      <a:endParaRPr lang="es-ES" dirty="0"/>
                    </a:p>
                  </a:txBody>
                  <a:tcPr/>
                </a:tc>
                <a:extLst>
                  <a:ext uri="{0D108BD9-81ED-4DB2-BD59-A6C34878D82A}">
                    <a16:rowId xmlns:a16="http://schemas.microsoft.com/office/drawing/2014/main" val="3785762256"/>
                  </a:ext>
                </a:extLst>
              </a:tr>
              <a:tr h="370688">
                <a:tc>
                  <a:txBody>
                    <a:bodyPr/>
                    <a:lstStyle/>
                    <a:p>
                      <a:pPr algn="ctr"/>
                      <a:r>
                        <a:rPr lang="es-ES" dirty="0" smtClean="0"/>
                        <a:t>5</a:t>
                      </a:r>
                      <a:endParaRPr lang="es-ES" dirty="0"/>
                    </a:p>
                  </a:txBody>
                  <a:tcPr/>
                </a:tc>
                <a:tc>
                  <a:txBody>
                    <a:bodyPr/>
                    <a:lstStyle/>
                    <a:p>
                      <a:pPr algn="ctr"/>
                      <a:r>
                        <a:rPr lang="es-ES" dirty="0" smtClean="0"/>
                        <a:t>3 125</a:t>
                      </a:r>
                      <a:endParaRPr lang="es-ES" dirty="0"/>
                    </a:p>
                  </a:txBody>
                  <a:tcPr/>
                </a:tc>
                <a:tc>
                  <a:txBody>
                    <a:bodyPr/>
                    <a:lstStyle/>
                    <a:p>
                      <a:pPr algn="ctr"/>
                      <a:r>
                        <a:rPr lang="es-ES" dirty="0" smtClean="0"/>
                        <a:t>1 </a:t>
                      </a:r>
                      <a:r>
                        <a:rPr lang="es-ES" dirty="0" err="1" smtClean="0"/>
                        <a:t>seg</a:t>
                      </a:r>
                      <a:r>
                        <a:rPr lang="es-ES" dirty="0" smtClean="0"/>
                        <a:t> </a:t>
                      </a:r>
                      <a:r>
                        <a:rPr lang="es-ES" dirty="0" smtClean="0">
                          <a:solidFill>
                            <a:schemeClr val="accent1"/>
                          </a:solidFill>
                        </a:rPr>
                        <a:t>*</a:t>
                      </a:r>
                      <a:endParaRPr lang="es-ES" dirty="0"/>
                    </a:p>
                  </a:txBody>
                  <a:tcPr/>
                </a:tc>
                <a:extLst>
                  <a:ext uri="{0D108BD9-81ED-4DB2-BD59-A6C34878D82A}">
                    <a16:rowId xmlns:a16="http://schemas.microsoft.com/office/drawing/2014/main" val="3463887372"/>
                  </a:ext>
                </a:extLst>
              </a:tr>
              <a:tr h="370688">
                <a:tc>
                  <a:txBody>
                    <a:bodyPr/>
                    <a:lstStyle/>
                    <a:p>
                      <a:pPr algn="ctr"/>
                      <a:r>
                        <a:rPr lang="es-ES" dirty="0" smtClean="0"/>
                        <a:t>10</a:t>
                      </a:r>
                      <a:endParaRPr lang="es-E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ES" dirty="0" smtClean="0"/>
                        <a:t>100</a:t>
                      </a:r>
                      <a:r>
                        <a:rPr lang="es-ES" baseline="0" dirty="0" smtClean="0"/>
                        <a:t> 000</a:t>
                      </a:r>
                      <a:endParaRPr lang="es-ES" dirty="0" smtClean="0"/>
                    </a:p>
                  </a:txBody>
                  <a:tcPr/>
                </a:tc>
                <a:tc>
                  <a:txBody>
                    <a:bodyPr/>
                    <a:lstStyle/>
                    <a:p>
                      <a:pPr algn="ctr"/>
                      <a:r>
                        <a:rPr lang="es-ES" dirty="0" smtClean="0"/>
                        <a:t>32</a:t>
                      </a:r>
                      <a:r>
                        <a:rPr lang="es-ES" baseline="0" dirty="0" smtClean="0"/>
                        <a:t> </a:t>
                      </a:r>
                      <a:r>
                        <a:rPr lang="es-ES" dirty="0" err="1" smtClean="0"/>
                        <a:t>seg</a:t>
                      </a:r>
                      <a:endParaRPr lang="es-ES" dirty="0"/>
                    </a:p>
                  </a:txBody>
                  <a:tcPr/>
                </a:tc>
                <a:extLst>
                  <a:ext uri="{0D108BD9-81ED-4DB2-BD59-A6C34878D82A}">
                    <a16:rowId xmlns:a16="http://schemas.microsoft.com/office/drawing/2014/main" val="840453882"/>
                  </a:ext>
                </a:extLst>
              </a:tr>
              <a:tr h="370688">
                <a:tc>
                  <a:txBody>
                    <a:bodyPr/>
                    <a:lstStyle/>
                    <a:p>
                      <a:pPr algn="ctr"/>
                      <a:r>
                        <a:rPr lang="es-ES" dirty="0" smtClean="0"/>
                        <a:t>25</a:t>
                      </a:r>
                      <a:endParaRPr lang="es-ES" dirty="0"/>
                    </a:p>
                  </a:txBody>
                  <a:tcPr/>
                </a:tc>
                <a:tc>
                  <a:txBody>
                    <a:bodyPr/>
                    <a:lstStyle/>
                    <a:p>
                      <a:pPr algn="ctr"/>
                      <a:r>
                        <a:rPr lang="es-ES" dirty="0" smtClean="0"/>
                        <a:t>9 765 625</a:t>
                      </a:r>
                      <a:endParaRPr lang="es-ES" dirty="0"/>
                    </a:p>
                  </a:txBody>
                  <a:tcPr/>
                </a:tc>
                <a:tc>
                  <a:txBody>
                    <a:bodyPr/>
                    <a:lstStyle/>
                    <a:p>
                      <a:pPr algn="ctr"/>
                      <a:r>
                        <a:rPr lang="es-ES" dirty="0" smtClean="0"/>
                        <a:t>52 min</a:t>
                      </a:r>
                      <a:endParaRPr lang="es-ES" dirty="0"/>
                    </a:p>
                  </a:txBody>
                  <a:tcPr/>
                </a:tc>
                <a:extLst>
                  <a:ext uri="{0D108BD9-81ED-4DB2-BD59-A6C34878D82A}">
                    <a16:rowId xmlns:a16="http://schemas.microsoft.com/office/drawing/2014/main" val="266277403"/>
                  </a:ext>
                </a:extLst>
              </a:tr>
              <a:tr h="370688">
                <a:tc>
                  <a:txBody>
                    <a:bodyPr/>
                    <a:lstStyle/>
                    <a:p>
                      <a:pPr algn="ctr"/>
                      <a:r>
                        <a:rPr lang="es-ES" dirty="0" smtClean="0"/>
                        <a:t>50</a:t>
                      </a:r>
                      <a:endParaRPr lang="es-ES" dirty="0"/>
                    </a:p>
                  </a:txBody>
                  <a:tcPr/>
                </a:tc>
                <a:tc>
                  <a:txBody>
                    <a:bodyPr/>
                    <a:lstStyle/>
                    <a:p>
                      <a:pPr algn="ctr"/>
                      <a:r>
                        <a:rPr lang="es-ES" dirty="0" smtClean="0"/>
                        <a:t>312 500 000</a:t>
                      </a:r>
                      <a:endParaRPr lang="es-ES" dirty="0"/>
                    </a:p>
                  </a:txBody>
                  <a:tcPr/>
                </a:tc>
                <a:tc>
                  <a:txBody>
                    <a:bodyPr/>
                    <a:lstStyle/>
                    <a:p>
                      <a:pPr algn="ctr"/>
                      <a:r>
                        <a:rPr lang="es-ES" dirty="0" smtClean="0"/>
                        <a:t>28 h</a:t>
                      </a:r>
                      <a:endParaRPr lang="es-ES" dirty="0"/>
                    </a:p>
                  </a:txBody>
                  <a:tcPr/>
                </a:tc>
                <a:extLst>
                  <a:ext uri="{0D108BD9-81ED-4DB2-BD59-A6C34878D82A}">
                    <a16:rowId xmlns:a16="http://schemas.microsoft.com/office/drawing/2014/main" val="3059584018"/>
                  </a:ext>
                </a:extLst>
              </a:tr>
              <a:tr h="370688">
                <a:tc>
                  <a:txBody>
                    <a:bodyPr/>
                    <a:lstStyle/>
                    <a:p>
                      <a:pPr algn="ctr"/>
                      <a:r>
                        <a:rPr lang="es-ES" dirty="0" smtClean="0"/>
                        <a:t>100</a:t>
                      </a:r>
                      <a:endParaRPr lang="es-ES" dirty="0"/>
                    </a:p>
                  </a:txBody>
                  <a:tcPr/>
                </a:tc>
                <a:tc>
                  <a:txBody>
                    <a:bodyPr/>
                    <a:lstStyle/>
                    <a:p>
                      <a:pPr algn="ctr"/>
                      <a:r>
                        <a:rPr lang="es-ES" dirty="0" smtClean="0"/>
                        <a:t>10</a:t>
                      </a:r>
                      <a:r>
                        <a:rPr lang="es-ES" baseline="0" dirty="0" smtClean="0"/>
                        <a:t> </a:t>
                      </a:r>
                      <a:r>
                        <a:rPr lang="es-ES" dirty="0" smtClean="0"/>
                        <a:t>000</a:t>
                      </a:r>
                      <a:r>
                        <a:rPr lang="es-ES" baseline="0" dirty="0" smtClean="0"/>
                        <a:t> </a:t>
                      </a:r>
                      <a:r>
                        <a:rPr lang="es-ES" dirty="0" smtClean="0"/>
                        <a:t>000</a:t>
                      </a:r>
                      <a:r>
                        <a:rPr lang="es-ES" baseline="0" dirty="0" smtClean="0"/>
                        <a:t> </a:t>
                      </a:r>
                      <a:r>
                        <a:rPr lang="es-ES" dirty="0" smtClean="0"/>
                        <a:t>000</a:t>
                      </a:r>
                      <a:endParaRPr lang="es-ES" dirty="0"/>
                    </a:p>
                  </a:txBody>
                  <a:tcPr/>
                </a:tc>
                <a:tc>
                  <a:txBody>
                    <a:bodyPr/>
                    <a:lstStyle/>
                    <a:p>
                      <a:pPr algn="ctr"/>
                      <a:r>
                        <a:rPr lang="es-ES" dirty="0" smtClean="0"/>
                        <a:t>37 días</a:t>
                      </a:r>
                      <a:endParaRPr lang="es-ES" dirty="0"/>
                    </a:p>
                  </a:txBody>
                  <a:tcPr/>
                </a:tc>
                <a:extLst>
                  <a:ext uri="{0D108BD9-81ED-4DB2-BD59-A6C34878D82A}">
                    <a16:rowId xmlns:a16="http://schemas.microsoft.com/office/drawing/2014/main" val="4177395586"/>
                  </a:ext>
                </a:extLst>
              </a:tr>
              <a:tr h="370688">
                <a:tc>
                  <a:txBody>
                    <a:bodyPr/>
                    <a:lstStyle/>
                    <a:p>
                      <a:pPr algn="ctr"/>
                      <a:r>
                        <a:rPr lang="es-ES" dirty="0" smtClean="0"/>
                        <a:t>500</a:t>
                      </a:r>
                      <a:endParaRPr lang="es-ES" dirty="0"/>
                    </a:p>
                  </a:txBody>
                  <a:tcPr/>
                </a:tc>
                <a:tc>
                  <a:txBody>
                    <a:bodyPr/>
                    <a:lstStyle/>
                    <a:p>
                      <a:pPr algn="ctr"/>
                      <a:r>
                        <a:rPr lang="es-ES" dirty="0" smtClean="0"/>
                        <a:t>31</a:t>
                      </a:r>
                      <a:r>
                        <a:rPr lang="es-ES" baseline="0" dirty="0" smtClean="0"/>
                        <a:t> </a:t>
                      </a:r>
                      <a:r>
                        <a:rPr lang="es-ES" dirty="0" smtClean="0"/>
                        <a:t>250</a:t>
                      </a:r>
                      <a:r>
                        <a:rPr lang="es-ES" baseline="0" dirty="0" smtClean="0"/>
                        <a:t> </a:t>
                      </a:r>
                      <a:r>
                        <a:rPr lang="es-ES" dirty="0" smtClean="0"/>
                        <a:t>000</a:t>
                      </a:r>
                      <a:r>
                        <a:rPr lang="es-ES" baseline="0" dirty="0" smtClean="0"/>
                        <a:t> </a:t>
                      </a:r>
                      <a:r>
                        <a:rPr lang="es-ES" dirty="0" smtClean="0"/>
                        <a:t>000 000</a:t>
                      </a:r>
                      <a:endParaRPr lang="es-ES" dirty="0"/>
                    </a:p>
                  </a:txBody>
                  <a:tcPr/>
                </a:tc>
                <a:tc>
                  <a:txBody>
                    <a:bodyPr/>
                    <a:lstStyle/>
                    <a:p>
                      <a:pPr algn="ctr"/>
                      <a:r>
                        <a:rPr lang="es-ES" dirty="0" smtClean="0"/>
                        <a:t>317 años</a:t>
                      </a:r>
                      <a:endParaRPr lang="es-ES" dirty="0"/>
                    </a:p>
                  </a:txBody>
                  <a:tcPr/>
                </a:tc>
                <a:extLst>
                  <a:ext uri="{0D108BD9-81ED-4DB2-BD59-A6C34878D82A}">
                    <a16:rowId xmlns:a16="http://schemas.microsoft.com/office/drawing/2014/main" val="3005907112"/>
                  </a:ext>
                </a:extLst>
              </a:tr>
              <a:tr h="370688">
                <a:tc>
                  <a:txBody>
                    <a:bodyPr/>
                    <a:lstStyle/>
                    <a:p>
                      <a:pPr algn="ctr"/>
                      <a:r>
                        <a:rPr lang="es-ES" dirty="0" smtClean="0"/>
                        <a:t>1000</a:t>
                      </a:r>
                      <a:endParaRPr lang="es-ES" dirty="0"/>
                    </a:p>
                  </a:txBody>
                  <a:tcPr/>
                </a:tc>
                <a:tc>
                  <a:txBody>
                    <a:bodyPr/>
                    <a:lstStyle/>
                    <a:p>
                      <a:pPr algn="ctr"/>
                      <a:r>
                        <a:rPr lang="es-ES" dirty="0" smtClean="0"/>
                        <a:t>1</a:t>
                      </a:r>
                      <a:r>
                        <a:rPr lang="es-ES" baseline="0" dirty="0" smtClean="0"/>
                        <a:t> </a:t>
                      </a:r>
                      <a:r>
                        <a:rPr lang="es-ES" dirty="0" smtClean="0"/>
                        <a:t>000</a:t>
                      </a:r>
                      <a:r>
                        <a:rPr lang="es-ES" baseline="0" dirty="0" smtClean="0"/>
                        <a:t> </a:t>
                      </a:r>
                      <a:r>
                        <a:rPr lang="es-ES" dirty="0" smtClean="0"/>
                        <a:t>000</a:t>
                      </a:r>
                      <a:r>
                        <a:rPr lang="es-ES" baseline="0" dirty="0" smtClean="0"/>
                        <a:t> </a:t>
                      </a:r>
                      <a:r>
                        <a:rPr lang="es-ES" dirty="0" smtClean="0"/>
                        <a:t>000</a:t>
                      </a:r>
                      <a:r>
                        <a:rPr lang="es-ES" baseline="0" dirty="0" smtClean="0"/>
                        <a:t> </a:t>
                      </a:r>
                      <a:r>
                        <a:rPr lang="es-ES" dirty="0" smtClean="0"/>
                        <a:t>000</a:t>
                      </a:r>
                      <a:r>
                        <a:rPr lang="es-ES" baseline="0" dirty="0" smtClean="0"/>
                        <a:t> </a:t>
                      </a:r>
                      <a:r>
                        <a:rPr lang="es-ES" dirty="0" smtClean="0"/>
                        <a:t>000</a:t>
                      </a:r>
                      <a:endParaRPr lang="es-ES" dirty="0"/>
                    </a:p>
                  </a:txBody>
                  <a:tcPr/>
                </a:tc>
                <a:tc>
                  <a:txBody>
                    <a:bodyPr/>
                    <a:lstStyle/>
                    <a:p>
                      <a:pPr algn="ctr"/>
                      <a:r>
                        <a:rPr lang="es-ES" dirty="0" smtClean="0"/>
                        <a:t>101 siglos</a:t>
                      </a:r>
                      <a:endParaRPr lang="es-ES" dirty="0"/>
                    </a:p>
                  </a:txBody>
                  <a:tcPr/>
                </a:tc>
                <a:extLst>
                  <a:ext uri="{0D108BD9-81ED-4DB2-BD59-A6C34878D82A}">
                    <a16:rowId xmlns:a16="http://schemas.microsoft.com/office/drawing/2014/main" val="3121484176"/>
                  </a:ext>
                </a:extLst>
              </a:tr>
            </a:tbl>
          </a:graphicData>
        </a:graphic>
      </p:graphicFrame>
      <p:sp>
        <p:nvSpPr>
          <p:cNvPr id="7" name="TextBox 6"/>
          <p:cNvSpPr txBox="1"/>
          <p:nvPr/>
        </p:nvSpPr>
        <p:spPr>
          <a:xfrm>
            <a:off x="106730" y="6463136"/>
            <a:ext cx="9323109" cy="276999"/>
          </a:xfrm>
          <a:prstGeom prst="rect">
            <a:avLst/>
          </a:prstGeom>
          <a:noFill/>
        </p:spPr>
        <p:txBody>
          <a:bodyPr wrap="square" rtlCol="0">
            <a:spAutoFit/>
          </a:bodyPr>
          <a:lstStyle/>
          <a:p>
            <a:r>
              <a:rPr lang="es-ES" sz="1200" dirty="0">
                <a:solidFill>
                  <a:schemeClr val="accent1"/>
                </a:solidFill>
              </a:rPr>
              <a:t>*</a:t>
            </a:r>
            <a:r>
              <a:rPr lang="es-ES" sz="1200" dirty="0" smtClean="0"/>
              <a:t> Asuma que para esa cantidad de soluciones el algoritmo se demora 1 segundo </a:t>
            </a:r>
            <a:endParaRPr lang="es-ES" sz="1200" dirty="0"/>
          </a:p>
        </p:txBody>
      </p:sp>
      <p:sp>
        <p:nvSpPr>
          <p:cNvPr id="8" name="Rectangle 7"/>
          <p:cNvSpPr/>
          <p:nvPr/>
        </p:nvSpPr>
        <p:spPr>
          <a:xfrm>
            <a:off x="5290073" y="2523697"/>
            <a:ext cx="4166525" cy="400110"/>
          </a:xfrm>
          <a:prstGeom prst="rect">
            <a:avLst/>
          </a:prstGeom>
        </p:spPr>
        <p:txBody>
          <a:bodyPr wrap="none">
            <a:spAutoFit/>
          </a:bodyPr>
          <a:lstStyle/>
          <a:p>
            <a:r>
              <a:rPr lang="es-ES" sz="2000" dirty="0">
                <a:solidFill>
                  <a:schemeClr val="tx1">
                    <a:lumMod val="65000"/>
                    <a:lumOff val="35000"/>
                  </a:schemeClr>
                </a:solidFill>
              </a:rPr>
              <a:t>Crecimiento del espacio de búsqueda </a:t>
            </a:r>
          </a:p>
        </p:txBody>
      </p:sp>
    </p:spTree>
    <p:extLst>
      <p:ext uri="{BB962C8B-B14F-4D97-AF65-F5344CB8AC3E}">
        <p14:creationId xmlns:p14="http://schemas.microsoft.com/office/powerpoint/2010/main" val="1566213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Solución heurística </a:t>
            </a:r>
            <a:endParaRPr lang="es-ES" dirty="0">
              <a:solidFill>
                <a:schemeClr val="tx1"/>
              </a:solidFill>
            </a:endParaRPr>
          </a:p>
        </p:txBody>
      </p:sp>
      <p:sp>
        <p:nvSpPr>
          <p:cNvPr id="5" name="Marcador de contenido 1"/>
          <p:cNvSpPr>
            <a:spLocks noGrp="1"/>
          </p:cNvSpPr>
          <p:nvPr>
            <p:ph idx="1"/>
          </p:nvPr>
        </p:nvSpPr>
        <p:spPr/>
        <p:txBody>
          <a:bodyPr>
            <a:normAutofit/>
          </a:bodyPr>
          <a:lstStyle/>
          <a:p>
            <a:pPr algn="just"/>
            <a:r>
              <a:rPr lang="es-ES" dirty="0" smtClean="0"/>
              <a:t>Un algoritmo basado en la idea de realizar una búsqueda local</a:t>
            </a:r>
          </a:p>
          <a:p>
            <a:pPr algn="just"/>
            <a:r>
              <a:rPr lang="es-ES" dirty="0" smtClean="0"/>
              <a:t>Se genera una solución inicial generada de manera aleatoria y se evalúa la calidad de esta</a:t>
            </a:r>
          </a:p>
          <a:p>
            <a:pPr algn="just"/>
            <a:r>
              <a:rPr lang="es-ES" dirty="0" smtClean="0"/>
              <a:t>Se elige si se va a sumar o restar el valor del paso de forma aleatoria, con el objetivo de introducir </a:t>
            </a:r>
            <a:r>
              <a:rPr lang="es-ES" dirty="0"/>
              <a:t>una pequeña perturbación en uno de los valores de k para así explorar el espacio de búsqueda </a:t>
            </a:r>
            <a:r>
              <a:rPr lang="es-ES" dirty="0" smtClean="0"/>
              <a:t>cercano</a:t>
            </a:r>
          </a:p>
          <a:p>
            <a:pPr algn="just"/>
            <a:r>
              <a:rPr lang="es-ES" dirty="0" smtClean="0"/>
              <a:t>Se </a:t>
            </a:r>
            <a:r>
              <a:rPr lang="es-ES" dirty="0"/>
              <a:t>repite el proceso hasta que se cumplen las 1000 </a:t>
            </a:r>
            <a:r>
              <a:rPr lang="es-ES" dirty="0" smtClean="0"/>
              <a:t>iteraciones, y se queda siempre con  la mejor solución hasta el momento</a:t>
            </a:r>
            <a:endParaRPr lang="es-ES" dirty="0"/>
          </a:p>
        </p:txBody>
      </p:sp>
    </p:spTree>
    <p:extLst>
      <p:ext uri="{BB962C8B-B14F-4D97-AF65-F5344CB8AC3E}">
        <p14:creationId xmlns:p14="http://schemas.microsoft.com/office/powerpoint/2010/main" val="211653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Solución heurística </a:t>
            </a:r>
            <a:endParaRPr lang="es-ES" dirty="0">
              <a:solidFill>
                <a:schemeClr val="tx1"/>
              </a:solidFill>
            </a:endParaRPr>
          </a:p>
        </p:txBody>
      </p:sp>
      <p:sp>
        <p:nvSpPr>
          <p:cNvPr id="5" name="Marcador de contenido 1"/>
          <p:cNvSpPr>
            <a:spLocks noGrp="1"/>
          </p:cNvSpPr>
          <p:nvPr>
            <p:ph idx="1"/>
          </p:nvPr>
        </p:nvSpPr>
        <p:spPr>
          <a:xfrm>
            <a:off x="3869268" y="864108"/>
            <a:ext cx="7662332" cy="5577332"/>
          </a:xfrm>
        </p:spPr>
        <p:txBody>
          <a:bodyPr>
            <a:normAutofit fontScale="85000" lnSpcReduction="20000"/>
          </a:bodyPr>
          <a:lstStyle/>
          <a:p>
            <a:r>
              <a:rPr lang="es-ES" dirty="0" smtClean="0"/>
              <a:t>Entrada: valores de las lluvias reales, 5 días anteriores de valores de lluvia</a:t>
            </a:r>
          </a:p>
          <a:p>
            <a:r>
              <a:rPr lang="es-ES" dirty="0" smtClean="0"/>
              <a:t>Salida</a:t>
            </a:r>
            <a:r>
              <a:rPr lang="es-ES" dirty="0"/>
              <a:t>: solución </a:t>
            </a:r>
          </a:p>
          <a:p>
            <a:endParaRPr lang="es-ES" dirty="0"/>
          </a:p>
          <a:p>
            <a:pPr marL="342900" indent="-342900">
              <a:buFont typeface="+mj-lt"/>
              <a:buAutoNum type="arabicPeriod"/>
            </a:pPr>
            <a:r>
              <a:rPr lang="es-ES" dirty="0" err="1"/>
              <a:t>solution</a:t>
            </a:r>
            <a:r>
              <a:rPr lang="es-ES" dirty="0"/>
              <a:t> = Crear solución Inicial con valores aleatorios</a:t>
            </a:r>
          </a:p>
          <a:p>
            <a:pPr marL="342900" indent="-342900">
              <a:buFont typeface="+mj-lt"/>
              <a:buAutoNum type="arabicPeriod"/>
            </a:pPr>
            <a:r>
              <a:rPr lang="es-ES" dirty="0"/>
              <a:t>error = evaluar solución</a:t>
            </a:r>
          </a:p>
          <a:p>
            <a:pPr marL="342900" indent="-342900">
              <a:buFont typeface="+mj-lt"/>
              <a:buAutoNum type="arabicPeriod"/>
            </a:pPr>
            <a:r>
              <a:rPr lang="es-ES" dirty="0"/>
              <a:t>Mientras i &lt; </a:t>
            </a:r>
            <a:r>
              <a:rPr lang="es-ES" dirty="0" err="1"/>
              <a:t>iterations</a:t>
            </a:r>
            <a:endParaRPr lang="es-ES" dirty="0"/>
          </a:p>
          <a:p>
            <a:pPr marL="342900" indent="-342900">
              <a:buFont typeface="+mj-lt"/>
              <a:buAutoNum type="arabicPeriod"/>
            </a:pPr>
            <a:r>
              <a:rPr lang="es-ES" dirty="0"/>
              <a:t>  	</a:t>
            </a:r>
            <a:r>
              <a:rPr lang="es-ES" dirty="0" err="1"/>
              <a:t>neibor_sol</a:t>
            </a:r>
            <a:r>
              <a:rPr lang="es-ES" dirty="0"/>
              <a:t> = </a:t>
            </a:r>
            <a:r>
              <a:rPr lang="es-ES" dirty="0" err="1"/>
              <a:t>solution</a:t>
            </a:r>
            <a:endParaRPr lang="es-ES" dirty="0"/>
          </a:p>
          <a:p>
            <a:pPr marL="342900" indent="-342900">
              <a:buFont typeface="+mj-lt"/>
              <a:buAutoNum type="arabicPeriod"/>
            </a:pPr>
            <a:r>
              <a:rPr lang="es-ES" dirty="0"/>
              <a:t> 		</a:t>
            </a:r>
            <a:r>
              <a:rPr lang="es-ES" dirty="0" err="1"/>
              <a:t>random_index</a:t>
            </a:r>
            <a:r>
              <a:rPr lang="es-ES" dirty="0"/>
              <a:t> = elegir un </a:t>
            </a:r>
            <a:r>
              <a:rPr lang="es-ES" dirty="0" err="1"/>
              <a:t>index</a:t>
            </a:r>
            <a:r>
              <a:rPr lang="es-ES" dirty="0"/>
              <a:t> aleatorio</a:t>
            </a:r>
          </a:p>
          <a:p>
            <a:pPr marL="342900" indent="-342900">
              <a:buFont typeface="+mj-lt"/>
              <a:buAutoNum type="arabicPeriod"/>
            </a:pPr>
            <a:r>
              <a:rPr lang="es-ES" dirty="0"/>
              <a:t> 		</a:t>
            </a:r>
            <a:r>
              <a:rPr lang="es-ES" dirty="0" err="1"/>
              <a:t>change</a:t>
            </a:r>
            <a:r>
              <a:rPr lang="es-ES" dirty="0"/>
              <a:t> = Elegir una modificación de </a:t>
            </a:r>
            <a:r>
              <a:rPr lang="es-ES" dirty="0" err="1" smtClean="0"/>
              <a:t>step</a:t>
            </a:r>
            <a:r>
              <a:rPr lang="es-ES" dirty="0" smtClean="0"/>
              <a:t> o </a:t>
            </a:r>
            <a:r>
              <a:rPr lang="es-ES" dirty="0" err="1" smtClean="0"/>
              <a:t>step</a:t>
            </a:r>
            <a:r>
              <a:rPr lang="es-ES" dirty="0" smtClean="0"/>
              <a:t>*(-1) para 			hacerle </a:t>
            </a:r>
            <a:r>
              <a:rPr lang="es-ES" dirty="0"/>
              <a:t>a una </a:t>
            </a:r>
            <a:r>
              <a:rPr lang="es-ES" dirty="0" smtClean="0"/>
              <a:t>k</a:t>
            </a:r>
            <a:endParaRPr lang="es-ES" dirty="0"/>
          </a:p>
          <a:p>
            <a:pPr marL="342900" indent="-342900">
              <a:buFont typeface="+mj-lt"/>
              <a:buAutoNum type="arabicPeriod"/>
            </a:pPr>
            <a:r>
              <a:rPr lang="es-ES" dirty="0"/>
              <a:t> 		Si </a:t>
            </a:r>
            <a:r>
              <a:rPr lang="es-ES" dirty="0" err="1"/>
              <a:t>neibor_sol</a:t>
            </a:r>
            <a:r>
              <a:rPr lang="es-ES" dirty="0"/>
              <a:t>[</a:t>
            </a:r>
            <a:r>
              <a:rPr lang="es-ES" dirty="0" err="1"/>
              <a:t>random_index</a:t>
            </a:r>
            <a:r>
              <a:rPr lang="es-ES" dirty="0"/>
              <a:t>] + </a:t>
            </a:r>
            <a:r>
              <a:rPr lang="es-ES" dirty="0" err="1"/>
              <a:t>change</a:t>
            </a:r>
            <a:r>
              <a:rPr lang="es-ES" dirty="0"/>
              <a:t> &gt; 0 entonces</a:t>
            </a:r>
          </a:p>
          <a:p>
            <a:pPr marL="342900" indent="-342900">
              <a:buFont typeface="+mj-lt"/>
              <a:buAutoNum type="arabicPeriod"/>
            </a:pPr>
            <a:r>
              <a:rPr lang="es-ES" dirty="0"/>
              <a:t> 			</a:t>
            </a:r>
            <a:r>
              <a:rPr lang="es-ES" dirty="0" err="1"/>
              <a:t>neibor_sol</a:t>
            </a:r>
            <a:r>
              <a:rPr lang="es-ES" dirty="0"/>
              <a:t>[</a:t>
            </a:r>
            <a:r>
              <a:rPr lang="es-ES" dirty="0" err="1"/>
              <a:t>random_index</a:t>
            </a:r>
            <a:r>
              <a:rPr lang="es-ES" dirty="0"/>
              <a:t>] += </a:t>
            </a:r>
            <a:r>
              <a:rPr lang="es-ES" dirty="0" err="1"/>
              <a:t>change</a:t>
            </a:r>
            <a:r>
              <a:rPr lang="es-ES" dirty="0"/>
              <a:t> </a:t>
            </a:r>
          </a:p>
          <a:p>
            <a:pPr marL="342900" indent="-342900">
              <a:buFont typeface="+mj-lt"/>
              <a:buAutoNum type="arabicPeriod"/>
            </a:pPr>
            <a:r>
              <a:rPr lang="es-ES" dirty="0"/>
              <a:t> 			</a:t>
            </a:r>
            <a:r>
              <a:rPr lang="es-ES" dirty="0" err="1"/>
              <a:t>new_error</a:t>
            </a:r>
            <a:r>
              <a:rPr lang="es-ES" dirty="0"/>
              <a:t> = evaluar función con solución vecina</a:t>
            </a:r>
          </a:p>
          <a:p>
            <a:pPr marL="342900" indent="-342900">
              <a:buFont typeface="+mj-lt"/>
              <a:buAutoNum type="arabicPeriod"/>
            </a:pPr>
            <a:r>
              <a:rPr lang="es-ES" dirty="0"/>
              <a:t> 			Si el </a:t>
            </a:r>
            <a:r>
              <a:rPr lang="es-ES" dirty="0" err="1"/>
              <a:t>new_error</a:t>
            </a:r>
            <a:r>
              <a:rPr lang="es-ES" dirty="0"/>
              <a:t> &lt; error entonces</a:t>
            </a:r>
          </a:p>
          <a:p>
            <a:pPr marL="342900" indent="-342900">
              <a:buFont typeface="+mj-lt"/>
              <a:buAutoNum type="arabicPeriod"/>
            </a:pPr>
            <a:r>
              <a:rPr lang="es-ES" dirty="0"/>
              <a:t>  			</a:t>
            </a:r>
            <a:r>
              <a:rPr lang="es-ES" dirty="0" err="1"/>
              <a:t>solution</a:t>
            </a:r>
            <a:r>
              <a:rPr lang="es-ES" dirty="0"/>
              <a:t> = </a:t>
            </a:r>
            <a:r>
              <a:rPr lang="es-ES" dirty="0" err="1"/>
              <a:t>neibor_sol</a:t>
            </a:r>
            <a:endParaRPr lang="es-ES" dirty="0"/>
          </a:p>
          <a:p>
            <a:pPr marL="342900" indent="-342900">
              <a:buFont typeface="+mj-lt"/>
              <a:buAutoNum type="arabicPeriod"/>
            </a:pPr>
            <a:r>
              <a:rPr lang="es-ES" dirty="0"/>
              <a:t>  			error = </a:t>
            </a:r>
            <a:r>
              <a:rPr lang="es-ES" dirty="0" err="1"/>
              <a:t>new_error</a:t>
            </a:r>
            <a:endParaRPr lang="es-ES" dirty="0"/>
          </a:p>
          <a:p>
            <a:pPr marL="342900" indent="-342900">
              <a:buFont typeface="+mj-lt"/>
              <a:buAutoNum type="arabicPeriod"/>
            </a:pPr>
            <a:r>
              <a:rPr lang="es-ES" dirty="0"/>
              <a:t> retornar </a:t>
            </a:r>
            <a:r>
              <a:rPr lang="es-ES" dirty="0" err="1"/>
              <a:t>solution</a:t>
            </a:r>
            <a:endParaRPr lang="es-ES" dirty="0"/>
          </a:p>
        </p:txBody>
      </p:sp>
    </p:spTree>
    <p:extLst>
      <p:ext uri="{BB962C8B-B14F-4D97-AF65-F5344CB8AC3E}">
        <p14:creationId xmlns:p14="http://schemas.microsoft.com/office/powerpoint/2010/main" val="2748703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9268" y="864108"/>
            <a:ext cx="7174652" cy="852932"/>
          </a:xfrm>
        </p:spPr>
        <p:txBody>
          <a:bodyPr/>
          <a:lstStyle/>
          <a:p>
            <a:r>
              <a:rPr lang="es-ES" dirty="0"/>
              <a:t>La solución inicial se elige de forma aleatoria a través de la siguiente función:</a:t>
            </a:r>
          </a:p>
        </p:txBody>
      </p:sp>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a:solidFill>
                  <a:schemeClr val="tx1"/>
                </a:solidFill>
              </a:rPr>
              <a:t>Solución </a:t>
            </a:r>
            <a:r>
              <a:rPr lang="es-ES" dirty="0" err="1" smtClean="0">
                <a:solidFill>
                  <a:schemeClr val="tx1"/>
                </a:solidFill>
              </a:rPr>
              <a:t>metaheurística</a:t>
            </a:r>
            <a:endParaRPr lang="es-ES" dirty="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144716338"/>
              </p:ext>
            </p:extLst>
          </p:nvPr>
        </p:nvGraphicFramePr>
        <p:xfrm>
          <a:off x="3596640" y="1899920"/>
          <a:ext cx="8107680" cy="4055808"/>
        </p:xfrm>
        <a:graphic>
          <a:graphicData uri="http://schemas.openxmlformats.org/drawingml/2006/table">
            <a:tbl>
              <a:tblPr firstRow="1" bandRow="1">
                <a:tableStyleId>{5940675A-B579-460E-94D1-54222C63F5DA}</a:tableStyleId>
              </a:tblPr>
              <a:tblGrid>
                <a:gridCol w="406400">
                  <a:extLst>
                    <a:ext uri="{9D8B030D-6E8A-4147-A177-3AD203B41FA5}">
                      <a16:colId xmlns:a16="http://schemas.microsoft.com/office/drawing/2014/main" val="1801000517"/>
                    </a:ext>
                  </a:extLst>
                </a:gridCol>
                <a:gridCol w="375920">
                  <a:extLst>
                    <a:ext uri="{9D8B030D-6E8A-4147-A177-3AD203B41FA5}">
                      <a16:colId xmlns:a16="http://schemas.microsoft.com/office/drawing/2014/main" val="1657204703"/>
                    </a:ext>
                  </a:extLst>
                </a:gridCol>
                <a:gridCol w="7325360">
                  <a:extLst>
                    <a:ext uri="{9D8B030D-6E8A-4147-A177-3AD203B41FA5}">
                      <a16:colId xmlns:a16="http://schemas.microsoft.com/office/drawing/2014/main" val="3305165988"/>
                    </a:ext>
                  </a:extLst>
                </a:gridCol>
              </a:tblGrid>
              <a:tr h="1189297">
                <a:tc gridSpan="3">
                  <a:txBody>
                    <a:bodyPr/>
                    <a:lstStyle/>
                    <a:p>
                      <a:r>
                        <a:rPr lang="es-ES" dirty="0" smtClean="0"/>
                        <a:t>Entrada: min</a:t>
                      </a:r>
                      <a:r>
                        <a:rPr lang="es-ES" baseline="0" dirty="0" smtClean="0"/>
                        <a:t> (entero)</a:t>
                      </a:r>
                    </a:p>
                    <a:p>
                      <a:r>
                        <a:rPr lang="es-ES" dirty="0" smtClean="0"/>
                        <a:t>                </a:t>
                      </a:r>
                      <a:r>
                        <a:rPr lang="es-ES" dirty="0" err="1" smtClean="0"/>
                        <a:t>max</a:t>
                      </a:r>
                      <a:r>
                        <a:rPr lang="es-ES" dirty="0" smtClean="0"/>
                        <a:t> (entero)</a:t>
                      </a:r>
                    </a:p>
                    <a:p>
                      <a:r>
                        <a:rPr lang="es-ES" dirty="0" smtClean="0"/>
                        <a:t>                </a:t>
                      </a:r>
                      <a:r>
                        <a:rPr lang="es-ES" dirty="0" err="1" smtClean="0"/>
                        <a:t>intv</a:t>
                      </a:r>
                      <a:r>
                        <a:rPr lang="es-ES" dirty="0" smtClean="0"/>
                        <a:t> (entero)</a:t>
                      </a:r>
                    </a:p>
                    <a:p>
                      <a:r>
                        <a:rPr lang="es-ES" dirty="0" smtClean="0"/>
                        <a:t>                </a:t>
                      </a:r>
                      <a:r>
                        <a:rPr lang="es-ES" dirty="0" err="1" smtClean="0"/>
                        <a:t>limit</a:t>
                      </a:r>
                      <a:r>
                        <a:rPr lang="es-ES" dirty="0" smtClean="0"/>
                        <a:t> (entero)</a:t>
                      </a:r>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90365663"/>
                  </a:ext>
                </a:extLst>
              </a:tr>
              <a:tr h="371020">
                <a:tc gridSpan="3">
                  <a:txBody>
                    <a:bodyPr/>
                    <a:lstStyle/>
                    <a:p>
                      <a:r>
                        <a:rPr lang="es-ES" dirty="0" smtClean="0"/>
                        <a:t>Salida: </a:t>
                      </a:r>
                      <a:r>
                        <a:rPr lang="es-ES" dirty="0" err="1" smtClean="0"/>
                        <a:t>solutions</a:t>
                      </a:r>
                      <a:r>
                        <a:rPr lang="es-ES" baseline="0" dirty="0" smtClean="0"/>
                        <a:t> (arreglo)</a:t>
                      </a:r>
                      <a:endParaRPr lang="es-ES" dirty="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730090890"/>
                  </a:ext>
                </a:extLst>
              </a:tr>
              <a:tr h="371020">
                <a:tc>
                  <a:txBody>
                    <a:bodyPr/>
                    <a:lstStyle/>
                    <a:p>
                      <a:endParaRPr lang="es-ES" dirty="0"/>
                    </a:p>
                  </a:txBody>
                  <a:tcPr/>
                </a:tc>
                <a:tc gridSpan="2">
                  <a:txBody>
                    <a:bodyPr/>
                    <a:lstStyle/>
                    <a:p>
                      <a:r>
                        <a:rPr lang="es-ES" dirty="0" smtClean="0"/>
                        <a:t>Mientras i &lt; </a:t>
                      </a:r>
                      <a:r>
                        <a:rPr lang="es-ES" dirty="0" err="1" smtClean="0"/>
                        <a:t>limit</a:t>
                      </a:r>
                      <a:r>
                        <a:rPr lang="es-ES" dirty="0" smtClean="0"/>
                        <a:t>:</a:t>
                      </a:r>
                      <a:endParaRPr lang="es-ES" dirty="0"/>
                    </a:p>
                  </a:txBody>
                  <a:tcPr/>
                </a:tc>
                <a:tc hMerge="1">
                  <a:txBody>
                    <a:bodyPr/>
                    <a:lstStyle/>
                    <a:p>
                      <a:endParaRPr lang="es-ES"/>
                    </a:p>
                  </a:txBody>
                  <a:tcPr/>
                </a:tc>
                <a:extLst>
                  <a:ext uri="{0D108BD9-81ED-4DB2-BD59-A6C34878D82A}">
                    <a16:rowId xmlns:a16="http://schemas.microsoft.com/office/drawing/2014/main" val="1626348320"/>
                  </a:ext>
                </a:extLst>
              </a:tr>
              <a:tr h="640391">
                <a:tc>
                  <a:txBody>
                    <a:bodyPr/>
                    <a:lstStyle/>
                    <a:p>
                      <a:endParaRPr lang="es-ES"/>
                    </a:p>
                  </a:txBody>
                  <a:tcPr/>
                </a:tc>
                <a:tc>
                  <a:txBody>
                    <a:bodyPr/>
                    <a:lstStyle/>
                    <a:p>
                      <a:endParaRPr lang="es-ES" dirty="0"/>
                    </a:p>
                  </a:txBody>
                  <a:tcPr/>
                </a:tc>
                <a:tc>
                  <a:txBody>
                    <a:bodyPr/>
                    <a:lstStyle/>
                    <a:p>
                      <a:r>
                        <a:rPr lang="es-ES" dirty="0" smtClean="0"/>
                        <a:t>Se selecciona un número aleatorio entre min</a:t>
                      </a:r>
                      <a:r>
                        <a:rPr lang="es-ES" baseline="0" dirty="0" smtClean="0"/>
                        <a:t> y </a:t>
                      </a:r>
                      <a:r>
                        <a:rPr lang="es-ES" baseline="0" dirty="0" err="1" smtClean="0"/>
                        <a:t>max</a:t>
                      </a:r>
                      <a:r>
                        <a:rPr lang="es-ES" baseline="0" dirty="0" smtClean="0"/>
                        <a:t>, y se divide entre el paso(</a:t>
                      </a:r>
                      <a:r>
                        <a:rPr lang="es-ES" baseline="0" dirty="0" err="1" smtClean="0"/>
                        <a:t>intv</a:t>
                      </a:r>
                      <a:r>
                        <a:rPr lang="es-ES" baseline="0" dirty="0" smtClean="0"/>
                        <a:t>)</a:t>
                      </a:r>
                      <a:endParaRPr lang="es-ES" dirty="0"/>
                    </a:p>
                  </a:txBody>
                  <a:tcPr/>
                </a:tc>
                <a:extLst>
                  <a:ext uri="{0D108BD9-81ED-4DB2-BD59-A6C34878D82A}">
                    <a16:rowId xmlns:a16="http://schemas.microsoft.com/office/drawing/2014/main" val="2554951521"/>
                  </a:ext>
                </a:extLst>
              </a:tr>
              <a:tr h="371020">
                <a:tc>
                  <a:txBody>
                    <a:bodyPr/>
                    <a:lstStyle/>
                    <a:p>
                      <a:endParaRPr lang="es-ES" dirty="0"/>
                    </a:p>
                  </a:txBody>
                  <a:tcPr/>
                </a:tc>
                <a:tc>
                  <a:txBody>
                    <a:bodyPr/>
                    <a:lstStyle/>
                    <a:p>
                      <a:endParaRPr lang="es-ES" dirty="0"/>
                    </a:p>
                  </a:txBody>
                  <a:tcPr/>
                </a:tc>
                <a:tc>
                  <a:txBody>
                    <a:bodyPr/>
                    <a:lstStyle/>
                    <a:p>
                      <a:r>
                        <a:rPr lang="es-ES" dirty="0" smtClean="0"/>
                        <a:t>Se redondea a</a:t>
                      </a:r>
                      <a:r>
                        <a:rPr lang="es-ES" baseline="0" dirty="0" smtClean="0"/>
                        <a:t> un número entero</a:t>
                      </a:r>
                      <a:endParaRPr lang="es-ES" dirty="0"/>
                    </a:p>
                  </a:txBody>
                  <a:tcPr/>
                </a:tc>
                <a:extLst>
                  <a:ext uri="{0D108BD9-81ED-4DB2-BD59-A6C34878D82A}">
                    <a16:rowId xmlns:a16="http://schemas.microsoft.com/office/drawing/2014/main" val="1427695710"/>
                  </a:ext>
                </a:extLst>
              </a:tr>
              <a:tr h="371020">
                <a:tc>
                  <a:txBody>
                    <a:bodyPr/>
                    <a:lstStyle/>
                    <a:p>
                      <a:endParaRPr lang="es-ES" dirty="0"/>
                    </a:p>
                  </a:txBody>
                  <a:tcPr/>
                </a:tc>
                <a:tc>
                  <a:txBody>
                    <a:bodyPr/>
                    <a:lstStyle/>
                    <a:p>
                      <a:endParaRPr lang="es-ES" dirty="0"/>
                    </a:p>
                  </a:txBody>
                  <a:tcPr/>
                </a:tc>
                <a:tc>
                  <a:txBody>
                    <a:bodyPr/>
                    <a:lstStyle/>
                    <a:p>
                      <a:r>
                        <a:rPr lang="es-ES" dirty="0" smtClean="0"/>
                        <a:t>Se multiplica</a:t>
                      </a:r>
                      <a:r>
                        <a:rPr lang="es-ES" baseline="0" dirty="0" smtClean="0"/>
                        <a:t> por el paso(</a:t>
                      </a:r>
                      <a:r>
                        <a:rPr lang="es-ES" baseline="0" dirty="0" err="1" smtClean="0"/>
                        <a:t>intv</a:t>
                      </a:r>
                      <a:r>
                        <a:rPr lang="es-ES" baseline="0" dirty="0" smtClean="0"/>
                        <a:t>)</a:t>
                      </a:r>
                      <a:endParaRPr lang="es-ES" dirty="0"/>
                    </a:p>
                  </a:txBody>
                  <a:tcPr/>
                </a:tc>
                <a:extLst>
                  <a:ext uri="{0D108BD9-81ED-4DB2-BD59-A6C34878D82A}">
                    <a16:rowId xmlns:a16="http://schemas.microsoft.com/office/drawing/2014/main" val="1009187632"/>
                  </a:ext>
                </a:extLst>
              </a:tr>
              <a:tr h="371020">
                <a:tc>
                  <a:txBody>
                    <a:bodyPr/>
                    <a:lstStyle/>
                    <a:p>
                      <a:endParaRPr lang="es-ES" dirty="0"/>
                    </a:p>
                  </a:txBody>
                  <a:tcPr/>
                </a:tc>
                <a:tc gridSpan="2">
                  <a:txBody>
                    <a:bodyPr/>
                    <a:lstStyle/>
                    <a:p>
                      <a:r>
                        <a:rPr lang="es-ES" dirty="0" smtClean="0"/>
                        <a:t>Fin</a:t>
                      </a:r>
                      <a:r>
                        <a:rPr lang="es-ES" baseline="0" dirty="0" smtClean="0"/>
                        <a:t> mientras</a:t>
                      </a:r>
                      <a:endParaRPr lang="es-ES" dirty="0"/>
                    </a:p>
                  </a:txBody>
                  <a:tcPr/>
                </a:tc>
                <a:tc hMerge="1">
                  <a:txBody>
                    <a:bodyPr/>
                    <a:lstStyle/>
                    <a:p>
                      <a:endParaRPr lang="es-ES" dirty="0"/>
                    </a:p>
                  </a:txBody>
                  <a:tcPr/>
                </a:tc>
                <a:extLst>
                  <a:ext uri="{0D108BD9-81ED-4DB2-BD59-A6C34878D82A}">
                    <a16:rowId xmlns:a16="http://schemas.microsoft.com/office/drawing/2014/main" val="993100956"/>
                  </a:ext>
                </a:extLst>
              </a:tr>
              <a:tr h="371020">
                <a:tc>
                  <a:txBody>
                    <a:bodyPr/>
                    <a:lstStyle/>
                    <a:p>
                      <a:endParaRPr lang="es-ES" dirty="0"/>
                    </a:p>
                  </a:txBody>
                  <a:tcPr/>
                </a:tc>
                <a:tc gridSpan="2">
                  <a:txBody>
                    <a:bodyPr/>
                    <a:lstStyle/>
                    <a:p>
                      <a:r>
                        <a:rPr lang="es-ES" dirty="0" smtClean="0"/>
                        <a:t>Se</a:t>
                      </a:r>
                      <a:r>
                        <a:rPr lang="es-ES" baseline="0" dirty="0" smtClean="0"/>
                        <a:t> retorna la lista de valores</a:t>
                      </a:r>
                      <a:endParaRPr lang="es-ES" dirty="0"/>
                    </a:p>
                  </a:txBody>
                  <a:tcPr/>
                </a:tc>
                <a:tc hMerge="1">
                  <a:txBody>
                    <a:bodyPr/>
                    <a:lstStyle/>
                    <a:p>
                      <a:endParaRPr lang="es-ES" dirty="0"/>
                    </a:p>
                  </a:txBody>
                  <a:tcPr/>
                </a:tc>
                <a:extLst>
                  <a:ext uri="{0D108BD9-81ED-4DB2-BD59-A6C34878D82A}">
                    <a16:rowId xmlns:a16="http://schemas.microsoft.com/office/drawing/2014/main" val="3588268998"/>
                  </a:ext>
                </a:extLst>
              </a:tr>
            </a:tbl>
          </a:graphicData>
        </a:graphic>
      </p:graphicFrame>
    </p:spTree>
    <p:extLst>
      <p:ext uri="{BB962C8B-B14F-4D97-AF65-F5344CB8AC3E}">
        <p14:creationId xmlns:p14="http://schemas.microsoft.com/office/powerpoint/2010/main" val="4140057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lnSpc>
                <a:spcPct val="100000"/>
              </a:lnSpc>
            </a:pPr>
            <a:r>
              <a:rPr lang="es-ES" sz="3100" u="sng" dirty="0" smtClean="0">
                <a:solidFill>
                  <a:schemeClr val="bg1"/>
                </a:solidFill>
              </a:rPr>
              <a:t>Ejemplo</a:t>
            </a:r>
            <a:r>
              <a:rPr lang="es-ES" sz="2800" u="sng" dirty="0" smtClean="0">
                <a:solidFill>
                  <a:schemeClr val="bg1"/>
                </a:solidFill>
              </a:rPr>
              <a:t/>
            </a:r>
            <a:br>
              <a:rPr lang="es-ES" sz="2800" u="sng" dirty="0" smtClean="0">
                <a:solidFill>
                  <a:schemeClr val="bg1"/>
                </a:solidFill>
              </a:rPr>
            </a:br>
            <a:r>
              <a:rPr lang="es-ES" sz="2800" u="sng" dirty="0">
                <a:solidFill>
                  <a:schemeClr val="bg1"/>
                </a:solidFill>
              </a:rPr>
              <a:t/>
            </a:r>
            <a:br>
              <a:rPr lang="es-ES" sz="2800" u="sng" dirty="0">
                <a:solidFill>
                  <a:schemeClr val="bg1"/>
                </a:solidFill>
              </a:rPr>
            </a:br>
            <a:r>
              <a:rPr lang="es-ES" sz="2800" dirty="0">
                <a:solidFill>
                  <a:schemeClr val="bg1"/>
                </a:solidFill>
              </a:rPr>
              <a:t>Solución inicial</a:t>
            </a:r>
            <a:br>
              <a:rPr lang="es-ES" sz="2800" dirty="0">
                <a:solidFill>
                  <a:schemeClr val="bg1"/>
                </a:solidFill>
              </a:rPr>
            </a:br>
            <a:r>
              <a:rPr lang="es-ES" sz="2800" dirty="0" smtClean="0">
                <a:solidFill>
                  <a:schemeClr val="bg1"/>
                </a:solidFill>
              </a:rPr>
              <a:t>    </a:t>
            </a:r>
            <a:r>
              <a:rPr lang="es-ES" sz="2400" dirty="0" smtClean="0">
                <a:solidFill>
                  <a:schemeClr val="bg1"/>
                </a:solidFill>
              </a:rPr>
              <a:t>[</a:t>
            </a:r>
            <a:r>
              <a:rPr lang="es-ES" sz="2400" dirty="0">
                <a:solidFill>
                  <a:schemeClr val="bg1"/>
                </a:solidFill>
              </a:rPr>
              <a:t>0.9, 0.3, </a:t>
            </a:r>
            <a:r>
              <a:rPr lang="es-ES" sz="2400" dirty="0">
                <a:solidFill>
                  <a:srgbClr val="FF0000"/>
                </a:solidFill>
              </a:rPr>
              <a:t>0.0</a:t>
            </a:r>
            <a:r>
              <a:rPr lang="es-ES" sz="2400" dirty="0">
                <a:solidFill>
                  <a:schemeClr val="bg1"/>
                </a:solidFill>
              </a:rPr>
              <a:t>, 0.6, 0.0] </a:t>
            </a:r>
            <a:r>
              <a:rPr lang="es-ES" sz="2800" dirty="0">
                <a:solidFill>
                  <a:schemeClr val="bg1"/>
                </a:solidFill>
              </a:rPr>
              <a:t>	</a:t>
            </a:r>
            <a:r>
              <a:rPr lang="es-ES" sz="2800" dirty="0" smtClean="0">
                <a:solidFill>
                  <a:schemeClr val="bg1"/>
                </a:solidFill>
              </a:rPr>
              <a:t/>
            </a:r>
            <a:br>
              <a:rPr lang="es-ES" sz="2800" dirty="0" smtClean="0">
                <a:solidFill>
                  <a:schemeClr val="bg1"/>
                </a:solidFill>
              </a:rPr>
            </a:br>
            <a:r>
              <a:rPr lang="es-ES" sz="2800" dirty="0">
                <a:solidFill>
                  <a:schemeClr val="bg1"/>
                </a:solidFill>
              </a:rPr>
              <a:t/>
            </a:r>
            <a:br>
              <a:rPr lang="es-ES" sz="2800" dirty="0">
                <a:solidFill>
                  <a:schemeClr val="bg1"/>
                </a:solidFill>
              </a:rPr>
            </a:br>
            <a:r>
              <a:rPr lang="es-ES" sz="2800" dirty="0"/>
              <a:t>Índice aleatorio: 2</a:t>
            </a:r>
            <a:br>
              <a:rPr lang="es-ES" sz="2800" dirty="0"/>
            </a:br>
            <a:r>
              <a:rPr lang="es-ES" sz="2800" dirty="0"/>
              <a:t>Número aleatorio: </a:t>
            </a:r>
            <a:r>
              <a:rPr lang="es-ES" sz="2800" dirty="0" smtClean="0"/>
              <a:t>0.3</a:t>
            </a:r>
            <a:r>
              <a:rPr lang="es-ES" sz="2800" dirty="0" smtClean="0">
                <a:solidFill>
                  <a:schemeClr val="bg1"/>
                </a:solidFill>
              </a:rPr>
              <a:t/>
            </a:r>
            <a:br>
              <a:rPr lang="es-ES" sz="2800" dirty="0" smtClean="0">
                <a:solidFill>
                  <a:schemeClr val="bg1"/>
                </a:solidFill>
              </a:rPr>
            </a:br>
            <a:r>
              <a:rPr lang="es-ES" sz="2800" dirty="0" smtClean="0">
                <a:solidFill>
                  <a:schemeClr val="bg1"/>
                </a:solidFill>
              </a:rPr>
              <a:t>		</a:t>
            </a:r>
            <a:r>
              <a:rPr lang="es-ES" sz="2800" dirty="0">
                <a:solidFill>
                  <a:schemeClr val="bg1"/>
                </a:solidFill>
              </a:rPr>
              <a:t>	       Solución final</a:t>
            </a:r>
            <a:br>
              <a:rPr lang="es-ES" sz="2800" dirty="0">
                <a:solidFill>
                  <a:schemeClr val="bg1"/>
                </a:solidFill>
              </a:rPr>
            </a:br>
            <a:r>
              <a:rPr lang="es-ES" sz="2800" dirty="0">
                <a:solidFill>
                  <a:schemeClr val="bg1"/>
                </a:solidFill>
              </a:rPr>
              <a:t>[0.9, 0.3, </a:t>
            </a:r>
            <a:r>
              <a:rPr lang="es-ES" sz="2800" dirty="0">
                <a:solidFill>
                  <a:srgbClr val="66FF33"/>
                </a:solidFill>
              </a:rPr>
              <a:t>0.3</a:t>
            </a:r>
            <a:r>
              <a:rPr lang="es-ES" sz="2800" dirty="0">
                <a:solidFill>
                  <a:schemeClr val="bg1"/>
                </a:solidFill>
              </a:rPr>
              <a:t>, 0.6, 0.0]</a:t>
            </a:r>
          </a:p>
        </p:txBody>
      </p:sp>
      <p:sp>
        <p:nvSpPr>
          <p:cNvPr id="3" name="Content Placeholder 2"/>
          <p:cNvSpPr>
            <a:spLocks noGrp="1"/>
          </p:cNvSpPr>
          <p:nvPr>
            <p:ph idx="1"/>
          </p:nvPr>
        </p:nvSpPr>
        <p:spPr>
          <a:xfrm>
            <a:off x="3869268" y="1179068"/>
            <a:ext cx="7315200" cy="761492"/>
          </a:xfrm>
        </p:spPr>
        <p:txBody>
          <a:bodyPr>
            <a:normAutofit lnSpcReduction="10000"/>
          </a:bodyPr>
          <a:lstStyle/>
          <a:p>
            <a:pPr marL="0" indent="0">
              <a:buNone/>
            </a:pPr>
            <a:r>
              <a:rPr lang="es-ES" dirty="0" smtClean="0"/>
              <a:t> </a:t>
            </a:r>
          </a:p>
          <a:p>
            <a:r>
              <a:rPr lang="es-ES" dirty="0" smtClean="0"/>
              <a:t>El </a:t>
            </a:r>
            <a:r>
              <a:rPr lang="es-ES" dirty="0"/>
              <a:t>valor de una posición aleatoria se modifica aleatoriamente</a:t>
            </a:r>
          </a:p>
          <a:p>
            <a:endParaRPr lang="es-ES" dirty="0"/>
          </a:p>
        </p:txBody>
      </p:sp>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Operadores de Mutación </a:t>
            </a:r>
            <a:endParaRPr lang="es-ES"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243420087"/>
              </p:ext>
            </p:extLst>
          </p:nvPr>
        </p:nvGraphicFramePr>
        <p:xfrm>
          <a:off x="3562656" y="2386232"/>
          <a:ext cx="8101023" cy="2697856"/>
        </p:xfrm>
        <a:graphic>
          <a:graphicData uri="http://schemas.openxmlformats.org/drawingml/2006/table">
            <a:tbl>
              <a:tblPr firstRow="1" bandRow="1">
                <a:tableStyleId>{5940675A-B579-460E-94D1-54222C63F5DA}</a:tableStyleId>
              </a:tblPr>
              <a:tblGrid>
                <a:gridCol w="406066">
                  <a:extLst>
                    <a:ext uri="{9D8B030D-6E8A-4147-A177-3AD203B41FA5}">
                      <a16:colId xmlns:a16="http://schemas.microsoft.com/office/drawing/2014/main" val="1801000517"/>
                    </a:ext>
                  </a:extLst>
                </a:gridCol>
                <a:gridCol w="7694957">
                  <a:extLst>
                    <a:ext uri="{9D8B030D-6E8A-4147-A177-3AD203B41FA5}">
                      <a16:colId xmlns:a16="http://schemas.microsoft.com/office/drawing/2014/main" val="1657204703"/>
                    </a:ext>
                  </a:extLst>
                </a:gridCol>
              </a:tblGrid>
              <a:tr h="599524">
                <a:tc gridSpan="2">
                  <a:txBody>
                    <a:bodyPr/>
                    <a:lstStyle/>
                    <a:p>
                      <a:r>
                        <a:rPr lang="es-ES" dirty="0" smtClean="0"/>
                        <a:t>Entrada: </a:t>
                      </a:r>
                      <a:r>
                        <a:rPr lang="es-ES" dirty="0" err="1" smtClean="0"/>
                        <a:t>solution</a:t>
                      </a:r>
                      <a:r>
                        <a:rPr lang="es-ES" dirty="0" smtClean="0"/>
                        <a:t> (arreglo)</a:t>
                      </a:r>
                      <a:endParaRPr lang="es-ES" baseline="0" dirty="0" smtClean="0"/>
                    </a:p>
                  </a:txBody>
                  <a:tcPr/>
                </a:tc>
                <a:tc hMerge="1">
                  <a:txBody>
                    <a:bodyPr/>
                    <a:lstStyle/>
                    <a:p>
                      <a:endParaRPr lang="es-ES"/>
                    </a:p>
                  </a:txBody>
                  <a:tcPr/>
                </a:tc>
                <a:extLst>
                  <a:ext uri="{0D108BD9-81ED-4DB2-BD59-A6C34878D82A}">
                    <a16:rowId xmlns:a16="http://schemas.microsoft.com/office/drawing/2014/main" val="1190365663"/>
                  </a:ext>
                </a:extLst>
              </a:tr>
              <a:tr h="363024">
                <a:tc gridSpan="2">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extLst>
                  <a:ext uri="{0D108BD9-81ED-4DB2-BD59-A6C34878D82A}">
                    <a16:rowId xmlns:a16="http://schemas.microsoft.com/office/drawing/2014/main" val="1730090890"/>
                  </a:ext>
                </a:extLst>
              </a:tr>
              <a:tr h="363024">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random_index</a:t>
                      </a:r>
                      <a:r>
                        <a:rPr lang="es-ES" dirty="0" smtClean="0"/>
                        <a:t> = se elige un </a:t>
                      </a:r>
                      <a:r>
                        <a:rPr lang="es-ES" dirty="0" err="1" smtClean="0"/>
                        <a:t>index</a:t>
                      </a:r>
                      <a:r>
                        <a:rPr lang="es-ES" dirty="0" smtClean="0"/>
                        <a:t> aleatorio(0 al tamaño</a:t>
                      </a:r>
                      <a:r>
                        <a:rPr lang="es-ES" baseline="0" dirty="0" smtClean="0"/>
                        <a:t> del arreglo-1</a:t>
                      </a:r>
                      <a:r>
                        <a:rPr lang="es-ES" dirty="0" smtClean="0"/>
                        <a:t>)</a:t>
                      </a:r>
                    </a:p>
                  </a:txBody>
                  <a:tcPr/>
                </a:tc>
                <a:extLst>
                  <a:ext uri="{0D108BD9-81ED-4DB2-BD59-A6C34878D82A}">
                    <a16:rowId xmlns:a16="http://schemas.microsoft.com/office/drawing/2014/main" val="1626348320"/>
                  </a:ext>
                </a:extLst>
              </a:tr>
              <a:tr h="635292">
                <a:tc>
                  <a:txBody>
                    <a:bodyPr/>
                    <a:lstStyle/>
                    <a:p>
                      <a:endParaRPr lang="es-ES" dirty="0"/>
                    </a:p>
                  </a:txBody>
                  <a:tcPr/>
                </a:tc>
                <a:tc>
                  <a:txBody>
                    <a:bodyPr/>
                    <a:lstStyle/>
                    <a:p>
                      <a:r>
                        <a:rPr lang="es-ES" dirty="0" err="1" smtClean="0"/>
                        <a:t>change</a:t>
                      </a:r>
                      <a:r>
                        <a:rPr lang="es-ES" dirty="0" smtClean="0"/>
                        <a:t> = se</a:t>
                      </a:r>
                      <a:r>
                        <a:rPr lang="es-ES" baseline="0" dirty="0" smtClean="0"/>
                        <a:t> elige un número aleatorio entre </a:t>
                      </a:r>
                      <a:r>
                        <a:rPr lang="es-ES" dirty="0" smtClean="0"/>
                        <a:t>MAX_VALUE</a:t>
                      </a:r>
                      <a:r>
                        <a:rPr lang="es-ES" baseline="0" dirty="0" smtClean="0"/>
                        <a:t>  y </a:t>
                      </a:r>
                      <a:r>
                        <a:rPr lang="es-ES" dirty="0" smtClean="0"/>
                        <a:t>MIN_VALUE</a:t>
                      </a:r>
                    </a:p>
                  </a:txBody>
                  <a:tcPr/>
                </a:tc>
                <a:extLst>
                  <a:ext uri="{0D108BD9-81ED-4DB2-BD59-A6C34878D82A}">
                    <a16:rowId xmlns:a16="http://schemas.microsoft.com/office/drawing/2014/main" val="993100956"/>
                  </a:ext>
                </a:extLst>
              </a:tr>
              <a:tr h="363024">
                <a:tc>
                  <a:txBody>
                    <a:bodyPr/>
                    <a:lstStyle/>
                    <a:p>
                      <a:endParaRPr lang="es-ES" dirty="0"/>
                    </a:p>
                  </a:txBody>
                  <a:tcPr/>
                </a:tc>
                <a:tc>
                  <a:txBody>
                    <a:bodyPr/>
                    <a:lstStyle/>
                    <a:p>
                      <a:r>
                        <a:rPr lang="es-ES" dirty="0" err="1" smtClean="0"/>
                        <a:t>solucion</a:t>
                      </a:r>
                      <a:r>
                        <a:rPr lang="es-ES" dirty="0" smtClean="0"/>
                        <a:t>[</a:t>
                      </a:r>
                      <a:r>
                        <a:rPr lang="es-ES" dirty="0" err="1" smtClean="0"/>
                        <a:t>random_index</a:t>
                      </a:r>
                      <a:r>
                        <a:rPr lang="es-ES" dirty="0" smtClean="0"/>
                        <a:t>]= </a:t>
                      </a:r>
                      <a:r>
                        <a:rPr lang="es-ES" dirty="0" err="1" smtClean="0"/>
                        <a:t>change</a:t>
                      </a:r>
                      <a:endParaRPr lang="es-ES" dirty="0"/>
                    </a:p>
                  </a:txBody>
                  <a:tcPr/>
                </a:tc>
                <a:extLst>
                  <a:ext uri="{0D108BD9-81ED-4DB2-BD59-A6C34878D82A}">
                    <a16:rowId xmlns:a16="http://schemas.microsoft.com/office/drawing/2014/main" val="3588268998"/>
                  </a:ext>
                </a:extLst>
              </a:tr>
              <a:tr h="363024">
                <a:tc>
                  <a:txBody>
                    <a:bodyPr/>
                    <a:lstStyle/>
                    <a:p>
                      <a:endParaRPr lang="es-ES" dirty="0"/>
                    </a:p>
                  </a:txBody>
                  <a:tcPr/>
                </a:tc>
                <a:tc>
                  <a:txBody>
                    <a:bodyPr/>
                    <a:lstStyle/>
                    <a:p>
                      <a:r>
                        <a:rPr lang="es-ES" dirty="0" smtClean="0"/>
                        <a:t>retornar</a:t>
                      </a:r>
                      <a:r>
                        <a:rPr lang="es-ES" baseline="0" dirty="0" smtClean="0"/>
                        <a:t> </a:t>
                      </a:r>
                      <a:r>
                        <a:rPr lang="es-ES" baseline="0" dirty="0" err="1" smtClean="0"/>
                        <a:t>solution</a:t>
                      </a:r>
                      <a:endParaRPr lang="es-ES" dirty="0"/>
                    </a:p>
                  </a:txBody>
                  <a:tcPr/>
                </a:tc>
                <a:extLst>
                  <a:ext uri="{0D108BD9-81ED-4DB2-BD59-A6C34878D82A}">
                    <a16:rowId xmlns:a16="http://schemas.microsoft.com/office/drawing/2014/main" val="2826695688"/>
                  </a:ext>
                </a:extLst>
              </a:tr>
            </a:tbl>
          </a:graphicData>
        </a:graphic>
      </p:graphicFrame>
      <p:grpSp>
        <p:nvGrpSpPr>
          <p:cNvPr id="7" name="Group 6"/>
          <p:cNvGrpSpPr/>
          <p:nvPr/>
        </p:nvGrpSpPr>
        <p:grpSpPr>
          <a:xfrm>
            <a:off x="605396" y="6344949"/>
            <a:ext cx="1533637" cy="464871"/>
            <a:chOff x="4466196" y="6024533"/>
            <a:chExt cx="1533637" cy="464871"/>
          </a:xfrm>
        </p:grpSpPr>
        <p:sp>
          <p:nvSpPr>
            <p:cNvPr id="8" name="Oval 7"/>
            <p:cNvSpPr/>
            <p:nvPr/>
          </p:nvSpPr>
          <p:spPr>
            <a:xfrm>
              <a:off x="4466196" y="6178601"/>
              <a:ext cx="191639" cy="199697"/>
            </a:xfrm>
            <a:prstGeom prst="ellipse">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angle 8"/>
            <p:cNvSpPr/>
            <p:nvPr/>
          </p:nvSpPr>
          <p:spPr>
            <a:xfrm>
              <a:off x="4674983" y="6024533"/>
              <a:ext cx="1324850" cy="464871"/>
            </a:xfrm>
            <a:prstGeom prst="rect">
              <a:avLst/>
            </a:prstGeom>
          </p:spPr>
          <p:txBody>
            <a:bodyPr wrap="none">
              <a:spAutoFit/>
            </a:bodyPr>
            <a:lstStyle/>
            <a:p>
              <a:pPr>
                <a:lnSpc>
                  <a:spcPct val="150000"/>
                </a:lnSpc>
              </a:pPr>
              <a:r>
                <a:rPr lang="es-ES" dirty="0"/>
                <a:t>Valor </a:t>
              </a:r>
              <a:r>
                <a:rPr lang="es-ES" dirty="0" smtClean="0"/>
                <a:t>nuevo</a:t>
              </a:r>
              <a:endParaRPr lang="es-ES" dirty="0"/>
            </a:p>
          </p:txBody>
        </p:sp>
      </p:grpSp>
      <p:grpSp>
        <p:nvGrpSpPr>
          <p:cNvPr id="10" name="Group 9"/>
          <p:cNvGrpSpPr/>
          <p:nvPr/>
        </p:nvGrpSpPr>
        <p:grpSpPr>
          <a:xfrm>
            <a:off x="605396" y="6099799"/>
            <a:ext cx="1915821" cy="369332"/>
            <a:chOff x="4466196" y="5779383"/>
            <a:chExt cx="1915821" cy="369332"/>
          </a:xfrm>
        </p:grpSpPr>
        <p:sp>
          <p:nvSpPr>
            <p:cNvPr id="11" name="Oval 10"/>
            <p:cNvSpPr/>
            <p:nvPr/>
          </p:nvSpPr>
          <p:spPr>
            <a:xfrm>
              <a:off x="4466196" y="5864201"/>
              <a:ext cx="191639" cy="19969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angle 11"/>
            <p:cNvSpPr/>
            <p:nvPr/>
          </p:nvSpPr>
          <p:spPr>
            <a:xfrm>
              <a:off x="4706558" y="5779383"/>
              <a:ext cx="1675459" cy="369332"/>
            </a:xfrm>
            <a:prstGeom prst="rect">
              <a:avLst/>
            </a:prstGeom>
          </p:spPr>
          <p:txBody>
            <a:bodyPr wrap="none">
              <a:spAutoFit/>
            </a:bodyPr>
            <a:lstStyle/>
            <a:p>
              <a:r>
                <a:rPr lang="es-ES" dirty="0"/>
                <a:t>Valor </a:t>
              </a:r>
              <a:r>
                <a:rPr lang="es-ES" dirty="0" smtClean="0"/>
                <a:t>a eliminar</a:t>
              </a:r>
              <a:endParaRPr lang="es-ES" dirty="0"/>
            </a:p>
          </p:txBody>
        </p:sp>
      </p:grpSp>
    </p:spTree>
    <p:extLst>
      <p:ext uri="{BB962C8B-B14F-4D97-AF65-F5344CB8AC3E}">
        <p14:creationId xmlns:p14="http://schemas.microsoft.com/office/powerpoint/2010/main" val="965156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 y="1123837"/>
            <a:ext cx="3217335" cy="4601183"/>
          </a:xfrm>
        </p:spPr>
        <p:txBody>
          <a:bodyPr>
            <a:normAutofit fontScale="90000"/>
          </a:bodyPr>
          <a:lstStyle/>
          <a:p>
            <a:pPr algn="ctr"/>
            <a:r>
              <a:rPr lang="es-ES" sz="3100" u="sng" dirty="0" smtClean="0">
                <a:solidFill>
                  <a:schemeClr val="bg1"/>
                </a:solidFill>
              </a:rPr>
              <a:t>Ejemplo</a:t>
            </a:r>
            <a:r>
              <a:rPr lang="es-ES" sz="2800" u="sng" dirty="0" smtClean="0">
                <a:solidFill>
                  <a:schemeClr val="bg1"/>
                </a:solidFill>
              </a:rPr>
              <a:t/>
            </a:r>
            <a:br>
              <a:rPr lang="es-ES" sz="2800" u="sng" dirty="0" smtClean="0">
                <a:solidFill>
                  <a:schemeClr val="bg1"/>
                </a:solidFill>
              </a:rPr>
            </a:br>
            <a:r>
              <a:rPr lang="es-ES" sz="2800" u="sng" dirty="0" smtClean="0">
                <a:solidFill>
                  <a:schemeClr val="bg1"/>
                </a:solidFill>
              </a:rPr>
              <a:t/>
            </a:r>
            <a:br>
              <a:rPr lang="es-ES" sz="2800" u="sng" dirty="0" smtClean="0">
                <a:solidFill>
                  <a:schemeClr val="bg1"/>
                </a:solidFill>
              </a:rPr>
            </a:br>
            <a:r>
              <a:rPr lang="es-ES" sz="2800" dirty="0" smtClean="0">
                <a:solidFill>
                  <a:schemeClr val="bg1"/>
                </a:solidFill>
              </a:rPr>
              <a:t>Solución inicial</a:t>
            </a:r>
            <a:br>
              <a:rPr lang="es-ES" sz="2800" dirty="0" smtClean="0">
                <a:solidFill>
                  <a:schemeClr val="bg1"/>
                </a:solidFill>
              </a:rPr>
            </a:br>
            <a:r>
              <a:rPr lang="es-ES" sz="2800" dirty="0" smtClean="0">
                <a:solidFill>
                  <a:schemeClr val="bg1"/>
                </a:solidFill>
              </a:rPr>
              <a:t> </a:t>
            </a:r>
            <a:r>
              <a:rPr lang="es-ES" sz="2400" dirty="0"/>
              <a:t>[0.16, </a:t>
            </a:r>
            <a:r>
              <a:rPr lang="es-ES" sz="2400" dirty="0">
                <a:solidFill>
                  <a:schemeClr val="accent6"/>
                </a:solidFill>
              </a:rPr>
              <a:t>0.38</a:t>
            </a:r>
            <a:r>
              <a:rPr lang="es-ES" sz="2400" dirty="0"/>
              <a:t>, </a:t>
            </a:r>
            <a:r>
              <a:rPr lang="es-ES" sz="2400" dirty="0">
                <a:solidFill>
                  <a:schemeClr val="accent6"/>
                </a:solidFill>
              </a:rPr>
              <a:t>-0.12</a:t>
            </a:r>
            <a:r>
              <a:rPr lang="es-ES" sz="2400" dirty="0"/>
              <a:t>, </a:t>
            </a:r>
            <a:r>
              <a:rPr lang="es-ES" sz="2400" dirty="0" smtClean="0">
                <a:solidFill>
                  <a:schemeClr val="accent6"/>
                </a:solidFill>
              </a:rPr>
              <a:t>0.5</a:t>
            </a:r>
            <a:r>
              <a:rPr lang="es-ES" sz="2400" dirty="0" smtClean="0"/>
              <a:t>, </a:t>
            </a:r>
            <a:r>
              <a:rPr lang="es-ES" sz="2400" dirty="0" smtClean="0">
                <a:solidFill>
                  <a:schemeClr val="accent6"/>
                </a:solidFill>
              </a:rPr>
              <a:t>0.5</a:t>
            </a:r>
            <a:r>
              <a:rPr lang="es-ES" sz="2400" dirty="0"/>
              <a:t>]</a:t>
            </a:r>
            <a:br>
              <a:rPr lang="es-ES" sz="2400" dirty="0"/>
            </a:br>
            <a:r>
              <a:rPr lang="es-ES" sz="2800" dirty="0" smtClean="0">
                <a:solidFill>
                  <a:schemeClr val="bg1"/>
                </a:solidFill>
              </a:rPr>
              <a:t/>
            </a:r>
            <a:br>
              <a:rPr lang="es-ES" sz="2800" dirty="0" smtClean="0">
                <a:solidFill>
                  <a:schemeClr val="bg1"/>
                </a:solidFill>
              </a:rPr>
            </a:br>
            <a:r>
              <a:rPr lang="es-ES" sz="2800" dirty="0" smtClean="0"/>
              <a:t>Posición inicial: 1</a:t>
            </a:r>
            <a:br>
              <a:rPr lang="es-ES" sz="2800" dirty="0" smtClean="0"/>
            </a:br>
            <a:r>
              <a:rPr lang="es-ES" sz="2800" dirty="0" smtClean="0"/>
              <a:t>Posición final: 4</a:t>
            </a:r>
            <a:r>
              <a:rPr lang="es-ES" sz="2800" dirty="0" smtClean="0">
                <a:solidFill>
                  <a:schemeClr val="bg1"/>
                </a:solidFill>
              </a:rPr>
              <a:t/>
            </a:r>
            <a:br>
              <a:rPr lang="es-ES" sz="2800" dirty="0" smtClean="0">
                <a:solidFill>
                  <a:schemeClr val="bg1"/>
                </a:solidFill>
              </a:rPr>
            </a:br>
            <a:r>
              <a:rPr lang="es-ES" sz="2800" dirty="0" smtClean="0">
                <a:solidFill>
                  <a:schemeClr val="bg1"/>
                </a:solidFill>
              </a:rPr>
              <a:t>			       Solución final</a:t>
            </a:r>
            <a:br>
              <a:rPr lang="es-ES" sz="2800" dirty="0" smtClean="0">
                <a:solidFill>
                  <a:schemeClr val="bg1"/>
                </a:solidFill>
              </a:rPr>
            </a:br>
            <a:r>
              <a:rPr lang="es-ES" sz="2700" dirty="0" smtClean="0"/>
              <a:t>[0.16, </a:t>
            </a:r>
            <a:r>
              <a:rPr lang="es-ES" sz="2700" dirty="0" smtClean="0">
                <a:solidFill>
                  <a:schemeClr val="accent6"/>
                </a:solidFill>
              </a:rPr>
              <a:t>0.5</a:t>
            </a:r>
            <a:r>
              <a:rPr lang="es-ES" sz="2700" dirty="0" smtClean="0"/>
              <a:t>, </a:t>
            </a:r>
            <a:r>
              <a:rPr lang="es-ES" sz="2700" dirty="0" smtClean="0">
                <a:solidFill>
                  <a:schemeClr val="accent6"/>
                </a:solidFill>
              </a:rPr>
              <a:t>0.5</a:t>
            </a:r>
            <a:r>
              <a:rPr lang="es-ES" sz="2700" dirty="0"/>
              <a:t>, </a:t>
            </a:r>
            <a:r>
              <a:rPr lang="es-ES" sz="2700" dirty="0">
                <a:solidFill>
                  <a:schemeClr val="accent6"/>
                </a:solidFill>
              </a:rPr>
              <a:t>-</a:t>
            </a:r>
            <a:r>
              <a:rPr lang="es-ES" sz="2700" dirty="0" smtClean="0">
                <a:solidFill>
                  <a:schemeClr val="accent6"/>
                </a:solidFill>
              </a:rPr>
              <a:t>0.12</a:t>
            </a:r>
            <a:r>
              <a:rPr lang="es-ES" sz="2700" dirty="0" smtClean="0"/>
              <a:t>, </a:t>
            </a:r>
            <a:r>
              <a:rPr lang="es-ES" sz="2700" dirty="0" smtClean="0">
                <a:solidFill>
                  <a:schemeClr val="accent6"/>
                </a:solidFill>
              </a:rPr>
              <a:t>0.38</a:t>
            </a:r>
            <a:r>
              <a:rPr lang="es-ES" sz="2700" dirty="0"/>
              <a:t>]</a:t>
            </a:r>
          </a:p>
        </p:txBody>
      </p:sp>
      <p:sp>
        <p:nvSpPr>
          <p:cNvPr id="4" name="Title 1"/>
          <p:cNvSpPr txBox="1">
            <a:spLocks/>
          </p:cNvSpPr>
          <p:nvPr/>
        </p:nvSpPr>
        <p:spPr>
          <a:xfrm>
            <a:off x="3869268" y="227725"/>
            <a:ext cx="7315200"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ES" dirty="0" smtClean="0">
                <a:solidFill>
                  <a:schemeClr val="tx1"/>
                </a:solidFill>
              </a:rPr>
              <a:t>Operadores de Mutación </a:t>
            </a:r>
            <a:endParaRPr lang="es-ES"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538520255"/>
              </p:ext>
            </p:extLst>
          </p:nvPr>
        </p:nvGraphicFramePr>
        <p:xfrm>
          <a:off x="3562656" y="1950720"/>
          <a:ext cx="8101024" cy="4165684"/>
        </p:xfrm>
        <a:graphic>
          <a:graphicData uri="http://schemas.openxmlformats.org/drawingml/2006/table">
            <a:tbl>
              <a:tblPr firstRow="1" bandRow="1">
                <a:tableStyleId>{5940675A-B579-460E-94D1-54222C63F5DA}</a:tableStyleId>
              </a:tblPr>
              <a:tblGrid>
                <a:gridCol w="406066">
                  <a:extLst>
                    <a:ext uri="{9D8B030D-6E8A-4147-A177-3AD203B41FA5}">
                      <a16:colId xmlns:a16="http://schemas.microsoft.com/office/drawing/2014/main" val="1801000517"/>
                    </a:ext>
                  </a:extLst>
                </a:gridCol>
                <a:gridCol w="425478">
                  <a:extLst>
                    <a:ext uri="{9D8B030D-6E8A-4147-A177-3AD203B41FA5}">
                      <a16:colId xmlns:a16="http://schemas.microsoft.com/office/drawing/2014/main" val="1657204703"/>
                    </a:ext>
                  </a:extLst>
                </a:gridCol>
                <a:gridCol w="7269480">
                  <a:extLst>
                    <a:ext uri="{9D8B030D-6E8A-4147-A177-3AD203B41FA5}">
                      <a16:colId xmlns:a16="http://schemas.microsoft.com/office/drawing/2014/main" val="2903109031"/>
                    </a:ext>
                  </a:extLst>
                </a:gridCol>
              </a:tblGrid>
              <a:tr h="599524">
                <a:tc gridSpan="3">
                  <a:txBody>
                    <a:bodyPr/>
                    <a:lstStyle/>
                    <a:p>
                      <a:r>
                        <a:rPr lang="es-ES" dirty="0" smtClean="0"/>
                        <a:t>Entrada: </a:t>
                      </a:r>
                      <a:r>
                        <a:rPr lang="es-ES" dirty="0" err="1" smtClean="0"/>
                        <a:t>solution</a:t>
                      </a:r>
                      <a:r>
                        <a:rPr lang="es-ES" dirty="0" smtClean="0"/>
                        <a:t> (arreglo)</a:t>
                      </a:r>
                      <a:endParaRPr lang="es-ES" baseline="0" dirty="0" smtClean="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190365663"/>
                  </a:ext>
                </a:extLst>
              </a:tr>
              <a:tr h="363024">
                <a:tc gridSpan="3">
                  <a:txBody>
                    <a:bodyPr/>
                    <a:lstStyle/>
                    <a:p>
                      <a:r>
                        <a:rPr lang="es-ES" dirty="0" smtClean="0"/>
                        <a:t>Salida: </a:t>
                      </a:r>
                      <a:r>
                        <a:rPr lang="es-ES" dirty="0" err="1" smtClean="0"/>
                        <a:t>solution</a:t>
                      </a:r>
                      <a:r>
                        <a:rPr lang="es-ES" baseline="0" dirty="0" smtClean="0"/>
                        <a:t> (arreglo)</a:t>
                      </a:r>
                      <a:endParaRPr lang="es-ES" dirty="0"/>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730090890"/>
                  </a:ext>
                </a:extLst>
              </a:tr>
              <a:tr h="363024">
                <a:tc>
                  <a:txBody>
                    <a:bodyPr/>
                    <a:lstStyle/>
                    <a:p>
                      <a:endParaRPr lang="es-E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smtClean="0">
                          <a:solidFill>
                            <a:schemeClr val="tx1"/>
                          </a:solidFill>
                          <a:effectLst/>
                          <a:latin typeface="+mn-lt"/>
                          <a:ea typeface="+mn-ea"/>
                          <a:cs typeface="+mn-cs"/>
                        </a:rPr>
                        <a:t>pos1</a:t>
                      </a:r>
                      <a:r>
                        <a:rPr lang="es-ES" dirty="0" smtClean="0"/>
                        <a:t>= se elige una</a:t>
                      </a:r>
                      <a:r>
                        <a:rPr lang="es-ES" baseline="0" dirty="0" smtClean="0"/>
                        <a:t> posición</a:t>
                      </a:r>
                      <a:r>
                        <a:rPr lang="es-ES" dirty="0" smtClean="0"/>
                        <a:t> aleatoria (de 0 al tamaño</a:t>
                      </a:r>
                      <a:r>
                        <a:rPr lang="es-ES" baseline="0" dirty="0" smtClean="0"/>
                        <a:t> del arreglo-1</a:t>
                      </a:r>
                      <a:r>
                        <a:rPr lang="es-ES" dirty="0" smtClean="0"/>
                        <a:t>)</a:t>
                      </a:r>
                    </a:p>
                  </a:txBody>
                  <a:tcPr/>
                </a:tc>
                <a:tc hMerge="1">
                  <a:txBody>
                    <a:bodyPr/>
                    <a:lstStyle/>
                    <a:p>
                      <a:endParaRPr lang="es-ES"/>
                    </a:p>
                  </a:txBody>
                  <a:tcPr/>
                </a:tc>
                <a:extLst>
                  <a:ext uri="{0D108BD9-81ED-4DB2-BD59-A6C34878D82A}">
                    <a16:rowId xmlns:a16="http://schemas.microsoft.com/office/drawing/2014/main" val="1626348320"/>
                  </a:ext>
                </a:extLst>
              </a:tr>
              <a:tr h="363024">
                <a:tc>
                  <a:txBody>
                    <a:bodyPr/>
                    <a:lstStyle/>
                    <a:p>
                      <a:endParaRPr lang="es-E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smtClean="0">
                          <a:solidFill>
                            <a:schemeClr val="tx1"/>
                          </a:solidFill>
                          <a:effectLst/>
                          <a:latin typeface="+mn-lt"/>
                          <a:ea typeface="+mn-ea"/>
                          <a:cs typeface="+mn-cs"/>
                        </a:rPr>
                        <a:t>pos2</a:t>
                      </a:r>
                      <a:r>
                        <a:rPr lang="es-ES" dirty="0" smtClean="0"/>
                        <a:t> = se elige una</a:t>
                      </a:r>
                      <a:r>
                        <a:rPr lang="es-ES" baseline="0" dirty="0" smtClean="0"/>
                        <a:t> posición</a:t>
                      </a:r>
                      <a:r>
                        <a:rPr lang="es-ES" dirty="0" smtClean="0"/>
                        <a:t> aleatoria (de 0</a:t>
                      </a:r>
                      <a:r>
                        <a:rPr lang="es-ES" baseline="0" dirty="0" smtClean="0"/>
                        <a:t> </a:t>
                      </a:r>
                      <a:r>
                        <a:rPr lang="es-ES" dirty="0" smtClean="0"/>
                        <a:t> al tamaño</a:t>
                      </a:r>
                      <a:r>
                        <a:rPr lang="es-ES" baseline="0" dirty="0" smtClean="0"/>
                        <a:t> del arreglo-1</a:t>
                      </a:r>
                      <a:r>
                        <a:rPr lang="es-ES" dirty="0" smtClean="0"/>
                        <a:t>)</a:t>
                      </a:r>
                    </a:p>
                  </a:txBody>
                  <a:tcPr/>
                </a:tc>
                <a:tc hMerge="1">
                  <a:txBody>
                    <a:bodyPr/>
                    <a:lstStyle/>
                    <a:p>
                      <a:endParaRPr lang="es-ES"/>
                    </a:p>
                  </a:txBody>
                  <a:tcPr/>
                </a:tc>
                <a:extLst>
                  <a:ext uri="{0D108BD9-81ED-4DB2-BD59-A6C34878D82A}">
                    <a16:rowId xmlns:a16="http://schemas.microsoft.com/office/drawing/2014/main" val="355969679"/>
                  </a:ext>
                </a:extLst>
              </a:tr>
              <a:tr h="363024">
                <a:tc>
                  <a:txBody>
                    <a:bodyPr/>
                    <a:lstStyle/>
                    <a:p>
                      <a:endParaRPr lang="es-E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Mientras pos1=pos2</a:t>
                      </a:r>
                    </a:p>
                  </a:txBody>
                  <a:tcPr/>
                </a:tc>
                <a:tc hMerge="1">
                  <a:txBody>
                    <a:bodyPr/>
                    <a:lstStyle/>
                    <a:p>
                      <a:endParaRPr lang="es-ES"/>
                    </a:p>
                  </a:txBody>
                  <a:tcPr/>
                </a:tc>
                <a:extLst>
                  <a:ext uri="{0D108BD9-81ED-4DB2-BD59-A6C34878D82A}">
                    <a16:rowId xmlns:a16="http://schemas.microsoft.com/office/drawing/2014/main" val="1399601668"/>
                  </a:ext>
                </a:extLst>
              </a:tr>
              <a:tr h="363024">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b="0" kern="1200" dirty="0" smtClean="0">
                          <a:solidFill>
                            <a:schemeClr val="tx1"/>
                          </a:solidFill>
                          <a:effectLst/>
                          <a:latin typeface="+mn-lt"/>
                          <a:ea typeface="+mn-ea"/>
                          <a:cs typeface="+mn-cs"/>
                        </a:rPr>
                        <a:t>pos2</a:t>
                      </a:r>
                      <a:r>
                        <a:rPr lang="es-ES" dirty="0" smtClean="0"/>
                        <a:t> = se elige</a:t>
                      </a:r>
                      <a:r>
                        <a:rPr lang="es-ES" baseline="0" dirty="0" smtClean="0"/>
                        <a:t> otra vez</a:t>
                      </a:r>
                      <a:r>
                        <a:rPr lang="es-ES" dirty="0" smtClean="0"/>
                        <a:t> una</a:t>
                      </a:r>
                      <a:r>
                        <a:rPr lang="es-ES" baseline="0" dirty="0" smtClean="0"/>
                        <a:t> posición</a:t>
                      </a:r>
                      <a:r>
                        <a:rPr lang="es-ES" dirty="0" smtClean="0"/>
                        <a:t> aleatoria </a:t>
                      </a:r>
                    </a:p>
                  </a:txBody>
                  <a:tcPr/>
                </a:tc>
                <a:extLst>
                  <a:ext uri="{0D108BD9-81ED-4DB2-BD59-A6C34878D82A}">
                    <a16:rowId xmlns:a16="http://schemas.microsoft.com/office/drawing/2014/main" val="984778597"/>
                  </a:ext>
                </a:extLst>
              </a:tr>
              <a:tr h="363024">
                <a:tc>
                  <a:txBody>
                    <a:bodyPr/>
                    <a:lstStyle/>
                    <a:p>
                      <a:endParaRPr lang="es-E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Si pos1&gt;pos2 entonces</a:t>
                      </a:r>
                    </a:p>
                  </a:txBody>
                  <a:tcPr/>
                </a:tc>
                <a:tc hMerge="1">
                  <a:txBody>
                    <a:bodyPr/>
                    <a:lstStyle/>
                    <a:p>
                      <a:endParaRPr lang="es-ES"/>
                    </a:p>
                  </a:txBody>
                  <a:tcPr/>
                </a:tc>
                <a:extLst>
                  <a:ext uri="{0D108BD9-81ED-4DB2-BD59-A6C34878D82A}">
                    <a16:rowId xmlns:a16="http://schemas.microsoft.com/office/drawing/2014/main" val="1259236147"/>
                  </a:ext>
                </a:extLst>
              </a:tr>
              <a:tr h="363024">
                <a:tc>
                  <a:txBody>
                    <a:bodyPr/>
                    <a:lstStyle/>
                    <a:p>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pos1</a:t>
                      </a:r>
                      <a:r>
                        <a:rPr lang="es-ES" baseline="0" dirty="0" smtClean="0"/>
                        <a:t>, pos2 = pos2, pos1 (se intercambian los valores)</a:t>
                      </a:r>
                      <a:endParaRPr lang="es-ES" dirty="0" smtClean="0"/>
                    </a:p>
                  </a:txBody>
                  <a:tcPr/>
                </a:tc>
                <a:extLst>
                  <a:ext uri="{0D108BD9-81ED-4DB2-BD59-A6C34878D82A}">
                    <a16:rowId xmlns:a16="http://schemas.microsoft.com/office/drawing/2014/main" val="1824078056"/>
                  </a:ext>
                </a:extLst>
              </a:tr>
              <a:tr h="635292">
                <a:tc>
                  <a:txBody>
                    <a:bodyPr/>
                    <a:lstStyle/>
                    <a:p>
                      <a:endParaRPr lang="es-ES" dirty="0"/>
                    </a:p>
                  </a:txBody>
                  <a:tcPr/>
                </a:tc>
                <a:tc gridSpan="2">
                  <a:txBody>
                    <a:bodyPr/>
                    <a:lstStyle/>
                    <a:p>
                      <a:r>
                        <a:rPr lang="es-ES" sz="1800" b="0" kern="1200" dirty="0" err="1" smtClean="0">
                          <a:solidFill>
                            <a:schemeClr val="tx1"/>
                          </a:solidFill>
                          <a:effectLst/>
                          <a:latin typeface="+mn-lt"/>
                          <a:ea typeface="+mn-ea"/>
                          <a:cs typeface="+mn-cs"/>
                        </a:rPr>
                        <a:t>solution</a:t>
                      </a:r>
                      <a:r>
                        <a:rPr lang="es-ES" sz="1800" b="0" kern="1200" dirty="0" smtClean="0">
                          <a:solidFill>
                            <a:schemeClr val="tx1"/>
                          </a:solidFill>
                          <a:effectLst/>
                          <a:latin typeface="+mn-lt"/>
                          <a:ea typeface="+mn-ea"/>
                          <a:cs typeface="+mn-cs"/>
                        </a:rPr>
                        <a:t>[pos1:pos2 + 1] = </a:t>
                      </a:r>
                      <a:r>
                        <a:rPr lang="es-ES" sz="1800" b="0" kern="1200" dirty="0" err="1" smtClean="0">
                          <a:solidFill>
                            <a:schemeClr val="tx1"/>
                          </a:solidFill>
                          <a:effectLst/>
                          <a:latin typeface="+mn-lt"/>
                          <a:ea typeface="+mn-ea"/>
                          <a:cs typeface="+mn-cs"/>
                        </a:rPr>
                        <a:t>reversed</a:t>
                      </a:r>
                      <a:r>
                        <a:rPr lang="es-ES" sz="1800" b="0" kern="1200" dirty="0" smtClean="0">
                          <a:solidFill>
                            <a:schemeClr val="tx1"/>
                          </a:solidFill>
                          <a:effectLst/>
                          <a:latin typeface="+mn-lt"/>
                          <a:ea typeface="+mn-ea"/>
                          <a:cs typeface="+mn-cs"/>
                        </a:rPr>
                        <a:t>(</a:t>
                      </a:r>
                      <a:r>
                        <a:rPr lang="es-ES" sz="1800" b="0" kern="1200" dirty="0" err="1" smtClean="0">
                          <a:solidFill>
                            <a:schemeClr val="tx1"/>
                          </a:solidFill>
                          <a:effectLst/>
                          <a:latin typeface="+mn-lt"/>
                          <a:ea typeface="+mn-ea"/>
                          <a:cs typeface="+mn-cs"/>
                        </a:rPr>
                        <a:t>solution</a:t>
                      </a:r>
                      <a:r>
                        <a:rPr lang="es-ES" sz="1800" b="0" kern="1200" dirty="0" smtClean="0">
                          <a:solidFill>
                            <a:schemeClr val="tx1"/>
                          </a:solidFill>
                          <a:effectLst/>
                          <a:latin typeface="+mn-lt"/>
                          <a:ea typeface="+mn-ea"/>
                          <a:cs typeface="+mn-cs"/>
                        </a:rPr>
                        <a:t>[pos1:pos2 + 1]) desde</a:t>
                      </a:r>
                      <a:r>
                        <a:rPr lang="es-ES" sz="1800" b="0" kern="1200" baseline="0" dirty="0" smtClean="0">
                          <a:solidFill>
                            <a:schemeClr val="tx1"/>
                          </a:solidFill>
                          <a:effectLst/>
                          <a:latin typeface="+mn-lt"/>
                          <a:ea typeface="+mn-ea"/>
                          <a:cs typeface="+mn-cs"/>
                        </a:rPr>
                        <a:t> la pos1 hasta pos2 se invierten los valores de la lista</a:t>
                      </a:r>
                      <a:endParaRPr lang="es-ES" sz="1800" b="0" kern="1200" dirty="0">
                        <a:solidFill>
                          <a:schemeClr val="tx1"/>
                        </a:solidFill>
                        <a:effectLst/>
                        <a:latin typeface="+mn-lt"/>
                        <a:ea typeface="+mn-ea"/>
                        <a:cs typeface="+mn-cs"/>
                      </a:endParaRPr>
                    </a:p>
                  </a:txBody>
                  <a:tcPr/>
                </a:tc>
                <a:tc hMerge="1">
                  <a:txBody>
                    <a:bodyPr/>
                    <a:lstStyle/>
                    <a:p>
                      <a:endParaRPr lang="es-ES"/>
                    </a:p>
                  </a:txBody>
                  <a:tcPr/>
                </a:tc>
                <a:extLst>
                  <a:ext uri="{0D108BD9-81ED-4DB2-BD59-A6C34878D82A}">
                    <a16:rowId xmlns:a16="http://schemas.microsoft.com/office/drawing/2014/main" val="993100956"/>
                  </a:ext>
                </a:extLst>
              </a:tr>
              <a:tr h="363024">
                <a:tc>
                  <a:txBody>
                    <a:bodyPr/>
                    <a:lstStyle/>
                    <a:p>
                      <a:endParaRPr lang="es-ES" dirty="0"/>
                    </a:p>
                  </a:txBody>
                  <a:tcPr/>
                </a:tc>
                <a:tc gridSpan="2">
                  <a:txBody>
                    <a:bodyPr/>
                    <a:lstStyle/>
                    <a:p>
                      <a:r>
                        <a:rPr lang="es-ES" dirty="0" smtClean="0"/>
                        <a:t>retornar</a:t>
                      </a:r>
                      <a:r>
                        <a:rPr lang="es-ES" baseline="0" dirty="0" smtClean="0"/>
                        <a:t> </a:t>
                      </a:r>
                      <a:r>
                        <a:rPr lang="es-ES" baseline="0" dirty="0" err="1" smtClean="0"/>
                        <a:t>solution</a:t>
                      </a:r>
                      <a:endParaRPr lang="es-ES" dirty="0"/>
                    </a:p>
                  </a:txBody>
                  <a:tcPr/>
                </a:tc>
                <a:tc hMerge="1">
                  <a:txBody>
                    <a:bodyPr/>
                    <a:lstStyle/>
                    <a:p>
                      <a:endParaRPr lang="es-ES"/>
                    </a:p>
                  </a:txBody>
                  <a:tcPr/>
                </a:tc>
                <a:extLst>
                  <a:ext uri="{0D108BD9-81ED-4DB2-BD59-A6C34878D82A}">
                    <a16:rowId xmlns:a16="http://schemas.microsoft.com/office/drawing/2014/main" val="2826695688"/>
                  </a:ext>
                </a:extLst>
              </a:tr>
            </a:tbl>
          </a:graphicData>
        </a:graphic>
      </p:graphicFrame>
      <p:grpSp>
        <p:nvGrpSpPr>
          <p:cNvPr id="10" name="Group 9"/>
          <p:cNvGrpSpPr/>
          <p:nvPr/>
        </p:nvGrpSpPr>
        <p:grpSpPr>
          <a:xfrm>
            <a:off x="503796" y="6231879"/>
            <a:ext cx="2712514" cy="369332"/>
            <a:chOff x="4466196" y="5779383"/>
            <a:chExt cx="2712514" cy="369332"/>
          </a:xfrm>
        </p:grpSpPr>
        <p:sp>
          <p:nvSpPr>
            <p:cNvPr id="11" name="Oval 10"/>
            <p:cNvSpPr/>
            <p:nvPr/>
          </p:nvSpPr>
          <p:spPr>
            <a:xfrm>
              <a:off x="4466196" y="5864201"/>
              <a:ext cx="191639" cy="199697"/>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angle 11"/>
            <p:cNvSpPr/>
            <p:nvPr/>
          </p:nvSpPr>
          <p:spPr>
            <a:xfrm>
              <a:off x="4706558" y="5779383"/>
              <a:ext cx="2472152" cy="369332"/>
            </a:xfrm>
            <a:prstGeom prst="rect">
              <a:avLst/>
            </a:prstGeom>
          </p:spPr>
          <p:txBody>
            <a:bodyPr wrap="none">
              <a:spAutoFit/>
            </a:bodyPr>
            <a:lstStyle/>
            <a:p>
              <a:r>
                <a:rPr lang="es-ES" dirty="0"/>
                <a:t>Valor </a:t>
              </a:r>
              <a:r>
                <a:rPr lang="es-ES" dirty="0" smtClean="0"/>
                <a:t>que son invertidos</a:t>
              </a:r>
              <a:endParaRPr lang="es-ES" dirty="0"/>
            </a:p>
          </p:txBody>
        </p:sp>
      </p:grpSp>
      <p:sp>
        <p:nvSpPr>
          <p:cNvPr id="15" name="Content Placeholder 2"/>
          <p:cNvSpPr>
            <a:spLocks noGrp="1"/>
          </p:cNvSpPr>
          <p:nvPr>
            <p:ph idx="1"/>
          </p:nvPr>
        </p:nvSpPr>
        <p:spPr>
          <a:xfrm>
            <a:off x="3869268" y="1036828"/>
            <a:ext cx="7315200" cy="761492"/>
          </a:xfrm>
        </p:spPr>
        <p:txBody>
          <a:bodyPr>
            <a:normAutofit lnSpcReduction="10000"/>
          </a:bodyPr>
          <a:lstStyle/>
          <a:p>
            <a:pPr marL="0" indent="0">
              <a:buNone/>
            </a:pPr>
            <a:r>
              <a:rPr lang="es-ES" dirty="0" smtClean="0"/>
              <a:t> </a:t>
            </a:r>
          </a:p>
          <a:p>
            <a:r>
              <a:rPr lang="es-ES" dirty="0" smtClean="0"/>
              <a:t>Se invierte la </a:t>
            </a:r>
            <a:r>
              <a:rPr lang="es-ES" dirty="0" err="1"/>
              <a:t>subsecuencia</a:t>
            </a:r>
            <a:r>
              <a:rPr lang="es-ES" dirty="0"/>
              <a:t> entre </a:t>
            </a:r>
            <a:r>
              <a:rPr lang="es-ES" dirty="0" smtClean="0"/>
              <a:t>dos posiciones</a:t>
            </a:r>
          </a:p>
          <a:p>
            <a:endParaRPr lang="es-ES" dirty="0"/>
          </a:p>
        </p:txBody>
      </p:sp>
    </p:spTree>
    <p:extLst>
      <p:ext uri="{BB962C8B-B14F-4D97-AF65-F5344CB8AC3E}">
        <p14:creationId xmlns:p14="http://schemas.microsoft.com/office/powerpoint/2010/main" val="670941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1206</TotalTime>
  <Words>2057</Words>
  <Application>Microsoft Office PowerPoint</Application>
  <PresentationFormat>Widescreen</PresentationFormat>
  <Paragraphs>309</Paragraphs>
  <Slides>24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Cambria Math</vt:lpstr>
      <vt:lpstr>Corbel</vt:lpstr>
      <vt:lpstr>Wingdings 2</vt:lpstr>
      <vt:lpstr>Frame</vt:lpstr>
      <vt:lpstr>PREDICCIÓN 1 link del repositorio de proyecto: https://github.com/Javy011021/prediccion1</vt:lpstr>
      <vt:lpstr>PowerPoint Presentation</vt:lpstr>
      <vt:lpstr>PowerPoint Presentation</vt:lpstr>
      <vt:lpstr>Ejemplo Si k fuera de 0 a 1 con un paso de 0.5:  Posibles valores K  (0; 0,5; 1)  Tamaño del espacio de búsqueda   3^5=243  </vt:lpstr>
      <vt:lpstr>PowerPoint Presentation</vt:lpstr>
      <vt:lpstr>PowerPoint Presentation</vt:lpstr>
      <vt:lpstr>PowerPoint Presentation</vt:lpstr>
      <vt:lpstr>Ejemplo  Solución inicial     [0.9, 0.3, 0.0, 0.6, 0.0]    Índice aleatorio: 2 Número aleatorio: 0.3           Solución final [0.9, 0.3, 0.3, 0.6, 0.0]</vt:lpstr>
      <vt:lpstr>Ejemplo  Solución inicial  [0.16, 0.38, -0.12, 0.5, 0.5]  Posición inicial: 1 Posición final: 4           Solución final [0.16, 0.5, 0.5, -0.12, 0.38]</vt:lpstr>
      <vt:lpstr>Ejemplo  Solución inicial     [0.1, 0.5, -0.1, 0.2, 0.6]     Solución final [0.1, 0.5, -0.3, 0.2, 0.7] </vt:lpstr>
      <vt:lpstr>Ejemplo  solution1:  [ 0.3,  0.6,  0.0, 0.9, 0.0]  solution2:  [0.3, 0.0, 0.3, 0.6, 0.6]   vector:         0   - 1  -  1 -  1  -  0 solución final:  [ 0.3,  0.0,  0.3,     0.6, 0.0] </vt:lpstr>
      <vt:lpstr>Ejemplo  solution1:  [0.1, 0.6, -0.3, 0.9, 0.1] solution2:  [0.1, 0.1, 0.9, -0.1, 0.4]   Corte:  2         solución final:  [0.1, 0.6, 0.9, -0.1, 0.4] </vt:lpstr>
      <vt:lpstr>PowerPoint Presentation</vt:lpstr>
      <vt:lpstr>PowerPoint Presentation</vt:lpstr>
      <vt:lpstr>PowerPoint Presentation</vt:lpstr>
      <vt:lpstr>PowerPoint Presentation</vt:lpstr>
      <vt:lpstr>PowerPoint Presentation</vt:lpstr>
      <vt:lpstr>PowerPoint Presentation</vt:lpstr>
      <vt:lpstr>Hipótesis : Existen diferencias significativas entre los algoritmos   alpha: 0.05  </vt:lpstr>
      <vt:lpstr>Hipótesis : Existen diferencias significativas entre los algoritmos   alpha: 0.05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Laury</dc:creator>
  <cp:lastModifiedBy>Laury</cp:lastModifiedBy>
  <cp:revision>344</cp:revision>
  <dcterms:created xsi:type="dcterms:W3CDTF">2024-04-06T07:44:06Z</dcterms:created>
  <dcterms:modified xsi:type="dcterms:W3CDTF">2024-04-07T04:24:00Z</dcterms:modified>
</cp:coreProperties>
</file>