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880" autoAdjust="0"/>
  </p:normalViewPr>
  <p:slideViewPr>
    <p:cSldViewPr snapToGrid="0">
      <p:cViewPr varScale="1">
        <p:scale>
          <a:sx n="39" d="100"/>
          <a:sy n="39" d="100"/>
        </p:scale>
        <p:origin x="86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DB8DC-99D9-4042-AAEC-3A7229B8DFF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8EA7D-DF21-4519-8666-F8633E53E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1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WWL</a:t>
            </a:r>
            <a:r>
              <a:rPr lang="zh-CN" altLang="en-US" dirty="0" smtClean="0"/>
              <a:t>里面，</a:t>
            </a:r>
            <a:r>
              <a:rPr lang="en-US" altLang="zh-CN" dirty="0" err="1" smtClean="0"/>
              <a:t>w_p_i</a:t>
            </a:r>
            <a:r>
              <a:rPr lang="en-US" altLang="zh-CN" dirty="0" smtClean="0"/>
              <a:t>=1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8EA7D-DF21-4519-8666-F8633E53E3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281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609-95B8-49DD-9B31-B49C8DD67026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5B75-3FFB-47E6-8E6E-3A03F8F46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2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609-95B8-49DD-9B31-B49C8DD67026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5B75-3FFB-47E6-8E6E-3A03F8F46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32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609-95B8-49DD-9B31-B49C8DD67026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5B75-3FFB-47E6-8E6E-3A03F8F46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0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609-95B8-49DD-9B31-B49C8DD67026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5B75-3FFB-47E6-8E6E-3A03F8F46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44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609-95B8-49DD-9B31-B49C8DD67026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5B75-3FFB-47E6-8E6E-3A03F8F46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64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609-95B8-49DD-9B31-B49C8DD67026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5B75-3FFB-47E6-8E6E-3A03F8F46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64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609-95B8-49DD-9B31-B49C8DD67026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5B75-3FFB-47E6-8E6E-3A03F8F46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00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609-95B8-49DD-9B31-B49C8DD67026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5B75-3FFB-47E6-8E6E-3A03F8F46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44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609-95B8-49DD-9B31-B49C8DD67026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5B75-3FFB-47E6-8E6E-3A03F8F46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609-95B8-49DD-9B31-B49C8DD67026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5B75-3FFB-47E6-8E6E-3A03F8F46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58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609-95B8-49DD-9B31-B49C8DD67026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5B75-3FFB-47E6-8E6E-3A03F8F46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9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8F609-95B8-49DD-9B31-B49C8DD67026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E5B75-3FFB-47E6-8E6E-3A03F8F46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84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ychuang@mit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Tree Mover’s Distance: Bridging Graph Metrics and</a:t>
            </a:r>
            <a:br>
              <a:rPr lang="en-US" altLang="zh-CN" sz="4400" dirty="0" smtClean="0"/>
            </a:br>
            <a:r>
              <a:rPr lang="en-US" altLang="zh-CN" sz="4400" dirty="0" smtClean="0"/>
              <a:t>Stability of Graph Neural Networks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altLang="zh-CN" dirty="0" smtClean="0"/>
              <a:t>Ching-Yao Chuang   MIT CSAIL </a:t>
            </a:r>
            <a:r>
              <a:rPr lang="de-DE" altLang="zh-CN" dirty="0" smtClean="0">
                <a:hlinkClick r:id="rId2"/>
              </a:rPr>
              <a:t>cychuang@mit.edu</a:t>
            </a:r>
            <a:r>
              <a:rPr lang="de-DE" altLang="zh-CN" dirty="0" smtClean="0"/>
              <a:t> </a:t>
            </a:r>
          </a:p>
          <a:p>
            <a:r>
              <a:rPr lang="de-DE" altLang="zh-CN" dirty="0" smtClean="0"/>
              <a:t>Stefanie Jegelka   MIT CSAIL stefje@mit.edu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257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 Mover’s Distance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zh-CN" dirty="0"/>
              <a:t> TMD outperforms or matches the performances </a:t>
            </a:r>
            <a:r>
              <a:rPr lang="en-US" altLang="zh-CN" dirty="0" smtClean="0"/>
              <a:t>of state-of-the-art </a:t>
            </a:r>
            <a:r>
              <a:rPr lang="en-US" altLang="zh-CN" dirty="0"/>
              <a:t>GNNs, graph kernels, and metrics, implying that it </a:t>
            </a:r>
            <a:r>
              <a:rPr lang="en-US" altLang="zh-CN" dirty="0" smtClean="0"/>
              <a:t>captures meaningful structural properties </a:t>
            </a:r>
            <a:r>
              <a:rPr lang="en-US" altLang="zh-CN" dirty="0"/>
              <a:t>of graphs.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3095100"/>
            <a:ext cx="8145012" cy="37629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89473" y="349922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Ramon &amp; Gärtner kernel [ 39 ], WL subtree kernel [ 44 ]; two</a:t>
            </a:r>
          </a:p>
          <a:p>
            <a:r>
              <a:rPr lang="zh-CN" altLang="en-US" dirty="0"/>
              <a:t>widely-adopted GNNs: graph isomorphism network (GIN) [ 55 ], graph convolutional networks (GCN)</a:t>
            </a:r>
          </a:p>
          <a:p>
            <a:r>
              <a:rPr lang="zh-CN" altLang="en-US" dirty="0"/>
              <a:t>[ 27 ]; and the recently proposed graph metrics FGW [ 49 ] and WWL [ 46 ].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606" y="5192483"/>
            <a:ext cx="2902527" cy="166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70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9122" cy="1325563"/>
          </a:xfrm>
        </p:spPr>
        <p:txBody>
          <a:bodyPr/>
          <a:lstStyle/>
          <a:p>
            <a:r>
              <a:rPr lang="en-US" altLang="zh-CN" dirty="0"/>
              <a:t>TMD and Stability of Graph Neural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Next, we relate TMD to the perturbation stability of message passing GNNs</a:t>
            </a:r>
            <a:r>
              <a:rPr lang="en-US" altLang="zh-CN" sz="2000" dirty="0" smtClean="0"/>
              <a:t>. The </a:t>
            </a:r>
            <a:r>
              <a:rPr lang="en-US" altLang="zh-CN" sz="2000" dirty="0"/>
              <a:t>resulting Lipschitz allows to analyze </a:t>
            </a:r>
            <a:r>
              <a:rPr lang="en-US" altLang="zh-CN" sz="2000" dirty="0" smtClean="0"/>
              <a:t>the stability </a:t>
            </a:r>
            <a:r>
              <a:rPr lang="en-US" altLang="zh-CN" sz="2000" dirty="0"/>
              <a:t>of GNNs under perturbations and generalization bounds under distribution shifts.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2452"/>
            <a:ext cx="7973538" cy="16480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712" y="2962452"/>
            <a:ext cx="6581839" cy="376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48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Stability of GNNs under Graph Perturbation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the </a:t>
            </a:r>
            <a:r>
              <a:rPr lang="en-US" altLang="zh-CN" sz="1800" dirty="0"/>
              <a:t>output variation of GNNs under graph </a:t>
            </a:r>
            <a:r>
              <a:rPr lang="en-US" altLang="zh-CN" sz="1800" dirty="0" smtClean="0"/>
              <a:t>perturbation can </a:t>
            </a:r>
            <a:r>
              <a:rPr lang="en-US" altLang="zh-CN" sz="1800" dirty="0"/>
              <a:t>be bounded via the TMD between the original graph and the perturbed one</a:t>
            </a:r>
            <a:r>
              <a:rPr lang="en-US" altLang="zh-CN" sz="1800" dirty="0" smtClean="0"/>
              <a:t>.</a:t>
            </a:r>
          </a:p>
          <a:p>
            <a:r>
              <a:rPr lang="en-US" altLang="zh-CN" sz="1800" dirty="0"/>
              <a:t>TMD strongly correlates with the output variation </a:t>
            </a:r>
            <a:r>
              <a:rPr lang="en-US" altLang="zh-CN" sz="1800" dirty="0" smtClean="0"/>
              <a:t>with large </a:t>
            </a:r>
            <a:r>
              <a:rPr lang="en-US" altLang="zh-CN" sz="1800" dirty="0"/>
              <a:t>Pearson correlation coefficient, supporting the approach of defining the Lipschitz constant </a:t>
            </a:r>
            <a:r>
              <a:rPr lang="en-US" altLang="zh-CN" sz="1800" dirty="0" smtClean="0"/>
              <a:t>with respect </a:t>
            </a:r>
            <a:r>
              <a:rPr lang="en-US" altLang="zh-CN" sz="1800" dirty="0"/>
              <a:t>to TMD, as in Theorem 8. In contrast, WWL barely captures the input graph </a:t>
            </a:r>
            <a:r>
              <a:rPr lang="en-US" altLang="zh-CN" sz="1800" dirty="0" smtClean="0"/>
              <a:t>perturbations that </a:t>
            </a:r>
            <a:r>
              <a:rPr lang="en-US" altLang="zh-CN" sz="1800" dirty="0"/>
              <a:t>lead to output variation of GNNs.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33327"/>
            <a:ext cx="8068801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5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Generalization of GNNs under Distribution Shifts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Finally, we relate the Lipschitz condition of GNNs to the generalization error under distribution </a:t>
            </a:r>
            <a:r>
              <a:rPr lang="en-US" altLang="zh-CN" sz="1800" dirty="0" smtClean="0"/>
              <a:t>shifts by </a:t>
            </a:r>
            <a:r>
              <a:rPr lang="en-US" altLang="zh-CN" sz="1800" dirty="0"/>
              <a:t>extending the results from [ 43 </a:t>
            </a:r>
            <a:r>
              <a:rPr lang="en-US" altLang="zh-CN" sz="1800" dirty="0" smtClean="0"/>
              <a:t>].</a:t>
            </a:r>
          </a:p>
          <a:p>
            <a:r>
              <a:rPr lang="en-US" altLang="zh-CN" sz="1800" dirty="0"/>
              <a:t>To estimate the adaptability of a hypothesis h , i.e., its generalization to the </a:t>
            </a:r>
            <a:r>
              <a:rPr lang="en-US" altLang="zh-CN" sz="1800" dirty="0" smtClean="0"/>
              <a:t>target distribution</a:t>
            </a:r>
            <a:r>
              <a:rPr lang="en-US" altLang="zh-CN" sz="1800" dirty="0"/>
              <a:t>, we aim to bound the target risk R T (h) = E </a:t>
            </a:r>
            <a:r>
              <a:rPr lang="en-US" altLang="zh-CN" sz="1800" dirty="0" err="1"/>
              <a:t>x,y</a:t>
            </a:r>
            <a:r>
              <a:rPr lang="en-US" altLang="zh-CN" sz="1800" dirty="0"/>
              <a:t>∼µ T [1 h(x)6=y ] relative to the source </a:t>
            </a:r>
            <a:r>
              <a:rPr lang="en-US" altLang="zh-CN" sz="1800" dirty="0" smtClean="0"/>
              <a:t>risk R </a:t>
            </a:r>
            <a:r>
              <a:rPr lang="en-US" altLang="zh-CN" sz="1800" dirty="0"/>
              <a:t>S (h) = E </a:t>
            </a:r>
            <a:r>
              <a:rPr lang="en-US" altLang="zh-CN" sz="1800" dirty="0" err="1"/>
              <a:t>x,y</a:t>
            </a:r>
            <a:r>
              <a:rPr lang="en-US" altLang="zh-CN" sz="1800" dirty="0"/>
              <a:t>∼µ S [1 h(x)6=y ] [ 5 , 13 , 60 ]. For instance, Shen et al. [43] bound the target risk via </a:t>
            </a:r>
            <a:r>
              <a:rPr lang="en-US" altLang="zh-CN" sz="1800" dirty="0" smtClean="0"/>
              <a:t>the source </a:t>
            </a:r>
            <a:r>
              <a:rPr lang="en-US" altLang="zh-CN" sz="1800" dirty="0"/>
              <a:t>risk and the Wasserstein-1 distance W 1 between source and target distributions.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838200" y="5715298"/>
            <a:ext cx="1135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As a baseline, we compute the Wasserstein distance </a:t>
            </a:r>
            <a:r>
              <a:rPr lang="en-US" altLang="zh-CN" dirty="0" smtClean="0"/>
              <a:t>with WWL </a:t>
            </a:r>
            <a:r>
              <a:rPr lang="en-US" altLang="zh-CN" dirty="0"/>
              <a:t>transportation cost [ 46 ]. The W 1 distance based on TMD highly correlates with the </a:t>
            </a:r>
            <a:r>
              <a:rPr lang="en-US" altLang="zh-CN" dirty="0" smtClean="0"/>
              <a:t>accuracy drop </a:t>
            </a:r>
            <a:r>
              <a:rPr lang="en-US" altLang="zh-CN" dirty="0"/>
              <a:t>(Pearson correlation r =0.712), while WWL-W 1 only achieves r =0.489.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61" y="3444657"/>
            <a:ext cx="5237235" cy="12186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98282"/>
            <a:ext cx="5987021" cy="9895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221" y="3444657"/>
            <a:ext cx="8059275" cy="24958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800" y="691749"/>
            <a:ext cx="8030696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43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0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1.Graph Similarity</a:t>
            </a:r>
            <a:r>
              <a:rPr lang="en-US" altLang="zh-CN" dirty="0"/>
              <a:t>:  non-Euclidean data such as </a:t>
            </a:r>
            <a:r>
              <a:rPr lang="en-US" altLang="zh-CN" dirty="0" smtClean="0"/>
              <a:t>graphs</a:t>
            </a:r>
            <a:endParaRPr lang="en-US" altLang="zh-CN" dirty="0"/>
          </a:p>
          <a:p>
            <a:r>
              <a:rPr lang="en-US" altLang="zh-CN" dirty="0" smtClean="0"/>
              <a:t>2.GNN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graph kernel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Distance Metrics</a:t>
            </a:r>
            <a:endParaRPr lang="en-US" altLang="zh-CN" dirty="0" smtClean="0"/>
          </a:p>
          <a:p>
            <a:r>
              <a:rPr lang="en-US" altLang="zh-CN" dirty="0" smtClean="0"/>
              <a:t>3.GNN </a:t>
            </a:r>
            <a:r>
              <a:rPr lang="en-US" altLang="zh-CN" dirty="0"/>
              <a:t>will fail to distinguish certain </a:t>
            </a:r>
            <a:r>
              <a:rPr lang="en-US" altLang="zh-CN" dirty="0" smtClean="0"/>
              <a:t>graphs:</a:t>
            </a:r>
          </a:p>
          <a:p>
            <a:pPr lvl="1"/>
            <a:r>
              <a:rPr lang="en-US" altLang="zh-CN" dirty="0" smtClean="0"/>
              <a:t>most </a:t>
            </a:r>
            <a:r>
              <a:rPr lang="en-US" altLang="zh-CN" dirty="0"/>
              <a:t>graph kernels use a naive aggregation of the final set of substructures, usually a sum or average, thereby potentially discarding valuable information about the distribution of individual components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Generalization </a:t>
            </a:r>
            <a:r>
              <a:rPr lang="zh-CN" altLang="en-US" dirty="0" smtClean="0"/>
              <a:t>较差</a:t>
            </a:r>
            <a:endParaRPr lang="en-US" altLang="zh-CN" dirty="0" smtClean="0"/>
          </a:p>
          <a:p>
            <a:pPr lvl="1"/>
            <a:r>
              <a:rPr lang="en-US" altLang="zh-CN" dirty="0"/>
              <a:t>without specifying the </a:t>
            </a:r>
            <a:r>
              <a:rPr lang="en-US" altLang="zh-CN" dirty="0" smtClean="0"/>
              <a:t>behavior for </a:t>
            </a:r>
            <a:r>
              <a:rPr lang="en-US" altLang="zh-CN" dirty="0"/>
              <a:t>gradual shifts in </a:t>
            </a:r>
            <a:r>
              <a:rPr lang="en-US" altLang="zh-CN" dirty="0" smtClean="0"/>
              <a:t>distributions</a:t>
            </a:r>
          </a:p>
          <a:p>
            <a:pPr lvl="1"/>
            <a:r>
              <a:rPr lang="en-US" altLang="zh-CN" dirty="0"/>
              <a:t> For message passing GNNs, </a:t>
            </a:r>
            <a:r>
              <a:rPr lang="en-US" altLang="zh-CN" dirty="0" err="1" smtClean="0"/>
              <a:t>Yehudai</a:t>
            </a:r>
            <a:r>
              <a:rPr lang="en-US" altLang="zh-CN" dirty="0" smtClean="0"/>
              <a:t> et </a:t>
            </a:r>
            <a:r>
              <a:rPr lang="en-US" altLang="zh-CN" dirty="0"/>
              <a:t>al. [57] study perturbations of graph size, and demonstrate the importance of local computation</a:t>
            </a:r>
          </a:p>
          <a:p>
            <a:pPr lvl="1"/>
            <a:r>
              <a:rPr lang="en-US" altLang="zh-CN" dirty="0"/>
              <a:t>trees.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88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altLang="zh-CN" dirty="0"/>
              <a:t>graph 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Most graph </a:t>
            </a:r>
            <a:r>
              <a:rPr lang="en-US" altLang="zh-CN" dirty="0"/>
              <a:t>kernels lie in the framework of R -convolutional [ 21 ], and measure similarity by </a:t>
            </a:r>
            <a:r>
              <a:rPr lang="en-US" altLang="zh-CN" dirty="0" smtClean="0"/>
              <a:t>comparing substructures</a:t>
            </a:r>
            <a:r>
              <a:rPr lang="en-US" altLang="zh-CN" dirty="0"/>
              <a:t>. Many R -convolutional kernels have limited expressive power and sometimes </a:t>
            </a:r>
            <a:r>
              <a:rPr lang="en-US" altLang="zh-CN" dirty="0" smtClean="0"/>
              <a:t>struggle to </a:t>
            </a:r>
            <a:r>
              <a:rPr lang="en-US" altLang="zh-CN" dirty="0"/>
              <a:t>handle continuously attributed graphs [ 46 </a:t>
            </a:r>
            <a:r>
              <a:rPr lang="en-US" altLang="zh-CN" dirty="0" smtClean="0"/>
              <a:t>].</a:t>
            </a:r>
          </a:p>
          <a:p>
            <a:pPr algn="just"/>
            <a:r>
              <a:rPr lang="en-US" altLang="zh-CN" dirty="0"/>
              <a:t>The main </a:t>
            </a:r>
            <a:r>
              <a:rPr lang="en-US" altLang="zh-CN" dirty="0" smtClean="0"/>
              <a:t>idea is </a:t>
            </a:r>
            <a:r>
              <a:rPr lang="en-US" altLang="zh-CN" dirty="0"/>
              <a:t>to decompose graph G into substructures and to define a kernel value k(G,G 0 ) as a </a:t>
            </a:r>
            <a:r>
              <a:rPr lang="en-US" altLang="zh-CN" dirty="0" smtClean="0"/>
              <a:t>combination of </a:t>
            </a:r>
            <a:r>
              <a:rPr lang="en-US" altLang="zh-CN" dirty="0"/>
              <a:t>substructure similarities. A pioneer kernel on graphs was presented by [ 19 ], where node and </a:t>
            </a:r>
            <a:r>
              <a:rPr lang="en-US" altLang="zh-CN" dirty="0" smtClean="0"/>
              <a:t>edge attributes </a:t>
            </a:r>
            <a:r>
              <a:rPr lang="en-US" altLang="zh-CN" dirty="0"/>
              <a:t>are exploited for label sequence generation using a random walk scheme</a:t>
            </a:r>
            <a:r>
              <a:rPr lang="en-US" altLang="zh-CN" dirty="0" smtClean="0"/>
              <a:t>.</a:t>
            </a:r>
          </a:p>
          <a:p>
            <a:pPr algn="just"/>
            <a:r>
              <a:rPr lang="en-US" altLang="zh-CN" dirty="0"/>
              <a:t> </a:t>
            </a:r>
            <a:r>
              <a:rPr lang="en-US" altLang="zh-CN" dirty="0" smtClean="0"/>
              <a:t>Successively, a </a:t>
            </a:r>
            <a:r>
              <a:rPr lang="en-US" altLang="zh-CN" dirty="0"/>
              <a:t>more efficient approach based on shortest paths [ 5 ] was proposed, which computes each </a:t>
            </a:r>
            <a:r>
              <a:rPr lang="en-US" altLang="zh-CN" dirty="0" smtClean="0"/>
              <a:t>kernel value </a:t>
            </a:r>
            <a:r>
              <a:rPr lang="en-US" altLang="zh-CN" dirty="0"/>
              <a:t>k(G,G 0 ) as a sum of the similarities between each shortest path in G and each shortest path </a:t>
            </a:r>
            <a:r>
              <a:rPr lang="en-US" altLang="zh-CN" dirty="0" smtClean="0"/>
              <a:t>in G </a:t>
            </a:r>
            <a:r>
              <a:rPr lang="en-US" altLang="zh-CN" dirty="0"/>
              <a:t>0 </a:t>
            </a:r>
            <a:r>
              <a:rPr lang="en-US" altLang="zh-CN" dirty="0" smtClean="0"/>
              <a:t>.</a:t>
            </a:r>
          </a:p>
          <a:p>
            <a:pPr algn="just"/>
            <a:r>
              <a:rPr lang="en-US" altLang="zh-CN" dirty="0"/>
              <a:t>Despite the practical success of R-Convolution kernels, they often rely on aggregation </a:t>
            </a:r>
            <a:r>
              <a:rPr lang="en-US" altLang="zh-CN" dirty="0" smtClean="0"/>
              <a:t>strategies that </a:t>
            </a:r>
            <a:r>
              <a:rPr lang="en-US" altLang="zh-CN" dirty="0"/>
              <a:t>ignore valuable information, such as the distribution of the substructures</a:t>
            </a:r>
            <a:r>
              <a:rPr lang="en-US" altLang="zh-CN" dirty="0" smtClean="0"/>
              <a:t>. An </a:t>
            </a:r>
            <a:r>
              <a:rPr lang="en-US" altLang="zh-CN" dirty="0"/>
              <a:t>example is </a:t>
            </a:r>
            <a:r>
              <a:rPr lang="en-US" altLang="zh-CN" dirty="0" smtClean="0"/>
              <a:t>the </a:t>
            </a:r>
            <a:r>
              <a:rPr lang="en-US" altLang="zh-CN" dirty="0" err="1" smtClean="0"/>
              <a:t>Weisfeiler</a:t>
            </a:r>
            <a:r>
              <a:rPr lang="en-US" altLang="zh-CN" dirty="0" smtClean="0"/>
              <a:t>–Lehman </a:t>
            </a:r>
            <a:r>
              <a:rPr lang="en-US" altLang="zh-CN" dirty="0"/>
              <a:t>(WL) subtree kernel or one of its variants [ 33 , 37 , 38 ], which generates </a:t>
            </a:r>
            <a:r>
              <a:rPr lang="en-US" altLang="zh-CN" dirty="0" smtClean="0"/>
              <a:t>graph-level </a:t>
            </a:r>
            <a:r>
              <a:rPr lang="en-US" altLang="zh-CN" dirty="0"/>
              <a:t>features by summing the contribution of the node representations.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4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altLang="zh-CN" dirty="0"/>
              <a:t>Moreover, several recent works </a:t>
            </a:r>
            <a:r>
              <a:rPr lang="en-US" altLang="zh-CN" dirty="0" smtClean="0"/>
              <a:t>highlight the </a:t>
            </a:r>
            <a:r>
              <a:rPr lang="en-US" altLang="zh-CN" dirty="0"/>
              <a:t>importance of local structures – computation trees resulting from unrolling the message </a:t>
            </a:r>
            <a:r>
              <a:rPr lang="en-US" altLang="zh-CN" dirty="0" smtClean="0"/>
              <a:t>passing process </a:t>
            </a:r>
            <a:r>
              <a:rPr lang="en-US" altLang="zh-CN" dirty="0"/>
              <a:t>– for the approximation power of GNNs and their inability to distinguish certain pairs </a:t>
            </a:r>
            <a:r>
              <a:rPr lang="en-US" altLang="zh-CN" dirty="0" smtClean="0"/>
              <a:t>of graphs </a:t>
            </a:r>
            <a:r>
              <a:rPr lang="en-US" altLang="zh-CN" dirty="0"/>
              <a:t>[ 2 , 20 , 34 , 55 </a:t>
            </a:r>
            <a:r>
              <a:rPr lang="en-US" altLang="zh-CN" dirty="0" smtClean="0"/>
              <a:t>].</a:t>
            </a:r>
          </a:p>
          <a:p>
            <a:pPr algn="just"/>
            <a:r>
              <a:rPr lang="zh-CN" altLang="en-US" dirty="0" smtClean="0"/>
              <a:t>（</a:t>
            </a:r>
            <a:r>
              <a:rPr lang="en-US" altLang="zh-CN" dirty="0"/>
              <a:t>Wasserstein </a:t>
            </a:r>
            <a:r>
              <a:rPr lang="en-US" altLang="zh-CN" dirty="0" err="1"/>
              <a:t>Weisfeiler</a:t>
            </a:r>
            <a:r>
              <a:rPr lang="en-US" altLang="zh-CN" dirty="0"/>
              <a:t>-Leman</a:t>
            </a:r>
            <a:r>
              <a:rPr lang="zh-CN" altLang="en-US" dirty="0" smtClean="0"/>
              <a:t>）</a:t>
            </a:r>
            <a:r>
              <a:rPr lang="en-US" altLang="zh-CN" dirty="0" smtClean="0"/>
              <a:t>WWL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TMD</a:t>
            </a:r>
            <a:r>
              <a:rPr lang="zh-CN" altLang="en-US" dirty="0" smtClean="0"/>
              <a:t>：</a:t>
            </a:r>
            <a:r>
              <a:rPr lang="en-US" altLang="zh-CN" dirty="0"/>
              <a:t> desire a metric </a:t>
            </a:r>
            <a:r>
              <a:rPr lang="en-US" altLang="zh-CN" dirty="0" smtClean="0"/>
              <a:t>that reflects </a:t>
            </a:r>
            <a:r>
              <a:rPr lang="en-US" altLang="zh-CN" dirty="0"/>
              <a:t>the structure of computation trees and the distribution of node attributes within trees</a:t>
            </a:r>
            <a:r>
              <a:rPr lang="en-US" altLang="zh-CN" dirty="0" smtClean="0"/>
              <a:t>.</a:t>
            </a:r>
          </a:p>
          <a:p>
            <a:pPr algn="just"/>
            <a:r>
              <a:rPr lang="en-US" altLang="zh-CN" dirty="0"/>
              <a:t>WWL</a:t>
            </a:r>
            <a:r>
              <a:rPr lang="zh-CN" altLang="en-US" dirty="0" smtClean="0"/>
              <a:t>：</a:t>
            </a:r>
            <a:r>
              <a:rPr lang="en-US" altLang="zh-CN" dirty="0"/>
              <a:t> computes an optimal transport distance between node </a:t>
            </a:r>
            <a:r>
              <a:rPr lang="en-US" altLang="zh-CN" dirty="0" err="1"/>
              <a:t>embeddings</a:t>
            </a:r>
            <a:r>
              <a:rPr lang="en-US" altLang="zh-CN" dirty="0"/>
              <a:t> of </a:t>
            </a:r>
            <a:r>
              <a:rPr lang="en-US" altLang="zh-CN" dirty="0" smtClean="0"/>
              <a:t>two graphs</a:t>
            </a:r>
            <a:r>
              <a:rPr lang="en-US" altLang="zh-CN" dirty="0"/>
              <a:t>. The </a:t>
            </a:r>
            <a:r>
              <a:rPr lang="en-US" altLang="zh-CN" dirty="0" err="1"/>
              <a:t>embeddings</a:t>
            </a:r>
            <a:r>
              <a:rPr lang="en-US" altLang="zh-CN" dirty="0"/>
              <a:t> are computed via message passing, which aligns with the computation </a:t>
            </a:r>
            <a:r>
              <a:rPr lang="en-US" altLang="zh-CN" dirty="0" smtClean="0"/>
              <a:t>of GNNs</a:t>
            </a:r>
            <a:r>
              <a:rPr lang="en-US" altLang="zh-CN" dirty="0"/>
              <a:t>, but loses structural information within trees</a:t>
            </a:r>
            <a:r>
              <a:rPr lang="en-US" altLang="zh-CN" dirty="0" smtClean="0"/>
              <a:t>.</a:t>
            </a:r>
          </a:p>
          <a:p>
            <a:pPr algn="just"/>
            <a:r>
              <a:rPr lang="en-US" altLang="zh-CN" dirty="0" smtClean="0"/>
              <a:t>TMD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 </a:t>
            </a:r>
            <a:r>
              <a:rPr lang="en-US" altLang="zh-CN" dirty="0"/>
              <a:t>simple </a:t>
            </a:r>
            <a:r>
              <a:rPr lang="en-US" altLang="zh-CN" dirty="0" smtClean="0"/>
              <a:t>SVM based </a:t>
            </a:r>
            <a:r>
              <a:rPr lang="en-US" altLang="zh-CN" dirty="0"/>
              <a:t>on TMD performs competitively with standard GNNs and graph kernels on graph </a:t>
            </a:r>
            <a:r>
              <a:rPr lang="en-US" altLang="zh-CN" dirty="0" smtClean="0"/>
              <a:t>classification benchmarks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2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Wasserstein </a:t>
            </a:r>
            <a:r>
              <a:rPr lang="en-US" altLang="zh-CN" dirty="0" err="1"/>
              <a:t>Weisfeiler</a:t>
            </a:r>
            <a:r>
              <a:rPr lang="en-US" altLang="zh-CN" dirty="0"/>
              <a:t>-Leman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Wasserstein </a:t>
            </a:r>
            <a:r>
              <a:rPr lang="en-US" altLang="zh-CN" dirty="0" smtClean="0"/>
              <a:t>distance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Wasserstein distance is linked to the optimal transport </a:t>
            </a:r>
            <a:r>
              <a:rPr lang="en-US" altLang="zh-CN" dirty="0" smtClean="0"/>
              <a:t>problem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transport </a:t>
            </a:r>
            <a:r>
              <a:rPr lang="en-US" altLang="zh-CN" dirty="0"/>
              <a:t>all the probability mass </a:t>
            </a:r>
            <a:r>
              <a:rPr lang="en-US" altLang="zh-CN" dirty="0" smtClean="0"/>
              <a:t>from distribution </a:t>
            </a:r>
            <a:r>
              <a:rPr lang="en-US" altLang="zh-CN" dirty="0"/>
              <a:t>? to match distribution </a:t>
            </a:r>
            <a:r>
              <a:rPr lang="en-US" altLang="zh-CN" dirty="0" smtClean="0"/>
              <a:t>µ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Here, M is the distance matrix containing the distances d(</a:t>
            </a:r>
            <a:r>
              <a:rPr lang="en-US" altLang="zh-CN" dirty="0" err="1"/>
              <a:t>x,x</a:t>
            </a:r>
            <a:r>
              <a:rPr lang="en-US" altLang="zh-CN" dirty="0"/>
              <a:t> 0 ) between each element x of X and x </a:t>
            </a:r>
            <a:r>
              <a:rPr lang="en-US" altLang="zh-CN" dirty="0" smtClean="0"/>
              <a:t>0 of </a:t>
            </a:r>
            <a:r>
              <a:rPr lang="en-US" altLang="zh-CN" dirty="0"/>
              <a:t>X 0 , P 2 ? is a transport matrix (or joint probability), and h·,·i is the </a:t>
            </a:r>
            <a:r>
              <a:rPr lang="en-US" altLang="zh-CN" dirty="0" err="1"/>
              <a:t>Frobenius</a:t>
            </a:r>
            <a:r>
              <a:rPr lang="en-US" altLang="zh-CN" dirty="0"/>
              <a:t> dot product. </a:t>
            </a:r>
            <a:r>
              <a:rPr lang="en-US" altLang="zh-CN" dirty="0" smtClean="0"/>
              <a:t>The transport </a:t>
            </a:r>
            <a:r>
              <a:rPr lang="en-US" altLang="zh-CN" dirty="0"/>
              <a:t>matrix P contains the fractions that indicate how to transport the values from X to X 0 </a:t>
            </a:r>
            <a:r>
              <a:rPr lang="en-US" altLang="zh-CN" dirty="0" smtClean="0"/>
              <a:t>with the </a:t>
            </a:r>
            <a:r>
              <a:rPr lang="en-US" altLang="zh-CN" dirty="0"/>
              <a:t>minimal total transport effort.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2219934"/>
            <a:ext cx="6584850" cy="11014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97" y="3927319"/>
            <a:ext cx="7906853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5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Wasserstein </a:t>
            </a:r>
            <a:r>
              <a:rPr lang="en-US" altLang="zh-CN" dirty="0" err="1"/>
              <a:t>Weisfeiler</a:t>
            </a:r>
            <a:r>
              <a:rPr lang="en-US" altLang="zh-CN" dirty="0"/>
              <a:t>-Leman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Transportation problem(Hitchcock</a:t>
            </a:r>
            <a:r>
              <a:rPr lang="en-US" altLang="zh-CN" dirty="0"/>
              <a:t>, 1941)</a:t>
            </a:r>
          </a:p>
          <a:p>
            <a:pPr lvl="1"/>
            <a:r>
              <a:rPr lang="en-US" altLang="zh-CN" dirty="0"/>
              <a:t>find a least-expensive flow of </a:t>
            </a:r>
            <a:r>
              <a:rPr lang="en-US" altLang="zh-CN" dirty="0" smtClean="0"/>
              <a:t>weights from Graph G </a:t>
            </a:r>
            <a:r>
              <a:rPr lang="en-US" altLang="zh-CN" dirty="0"/>
              <a:t>to </a:t>
            </a:r>
            <a:r>
              <a:rPr lang="en-US" altLang="zh-CN" dirty="0" smtClean="0"/>
              <a:t>the G’ </a:t>
            </a:r>
            <a:r>
              <a:rPr lang="en-US" altLang="zh-CN" dirty="0"/>
              <a:t>that satisfies </a:t>
            </a:r>
            <a:r>
              <a:rPr lang="en-US" altLang="zh-CN" dirty="0" smtClean="0"/>
              <a:t>the G’s weight:</a:t>
            </a:r>
          </a:p>
          <a:p>
            <a:pPr lvl="1"/>
            <a:r>
              <a:rPr lang="en-US" altLang="zh-CN" dirty="0"/>
              <a:t>Let P ={(p 1 ,w p 1 ),...,(p m </a:t>
            </a:r>
            <a:r>
              <a:rPr lang="en-US" altLang="zh-CN" dirty="0" smtClean="0"/>
              <a:t>,w </a:t>
            </a:r>
            <a:r>
              <a:rPr lang="en-US" altLang="zh-CN" dirty="0"/>
              <a:t>p m )} be the first signature with m clusters, where p i</a:t>
            </a:r>
            <a:r>
              <a:rPr lang="en-US" altLang="zh-CN" dirty="0" smtClean="0"/>
              <a:t> is </a:t>
            </a:r>
            <a:r>
              <a:rPr lang="en-US" altLang="zh-CN" dirty="0"/>
              <a:t>the cluster representative and w p i is the weight </a:t>
            </a:r>
            <a:r>
              <a:rPr lang="en-US" altLang="zh-CN" dirty="0" smtClean="0"/>
              <a:t>of The cluster</a:t>
            </a:r>
            <a:r>
              <a:rPr lang="en-US" altLang="zh-CN" dirty="0"/>
              <a:t>; Q = {(q 1 ,w q 1 ),...,(q n ,w q n )}the second signature with n clusters; and D = [d </a:t>
            </a:r>
            <a:r>
              <a:rPr lang="en-US" altLang="zh-CN" dirty="0" err="1"/>
              <a:t>ij</a:t>
            </a:r>
            <a:r>
              <a:rPr lang="en-US" altLang="zh-CN" dirty="0"/>
              <a:t> ] the ground </a:t>
            </a:r>
            <a:r>
              <a:rPr lang="en-US" altLang="zh-CN" dirty="0" smtClean="0"/>
              <a:t>distance </a:t>
            </a:r>
            <a:r>
              <a:rPr lang="en-US" altLang="zh-CN" dirty="0"/>
              <a:t>matrix where d </a:t>
            </a:r>
            <a:r>
              <a:rPr lang="en-US" altLang="zh-CN" dirty="0" err="1"/>
              <a:t>ij</a:t>
            </a:r>
            <a:r>
              <a:rPr lang="en-US" altLang="zh-CN" dirty="0"/>
              <a:t> is the ground distance </a:t>
            </a:r>
            <a:r>
              <a:rPr lang="en-US" altLang="zh-CN" dirty="0" smtClean="0"/>
              <a:t>between clusters </a:t>
            </a:r>
            <a:r>
              <a:rPr lang="en-US" altLang="zh-CN" dirty="0"/>
              <a:t>p i and q j .</a:t>
            </a:r>
            <a:endParaRPr lang="en-US" altLang="zh-CN" dirty="0" smtClean="0"/>
          </a:p>
          <a:p>
            <a:r>
              <a:rPr lang="zh-CN" altLang="en-US" dirty="0" smtClean="0"/>
              <a:t>单纯形法和</a:t>
            </a:r>
            <a:r>
              <a:rPr lang="en-US" altLang="zh-CN" dirty="0" smtClean="0"/>
              <a:t>Other </a:t>
            </a:r>
            <a:r>
              <a:rPr lang="en-US" altLang="zh-CN" dirty="0"/>
              <a:t>efficient methods to solve the </a:t>
            </a:r>
            <a:r>
              <a:rPr lang="en-US" altLang="zh-CN" dirty="0" smtClean="0"/>
              <a:t>transportation problem </a:t>
            </a:r>
            <a:r>
              <a:rPr lang="en-US" altLang="zh-CN" dirty="0"/>
              <a:t>include interior-point algorithms (</a:t>
            </a:r>
            <a:r>
              <a:rPr lang="en-US" altLang="zh-CN" dirty="0" err="1" smtClean="0"/>
              <a:t>Karmarkar</a:t>
            </a:r>
            <a:r>
              <a:rPr lang="en-US" altLang="zh-CN" dirty="0" smtClean="0"/>
              <a:t>, 1984</a:t>
            </a:r>
            <a:r>
              <a:rPr lang="en-US" altLang="zh-CN" dirty="0"/>
              <a:t>) which have polynomial time complexity, </a:t>
            </a:r>
            <a:r>
              <a:rPr lang="en-US" altLang="zh-CN" dirty="0" smtClean="0"/>
              <a:t>and by </a:t>
            </a:r>
            <a:r>
              <a:rPr lang="en-US" altLang="zh-CN" dirty="0"/>
              <a:t>formalizing the transportation as the </a:t>
            </a:r>
            <a:r>
              <a:rPr lang="en-US" altLang="zh-CN" dirty="0" err="1" smtClean="0"/>
              <a:t>uncapacitated</a:t>
            </a:r>
            <a:r>
              <a:rPr lang="en-US" altLang="zh-CN" dirty="0" smtClean="0"/>
              <a:t> minimum </a:t>
            </a:r>
            <a:r>
              <a:rPr lang="en-US" altLang="zh-CN" dirty="0"/>
              <a:t>cost network flow problem (Ahuja et al</a:t>
            </a:r>
            <a:r>
              <a:rPr lang="en-US" altLang="zh-CN" dirty="0" smtClean="0"/>
              <a:t>.,1993</a:t>
            </a:r>
            <a:r>
              <a:rPr lang="en-US" altLang="zh-CN" dirty="0"/>
              <a:t>), it can be solved in our case of bipartite graph </a:t>
            </a:r>
            <a:r>
              <a:rPr lang="en-US" altLang="zh-CN" dirty="0" smtClean="0"/>
              <a:t>in O(n^3logn</a:t>
            </a:r>
            <a:r>
              <a:rPr lang="en-US" altLang="zh-CN" dirty="0"/>
              <a:t>),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826" y="365125"/>
            <a:ext cx="3439005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6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Wasserstein </a:t>
            </a:r>
            <a:r>
              <a:rPr lang="en-US" altLang="zh-CN" dirty="0" err="1"/>
              <a:t>Weisfeiler</a:t>
            </a:r>
            <a:r>
              <a:rPr lang="en-US" altLang="zh-CN" dirty="0"/>
              <a:t>-Leman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6383" y="6003391"/>
            <a:ext cx="8164064" cy="4858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39" y="1825625"/>
            <a:ext cx="8106906" cy="19433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697" y="3953662"/>
            <a:ext cx="7230484" cy="10193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697" y="5107916"/>
            <a:ext cx="7983064" cy="895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6383" y="3428999"/>
            <a:ext cx="8030696" cy="12193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7356" y="4972979"/>
            <a:ext cx="8002117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4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Wasserstein </a:t>
            </a:r>
            <a:r>
              <a:rPr lang="en-US" altLang="zh-CN" dirty="0" err="1"/>
              <a:t>Weisfeiler</a:t>
            </a:r>
            <a:r>
              <a:rPr lang="en-US" altLang="zh-CN" dirty="0"/>
              <a:t>-Leman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WWL (1) is competitive with the best graph </a:t>
            </a:r>
            <a:r>
              <a:rPr lang="en-US" altLang="zh-CN" dirty="0" smtClean="0"/>
              <a:t>kernel for </a:t>
            </a:r>
            <a:r>
              <a:rPr lang="en-US" altLang="zh-CN" dirty="0"/>
              <a:t>categorically labelled data, and (2) outperforms all the state-of-the-art graph kernels for </a:t>
            </a:r>
            <a:r>
              <a:rPr lang="en-US" altLang="zh-CN" dirty="0" smtClean="0"/>
              <a:t>attributed graphs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32" y="2978468"/>
            <a:ext cx="7859222" cy="23720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32" y="5538603"/>
            <a:ext cx="8030696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9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 Mover’s Distance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 </a:t>
            </a:r>
            <a:r>
              <a:rPr lang="en-US" altLang="zh-CN" sz="1800" dirty="0"/>
              <a:t>Let X = {x i } </a:t>
            </a:r>
            <a:r>
              <a:rPr lang="en-US" altLang="zh-CN" sz="1800" dirty="0" smtClean="0"/>
              <a:t>m i=1 </a:t>
            </a:r>
            <a:r>
              <a:rPr lang="en-US" altLang="zh-CN" sz="1800" dirty="0"/>
              <a:t>and Y = {y i } m j=1 be two </a:t>
            </a:r>
            <a:r>
              <a:rPr lang="en-US" altLang="zh-CN" sz="1800" dirty="0" smtClean="0"/>
              <a:t>multisets of </a:t>
            </a:r>
            <a:r>
              <a:rPr lang="en-US" altLang="zh-CN" sz="1800" dirty="0"/>
              <a:t>m elements each. Let C ∈ R </a:t>
            </a:r>
            <a:r>
              <a:rPr lang="en-US" altLang="zh-CN" sz="1800" dirty="0" err="1"/>
              <a:t>m×m</a:t>
            </a:r>
            <a:r>
              <a:rPr lang="en-US" altLang="zh-CN" sz="1800" dirty="0"/>
              <a:t> be the transportation cost for each pair: C </a:t>
            </a:r>
            <a:r>
              <a:rPr lang="en-US" altLang="zh-CN" sz="1800" dirty="0" err="1"/>
              <a:t>ij</a:t>
            </a:r>
            <a:r>
              <a:rPr lang="en-US" altLang="zh-CN" sz="1800" dirty="0"/>
              <a:t> = d(x i ,y j ) </a:t>
            </a:r>
            <a:r>
              <a:rPr lang="en-US" altLang="zh-CN" sz="1800" dirty="0" smtClean="0"/>
              <a:t>where d </a:t>
            </a:r>
            <a:r>
              <a:rPr lang="en-US" altLang="zh-CN" sz="1800" dirty="0"/>
              <a:t>is the distance between x i and y j . The earth mover’s distance solves the following OT problem</a:t>
            </a:r>
            <a:r>
              <a:rPr lang="en-US" altLang="zh-CN" sz="1800" dirty="0" smtClean="0"/>
              <a:t>: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r>
              <a:rPr lang="en-US" altLang="zh-CN" sz="1800" dirty="0"/>
              <a:t>Computation </a:t>
            </a:r>
            <a:r>
              <a:rPr lang="en-US" altLang="zh-CN" sz="1800" dirty="0" smtClean="0"/>
              <a:t>Trees</a:t>
            </a:r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pPr lvl="1"/>
            <a:r>
              <a:rPr lang="en-US" altLang="zh-CN" sz="1400" dirty="0" smtClean="0"/>
              <a:t>If </a:t>
            </a:r>
            <a:r>
              <a:rPr lang="en-US" altLang="zh-CN" sz="1400" dirty="0"/>
              <a:t>depth- L computation trees are the same for two nodes, they share similar neighborhoods </a:t>
            </a:r>
            <a:r>
              <a:rPr lang="en-US" altLang="zh-CN" sz="1400" dirty="0" smtClean="0"/>
              <a:t>up to </a:t>
            </a:r>
            <a:r>
              <a:rPr lang="en-US" altLang="zh-CN" sz="1400" dirty="0"/>
              <a:t>L steps away</a:t>
            </a:r>
            <a:r>
              <a:rPr lang="en-US" altLang="zh-CN" sz="1400" dirty="0" smtClean="0"/>
              <a:t>.</a:t>
            </a:r>
          </a:p>
          <a:p>
            <a:r>
              <a:rPr lang="en-US" altLang="zh-CN" sz="1800" dirty="0"/>
              <a:t>Distance between Trees via Hierarchical </a:t>
            </a:r>
            <a:r>
              <a:rPr lang="en-US" altLang="zh-CN" sz="1800" dirty="0" smtClean="0"/>
              <a:t>OT</a:t>
            </a:r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pPr lvl="1"/>
            <a:r>
              <a:rPr lang="en-US" altLang="zh-CN" sz="1400" dirty="0"/>
              <a:t>Figure 1 gives an </a:t>
            </a:r>
            <a:r>
              <a:rPr lang="en-US" altLang="zh-CN" sz="1400" dirty="0" smtClean="0"/>
              <a:t>illustration of </a:t>
            </a:r>
            <a:r>
              <a:rPr lang="en-US" altLang="zh-CN" sz="1400" dirty="0"/>
              <a:t>computing tree distances. The tree distance TD w (T a ,T b ) aims to optimally align two trees T a </a:t>
            </a:r>
            <a:r>
              <a:rPr lang="en-US" altLang="zh-CN" sz="1400" dirty="0" smtClean="0"/>
              <a:t>and T </a:t>
            </a:r>
            <a:r>
              <a:rPr lang="en-US" altLang="zh-CN" sz="1400" dirty="0"/>
              <a:t>b by recursively comparing their roots and subtrees</a:t>
            </a:r>
            <a:r>
              <a:rPr lang="en-US" altLang="zh-CN" sz="1400" dirty="0" smtClean="0"/>
              <a:t>.</a:t>
            </a:r>
          </a:p>
          <a:p>
            <a:pPr lvl="1"/>
            <a:r>
              <a:rPr lang="en-US" altLang="zh-CN" sz="1400" dirty="0"/>
              <a:t>a hierarchical optimal transport problem: the distance of two trees is defined via </a:t>
            </a:r>
            <a:r>
              <a:rPr lang="en-US" altLang="zh-CN" sz="1400" dirty="0" smtClean="0"/>
              <a:t>the distances </a:t>
            </a:r>
            <a:r>
              <a:rPr lang="en-US" altLang="zh-CN" sz="1400" dirty="0"/>
              <a:t>of subtrees, where the importance of each level is determined by the weight w(·) . </a:t>
            </a:r>
            <a:r>
              <a:rPr lang="en-US" altLang="zh-CN" sz="1400" dirty="0" err="1" smtClean="0"/>
              <a:t>Increasingw</a:t>
            </a:r>
            <a:r>
              <a:rPr lang="en-US" altLang="zh-CN" sz="1400" dirty="0"/>
              <a:t>(·) </a:t>
            </a:r>
            <a:r>
              <a:rPr lang="en-US" altLang="zh-CN" sz="1400" dirty="0" err="1"/>
              <a:t>upweights</a:t>
            </a:r>
            <a:r>
              <a:rPr lang="en-US" altLang="zh-CN" sz="1400" dirty="0"/>
              <a:t> the effect of nodes in the </a:t>
            </a:r>
            <a:r>
              <a:rPr lang="en-US" altLang="zh-CN" sz="1400" dirty="0" smtClean="0"/>
              <a:t>subtrees</a:t>
            </a:r>
          </a:p>
          <a:p>
            <a:pPr lvl="1"/>
            <a:r>
              <a:rPr lang="en-US" altLang="zh-CN" sz="1400" dirty="0"/>
              <a:t> TMD </a:t>
            </a:r>
            <a:r>
              <a:rPr lang="en-US" altLang="zh-CN" sz="1400" dirty="0" smtClean="0"/>
              <a:t>remains highly </a:t>
            </a:r>
            <a:r>
              <a:rPr lang="en-US" altLang="zh-CN" sz="1400" dirty="0"/>
              <a:t>expressive on graphs with high dimensional continuous attributes, where most R </a:t>
            </a:r>
            <a:r>
              <a:rPr lang="en-US" altLang="zh-CN" sz="1400" dirty="0" smtClean="0"/>
              <a:t>–convolutional graph </a:t>
            </a:r>
            <a:r>
              <a:rPr lang="en-US" altLang="zh-CN" sz="1400" dirty="0"/>
              <a:t>kernels struggle [ 46 ].</a:t>
            </a: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334" y="2528745"/>
            <a:ext cx="5230566" cy="10674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968" y="4105920"/>
            <a:ext cx="5254487" cy="16302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000" y="3351308"/>
            <a:ext cx="4941589" cy="4787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18661" y="3423846"/>
            <a:ext cx="4134679" cy="14972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745" y="4670442"/>
            <a:ext cx="7021577" cy="123067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3574322" y="5055992"/>
            <a:ext cx="48871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Definition 5 ( Tree Mover’s Distance ) </a:t>
            </a:r>
            <a:r>
              <a:rPr lang="zh-CN" altLang="en-US" dirty="0" smtClean="0"/>
              <a:t>.</a:t>
            </a:r>
            <a:r>
              <a:rPr lang="en-US" altLang="zh-CN" dirty="0"/>
              <a:t> Given two graphs G a ,G b and </a:t>
            </a:r>
            <a:r>
              <a:rPr lang="en-US" altLang="zh-CN" dirty="0" err="1"/>
              <a:t>w,L</a:t>
            </a:r>
            <a:r>
              <a:rPr lang="en-US" altLang="zh-CN" dirty="0"/>
              <a:t> ≥ 0 , the tree </a:t>
            </a:r>
            <a:r>
              <a:rPr lang="en-US" altLang="zh-CN" dirty="0" smtClean="0"/>
              <a:t>mover’s distance </a:t>
            </a:r>
            <a:r>
              <a:rPr lang="en-US" altLang="zh-CN" dirty="0"/>
              <a:t>between G a and G b is defined as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74322" y="6256321"/>
            <a:ext cx="4670808" cy="52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3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2508</TotalTime>
  <Words>1389</Words>
  <Application>Microsoft Office PowerPoint</Application>
  <PresentationFormat>宽屏</PresentationFormat>
  <Paragraphs>68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Tree Mover’s Distance: Bridging Graph Metrics and Stability of Graph Neural Networks</vt:lpstr>
      <vt:lpstr>背景</vt:lpstr>
      <vt:lpstr>PowerPoint 演示文稿</vt:lpstr>
      <vt:lpstr>PowerPoint 演示文稿</vt:lpstr>
      <vt:lpstr>Wasserstein Weisfeiler-Leman</vt:lpstr>
      <vt:lpstr>Wasserstein Weisfeiler-Leman</vt:lpstr>
      <vt:lpstr>Wasserstein Weisfeiler-Leman</vt:lpstr>
      <vt:lpstr>Wasserstein Weisfeiler-Leman</vt:lpstr>
      <vt:lpstr>Tree Mover’s Distance</vt:lpstr>
      <vt:lpstr>Tree Mover’s Distance</vt:lpstr>
      <vt:lpstr>TMD and Stability of Graph Neural Networks</vt:lpstr>
      <vt:lpstr>Stability of GNNs under Graph Perturbation</vt:lpstr>
      <vt:lpstr>Generalization of GNNs under Distribution Shifts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Mover’s Distance: Bridging Graph Metrics and Stability of Graph Neural Networks</dc:title>
  <dc:creator>javy Fu</dc:creator>
  <cp:lastModifiedBy>javy Fu</cp:lastModifiedBy>
  <cp:revision>27</cp:revision>
  <dcterms:created xsi:type="dcterms:W3CDTF">2022-10-14T11:50:16Z</dcterms:created>
  <dcterms:modified xsi:type="dcterms:W3CDTF">2022-10-16T13:32:47Z</dcterms:modified>
</cp:coreProperties>
</file>