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59" r:id="rId4"/>
    <p:sldId id="277" r:id="rId5"/>
    <p:sldId id="261" r:id="rId6"/>
    <p:sldId id="267" r:id="rId7"/>
    <p:sldId id="260" r:id="rId8"/>
    <p:sldId id="276" r:id="rId9"/>
    <p:sldId id="262" r:id="rId10"/>
    <p:sldId id="263" r:id="rId11"/>
    <p:sldId id="268" r:id="rId12"/>
    <p:sldId id="269" r:id="rId13"/>
    <p:sldId id="270" r:id="rId14"/>
    <p:sldId id="274" r:id="rId15"/>
    <p:sldId id="266" r:id="rId16"/>
    <p:sldId id="265" r:id="rId17"/>
    <p:sldId id="271" r:id="rId18"/>
    <p:sldId id="275" r:id="rId19"/>
    <p:sldId id="273" r:id="rId20"/>
    <p:sldId id="272"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70772-4C35-43EF-8384-D66D9D8E4D21}"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46035-1E33-45D8-85F7-BEBF13026F42}" type="slidenum">
              <a:rPr lang="en-US" smtClean="0"/>
              <a:t>‹#›</a:t>
            </a:fld>
            <a:endParaRPr lang="en-US"/>
          </a:p>
        </p:txBody>
      </p:sp>
    </p:spTree>
    <p:extLst>
      <p:ext uri="{BB962C8B-B14F-4D97-AF65-F5344CB8AC3E}">
        <p14:creationId xmlns:p14="http://schemas.microsoft.com/office/powerpoint/2010/main" val="81264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046035-1E33-45D8-85F7-BEBF13026F42}" type="slidenum">
              <a:rPr lang="en-US" smtClean="0"/>
              <a:t>1</a:t>
            </a:fld>
            <a:endParaRPr lang="en-US"/>
          </a:p>
        </p:txBody>
      </p:sp>
    </p:spTree>
    <p:extLst>
      <p:ext uri="{BB962C8B-B14F-4D97-AF65-F5344CB8AC3E}">
        <p14:creationId xmlns:p14="http://schemas.microsoft.com/office/powerpoint/2010/main" val="32137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A1A958D-E9AF-4909-91B0-13987D14402F}" type="datetimeFigureOut">
              <a:rPr lang="en-US" smtClean="0"/>
              <a:t>5/26/2022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57E0A18-05A8-4ECB-BC64-7CF783CED447}" type="slidenum">
              <a:rPr lang="en-US" smtClean="0"/>
              <a:t>‹#›</a:t>
            </a:fld>
            <a:endParaRPr lang="en-US"/>
          </a:p>
        </p:txBody>
      </p:sp>
    </p:spTree>
    <p:extLst>
      <p:ext uri="{BB962C8B-B14F-4D97-AF65-F5344CB8AC3E}">
        <p14:creationId xmlns:p14="http://schemas.microsoft.com/office/powerpoint/2010/main" val="7548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A958D-E9AF-4909-91B0-13987D14402F}"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E0A18-05A8-4ECB-BC64-7CF783CED447}" type="slidenum">
              <a:rPr lang="en-US" smtClean="0"/>
              <a:t>‹#›</a:t>
            </a:fld>
            <a:endParaRPr lang="en-US"/>
          </a:p>
        </p:txBody>
      </p:sp>
    </p:spTree>
    <p:extLst>
      <p:ext uri="{BB962C8B-B14F-4D97-AF65-F5344CB8AC3E}">
        <p14:creationId xmlns:p14="http://schemas.microsoft.com/office/powerpoint/2010/main" val="163581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A958D-E9AF-4909-91B0-13987D14402F}"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E0A18-05A8-4ECB-BC64-7CF783CED447}" type="slidenum">
              <a:rPr lang="en-US" smtClean="0"/>
              <a:t>‹#›</a:t>
            </a:fld>
            <a:endParaRPr lang="en-US"/>
          </a:p>
        </p:txBody>
      </p:sp>
    </p:spTree>
    <p:extLst>
      <p:ext uri="{BB962C8B-B14F-4D97-AF65-F5344CB8AC3E}">
        <p14:creationId xmlns:p14="http://schemas.microsoft.com/office/powerpoint/2010/main" val="101268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A958D-E9AF-4909-91B0-13987D14402F}"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E0A18-05A8-4ECB-BC64-7CF783CED447}" type="slidenum">
              <a:rPr lang="en-US" smtClean="0"/>
              <a:t>‹#›</a:t>
            </a:fld>
            <a:endParaRPr lang="en-US"/>
          </a:p>
        </p:txBody>
      </p:sp>
    </p:spTree>
    <p:extLst>
      <p:ext uri="{BB962C8B-B14F-4D97-AF65-F5344CB8AC3E}">
        <p14:creationId xmlns:p14="http://schemas.microsoft.com/office/powerpoint/2010/main" val="272348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A958D-E9AF-4909-91B0-13987D14402F}"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E0A18-05A8-4ECB-BC64-7CF783CED447}" type="slidenum">
              <a:rPr lang="en-US" smtClean="0"/>
              <a:t>‹#›</a:t>
            </a:fld>
            <a:endParaRPr lang="en-US"/>
          </a:p>
        </p:txBody>
      </p:sp>
    </p:spTree>
    <p:extLst>
      <p:ext uri="{BB962C8B-B14F-4D97-AF65-F5344CB8AC3E}">
        <p14:creationId xmlns:p14="http://schemas.microsoft.com/office/powerpoint/2010/main" val="230509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A958D-E9AF-4909-91B0-13987D14402F}"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E0A18-05A8-4ECB-BC64-7CF783CED447}" type="slidenum">
              <a:rPr lang="en-US" smtClean="0"/>
              <a:t>‹#›</a:t>
            </a:fld>
            <a:endParaRPr lang="en-US"/>
          </a:p>
        </p:txBody>
      </p:sp>
    </p:spTree>
    <p:extLst>
      <p:ext uri="{BB962C8B-B14F-4D97-AF65-F5344CB8AC3E}">
        <p14:creationId xmlns:p14="http://schemas.microsoft.com/office/powerpoint/2010/main" val="95158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1A958D-E9AF-4909-91B0-13987D14402F}"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E0A18-05A8-4ECB-BC64-7CF783CED447}" type="slidenum">
              <a:rPr lang="en-US" smtClean="0"/>
              <a:t>‹#›</a:t>
            </a:fld>
            <a:endParaRPr lang="en-US"/>
          </a:p>
        </p:txBody>
      </p:sp>
    </p:spTree>
    <p:extLst>
      <p:ext uri="{BB962C8B-B14F-4D97-AF65-F5344CB8AC3E}">
        <p14:creationId xmlns:p14="http://schemas.microsoft.com/office/powerpoint/2010/main" val="11157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1A958D-E9AF-4909-91B0-13987D14402F}"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E0A18-05A8-4ECB-BC64-7CF783CED447}" type="slidenum">
              <a:rPr lang="en-US" smtClean="0"/>
              <a:t>‹#›</a:t>
            </a:fld>
            <a:endParaRPr lang="en-US"/>
          </a:p>
        </p:txBody>
      </p:sp>
    </p:spTree>
    <p:extLst>
      <p:ext uri="{BB962C8B-B14F-4D97-AF65-F5344CB8AC3E}">
        <p14:creationId xmlns:p14="http://schemas.microsoft.com/office/powerpoint/2010/main" val="157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A958D-E9AF-4909-91B0-13987D14402F}"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E0A18-05A8-4ECB-BC64-7CF783CED447}" type="slidenum">
              <a:rPr lang="en-US" smtClean="0"/>
              <a:t>‹#›</a:t>
            </a:fld>
            <a:endParaRPr lang="en-US"/>
          </a:p>
        </p:txBody>
      </p:sp>
    </p:spTree>
    <p:extLst>
      <p:ext uri="{BB962C8B-B14F-4D97-AF65-F5344CB8AC3E}">
        <p14:creationId xmlns:p14="http://schemas.microsoft.com/office/powerpoint/2010/main" val="340296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A1A958D-E9AF-4909-91B0-13987D14402F}"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57E0A18-05A8-4ECB-BC64-7CF783CED447}" type="slidenum">
              <a:rPr lang="en-US" smtClean="0"/>
              <a:t>‹#›</a:t>
            </a:fld>
            <a:endParaRPr lang="en-US"/>
          </a:p>
        </p:txBody>
      </p:sp>
    </p:spTree>
    <p:extLst>
      <p:ext uri="{BB962C8B-B14F-4D97-AF65-F5344CB8AC3E}">
        <p14:creationId xmlns:p14="http://schemas.microsoft.com/office/powerpoint/2010/main" val="12100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A1A958D-E9AF-4909-91B0-13987D14402F}" type="datetimeFigureOut">
              <a:rPr lang="en-US" smtClean="0"/>
              <a:t>5/26/2022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57E0A18-05A8-4ECB-BC64-7CF783CED447}" type="slidenum">
              <a:rPr lang="en-US" smtClean="0"/>
              <a:t>‹#›</a:t>
            </a:fld>
            <a:endParaRPr lang="en-US"/>
          </a:p>
        </p:txBody>
      </p:sp>
    </p:spTree>
    <p:extLst>
      <p:ext uri="{BB962C8B-B14F-4D97-AF65-F5344CB8AC3E}">
        <p14:creationId xmlns:p14="http://schemas.microsoft.com/office/powerpoint/2010/main" val="137486570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A1A958D-E9AF-4909-91B0-13987D14402F}" type="datetimeFigureOut">
              <a:rPr lang="en-US" smtClean="0"/>
              <a:t>5/26/2022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57E0A18-05A8-4ECB-BC64-7CF783CED447}" type="slidenum">
              <a:rPr lang="en-US" smtClean="0"/>
              <a:t>‹#›</a:t>
            </a:fld>
            <a:endParaRPr lang="en-US"/>
          </a:p>
        </p:txBody>
      </p:sp>
    </p:spTree>
    <p:extLst>
      <p:ext uri="{BB962C8B-B14F-4D97-AF65-F5344CB8AC3E}">
        <p14:creationId xmlns:p14="http://schemas.microsoft.com/office/powerpoint/2010/main" val="1891539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ferhatbal@protonmail.com" TargetMode="External"/><Relationship Id="rId2" Type="http://schemas.openxmlformats.org/officeDocument/2006/relationships/hyperlink" Target="mailto:Zaidmoh@protonmail.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E5DC-C580-C2F1-ABF1-3F9DAB2C7C31}"/>
              </a:ext>
            </a:extLst>
          </p:cNvPr>
          <p:cNvSpPr>
            <a:spLocks noGrp="1"/>
          </p:cNvSpPr>
          <p:nvPr>
            <p:ph type="ctrTitle"/>
          </p:nvPr>
        </p:nvSpPr>
        <p:spPr/>
        <p:txBody>
          <a:bodyPr/>
          <a:lstStyle/>
          <a:p>
            <a:pPr algn="ctr"/>
            <a:r>
              <a:rPr lang="en-US" dirty="0"/>
              <a:t>Masked Face Recognition System </a:t>
            </a:r>
          </a:p>
        </p:txBody>
      </p:sp>
      <p:sp>
        <p:nvSpPr>
          <p:cNvPr id="3" name="Subtitle 2">
            <a:extLst>
              <a:ext uri="{FF2B5EF4-FFF2-40B4-BE49-F238E27FC236}">
                <a16:creationId xmlns:a16="http://schemas.microsoft.com/office/drawing/2014/main" id="{21D7B0D4-63A5-2B0C-D911-5873BA3CE5F4}"/>
              </a:ext>
            </a:extLst>
          </p:cNvPr>
          <p:cNvSpPr>
            <a:spLocks noGrp="1"/>
          </p:cNvSpPr>
          <p:nvPr>
            <p:ph type="subTitle" idx="1"/>
          </p:nvPr>
        </p:nvSpPr>
        <p:spPr>
          <a:xfrm>
            <a:off x="1583219" y="5012418"/>
            <a:ext cx="9228201" cy="1645920"/>
          </a:xfrm>
        </p:spPr>
        <p:txBody>
          <a:bodyPr/>
          <a:lstStyle/>
          <a:p>
            <a:pPr algn="ctr"/>
            <a:r>
              <a:rPr lang="en-US" dirty="0"/>
              <a:t>Final Presentation </a:t>
            </a:r>
          </a:p>
        </p:txBody>
      </p:sp>
      <p:cxnSp>
        <p:nvCxnSpPr>
          <p:cNvPr id="8" name="Straight Connector 7">
            <a:extLst>
              <a:ext uri="{FF2B5EF4-FFF2-40B4-BE49-F238E27FC236}">
                <a16:creationId xmlns:a16="http://schemas.microsoft.com/office/drawing/2014/main" id="{F04CD554-96D7-2003-A3F4-BC9AA181FCA3}"/>
              </a:ext>
            </a:extLst>
          </p:cNvPr>
          <p:cNvCxnSpPr/>
          <p:nvPr/>
        </p:nvCxnSpPr>
        <p:spPr>
          <a:xfrm>
            <a:off x="802168" y="4520143"/>
            <a:ext cx="10384971"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3118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A6CA-8948-C216-2229-CB4D06D66A2D}"/>
              </a:ext>
            </a:extLst>
          </p:cNvPr>
          <p:cNvSpPr>
            <a:spLocks noGrp="1"/>
          </p:cNvSpPr>
          <p:nvPr>
            <p:ph type="title"/>
          </p:nvPr>
        </p:nvSpPr>
        <p:spPr/>
        <p:txBody>
          <a:bodyPr/>
          <a:lstStyle/>
          <a:p>
            <a:r>
              <a:rPr lang="en-US" dirty="0"/>
              <a:t>Cont.</a:t>
            </a:r>
          </a:p>
        </p:txBody>
      </p:sp>
      <p:pic>
        <p:nvPicPr>
          <p:cNvPr id="9" name="Content Placeholder 8">
            <a:extLst>
              <a:ext uri="{FF2B5EF4-FFF2-40B4-BE49-F238E27FC236}">
                <a16:creationId xmlns:a16="http://schemas.microsoft.com/office/drawing/2014/main" id="{F695A00A-F9C1-6AB3-C590-FBE760394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969" y="1750427"/>
            <a:ext cx="10345284" cy="4778357"/>
          </a:xfrm>
        </p:spPr>
      </p:pic>
    </p:spTree>
    <p:extLst>
      <p:ext uri="{BB962C8B-B14F-4D97-AF65-F5344CB8AC3E}">
        <p14:creationId xmlns:p14="http://schemas.microsoft.com/office/powerpoint/2010/main" val="115594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5574-1750-1280-A9AF-BB2C17A4276F}"/>
              </a:ext>
            </a:extLst>
          </p:cNvPr>
          <p:cNvSpPr>
            <a:spLocks noGrp="1"/>
          </p:cNvSpPr>
          <p:nvPr>
            <p:ph type="title"/>
          </p:nvPr>
        </p:nvSpPr>
        <p:spPr>
          <a:xfrm>
            <a:off x="657606" y="-44410"/>
            <a:ext cx="10772775" cy="1658198"/>
          </a:xfrm>
        </p:spPr>
        <p:txBody>
          <a:bodyPr>
            <a:normAutofit/>
          </a:bodyPr>
          <a:lstStyle/>
          <a:p>
            <a:r>
              <a:rPr lang="en-US" dirty="0">
                <a:effectLst/>
                <a:ea typeface="Calibri" panose="020F0502020204030204" pitchFamily="34" charset="0"/>
                <a:cs typeface="Arial" panose="020B0604020202020204" pitchFamily="34" charset="0"/>
              </a:rPr>
              <a:t>Implementation</a:t>
            </a:r>
            <a:endParaRPr lang="en-US" sz="16600" dirty="0"/>
          </a:p>
        </p:txBody>
      </p:sp>
      <p:sp>
        <p:nvSpPr>
          <p:cNvPr id="3" name="Content Placeholder 2">
            <a:extLst>
              <a:ext uri="{FF2B5EF4-FFF2-40B4-BE49-F238E27FC236}">
                <a16:creationId xmlns:a16="http://schemas.microsoft.com/office/drawing/2014/main" id="{EEED8154-3542-70CF-5D79-F11C5611810B}"/>
              </a:ext>
            </a:extLst>
          </p:cNvPr>
          <p:cNvSpPr>
            <a:spLocks noGrp="1"/>
          </p:cNvSpPr>
          <p:nvPr>
            <p:ph idx="1"/>
          </p:nvPr>
        </p:nvSpPr>
        <p:spPr>
          <a:xfrm>
            <a:off x="657606" y="1613788"/>
            <a:ext cx="10753725" cy="3766185"/>
          </a:xfrm>
        </p:spPr>
        <p:txBody>
          <a:bodyPr>
            <a:normAutofit/>
          </a:bodyPr>
          <a:lstStyle/>
          <a:p>
            <a:r>
              <a:rPr lang="en-US" sz="2000" dirty="0">
                <a:effectLst/>
                <a:latin typeface="+mj-lt"/>
                <a:ea typeface="Times New Roman" panose="02020603050405020304" pitchFamily="18" charset="0"/>
              </a:rPr>
              <a:t>According to out activity duration estimate we need 39-46 days to deliver the system, our team is well trained so starting work on the project will be done directly after signing the contract, the activity duration estimate is described as following</a:t>
            </a:r>
            <a:br>
              <a:rPr lang="en-US" sz="2000" dirty="0">
                <a:effectLst/>
                <a:latin typeface="+mj-lt"/>
                <a:ea typeface="Times New Roman" panose="02020603050405020304" pitchFamily="18" charset="0"/>
              </a:rPr>
            </a:br>
            <a:endParaRPr lang="en-US" sz="2000" dirty="0">
              <a:effectLst/>
              <a:latin typeface="+mj-lt"/>
              <a:ea typeface="Times New Roman" panose="02020603050405020304" pitchFamily="18" charset="0"/>
            </a:endParaRPr>
          </a:p>
          <a:p>
            <a:endParaRPr lang="en-US" sz="2800" dirty="0">
              <a:latin typeface="+mj-lt"/>
            </a:endParaRPr>
          </a:p>
        </p:txBody>
      </p:sp>
      <p:graphicFrame>
        <p:nvGraphicFramePr>
          <p:cNvPr id="4" name="Table 3">
            <a:extLst>
              <a:ext uri="{FF2B5EF4-FFF2-40B4-BE49-F238E27FC236}">
                <a16:creationId xmlns:a16="http://schemas.microsoft.com/office/drawing/2014/main" id="{DCAFEF8E-64DC-7B6B-3439-72296CA5335D}"/>
              </a:ext>
            </a:extLst>
          </p:cNvPr>
          <p:cNvGraphicFramePr>
            <a:graphicFrameLocks noGrp="1"/>
          </p:cNvGraphicFramePr>
          <p:nvPr>
            <p:extLst>
              <p:ext uri="{D42A27DB-BD31-4B8C-83A1-F6EECF244321}">
                <p14:modId xmlns:p14="http://schemas.microsoft.com/office/powerpoint/2010/main" val="56713332"/>
              </p:ext>
            </p:extLst>
          </p:nvPr>
        </p:nvGraphicFramePr>
        <p:xfrm>
          <a:off x="676656" y="2536371"/>
          <a:ext cx="10372344" cy="4103904"/>
        </p:xfrm>
        <a:graphic>
          <a:graphicData uri="http://schemas.openxmlformats.org/drawingml/2006/table">
            <a:tbl>
              <a:tblPr firstRow="1" firstCol="1" bandRow="1">
                <a:tableStyleId>{5C22544A-7EE6-4342-B048-85BDC9FD1C3A}</a:tableStyleId>
              </a:tblPr>
              <a:tblGrid>
                <a:gridCol w="7956867">
                  <a:extLst>
                    <a:ext uri="{9D8B030D-6E8A-4147-A177-3AD203B41FA5}">
                      <a16:colId xmlns:a16="http://schemas.microsoft.com/office/drawing/2014/main" val="3305094017"/>
                    </a:ext>
                  </a:extLst>
                </a:gridCol>
                <a:gridCol w="2415477">
                  <a:extLst>
                    <a:ext uri="{9D8B030D-6E8A-4147-A177-3AD203B41FA5}">
                      <a16:colId xmlns:a16="http://schemas.microsoft.com/office/drawing/2014/main" val="3349120904"/>
                    </a:ext>
                  </a:extLst>
                </a:gridCol>
              </a:tblGrid>
              <a:tr h="293136">
                <a:tc>
                  <a:txBody>
                    <a:bodyPr/>
                    <a:lstStyle/>
                    <a:p>
                      <a:pPr marL="0" marR="0" algn="ctr">
                        <a:lnSpc>
                          <a:spcPct val="107000"/>
                        </a:lnSpc>
                        <a:spcBef>
                          <a:spcPts val="0"/>
                        </a:spcBef>
                        <a:spcAft>
                          <a:spcPts val="0"/>
                        </a:spcAft>
                      </a:pPr>
                      <a:r>
                        <a:rPr lang="en-US" sz="1800" dirty="0">
                          <a:effectLst/>
                        </a:rPr>
                        <a:t>Task</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Time (days)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39360881"/>
                  </a:ext>
                </a:extLst>
              </a:tr>
              <a:tr h="293136">
                <a:tc>
                  <a:txBody>
                    <a:bodyPr/>
                    <a:lstStyle/>
                    <a:p>
                      <a:pPr marL="0" marR="0" algn="ctr">
                        <a:lnSpc>
                          <a:spcPct val="107000"/>
                        </a:lnSpc>
                        <a:spcBef>
                          <a:spcPts val="0"/>
                        </a:spcBef>
                        <a:spcAft>
                          <a:spcPts val="0"/>
                        </a:spcAft>
                      </a:pPr>
                      <a:r>
                        <a:rPr lang="en-US" sz="1800" dirty="0">
                          <a:effectLst/>
                        </a:rPr>
                        <a:t>Order the hardware parts from Turkey</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7– 15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63037227"/>
                  </a:ext>
                </a:extLst>
              </a:tr>
              <a:tr h="293136">
                <a:tc>
                  <a:txBody>
                    <a:bodyPr/>
                    <a:lstStyle/>
                    <a:p>
                      <a:pPr marL="0" marR="0" algn="ctr">
                        <a:lnSpc>
                          <a:spcPct val="107000"/>
                        </a:lnSpc>
                        <a:spcBef>
                          <a:spcPts val="0"/>
                        </a:spcBef>
                        <a:spcAft>
                          <a:spcPts val="0"/>
                        </a:spcAft>
                      </a:pPr>
                      <a:r>
                        <a:rPr lang="en-US" sz="1800" dirty="0">
                          <a:effectLst/>
                        </a:rPr>
                        <a:t>Hardware Connecting</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2</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69595615"/>
                  </a:ext>
                </a:extLst>
              </a:tr>
              <a:tr h="293136">
                <a:tc>
                  <a:txBody>
                    <a:bodyPr/>
                    <a:lstStyle/>
                    <a:p>
                      <a:pPr marL="0" marR="0" algn="ctr">
                        <a:lnSpc>
                          <a:spcPct val="107000"/>
                        </a:lnSpc>
                        <a:spcBef>
                          <a:spcPts val="0"/>
                        </a:spcBef>
                        <a:spcAft>
                          <a:spcPts val="0"/>
                        </a:spcAft>
                      </a:pPr>
                      <a:r>
                        <a:rPr lang="en-US" sz="1800" dirty="0">
                          <a:effectLst/>
                        </a:rPr>
                        <a:t>RFID coding</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1</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61219204"/>
                  </a:ext>
                </a:extLst>
              </a:tr>
              <a:tr h="293136">
                <a:tc>
                  <a:txBody>
                    <a:bodyPr/>
                    <a:lstStyle/>
                    <a:p>
                      <a:pPr marL="0" marR="0" algn="ctr">
                        <a:lnSpc>
                          <a:spcPct val="107000"/>
                        </a:lnSpc>
                        <a:spcBef>
                          <a:spcPts val="0"/>
                        </a:spcBef>
                        <a:spcAft>
                          <a:spcPts val="0"/>
                        </a:spcAft>
                      </a:pPr>
                      <a:r>
                        <a:rPr lang="en-US" sz="1800">
                          <a:effectLst/>
                        </a:rPr>
                        <a:t>Face recognition coding</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4</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46580844"/>
                  </a:ext>
                </a:extLst>
              </a:tr>
              <a:tr h="293136">
                <a:tc>
                  <a:txBody>
                    <a:bodyPr/>
                    <a:lstStyle/>
                    <a:p>
                      <a:pPr marL="0" marR="0" algn="ctr">
                        <a:lnSpc>
                          <a:spcPct val="107000"/>
                        </a:lnSpc>
                        <a:spcBef>
                          <a:spcPts val="0"/>
                        </a:spcBef>
                        <a:spcAft>
                          <a:spcPts val="0"/>
                        </a:spcAft>
                      </a:pPr>
                      <a:r>
                        <a:rPr lang="en-US" sz="1800" dirty="0">
                          <a:effectLst/>
                        </a:rPr>
                        <a:t>Masked Face Recognition</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6</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48073916"/>
                  </a:ext>
                </a:extLst>
              </a:tr>
              <a:tr h="293136">
                <a:tc>
                  <a:txBody>
                    <a:bodyPr/>
                    <a:lstStyle/>
                    <a:p>
                      <a:pPr marL="0" marR="0" algn="ctr">
                        <a:lnSpc>
                          <a:spcPct val="107000"/>
                        </a:lnSpc>
                        <a:spcBef>
                          <a:spcPts val="0"/>
                        </a:spcBef>
                        <a:spcAft>
                          <a:spcPts val="0"/>
                        </a:spcAft>
                      </a:pPr>
                      <a:r>
                        <a:rPr lang="en-US" sz="1800">
                          <a:effectLst/>
                        </a:rPr>
                        <a:t>Database creation</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54927893"/>
                  </a:ext>
                </a:extLst>
              </a:tr>
              <a:tr h="293136">
                <a:tc>
                  <a:txBody>
                    <a:bodyPr/>
                    <a:lstStyle/>
                    <a:p>
                      <a:pPr marL="0" marR="0" algn="ctr">
                        <a:lnSpc>
                          <a:spcPct val="107000"/>
                        </a:lnSpc>
                        <a:spcBef>
                          <a:spcPts val="0"/>
                        </a:spcBef>
                        <a:spcAft>
                          <a:spcPts val="0"/>
                        </a:spcAft>
                      </a:pPr>
                      <a:r>
                        <a:rPr lang="en-US" sz="1800" dirty="0">
                          <a:effectLst/>
                        </a:rPr>
                        <a:t>Testing the hardware &amp; software</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60673823"/>
                  </a:ext>
                </a:extLst>
              </a:tr>
              <a:tr h="293136">
                <a:tc>
                  <a:txBody>
                    <a:bodyPr/>
                    <a:lstStyle/>
                    <a:p>
                      <a:pPr marL="0" marR="0" algn="ctr">
                        <a:lnSpc>
                          <a:spcPct val="107000"/>
                        </a:lnSpc>
                        <a:spcBef>
                          <a:spcPts val="0"/>
                        </a:spcBef>
                        <a:spcAft>
                          <a:spcPts val="0"/>
                        </a:spcAft>
                      </a:pPr>
                      <a:r>
                        <a:rPr lang="en-US" sz="1800" dirty="0">
                          <a:effectLst/>
                        </a:rPr>
                        <a:t>Testing the system in many scenarios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81462119"/>
                  </a:ext>
                </a:extLst>
              </a:tr>
              <a:tr h="293136">
                <a:tc>
                  <a:txBody>
                    <a:bodyPr/>
                    <a:lstStyle/>
                    <a:p>
                      <a:pPr marL="0" marR="0" algn="ctr">
                        <a:lnSpc>
                          <a:spcPct val="107000"/>
                        </a:lnSpc>
                        <a:spcBef>
                          <a:spcPts val="0"/>
                        </a:spcBef>
                        <a:spcAft>
                          <a:spcPts val="0"/>
                        </a:spcAft>
                      </a:pPr>
                      <a:r>
                        <a:rPr lang="en-US" sz="1800">
                          <a:effectLst/>
                        </a:rPr>
                        <a:t>EVMC Smart Contract coding</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3</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78011699"/>
                  </a:ext>
                </a:extLst>
              </a:tr>
              <a:tr h="293136">
                <a:tc>
                  <a:txBody>
                    <a:bodyPr/>
                    <a:lstStyle/>
                    <a:p>
                      <a:pPr marL="0" marR="0" algn="ctr">
                        <a:lnSpc>
                          <a:spcPct val="107000"/>
                        </a:lnSpc>
                        <a:spcBef>
                          <a:spcPts val="0"/>
                        </a:spcBef>
                        <a:spcAft>
                          <a:spcPts val="0"/>
                        </a:spcAft>
                      </a:pPr>
                      <a:r>
                        <a:rPr lang="en-US" sz="1800">
                          <a:effectLst/>
                        </a:rPr>
                        <a:t>EVMC Smart Contract Testing</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45145772"/>
                  </a:ext>
                </a:extLst>
              </a:tr>
              <a:tr h="293136">
                <a:tc>
                  <a:txBody>
                    <a:bodyPr/>
                    <a:lstStyle/>
                    <a:p>
                      <a:pPr marL="0" marR="0" algn="ctr">
                        <a:lnSpc>
                          <a:spcPct val="107000"/>
                        </a:lnSpc>
                        <a:spcBef>
                          <a:spcPts val="0"/>
                        </a:spcBef>
                        <a:spcAft>
                          <a:spcPts val="0"/>
                        </a:spcAft>
                      </a:pPr>
                      <a:r>
                        <a:rPr lang="en-US" sz="1800">
                          <a:effectLst/>
                        </a:rPr>
                        <a:t>Chainlink to Kadena bridge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2</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14133283"/>
                  </a:ext>
                </a:extLst>
              </a:tr>
              <a:tr h="293136">
                <a:tc>
                  <a:txBody>
                    <a:bodyPr/>
                    <a:lstStyle/>
                    <a:p>
                      <a:pPr marL="0" marR="0" algn="ctr">
                        <a:lnSpc>
                          <a:spcPct val="107000"/>
                        </a:lnSpc>
                        <a:spcBef>
                          <a:spcPts val="0"/>
                        </a:spcBef>
                        <a:spcAft>
                          <a:spcPts val="0"/>
                        </a:spcAft>
                      </a:pPr>
                      <a:r>
                        <a:rPr lang="en-US" sz="1800">
                          <a:effectLst/>
                        </a:rPr>
                        <a:t>Testing the smart contract on the mainnet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2</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24676916"/>
                  </a:ext>
                </a:extLst>
              </a:tr>
              <a:tr h="293136">
                <a:tc>
                  <a:txBody>
                    <a:bodyPr/>
                    <a:lstStyle/>
                    <a:p>
                      <a:pPr marL="0" marR="0" algn="ctr">
                        <a:lnSpc>
                          <a:spcPct val="107000"/>
                        </a:lnSpc>
                        <a:spcBef>
                          <a:spcPts val="0"/>
                        </a:spcBef>
                        <a:spcAft>
                          <a:spcPts val="0"/>
                        </a:spcAft>
                      </a:pPr>
                      <a:r>
                        <a:rPr lang="en-US" sz="1800" dirty="0">
                          <a:effectLst/>
                        </a:rPr>
                        <a:t>Total days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39 - 46</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17002083"/>
                  </a:ext>
                </a:extLst>
              </a:tr>
            </a:tbl>
          </a:graphicData>
        </a:graphic>
      </p:graphicFrame>
    </p:spTree>
    <p:extLst>
      <p:ext uri="{BB962C8B-B14F-4D97-AF65-F5344CB8AC3E}">
        <p14:creationId xmlns:p14="http://schemas.microsoft.com/office/powerpoint/2010/main" val="247223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12F1-DE21-67D6-A940-688FD75BD718}"/>
              </a:ext>
            </a:extLst>
          </p:cNvPr>
          <p:cNvSpPr>
            <a:spLocks noGrp="1"/>
          </p:cNvSpPr>
          <p:nvPr>
            <p:ph type="title"/>
          </p:nvPr>
        </p:nvSpPr>
        <p:spPr>
          <a:xfrm>
            <a:off x="659264" y="-186267"/>
            <a:ext cx="10772775" cy="1658198"/>
          </a:xfrm>
        </p:spPr>
        <p:txBody>
          <a:bodyPr>
            <a:normAutofit/>
          </a:bodyPr>
          <a:lstStyle/>
          <a:p>
            <a:r>
              <a:rPr lang="en-US" b="1" dirty="0">
                <a:effectLst/>
                <a:ea typeface="Calibri" panose="020F0502020204030204" pitchFamily="34" charset="0"/>
                <a:cs typeface="Arial" panose="020B0604020202020204" pitchFamily="34" charset="0"/>
              </a:rPr>
              <a:t>Pareto Diagram </a:t>
            </a:r>
            <a:endParaRPr lang="en-US" sz="9600" dirty="0"/>
          </a:p>
        </p:txBody>
      </p:sp>
      <p:graphicFrame>
        <p:nvGraphicFramePr>
          <p:cNvPr id="4" name="Content Placeholder 3">
            <a:extLst>
              <a:ext uri="{FF2B5EF4-FFF2-40B4-BE49-F238E27FC236}">
                <a16:creationId xmlns:a16="http://schemas.microsoft.com/office/drawing/2014/main" id="{025F8025-26F8-B618-E3E0-D5290D9A9F61}"/>
              </a:ext>
            </a:extLst>
          </p:cNvPr>
          <p:cNvGraphicFramePr>
            <a:graphicFrameLocks noGrp="1"/>
          </p:cNvGraphicFramePr>
          <p:nvPr>
            <p:ph idx="1"/>
            <p:extLst>
              <p:ext uri="{D42A27DB-BD31-4B8C-83A1-F6EECF244321}">
                <p14:modId xmlns:p14="http://schemas.microsoft.com/office/powerpoint/2010/main" val="2995327460"/>
              </p:ext>
            </p:extLst>
          </p:nvPr>
        </p:nvGraphicFramePr>
        <p:xfrm>
          <a:off x="759961" y="1390609"/>
          <a:ext cx="10363200" cy="1482072"/>
        </p:xfrm>
        <a:graphic>
          <a:graphicData uri="http://schemas.openxmlformats.org/drawingml/2006/table">
            <a:tbl>
              <a:tblPr firstRow="1" firstCol="1" bandRow="1">
                <a:tableStyleId>{5C22544A-7EE6-4342-B048-85BDC9FD1C3A}</a:tableStyleId>
              </a:tblPr>
              <a:tblGrid>
                <a:gridCol w="2424373">
                  <a:extLst>
                    <a:ext uri="{9D8B030D-6E8A-4147-A177-3AD203B41FA5}">
                      <a16:colId xmlns:a16="http://schemas.microsoft.com/office/drawing/2014/main" val="3111693363"/>
                    </a:ext>
                  </a:extLst>
                </a:gridCol>
                <a:gridCol w="1420841">
                  <a:extLst>
                    <a:ext uri="{9D8B030D-6E8A-4147-A177-3AD203B41FA5}">
                      <a16:colId xmlns:a16="http://schemas.microsoft.com/office/drawing/2014/main" val="2934026437"/>
                    </a:ext>
                  </a:extLst>
                </a:gridCol>
                <a:gridCol w="1162507">
                  <a:extLst>
                    <a:ext uri="{9D8B030D-6E8A-4147-A177-3AD203B41FA5}">
                      <a16:colId xmlns:a16="http://schemas.microsoft.com/office/drawing/2014/main" val="4269572125"/>
                    </a:ext>
                  </a:extLst>
                </a:gridCol>
                <a:gridCol w="1073083">
                  <a:extLst>
                    <a:ext uri="{9D8B030D-6E8A-4147-A177-3AD203B41FA5}">
                      <a16:colId xmlns:a16="http://schemas.microsoft.com/office/drawing/2014/main" val="2929370543"/>
                    </a:ext>
                  </a:extLst>
                </a:gridCol>
                <a:gridCol w="1073083">
                  <a:extLst>
                    <a:ext uri="{9D8B030D-6E8A-4147-A177-3AD203B41FA5}">
                      <a16:colId xmlns:a16="http://schemas.microsoft.com/office/drawing/2014/main" val="821323990"/>
                    </a:ext>
                  </a:extLst>
                </a:gridCol>
                <a:gridCol w="945903">
                  <a:extLst>
                    <a:ext uri="{9D8B030D-6E8A-4147-A177-3AD203B41FA5}">
                      <a16:colId xmlns:a16="http://schemas.microsoft.com/office/drawing/2014/main" val="2968469097"/>
                    </a:ext>
                  </a:extLst>
                </a:gridCol>
                <a:gridCol w="1071096">
                  <a:extLst>
                    <a:ext uri="{9D8B030D-6E8A-4147-A177-3AD203B41FA5}">
                      <a16:colId xmlns:a16="http://schemas.microsoft.com/office/drawing/2014/main" val="4144598906"/>
                    </a:ext>
                  </a:extLst>
                </a:gridCol>
                <a:gridCol w="1192314">
                  <a:extLst>
                    <a:ext uri="{9D8B030D-6E8A-4147-A177-3AD203B41FA5}">
                      <a16:colId xmlns:a16="http://schemas.microsoft.com/office/drawing/2014/main" val="1694936836"/>
                    </a:ext>
                  </a:extLst>
                </a:gridCol>
              </a:tblGrid>
              <a:tr h="304286">
                <a:tc>
                  <a:txBody>
                    <a:bodyPr/>
                    <a:lstStyle/>
                    <a:p>
                      <a:pPr marL="0" marR="0">
                        <a:lnSpc>
                          <a:spcPct val="106000"/>
                        </a:lnSpc>
                        <a:spcBef>
                          <a:spcPts val="0"/>
                        </a:spcBef>
                        <a:spcAft>
                          <a:spcPts val="800"/>
                        </a:spcAft>
                      </a:pPr>
                      <a:r>
                        <a:rPr lang="en-US" sz="1800" u="sng" dirty="0">
                          <a:effectLst/>
                        </a:rPr>
                        <a:t>Quality Issue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4</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Total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428078868"/>
                  </a:ext>
                </a:extLst>
              </a:tr>
              <a:tr h="304286">
                <a:tc>
                  <a:txBody>
                    <a:bodyPr/>
                    <a:lstStyle/>
                    <a:p>
                      <a:pPr marL="0" marR="0">
                        <a:lnSpc>
                          <a:spcPct val="106000"/>
                        </a:lnSpc>
                        <a:spcBef>
                          <a:spcPts val="0"/>
                        </a:spcBef>
                        <a:spcAft>
                          <a:spcPts val="800"/>
                        </a:spcAft>
                      </a:pPr>
                      <a:r>
                        <a:rPr lang="en-US" sz="1800">
                          <a:effectLst/>
                        </a:rPr>
                        <a:t>Number of Defects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dirty="0">
                          <a:effectLst/>
                        </a:rPr>
                        <a:t>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4</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4</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24</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4312852"/>
                  </a:ext>
                </a:extLst>
              </a:tr>
              <a:tr h="304286">
                <a:tc>
                  <a:txBody>
                    <a:bodyPr/>
                    <a:lstStyle/>
                    <a:p>
                      <a:pPr marL="0" marR="0">
                        <a:lnSpc>
                          <a:spcPct val="106000"/>
                        </a:lnSpc>
                        <a:spcBef>
                          <a:spcPts val="0"/>
                        </a:spcBef>
                        <a:spcAft>
                          <a:spcPts val="800"/>
                        </a:spcAft>
                      </a:pPr>
                      <a:r>
                        <a:rPr lang="en-US" sz="1800" dirty="0">
                          <a:effectLst/>
                        </a:rPr>
                        <a:t>% Occurrence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20.83%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dirty="0">
                          <a:effectLst/>
                        </a:rPr>
                        <a:t>20.83%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16.67%</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12.50%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16.67%</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12.50%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100%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480542698"/>
                  </a:ext>
                </a:extLst>
              </a:tr>
              <a:tr h="537703">
                <a:tc>
                  <a:txBody>
                    <a:bodyPr/>
                    <a:lstStyle/>
                    <a:p>
                      <a:pPr marL="0" marR="0">
                        <a:lnSpc>
                          <a:spcPct val="106000"/>
                        </a:lnSpc>
                        <a:spcBef>
                          <a:spcPts val="0"/>
                        </a:spcBef>
                        <a:spcAft>
                          <a:spcPts val="800"/>
                        </a:spcAft>
                      </a:pPr>
                      <a:r>
                        <a:rPr lang="en-US" sz="1800">
                          <a:effectLst/>
                        </a:rPr>
                        <a:t>Cumulative % Occurrence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20.83%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41.67%</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a:effectLst/>
                        </a:rPr>
                        <a:t>58.33%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dirty="0">
                          <a:effectLst/>
                        </a:rPr>
                        <a:t>70.83%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dirty="0">
                          <a:effectLst/>
                        </a:rPr>
                        <a:t>87.50%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dirty="0">
                          <a:effectLst/>
                        </a:rPr>
                        <a:t>95.83%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584720895"/>
                  </a:ext>
                </a:extLst>
              </a:tr>
            </a:tbl>
          </a:graphicData>
        </a:graphic>
      </p:graphicFrame>
      <p:pic>
        <p:nvPicPr>
          <p:cNvPr id="5" name="Graphic 52">
            <a:extLst>
              <a:ext uri="{FF2B5EF4-FFF2-40B4-BE49-F238E27FC236}">
                <a16:creationId xmlns:a16="http://schemas.microsoft.com/office/drawing/2014/main" id="{E5855AAE-0556-A387-C39E-FB391BEFE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960" y="3156857"/>
            <a:ext cx="10363200" cy="3559629"/>
          </a:xfrm>
          <a:prstGeom prst="rect">
            <a:avLst/>
          </a:prstGeom>
        </p:spPr>
      </p:pic>
    </p:spTree>
    <p:extLst>
      <p:ext uri="{BB962C8B-B14F-4D97-AF65-F5344CB8AC3E}">
        <p14:creationId xmlns:p14="http://schemas.microsoft.com/office/powerpoint/2010/main" val="398299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55D7-E355-7508-3AD4-4EA95212BAC1}"/>
              </a:ext>
            </a:extLst>
          </p:cNvPr>
          <p:cNvSpPr>
            <a:spLocks noGrp="1"/>
          </p:cNvSpPr>
          <p:nvPr>
            <p:ph type="title"/>
          </p:nvPr>
        </p:nvSpPr>
        <p:spPr/>
        <p:txBody>
          <a:bodyPr>
            <a:normAutofit/>
          </a:bodyPr>
          <a:lstStyle/>
          <a:p>
            <a:r>
              <a:rPr lang="en-US" dirty="0">
                <a:effectLst/>
                <a:ea typeface="Calibri" panose="020F0502020204030204" pitchFamily="34" charset="0"/>
                <a:cs typeface="Arial" panose="020B0604020202020204" pitchFamily="34" charset="0"/>
              </a:rPr>
              <a:t>Project Organization</a:t>
            </a:r>
            <a:endParaRPr lang="en-US" dirty="0"/>
          </a:p>
        </p:txBody>
      </p:sp>
      <p:graphicFrame>
        <p:nvGraphicFramePr>
          <p:cNvPr id="4" name="Content Placeholder 3">
            <a:extLst>
              <a:ext uri="{FF2B5EF4-FFF2-40B4-BE49-F238E27FC236}">
                <a16:creationId xmlns:a16="http://schemas.microsoft.com/office/drawing/2014/main" id="{D85A1E1F-CD04-A88B-F7E7-CC8D723254C8}"/>
              </a:ext>
            </a:extLst>
          </p:cNvPr>
          <p:cNvGraphicFramePr>
            <a:graphicFrameLocks noGrp="1"/>
          </p:cNvGraphicFramePr>
          <p:nvPr>
            <p:ph idx="1"/>
            <p:extLst>
              <p:ext uri="{D42A27DB-BD31-4B8C-83A1-F6EECF244321}">
                <p14:modId xmlns:p14="http://schemas.microsoft.com/office/powerpoint/2010/main" val="1236574339"/>
              </p:ext>
            </p:extLst>
          </p:nvPr>
        </p:nvGraphicFramePr>
        <p:xfrm>
          <a:off x="391888" y="2460171"/>
          <a:ext cx="7466848" cy="3118411"/>
        </p:xfrm>
        <a:graphic>
          <a:graphicData uri="http://schemas.openxmlformats.org/drawingml/2006/table">
            <a:tbl>
              <a:tblPr firstRow="1" firstCol="1" lastRow="1" lastCol="1" bandRow="1" bandCol="1">
                <a:tableStyleId>{5C22544A-7EE6-4342-B048-85BDC9FD1C3A}</a:tableStyleId>
              </a:tblPr>
              <a:tblGrid>
                <a:gridCol w="1433173">
                  <a:extLst>
                    <a:ext uri="{9D8B030D-6E8A-4147-A177-3AD203B41FA5}">
                      <a16:colId xmlns:a16="http://schemas.microsoft.com/office/drawing/2014/main" val="2284475892"/>
                    </a:ext>
                  </a:extLst>
                </a:gridCol>
                <a:gridCol w="1396526">
                  <a:extLst>
                    <a:ext uri="{9D8B030D-6E8A-4147-A177-3AD203B41FA5}">
                      <a16:colId xmlns:a16="http://schemas.microsoft.com/office/drawing/2014/main" val="1832254431"/>
                    </a:ext>
                  </a:extLst>
                </a:gridCol>
                <a:gridCol w="1634347">
                  <a:extLst>
                    <a:ext uri="{9D8B030D-6E8A-4147-A177-3AD203B41FA5}">
                      <a16:colId xmlns:a16="http://schemas.microsoft.com/office/drawing/2014/main" val="4255856644"/>
                    </a:ext>
                  </a:extLst>
                </a:gridCol>
                <a:gridCol w="3002802">
                  <a:extLst>
                    <a:ext uri="{9D8B030D-6E8A-4147-A177-3AD203B41FA5}">
                      <a16:colId xmlns:a16="http://schemas.microsoft.com/office/drawing/2014/main" val="2330535247"/>
                    </a:ext>
                  </a:extLst>
                </a:gridCol>
              </a:tblGrid>
              <a:tr h="326572">
                <a:tc>
                  <a:txBody>
                    <a:bodyPr/>
                    <a:lstStyle/>
                    <a:p>
                      <a:pPr marL="0" marR="0" algn="ctr">
                        <a:lnSpc>
                          <a:spcPct val="106000"/>
                        </a:lnSpc>
                        <a:spcBef>
                          <a:spcPts val="0"/>
                        </a:spcBef>
                        <a:spcAft>
                          <a:spcPts val="600"/>
                        </a:spcAft>
                      </a:pPr>
                      <a:r>
                        <a:rPr lang="en-US" sz="1600" u="sng" dirty="0">
                          <a:effectLst/>
                        </a:rPr>
                        <a:t>Name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600"/>
                        </a:spcAft>
                      </a:pPr>
                      <a:r>
                        <a:rPr lang="en-US" sz="1600" u="sng">
                          <a:effectLst/>
                        </a:rPr>
                        <a:t>Role</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600"/>
                        </a:spcAft>
                      </a:pPr>
                      <a:r>
                        <a:rPr lang="en-US" sz="1600" u="sng">
                          <a:effectLst/>
                        </a:rPr>
                        <a:t>Phone Number</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600"/>
                        </a:spcAft>
                      </a:pPr>
                      <a:r>
                        <a:rPr lang="en-US" sz="1600" u="sng">
                          <a:effectLst/>
                        </a:rPr>
                        <a:t>Email Address</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53509587"/>
                  </a:ext>
                </a:extLst>
              </a:tr>
              <a:tr h="1212866">
                <a:tc>
                  <a:txBody>
                    <a:bodyPr/>
                    <a:lstStyle/>
                    <a:p>
                      <a:pPr marL="0" marR="0" algn="ctr">
                        <a:lnSpc>
                          <a:spcPct val="106000"/>
                        </a:lnSpc>
                        <a:spcBef>
                          <a:spcPts val="0"/>
                        </a:spcBef>
                        <a:spcAft>
                          <a:spcPts val="600"/>
                        </a:spcAft>
                      </a:pPr>
                      <a:r>
                        <a:rPr lang="en-US" sz="1600" dirty="0">
                          <a:effectLst/>
                        </a:rPr>
                        <a:t> </a:t>
                      </a:r>
                    </a:p>
                    <a:p>
                      <a:pPr marL="0" marR="0" algn="ctr">
                        <a:lnSpc>
                          <a:spcPct val="106000"/>
                        </a:lnSpc>
                        <a:spcBef>
                          <a:spcPts val="0"/>
                        </a:spcBef>
                        <a:spcAft>
                          <a:spcPts val="600"/>
                        </a:spcAft>
                      </a:pPr>
                      <a:r>
                        <a:rPr lang="en-US" sz="1600" dirty="0">
                          <a:effectLst/>
                        </a:rPr>
                        <a:t> </a:t>
                      </a:r>
                    </a:p>
                    <a:p>
                      <a:pPr marL="0" marR="0" algn="ctr">
                        <a:lnSpc>
                          <a:spcPct val="106000"/>
                        </a:lnSpc>
                        <a:spcBef>
                          <a:spcPts val="0"/>
                        </a:spcBef>
                        <a:spcAft>
                          <a:spcPts val="600"/>
                        </a:spcAft>
                      </a:pPr>
                      <a:r>
                        <a:rPr lang="en-US" sz="1600" dirty="0">
                          <a:effectLst/>
                        </a:rPr>
                        <a:t>Ahmad Jawabreh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6000"/>
                        </a:lnSpc>
                        <a:spcBef>
                          <a:spcPts val="0"/>
                        </a:spcBef>
                        <a:spcAft>
                          <a:spcPts val="600"/>
                        </a:spcAft>
                      </a:pPr>
                      <a:r>
                        <a:rPr lang="en-US" sz="1600">
                          <a:effectLst/>
                        </a:rPr>
                        <a:t>Project Manager</a:t>
                      </a:r>
                    </a:p>
                    <a:p>
                      <a:pPr marL="0" marR="0">
                        <a:lnSpc>
                          <a:spcPct val="106000"/>
                        </a:lnSpc>
                        <a:spcBef>
                          <a:spcPts val="0"/>
                        </a:spcBef>
                        <a:spcAft>
                          <a:spcPts val="600"/>
                        </a:spcAft>
                      </a:pPr>
                      <a:r>
                        <a:rPr lang="en-US" sz="1600">
                          <a:effectLst/>
                        </a:rPr>
                        <a:t>Hardware Specialist</a:t>
                      </a:r>
                    </a:p>
                    <a:p>
                      <a:pPr marL="0" marR="0">
                        <a:lnSpc>
                          <a:spcPct val="106000"/>
                        </a:lnSpc>
                        <a:spcBef>
                          <a:spcPts val="0"/>
                        </a:spcBef>
                        <a:spcAft>
                          <a:spcPts val="600"/>
                        </a:spcAft>
                      </a:pPr>
                      <a:r>
                        <a:rPr lang="en-US" sz="1600">
                          <a:effectLst/>
                        </a:rPr>
                        <a:t>Smart Contract Developer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marL="0" marR="0">
                        <a:lnSpc>
                          <a:spcPct val="106000"/>
                        </a:lnSpc>
                        <a:spcBef>
                          <a:spcPts val="0"/>
                        </a:spcBef>
                        <a:spcAft>
                          <a:spcPts val="600"/>
                        </a:spcAft>
                      </a:pPr>
                      <a:r>
                        <a:rPr lang="en-US" sz="1600" dirty="0">
                          <a:effectLst/>
                        </a:rPr>
                        <a:t> </a:t>
                      </a:r>
                    </a:p>
                    <a:p>
                      <a:pPr marL="0" marR="0">
                        <a:lnSpc>
                          <a:spcPct val="106000"/>
                        </a:lnSpc>
                        <a:spcBef>
                          <a:spcPts val="0"/>
                        </a:spcBef>
                        <a:spcAft>
                          <a:spcPts val="600"/>
                        </a:spcAft>
                      </a:pPr>
                      <a:r>
                        <a:rPr lang="en-US" sz="1600" dirty="0">
                          <a:effectLst/>
                        </a:rPr>
                        <a:t> </a:t>
                      </a:r>
                    </a:p>
                    <a:p>
                      <a:pPr marL="0" marR="0">
                        <a:lnSpc>
                          <a:spcPct val="106000"/>
                        </a:lnSpc>
                        <a:spcBef>
                          <a:spcPts val="0"/>
                        </a:spcBef>
                        <a:spcAft>
                          <a:spcPts val="600"/>
                        </a:spcAft>
                      </a:pPr>
                      <a:r>
                        <a:rPr lang="en-US" sz="1600" dirty="0">
                          <a:effectLst/>
                        </a:rPr>
                        <a:t>+972592675704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marL="0" marR="0">
                        <a:lnSpc>
                          <a:spcPct val="106000"/>
                        </a:lnSpc>
                        <a:spcBef>
                          <a:spcPts val="0"/>
                        </a:spcBef>
                        <a:spcAft>
                          <a:spcPts val="600"/>
                        </a:spcAft>
                      </a:pPr>
                      <a:endParaRPr lang="en-US" sz="1600" b="0" u="sng" dirty="0">
                        <a:solidFill>
                          <a:schemeClr val="tx1"/>
                        </a:solidFill>
                        <a:effectLst/>
                      </a:endParaRPr>
                    </a:p>
                    <a:p>
                      <a:pPr marL="0" marR="0">
                        <a:lnSpc>
                          <a:spcPct val="106000"/>
                        </a:lnSpc>
                        <a:spcBef>
                          <a:spcPts val="0"/>
                        </a:spcBef>
                        <a:spcAft>
                          <a:spcPts val="600"/>
                        </a:spcAft>
                      </a:pPr>
                      <a:endParaRPr lang="en-US" sz="1600" b="0" u="sng" dirty="0">
                        <a:solidFill>
                          <a:schemeClr val="tx1"/>
                        </a:solidFill>
                        <a:effectLst/>
                      </a:endParaRPr>
                    </a:p>
                    <a:p>
                      <a:pPr marL="0" marR="0">
                        <a:lnSpc>
                          <a:spcPct val="106000"/>
                        </a:lnSpc>
                        <a:spcBef>
                          <a:spcPts val="0"/>
                        </a:spcBef>
                        <a:spcAft>
                          <a:spcPts val="600"/>
                        </a:spcAft>
                      </a:pPr>
                      <a:r>
                        <a:rPr lang="en-US" sz="1600" b="0" u="sng" dirty="0">
                          <a:solidFill>
                            <a:schemeClr val="tx1"/>
                          </a:solidFill>
                          <a:effectLst/>
                        </a:rPr>
                        <a:t>Ahmadjawabreh@protonmail.com</a:t>
                      </a:r>
                      <a:endParaRPr lang="en-US" sz="1600" b="0" u="sng"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752984437"/>
                  </a:ext>
                </a:extLst>
              </a:tr>
              <a:tr h="738472">
                <a:tc>
                  <a:txBody>
                    <a:bodyPr/>
                    <a:lstStyle/>
                    <a:p>
                      <a:pPr marL="0" marR="0" algn="ctr">
                        <a:lnSpc>
                          <a:spcPct val="106000"/>
                        </a:lnSpc>
                        <a:spcBef>
                          <a:spcPts val="0"/>
                        </a:spcBef>
                        <a:spcAft>
                          <a:spcPts val="600"/>
                        </a:spcAft>
                      </a:pPr>
                      <a:r>
                        <a:rPr lang="en-US" sz="1600">
                          <a:effectLst/>
                        </a:rPr>
                        <a:t>Zaid Mohtasib</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6000"/>
                        </a:lnSpc>
                        <a:spcBef>
                          <a:spcPts val="0"/>
                        </a:spcBef>
                        <a:spcAft>
                          <a:spcPts val="600"/>
                        </a:spcAft>
                      </a:pPr>
                      <a:r>
                        <a:rPr lang="en-US" sz="1600">
                          <a:effectLst/>
                        </a:rPr>
                        <a:t>Software Engineer</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marL="0" marR="0">
                        <a:lnSpc>
                          <a:spcPct val="106000"/>
                        </a:lnSpc>
                        <a:spcBef>
                          <a:spcPts val="0"/>
                        </a:spcBef>
                        <a:spcAft>
                          <a:spcPts val="600"/>
                        </a:spcAft>
                      </a:pPr>
                      <a:r>
                        <a:rPr lang="en-US" sz="1600" dirty="0">
                          <a:effectLst/>
                        </a:rPr>
                        <a:t>+97256937208</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marL="0" marR="0">
                        <a:lnSpc>
                          <a:spcPct val="106000"/>
                        </a:lnSpc>
                        <a:spcBef>
                          <a:spcPts val="0"/>
                        </a:spcBef>
                        <a:spcAft>
                          <a:spcPts val="600"/>
                        </a:spcAft>
                      </a:pPr>
                      <a:r>
                        <a:rPr lang="en-US" sz="1600" b="0" u="sng" dirty="0">
                          <a:solidFill>
                            <a:schemeClr val="tx1"/>
                          </a:solidFill>
                          <a:effectLst/>
                          <a:hlinkClick r:id="rId2">
                            <a:extLst>
                              <a:ext uri="{A12FA001-AC4F-418D-AE19-62706E023703}">
                                <ahyp:hlinkClr xmlns:ahyp="http://schemas.microsoft.com/office/drawing/2018/hyperlinkcolor" val="tx"/>
                              </a:ext>
                            </a:extLst>
                          </a:hlinkClick>
                        </a:rPr>
                        <a:t>Zaidmoh@protonmail.com</a:t>
                      </a:r>
                      <a:endParaRPr lang="en-US" sz="1600" b="0" u="sng"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730823711"/>
                  </a:ext>
                </a:extLst>
              </a:tr>
              <a:tr h="361282">
                <a:tc>
                  <a:txBody>
                    <a:bodyPr/>
                    <a:lstStyle/>
                    <a:p>
                      <a:pPr marL="0" marR="0" algn="ctr">
                        <a:lnSpc>
                          <a:spcPct val="106000"/>
                        </a:lnSpc>
                        <a:spcBef>
                          <a:spcPts val="0"/>
                        </a:spcBef>
                        <a:spcAft>
                          <a:spcPts val="600"/>
                        </a:spcAft>
                      </a:pPr>
                      <a:r>
                        <a:rPr lang="en-US" sz="1600">
                          <a:effectLst/>
                        </a:rPr>
                        <a:t>Ferhat Bal</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6000"/>
                        </a:lnSpc>
                        <a:spcBef>
                          <a:spcPts val="0"/>
                        </a:spcBef>
                        <a:spcAft>
                          <a:spcPts val="600"/>
                        </a:spcAft>
                      </a:pPr>
                      <a:r>
                        <a:rPr lang="en-US" sz="1600" b="0">
                          <a:solidFill>
                            <a:schemeClr val="tx1"/>
                          </a:solidFill>
                          <a:effectLst/>
                        </a:rPr>
                        <a:t>QA Specialist </a:t>
                      </a:r>
                      <a:endParaRPr lang="en-US" sz="1600" b="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marL="0" marR="0">
                        <a:lnSpc>
                          <a:spcPct val="106000"/>
                        </a:lnSpc>
                        <a:spcBef>
                          <a:spcPts val="0"/>
                        </a:spcBef>
                        <a:spcAft>
                          <a:spcPts val="600"/>
                        </a:spcAft>
                      </a:pPr>
                      <a:r>
                        <a:rPr lang="en-US" sz="1600" b="0" dirty="0">
                          <a:solidFill>
                            <a:schemeClr val="tx1"/>
                          </a:solidFill>
                          <a:effectLst/>
                        </a:rPr>
                        <a:t>+905338817935</a:t>
                      </a:r>
                      <a:endParaRPr lang="en-US" sz="16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marL="0" marR="0">
                        <a:lnSpc>
                          <a:spcPct val="106000"/>
                        </a:lnSpc>
                        <a:spcBef>
                          <a:spcPts val="0"/>
                        </a:spcBef>
                        <a:spcAft>
                          <a:spcPts val="600"/>
                        </a:spcAft>
                      </a:pPr>
                      <a:r>
                        <a:rPr lang="en-US" sz="1600" b="0" u="sng" dirty="0">
                          <a:solidFill>
                            <a:schemeClr val="tx1"/>
                          </a:solidFill>
                          <a:effectLst/>
                          <a:hlinkClick r:id="rId3">
                            <a:extLst>
                              <a:ext uri="{A12FA001-AC4F-418D-AE19-62706E023703}">
                                <ahyp:hlinkClr xmlns:ahyp="http://schemas.microsoft.com/office/drawing/2018/hyperlinkcolor" val="tx"/>
                              </a:ext>
                            </a:extLst>
                          </a:hlinkClick>
                        </a:rPr>
                        <a:t>ferhatbal@protonmail.com</a:t>
                      </a:r>
                      <a:endParaRPr lang="en-US" sz="1600" b="0" u="sng"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281152569"/>
                  </a:ext>
                </a:extLst>
              </a:tr>
            </a:tbl>
          </a:graphicData>
        </a:graphic>
      </p:graphicFrame>
      <p:pic>
        <p:nvPicPr>
          <p:cNvPr id="5" name="Picture 4">
            <a:extLst>
              <a:ext uri="{FF2B5EF4-FFF2-40B4-BE49-F238E27FC236}">
                <a16:creationId xmlns:a16="http://schemas.microsoft.com/office/drawing/2014/main" id="{BD5DB04C-07CE-FBA9-D3F4-82F29555EF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58736" y="2763943"/>
            <a:ext cx="3941377" cy="2929467"/>
          </a:xfrm>
          <a:prstGeom prst="rect">
            <a:avLst/>
          </a:prstGeom>
          <a:noFill/>
          <a:ln>
            <a:noFill/>
          </a:ln>
        </p:spPr>
      </p:pic>
    </p:spTree>
    <p:extLst>
      <p:ext uri="{BB962C8B-B14F-4D97-AF65-F5344CB8AC3E}">
        <p14:creationId xmlns:p14="http://schemas.microsoft.com/office/powerpoint/2010/main" val="212288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CD4A-E65E-EFD1-74C3-2163C8AD371B}"/>
              </a:ext>
            </a:extLst>
          </p:cNvPr>
          <p:cNvSpPr>
            <a:spLocks noGrp="1"/>
          </p:cNvSpPr>
          <p:nvPr>
            <p:ph type="title"/>
          </p:nvPr>
        </p:nvSpPr>
        <p:spPr/>
        <p:txBody>
          <a:bodyPr>
            <a:normAutofit/>
          </a:bodyPr>
          <a:lstStyle/>
          <a:p>
            <a:r>
              <a:rPr lang="en-US" dirty="0">
                <a:effectLst/>
                <a:ea typeface="Calibri" panose="020F0502020204030204" pitchFamily="34" charset="0"/>
                <a:cs typeface="Arial" panose="020B0604020202020204" pitchFamily="34" charset="0"/>
              </a:rPr>
              <a:t>Approved Changes</a:t>
            </a:r>
            <a:endParaRPr lang="en-US" dirty="0"/>
          </a:p>
        </p:txBody>
      </p:sp>
      <p:sp>
        <p:nvSpPr>
          <p:cNvPr id="3" name="Content Placeholder 2">
            <a:extLst>
              <a:ext uri="{FF2B5EF4-FFF2-40B4-BE49-F238E27FC236}">
                <a16:creationId xmlns:a16="http://schemas.microsoft.com/office/drawing/2014/main" id="{6D69BDE5-40C0-0386-706A-73ACAE9D1BBE}"/>
              </a:ext>
            </a:extLst>
          </p:cNvPr>
          <p:cNvSpPr>
            <a:spLocks noGrp="1"/>
          </p:cNvSpPr>
          <p:nvPr>
            <p:ph idx="1"/>
          </p:nvPr>
        </p:nvSpPr>
        <p:spPr/>
        <p:txBody>
          <a:bodyPr>
            <a:normAutofit/>
          </a:bodyPr>
          <a:lstStyle/>
          <a:p>
            <a:r>
              <a:rPr lang="en-US" sz="2800" dirty="0">
                <a:effectLst/>
                <a:latin typeface="+mj-lt"/>
                <a:ea typeface="Times New Roman" panose="02020603050405020304" pitchFamily="18" charset="0"/>
              </a:rPr>
              <a:t>One of the team members left the team, the tasks assigned to each team member were restructured by dividing the tasks of the member who left on the rest of the team members to complete the project within the specified time.</a:t>
            </a:r>
          </a:p>
          <a:p>
            <a:endParaRPr lang="en-US" sz="2800" dirty="0">
              <a:latin typeface="+mj-lt"/>
            </a:endParaRPr>
          </a:p>
        </p:txBody>
      </p:sp>
    </p:spTree>
    <p:extLst>
      <p:ext uri="{BB962C8B-B14F-4D97-AF65-F5344CB8AC3E}">
        <p14:creationId xmlns:p14="http://schemas.microsoft.com/office/powerpoint/2010/main" val="152788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4AC4-027E-37EF-3116-5311A9BE423F}"/>
              </a:ext>
            </a:extLst>
          </p:cNvPr>
          <p:cNvSpPr>
            <a:spLocks noGrp="1"/>
          </p:cNvSpPr>
          <p:nvPr>
            <p:ph type="title"/>
          </p:nvPr>
        </p:nvSpPr>
        <p:spPr/>
        <p:txBody>
          <a:bodyPr>
            <a:normAutofit/>
          </a:bodyPr>
          <a:lstStyle/>
          <a:p>
            <a:r>
              <a:rPr lang="en-US" dirty="0">
                <a:effectLst/>
                <a:ea typeface="Calibri" panose="020F0502020204030204" pitchFamily="34" charset="0"/>
                <a:cs typeface="Arial" panose="020B0604020202020204" pitchFamily="34" charset="0"/>
              </a:rPr>
              <a:t>Contract Conditions</a:t>
            </a:r>
            <a:endParaRPr lang="en-US" dirty="0"/>
          </a:p>
        </p:txBody>
      </p:sp>
      <p:sp>
        <p:nvSpPr>
          <p:cNvPr id="3" name="Content Placeholder 2">
            <a:extLst>
              <a:ext uri="{FF2B5EF4-FFF2-40B4-BE49-F238E27FC236}">
                <a16:creationId xmlns:a16="http://schemas.microsoft.com/office/drawing/2014/main" id="{225B3B9B-7936-E00B-4BF2-31B1C01E87D4}"/>
              </a:ext>
            </a:extLst>
          </p:cNvPr>
          <p:cNvSpPr>
            <a:spLocks noGrp="1"/>
          </p:cNvSpPr>
          <p:nvPr>
            <p:ph idx="1"/>
          </p:nvPr>
        </p:nvSpPr>
        <p:spPr>
          <a:xfrm>
            <a:off x="657224" y="2327366"/>
            <a:ext cx="10753725" cy="3766185"/>
          </a:xfrm>
        </p:spPr>
        <p:txBody>
          <a:bodyPr>
            <a:normAutofit/>
          </a:bodyPr>
          <a:lstStyle/>
          <a:p>
            <a:r>
              <a:rPr lang="en-US" dirty="0">
                <a:effectLst/>
                <a:ea typeface="Times New Roman" panose="02020603050405020304" pitchFamily="18" charset="0"/>
              </a:rPr>
              <a:t>The customer and the company will using simple smart contract designed and audited by trusted company (</a:t>
            </a:r>
            <a:r>
              <a:rPr lang="en-US" dirty="0" err="1">
                <a:effectLst/>
                <a:ea typeface="Times New Roman" panose="02020603050405020304" pitchFamily="18" charset="0"/>
              </a:rPr>
              <a:t>CertiK</a:t>
            </a:r>
            <a:r>
              <a:rPr lang="en-US" dirty="0">
                <a:effectLst/>
                <a:ea typeface="Times New Roman" panose="02020603050405020304" pitchFamily="18" charset="0"/>
              </a:rPr>
              <a:t>), the customer will pay the installments on the time directly to the smart contract, and after meeting the smart contract conditions the contract will convert the money directly to the company, If the company dose not meet the conditions the smart contract will return the money to the customer.</a:t>
            </a:r>
          </a:p>
          <a:p>
            <a:endParaRPr lang="en-US" dirty="0"/>
          </a:p>
        </p:txBody>
      </p:sp>
    </p:spTree>
    <p:extLst>
      <p:ext uri="{BB962C8B-B14F-4D97-AF65-F5344CB8AC3E}">
        <p14:creationId xmlns:p14="http://schemas.microsoft.com/office/powerpoint/2010/main" val="413669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F7F-7645-D3D8-927E-944619FBCBE1}"/>
              </a:ext>
            </a:extLst>
          </p:cNvPr>
          <p:cNvSpPr>
            <a:spLocks noGrp="1"/>
          </p:cNvSpPr>
          <p:nvPr>
            <p:ph type="title"/>
          </p:nvPr>
        </p:nvSpPr>
        <p:spPr/>
        <p:txBody>
          <a:bodyPr>
            <a:normAutofit/>
          </a:bodyPr>
          <a:lstStyle/>
          <a:p>
            <a:r>
              <a:rPr lang="en-US" dirty="0">
                <a:effectLst/>
                <a:latin typeface="+mn-lt"/>
                <a:ea typeface="Calibri" panose="020F0502020204030204" pitchFamily="34" charset="0"/>
                <a:cs typeface="Arial" panose="020B0604020202020204" pitchFamily="34" charset="0"/>
              </a:rPr>
              <a:t>Information Accessibility</a:t>
            </a:r>
            <a:endParaRPr lang="en-US" dirty="0">
              <a:latin typeface="+mn-lt"/>
            </a:endParaRPr>
          </a:p>
        </p:txBody>
      </p:sp>
      <p:sp>
        <p:nvSpPr>
          <p:cNvPr id="3" name="Content Placeholder 2">
            <a:extLst>
              <a:ext uri="{FF2B5EF4-FFF2-40B4-BE49-F238E27FC236}">
                <a16:creationId xmlns:a16="http://schemas.microsoft.com/office/drawing/2014/main" id="{FF8D6F2F-CC86-D424-91CB-2A680B50C258}"/>
              </a:ext>
            </a:extLst>
          </p:cNvPr>
          <p:cNvSpPr>
            <a:spLocks noGrp="1"/>
          </p:cNvSpPr>
          <p:nvPr>
            <p:ph idx="1"/>
          </p:nvPr>
        </p:nvSpPr>
        <p:spPr>
          <a:xfrm>
            <a:off x="657224" y="2305595"/>
            <a:ext cx="10753725" cy="3766185"/>
          </a:xfrm>
        </p:spPr>
        <p:txBody>
          <a:bodyPr>
            <a:normAutofit/>
          </a:bodyPr>
          <a:lstStyle/>
          <a:p>
            <a:r>
              <a:rPr lang="en-US" dirty="0">
                <a:effectLst/>
                <a:ea typeface="Times New Roman" panose="02020603050405020304" pitchFamily="18" charset="0"/>
              </a:rPr>
              <a:t>According to our company aims, there will be no centralize storing of the data all of our documentations and data will be storing using file chain protocol, which give us a protocol to use thousands of distributed nodes around the world to store our data encrypted and distributed. </a:t>
            </a:r>
          </a:p>
          <a:p>
            <a:endParaRPr lang="en-US" dirty="0"/>
          </a:p>
        </p:txBody>
      </p:sp>
    </p:spTree>
    <p:extLst>
      <p:ext uri="{BB962C8B-B14F-4D97-AF65-F5344CB8AC3E}">
        <p14:creationId xmlns:p14="http://schemas.microsoft.com/office/powerpoint/2010/main" val="2895806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715B-A22A-86D1-3899-D4CA6296BEE9}"/>
              </a:ext>
            </a:extLst>
          </p:cNvPr>
          <p:cNvSpPr>
            <a:spLocks noGrp="1"/>
          </p:cNvSpPr>
          <p:nvPr>
            <p:ph type="title"/>
          </p:nvPr>
        </p:nvSpPr>
        <p:spPr>
          <a:xfrm>
            <a:off x="526595" y="-86421"/>
            <a:ext cx="10772775" cy="1658198"/>
          </a:xfrm>
        </p:spPr>
        <p:txBody>
          <a:bodyPr>
            <a:normAutofit/>
          </a:bodyPr>
          <a:lstStyle/>
          <a:p>
            <a:r>
              <a:rPr lang="en-US" dirty="0">
                <a:effectLst/>
                <a:ea typeface="Calibri" panose="020F0502020204030204" pitchFamily="34" charset="0"/>
                <a:cs typeface="Arial" panose="020B0604020202020204" pitchFamily="34" charset="0"/>
              </a:rPr>
              <a:t>Training Requirements</a:t>
            </a:r>
            <a:endParaRPr lang="en-US" dirty="0"/>
          </a:p>
        </p:txBody>
      </p:sp>
      <p:sp>
        <p:nvSpPr>
          <p:cNvPr id="3" name="Content Placeholder 2">
            <a:extLst>
              <a:ext uri="{FF2B5EF4-FFF2-40B4-BE49-F238E27FC236}">
                <a16:creationId xmlns:a16="http://schemas.microsoft.com/office/drawing/2014/main" id="{E18E011F-FF95-D201-3911-23C90B05906E}"/>
              </a:ext>
            </a:extLst>
          </p:cNvPr>
          <p:cNvSpPr>
            <a:spLocks noGrp="1"/>
          </p:cNvSpPr>
          <p:nvPr>
            <p:ph idx="1"/>
          </p:nvPr>
        </p:nvSpPr>
        <p:spPr>
          <a:xfrm>
            <a:off x="676656" y="1480457"/>
            <a:ext cx="11515344" cy="5377543"/>
          </a:xfrm>
        </p:spPr>
        <p:txBody>
          <a:bodyPr>
            <a:normAutofit fontScale="70000" lnSpcReduction="20000"/>
          </a:bodyPr>
          <a:lstStyle/>
          <a:p>
            <a:pPr marL="342900" marR="0" lvl="0" indent="-342900" algn="just" rtl="0">
              <a:lnSpc>
                <a:spcPct val="106000"/>
              </a:lnSpc>
              <a:spcBef>
                <a:spcPts val="0"/>
              </a:spcBef>
              <a:spcAft>
                <a:spcPts val="600"/>
              </a:spcAft>
              <a:buFont typeface="Symbol" panose="05050102010706020507" pitchFamily="18" charset="2"/>
              <a:buChar char=""/>
            </a:pPr>
            <a:r>
              <a:rPr lang="en-US" sz="3200" dirty="0">
                <a:effectLst/>
                <a:ea typeface="Calibri" panose="020F0502020204030204" pitchFamily="34" charset="0"/>
                <a:cs typeface="Arial" panose="020B0604020202020204" pitchFamily="34" charset="0"/>
              </a:rPr>
              <a:t>Hardware Team:</a:t>
            </a:r>
          </a:p>
          <a:p>
            <a:pPr marL="342900" marR="0" lvl="0" indent="-342900" algn="just">
              <a:lnSpc>
                <a:spcPct val="106000"/>
              </a:lnSpc>
              <a:spcBef>
                <a:spcPts val="0"/>
              </a:spcBef>
              <a:spcAft>
                <a:spcPts val="600"/>
              </a:spcAft>
              <a:buFont typeface="Wingdings" panose="05000000000000000000" pitchFamily="2" charset="2"/>
              <a:buChar char=""/>
            </a:pPr>
            <a:r>
              <a:rPr lang="en-US" sz="3200" dirty="0">
                <a:effectLst/>
                <a:ea typeface="Calibri" panose="020F0502020204030204" pitchFamily="34" charset="0"/>
                <a:cs typeface="Arial" panose="020B0604020202020204" pitchFamily="34" charset="0"/>
              </a:rPr>
              <a:t>Bachelors Degree in Computer Engineering, Electrical and Electronic Engineering or a related technical discipline.</a:t>
            </a:r>
          </a:p>
          <a:p>
            <a:pPr marL="342900" marR="0" lvl="0" indent="-342900" algn="just">
              <a:lnSpc>
                <a:spcPct val="106000"/>
              </a:lnSpc>
              <a:spcBef>
                <a:spcPts val="0"/>
              </a:spcBef>
              <a:spcAft>
                <a:spcPts val="600"/>
              </a:spcAft>
              <a:buFont typeface="Wingdings" panose="05000000000000000000" pitchFamily="2" charset="2"/>
              <a:buChar char=""/>
            </a:pPr>
            <a:r>
              <a:rPr lang="en-US" sz="3200" dirty="0">
                <a:effectLst/>
                <a:ea typeface="Calibri" panose="020F0502020204030204" pitchFamily="34" charset="0"/>
                <a:cs typeface="Arial" panose="020B0604020202020204" pitchFamily="34" charset="0"/>
              </a:rPr>
              <a:t>Extensive experience with Arduino, </a:t>
            </a:r>
            <a:r>
              <a:rPr lang="en-US" sz="3200" dirty="0" err="1">
                <a:effectLst/>
                <a:ea typeface="Calibri" panose="020F0502020204030204" pitchFamily="34" charset="0"/>
                <a:cs typeface="Arial" panose="020B0604020202020204" pitchFamily="34" charset="0"/>
              </a:rPr>
              <a:t>RaspberryPi</a:t>
            </a:r>
            <a:r>
              <a:rPr lang="en-US" sz="3200" dirty="0">
                <a:effectLst/>
                <a:ea typeface="Calibri" panose="020F0502020204030204" pitchFamily="34" charset="0"/>
                <a:cs typeface="Arial" panose="020B0604020202020204" pitchFamily="34" charset="0"/>
              </a:rPr>
              <a:t> and Microcontrollers.  </a:t>
            </a:r>
          </a:p>
          <a:p>
            <a:pPr marL="0" marR="0" algn="just">
              <a:lnSpc>
                <a:spcPct val="106000"/>
              </a:lnSpc>
              <a:spcBef>
                <a:spcPts val="0"/>
              </a:spcBef>
              <a:spcAft>
                <a:spcPts val="600"/>
              </a:spcAft>
            </a:pPr>
            <a:r>
              <a:rPr lang="en-US" sz="3200" dirty="0">
                <a:effectLst/>
                <a:ea typeface="Calibri" panose="020F0502020204030204" pitchFamily="34" charset="0"/>
                <a:cs typeface="Arial" panose="020B0604020202020204" pitchFamily="34" charset="0"/>
              </a:rPr>
              <a:t> </a:t>
            </a:r>
          </a:p>
          <a:p>
            <a:pPr marL="342900" marR="0" lvl="0" indent="-342900" algn="just">
              <a:lnSpc>
                <a:spcPct val="106000"/>
              </a:lnSpc>
              <a:spcBef>
                <a:spcPts val="0"/>
              </a:spcBef>
              <a:spcAft>
                <a:spcPts val="600"/>
              </a:spcAft>
              <a:buFont typeface="Symbol" panose="05050102010706020507" pitchFamily="18" charset="2"/>
              <a:buChar char=""/>
            </a:pPr>
            <a:r>
              <a:rPr lang="en-US" sz="3200" dirty="0">
                <a:effectLst/>
                <a:ea typeface="Calibri" panose="020F0502020204030204" pitchFamily="34" charset="0"/>
                <a:cs typeface="Arial" panose="020B0604020202020204" pitchFamily="34" charset="0"/>
              </a:rPr>
              <a:t>Software Team : </a:t>
            </a:r>
          </a:p>
          <a:p>
            <a:pPr marL="342900" marR="0" lvl="0" indent="-342900" algn="just">
              <a:lnSpc>
                <a:spcPct val="106000"/>
              </a:lnSpc>
              <a:spcBef>
                <a:spcPts val="0"/>
              </a:spcBef>
              <a:spcAft>
                <a:spcPts val="600"/>
              </a:spcAft>
              <a:buFont typeface="Wingdings" panose="05000000000000000000" pitchFamily="2" charset="2"/>
              <a:buChar char=""/>
            </a:pPr>
            <a:r>
              <a:rPr lang="en-US" sz="3200" dirty="0">
                <a:effectLst/>
                <a:ea typeface="Calibri" panose="020F0502020204030204" pitchFamily="34" charset="0"/>
                <a:cs typeface="Arial" panose="020B0604020202020204" pitchFamily="34" charset="0"/>
              </a:rPr>
              <a:t>Bachelors Degree in Software Engineering, Computer Science or a related technical discipline.</a:t>
            </a:r>
          </a:p>
          <a:p>
            <a:pPr marL="342900" marR="0" lvl="0" indent="-342900" algn="just">
              <a:lnSpc>
                <a:spcPct val="106000"/>
              </a:lnSpc>
              <a:spcBef>
                <a:spcPts val="0"/>
              </a:spcBef>
              <a:spcAft>
                <a:spcPts val="600"/>
              </a:spcAft>
              <a:buFont typeface="Wingdings" panose="05000000000000000000" pitchFamily="2" charset="2"/>
              <a:buChar char=""/>
            </a:pPr>
            <a:r>
              <a:rPr lang="en-US" sz="3200" dirty="0">
                <a:effectLst/>
                <a:ea typeface="Calibri" panose="020F0502020204030204" pitchFamily="34" charset="0"/>
                <a:cs typeface="Arial" panose="020B0604020202020204" pitchFamily="34" charset="0"/>
              </a:rPr>
              <a:t>Extensive experience with Python.  </a:t>
            </a:r>
          </a:p>
          <a:p>
            <a:pPr marL="457200" marR="0" algn="just">
              <a:lnSpc>
                <a:spcPct val="106000"/>
              </a:lnSpc>
              <a:spcBef>
                <a:spcPts val="0"/>
              </a:spcBef>
              <a:spcAft>
                <a:spcPts val="600"/>
              </a:spcAft>
            </a:pPr>
            <a:r>
              <a:rPr lang="en-US" sz="3200" dirty="0">
                <a:effectLst/>
                <a:ea typeface="Calibri" panose="020F0502020204030204" pitchFamily="34" charset="0"/>
                <a:cs typeface="Arial" panose="020B0604020202020204" pitchFamily="34" charset="0"/>
              </a:rPr>
              <a:t> </a:t>
            </a:r>
          </a:p>
          <a:p>
            <a:pPr marL="342900" marR="0" lvl="0" indent="-342900" algn="just">
              <a:lnSpc>
                <a:spcPct val="106000"/>
              </a:lnSpc>
              <a:spcBef>
                <a:spcPts val="0"/>
              </a:spcBef>
              <a:spcAft>
                <a:spcPts val="600"/>
              </a:spcAft>
              <a:buFont typeface="Symbol" panose="05050102010706020507" pitchFamily="18" charset="2"/>
              <a:buChar char=""/>
            </a:pPr>
            <a:r>
              <a:rPr lang="en-US" sz="3200" dirty="0">
                <a:effectLst/>
                <a:ea typeface="Calibri" panose="020F0502020204030204" pitchFamily="34" charset="0"/>
                <a:cs typeface="Arial" panose="020B0604020202020204" pitchFamily="34" charset="0"/>
              </a:rPr>
              <a:t>Smart contract team: </a:t>
            </a:r>
          </a:p>
          <a:p>
            <a:pPr marL="342900" marR="0" lvl="0" indent="-342900" algn="just">
              <a:lnSpc>
                <a:spcPct val="106000"/>
              </a:lnSpc>
              <a:spcBef>
                <a:spcPts val="0"/>
              </a:spcBef>
              <a:spcAft>
                <a:spcPts val="600"/>
              </a:spcAft>
              <a:buFont typeface="Wingdings" panose="05000000000000000000" pitchFamily="2" charset="2"/>
              <a:buChar char=""/>
            </a:pPr>
            <a:r>
              <a:rPr lang="en-US" sz="3200" dirty="0">
                <a:effectLst/>
                <a:ea typeface="Calibri" panose="020F0502020204030204" pitchFamily="34" charset="0"/>
                <a:cs typeface="Arial" panose="020B0604020202020204" pitchFamily="34" charset="0"/>
              </a:rPr>
              <a:t>Write well-documented, performant, clean, and re-usable Solidity code.</a:t>
            </a:r>
          </a:p>
          <a:p>
            <a:pPr marL="342900" marR="0" lvl="0" indent="-342900" algn="just">
              <a:lnSpc>
                <a:spcPct val="106000"/>
              </a:lnSpc>
              <a:spcBef>
                <a:spcPts val="0"/>
              </a:spcBef>
              <a:spcAft>
                <a:spcPts val="600"/>
              </a:spcAft>
              <a:buFont typeface="Wingdings" panose="05000000000000000000" pitchFamily="2" charset="2"/>
              <a:buChar char=""/>
            </a:pPr>
            <a:r>
              <a:rPr lang="en-US" sz="3200" dirty="0">
                <a:effectLst/>
                <a:ea typeface="Calibri" panose="020F0502020204030204" pitchFamily="34" charset="0"/>
                <a:cs typeface="Arial" panose="020B0604020202020204" pitchFamily="34" charset="0"/>
              </a:rPr>
              <a:t>Familiar with EVM environments </a:t>
            </a:r>
          </a:p>
          <a:p>
            <a:pPr marL="342900" marR="0" lvl="0" indent="-342900" algn="just">
              <a:lnSpc>
                <a:spcPct val="106000"/>
              </a:lnSpc>
              <a:spcBef>
                <a:spcPts val="0"/>
              </a:spcBef>
              <a:spcAft>
                <a:spcPts val="600"/>
              </a:spcAft>
              <a:buFont typeface="Wingdings" panose="05000000000000000000" pitchFamily="2" charset="2"/>
              <a:buChar char=""/>
            </a:pPr>
            <a:r>
              <a:rPr lang="en-US" sz="3200" dirty="0">
                <a:effectLst/>
                <a:ea typeface="Calibri" panose="020F0502020204030204" pitchFamily="34" charset="0"/>
                <a:cs typeface="Arial" panose="020B0604020202020204" pitchFamily="34" charset="0"/>
              </a:rPr>
              <a:t>Familiar with Pact and Plutus programming languages. </a:t>
            </a:r>
          </a:p>
          <a:p>
            <a:endParaRPr lang="en-US" dirty="0"/>
          </a:p>
        </p:txBody>
      </p:sp>
    </p:spTree>
    <p:extLst>
      <p:ext uri="{BB962C8B-B14F-4D97-AF65-F5344CB8AC3E}">
        <p14:creationId xmlns:p14="http://schemas.microsoft.com/office/powerpoint/2010/main" val="1015876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FE96-0677-E5D2-F4EB-579B56AE7145}"/>
              </a:ext>
            </a:extLst>
          </p:cNvPr>
          <p:cNvSpPr>
            <a:spLocks noGrp="1"/>
          </p:cNvSpPr>
          <p:nvPr>
            <p:ph type="title"/>
          </p:nvPr>
        </p:nvSpPr>
        <p:spPr/>
        <p:txBody>
          <a:bodyPr>
            <a:normAutofit/>
          </a:bodyPr>
          <a:lstStyle/>
          <a:p>
            <a:r>
              <a:rPr lang="en-US" dirty="0">
                <a:effectLst/>
                <a:ea typeface="Calibri" panose="020F0502020204030204" pitchFamily="34" charset="0"/>
                <a:cs typeface="Arial" panose="020B0604020202020204" pitchFamily="34" charset="0"/>
              </a:rPr>
              <a:t>Contingency Plans</a:t>
            </a:r>
            <a:endParaRPr lang="en-US" dirty="0"/>
          </a:p>
        </p:txBody>
      </p:sp>
      <p:sp>
        <p:nvSpPr>
          <p:cNvPr id="3" name="Content Placeholder 2">
            <a:extLst>
              <a:ext uri="{FF2B5EF4-FFF2-40B4-BE49-F238E27FC236}">
                <a16:creationId xmlns:a16="http://schemas.microsoft.com/office/drawing/2014/main" id="{2777DB68-8813-8875-CAB7-CFD413A0A9C5}"/>
              </a:ext>
            </a:extLst>
          </p:cNvPr>
          <p:cNvSpPr>
            <a:spLocks noGrp="1"/>
          </p:cNvSpPr>
          <p:nvPr>
            <p:ph idx="1"/>
          </p:nvPr>
        </p:nvSpPr>
        <p:spPr/>
        <p:txBody>
          <a:bodyPr>
            <a:normAutofit/>
          </a:bodyPr>
          <a:lstStyle/>
          <a:p>
            <a:r>
              <a:rPr lang="en-US" sz="2800" dirty="0">
                <a:effectLst/>
                <a:latin typeface="+mj-lt"/>
                <a:ea typeface="Times New Roman" panose="02020603050405020304" pitchFamily="18" charset="0"/>
              </a:rPr>
              <a:t>15% of the company’s net profits will be continuously deducted and placed in the company’s treasury to serve as the company’s reserve in case we face any financial problem that requires liquidity</a:t>
            </a:r>
            <a:r>
              <a:rPr lang="ar-SA" sz="2800" dirty="0">
                <a:effectLst/>
                <a:latin typeface="+mj-lt"/>
                <a:ea typeface="Times New Roman" panose="02020603050405020304" pitchFamily="18" charset="0"/>
              </a:rPr>
              <a:t>.</a:t>
            </a:r>
            <a:endParaRPr lang="en-US" sz="2800" dirty="0">
              <a:effectLst/>
              <a:latin typeface="+mj-lt"/>
              <a:ea typeface="Times New Roman" panose="02020603050405020304" pitchFamily="18" charset="0"/>
            </a:endParaRPr>
          </a:p>
          <a:p>
            <a:endParaRPr lang="en-US" sz="2800" dirty="0">
              <a:latin typeface="+mj-lt"/>
            </a:endParaRPr>
          </a:p>
        </p:txBody>
      </p:sp>
    </p:spTree>
    <p:extLst>
      <p:ext uri="{BB962C8B-B14F-4D97-AF65-F5344CB8AC3E}">
        <p14:creationId xmlns:p14="http://schemas.microsoft.com/office/powerpoint/2010/main" val="20552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D228-685E-9FE1-DB33-307F7882AC66}"/>
              </a:ext>
            </a:extLst>
          </p:cNvPr>
          <p:cNvSpPr>
            <a:spLocks noGrp="1"/>
          </p:cNvSpPr>
          <p:nvPr>
            <p:ph type="title"/>
          </p:nvPr>
        </p:nvSpPr>
        <p:spPr/>
        <p:txBody>
          <a:bodyPr>
            <a:normAutofit/>
          </a:bodyPr>
          <a:lstStyle/>
          <a:p>
            <a:r>
              <a:rPr lang="en-US" dirty="0">
                <a:effectLst/>
                <a:ea typeface="Calibri" panose="020F0502020204030204" pitchFamily="34" charset="0"/>
                <a:cs typeface="Arial" panose="020B0604020202020204" pitchFamily="34" charset="0"/>
              </a:rPr>
              <a:t>Quality Analysis</a:t>
            </a:r>
            <a:endParaRPr lang="en-US" dirty="0"/>
          </a:p>
        </p:txBody>
      </p:sp>
      <p:sp>
        <p:nvSpPr>
          <p:cNvPr id="3" name="Content Placeholder 2">
            <a:extLst>
              <a:ext uri="{FF2B5EF4-FFF2-40B4-BE49-F238E27FC236}">
                <a16:creationId xmlns:a16="http://schemas.microsoft.com/office/drawing/2014/main" id="{C51BD6F2-0AB9-62EF-666A-502606B6012B}"/>
              </a:ext>
            </a:extLst>
          </p:cNvPr>
          <p:cNvSpPr>
            <a:spLocks noGrp="1"/>
          </p:cNvSpPr>
          <p:nvPr>
            <p:ph idx="1"/>
          </p:nvPr>
        </p:nvSpPr>
        <p:spPr>
          <a:xfrm>
            <a:off x="676656" y="2011680"/>
            <a:ext cx="11036373" cy="4737463"/>
          </a:xfrm>
        </p:spPr>
        <p:txBody>
          <a:bodyPr>
            <a:normAutofit/>
          </a:bodyPr>
          <a:lstStyle/>
          <a:p>
            <a:pPr marL="0" marR="0" indent="0" algn="just">
              <a:spcBef>
                <a:spcPts val="0"/>
              </a:spcBef>
              <a:spcAft>
                <a:spcPts val="0"/>
              </a:spcAft>
              <a:buNone/>
            </a:pPr>
            <a:r>
              <a:rPr lang="en-US" sz="2600" dirty="0">
                <a:effectLst/>
                <a:ea typeface="Times New Roman" panose="02020603050405020304" pitchFamily="18" charset="0"/>
              </a:rPr>
              <a:t>Since the start of the project, certain restrictions have been placed regarding the quality of the product so that the product is able to carry out its function with an error rate that does not exceed 10%</a:t>
            </a:r>
            <a:r>
              <a:rPr lang="ar-SA" sz="2600" dirty="0">
                <a:effectLst/>
                <a:ea typeface="Times New Roman" panose="02020603050405020304" pitchFamily="18" charset="0"/>
              </a:rPr>
              <a:t>.</a:t>
            </a:r>
            <a:endParaRPr lang="en-US" sz="2600" dirty="0">
              <a:effectLst/>
              <a:ea typeface="Times New Roman" panose="02020603050405020304" pitchFamily="18" charset="0"/>
            </a:endParaRPr>
          </a:p>
          <a:p>
            <a:pPr marL="0" marR="0" algn="just">
              <a:spcBef>
                <a:spcPts val="0"/>
              </a:spcBef>
              <a:spcAft>
                <a:spcPts val="0"/>
              </a:spcAft>
            </a:pPr>
            <a:r>
              <a:rPr lang="ar-SA" sz="2600" dirty="0">
                <a:effectLst/>
                <a:ea typeface="Times New Roman" panose="02020603050405020304" pitchFamily="18" charset="0"/>
              </a:rPr>
              <a:t> </a:t>
            </a:r>
            <a:endParaRPr lang="en-US" sz="2600" dirty="0">
              <a:effectLst/>
              <a:ea typeface="Times New Roman" panose="02020603050405020304" pitchFamily="18" charset="0"/>
            </a:endParaRPr>
          </a:p>
          <a:p>
            <a:pPr marL="0" marR="0" indent="0" algn="just">
              <a:spcBef>
                <a:spcPts val="0"/>
              </a:spcBef>
              <a:spcAft>
                <a:spcPts val="0"/>
              </a:spcAft>
              <a:buNone/>
            </a:pPr>
            <a:r>
              <a:rPr lang="en-US" sz="2600" dirty="0">
                <a:effectLst/>
                <a:ea typeface="Times New Roman" panose="02020603050405020304" pitchFamily="18" charset="0"/>
              </a:rPr>
              <a:t>Hardware parts have been carefully selected so that we have chosen original and high-quality parts to avoid errors in the system</a:t>
            </a:r>
          </a:p>
          <a:p>
            <a:pPr marL="0" marR="0" algn="just">
              <a:spcBef>
                <a:spcPts val="0"/>
              </a:spcBef>
              <a:spcAft>
                <a:spcPts val="0"/>
              </a:spcAft>
            </a:pPr>
            <a:r>
              <a:rPr lang="ar-SA" sz="2600" dirty="0">
                <a:effectLst/>
                <a:ea typeface="Times New Roman" panose="02020603050405020304" pitchFamily="18" charset="0"/>
              </a:rPr>
              <a:t>  </a:t>
            </a:r>
            <a:endParaRPr lang="en-US" sz="2600" dirty="0">
              <a:effectLst/>
              <a:ea typeface="Times New Roman" panose="02020603050405020304" pitchFamily="18" charset="0"/>
            </a:endParaRPr>
          </a:p>
          <a:p>
            <a:pPr marL="0" marR="0" indent="0">
              <a:spcBef>
                <a:spcPts val="0"/>
              </a:spcBef>
              <a:spcAft>
                <a:spcPts val="0"/>
              </a:spcAft>
              <a:buNone/>
            </a:pPr>
            <a:r>
              <a:rPr lang="en-US" sz="2600" dirty="0">
                <a:effectLst/>
                <a:ea typeface="Times New Roman" panose="02020603050405020304" pitchFamily="18" charset="0"/>
              </a:rPr>
              <a:t>The success rate of face recognition process is 95%, which is higher than the planned percentage.</a:t>
            </a:r>
          </a:p>
          <a:p>
            <a:pPr marL="0" marR="0">
              <a:spcBef>
                <a:spcPts val="0"/>
              </a:spcBef>
              <a:spcAft>
                <a:spcPts val="0"/>
              </a:spcAft>
            </a:pPr>
            <a:r>
              <a:rPr lang="en-US" sz="2600" dirty="0">
                <a:effectLst/>
                <a:ea typeface="Times New Roman" panose="02020603050405020304" pitchFamily="18" charset="0"/>
              </a:rPr>
              <a:t> </a:t>
            </a:r>
          </a:p>
          <a:p>
            <a:endParaRPr lang="en-US" dirty="0"/>
          </a:p>
        </p:txBody>
      </p:sp>
    </p:spTree>
    <p:extLst>
      <p:ext uri="{BB962C8B-B14F-4D97-AF65-F5344CB8AC3E}">
        <p14:creationId xmlns:p14="http://schemas.microsoft.com/office/powerpoint/2010/main" val="248436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FBC6-D2EB-031B-E602-41344332BAA1}"/>
              </a:ext>
            </a:extLst>
          </p:cNvPr>
          <p:cNvSpPr>
            <a:spLocks noGrp="1"/>
          </p:cNvSpPr>
          <p:nvPr>
            <p:ph type="title"/>
          </p:nvPr>
        </p:nvSpPr>
        <p:spPr>
          <a:xfrm>
            <a:off x="455094" y="0"/>
            <a:ext cx="10772775" cy="1658198"/>
          </a:xfrm>
        </p:spPr>
        <p:txBody>
          <a:bodyPr/>
          <a:lstStyle/>
          <a:p>
            <a:r>
              <a:rPr lang="en-US" dirty="0"/>
              <a:t>Cost Estimation</a:t>
            </a:r>
          </a:p>
        </p:txBody>
      </p:sp>
      <p:graphicFrame>
        <p:nvGraphicFramePr>
          <p:cNvPr id="4" name="Content Placeholder 3">
            <a:extLst>
              <a:ext uri="{FF2B5EF4-FFF2-40B4-BE49-F238E27FC236}">
                <a16:creationId xmlns:a16="http://schemas.microsoft.com/office/drawing/2014/main" id="{98D83A59-BD57-6CF3-C306-14BFB0CEF468}"/>
              </a:ext>
            </a:extLst>
          </p:cNvPr>
          <p:cNvGraphicFramePr>
            <a:graphicFrameLocks noGrp="1"/>
          </p:cNvGraphicFramePr>
          <p:nvPr>
            <p:ph idx="1"/>
            <p:extLst>
              <p:ext uri="{D42A27DB-BD31-4B8C-83A1-F6EECF244321}">
                <p14:modId xmlns:p14="http://schemas.microsoft.com/office/powerpoint/2010/main" val="1643570659"/>
              </p:ext>
            </p:extLst>
          </p:nvPr>
        </p:nvGraphicFramePr>
        <p:xfrm>
          <a:off x="455094" y="1795799"/>
          <a:ext cx="7572160" cy="4142724"/>
        </p:xfrm>
        <a:graphic>
          <a:graphicData uri="http://schemas.openxmlformats.org/drawingml/2006/table">
            <a:tbl>
              <a:tblPr firstRow="1" firstCol="1" bandRow="1">
                <a:tableStyleId>{5C22544A-7EE6-4342-B048-85BDC9FD1C3A}</a:tableStyleId>
              </a:tblPr>
              <a:tblGrid>
                <a:gridCol w="2727011">
                  <a:extLst>
                    <a:ext uri="{9D8B030D-6E8A-4147-A177-3AD203B41FA5}">
                      <a16:colId xmlns:a16="http://schemas.microsoft.com/office/drawing/2014/main" val="334064410"/>
                    </a:ext>
                  </a:extLst>
                </a:gridCol>
                <a:gridCol w="2254674">
                  <a:extLst>
                    <a:ext uri="{9D8B030D-6E8A-4147-A177-3AD203B41FA5}">
                      <a16:colId xmlns:a16="http://schemas.microsoft.com/office/drawing/2014/main" val="1773927057"/>
                    </a:ext>
                  </a:extLst>
                </a:gridCol>
                <a:gridCol w="929914">
                  <a:extLst>
                    <a:ext uri="{9D8B030D-6E8A-4147-A177-3AD203B41FA5}">
                      <a16:colId xmlns:a16="http://schemas.microsoft.com/office/drawing/2014/main" val="3402922133"/>
                    </a:ext>
                  </a:extLst>
                </a:gridCol>
                <a:gridCol w="1660561">
                  <a:extLst>
                    <a:ext uri="{9D8B030D-6E8A-4147-A177-3AD203B41FA5}">
                      <a16:colId xmlns:a16="http://schemas.microsoft.com/office/drawing/2014/main" val="3212082922"/>
                    </a:ext>
                  </a:extLst>
                </a:gridCol>
              </a:tblGrid>
              <a:tr h="692490">
                <a:tc>
                  <a:txBody>
                    <a:bodyPr/>
                    <a:lstStyle/>
                    <a:p>
                      <a:pPr marL="0" marR="0" algn="ctr">
                        <a:lnSpc>
                          <a:spcPct val="106000"/>
                        </a:lnSpc>
                        <a:spcBef>
                          <a:spcPts val="0"/>
                        </a:spcBef>
                        <a:spcAft>
                          <a:spcPts val="0"/>
                        </a:spcAft>
                      </a:pPr>
                      <a:r>
                        <a:rPr lang="en-US" sz="2000" dirty="0">
                          <a:effectLst/>
                        </a:rPr>
                        <a:t> </a:t>
                      </a:r>
                    </a:p>
                    <a:p>
                      <a:pPr marL="0" marR="0" algn="ctr">
                        <a:lnSpc>
                          <a:spcPct val="106000"/>
                        </a:lnSpc>
                        <a:spcBef>
                          <a:spcPts val="0"/>
                        </a:spcBef>
                        <a:spcAft>
                          <a:spcPts val="0"/>
                        </a:spcAft>
                      </a:pPr>
                      <a:r>
                        <a:rPr lang="en-US" sz="2000" dirty="0">
                          <a:effectLst/>
                        </a:rPr>
                        <a:t>Hardware Part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nSpc>
                          <a:spcPct val="106000"/>
                        </a:lnSpc>
                        <a:spcBef>
                          <a:spcPts val="0"/>
                        </a:spcBef>
                        <a:spcAft>
                          <a:spcPts val="0"/>
                        </a:spcAft>
                      </a:pPr>
                      <a:r>
                        <a:rPr lang="en-US" sz="2000" dirty="0">
                          <a:effectLst/>
                        </a:rPr>
                        <a:t> </a:t>
                      </a:r>
                    </a:p>
                    <a:p>
                      <a:pPr marL="0" marR="0" algn="ctr">
                        <a:lnSpc>
                          <a:spcPct val="106000"/>
                        </a:lnSpc>
                        <a:spcBef>
                          <a:spcPts val="0"/>
                        </a:spcBef>
                        <a:spcAft>
                          <a:spcPts val="0"/>
                        </a:spcAft>
                      </a:pPr>
                      <a:r>
                        <a:rPr lang="en-US" sz="2000" dirty="0">
                          <a:effectLst/>
                        </a:rPr>
                        <a:t>Version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 </a:t>
                      </a:r>
                    </a:p>
                    <a:p>
                      <a:pPr marL="0" marR="0" algn="ctr">
                        <a:lnSpc>
                          <a:spcPct val="106000"/>
                        </a:lnSpc>
                        <a:spcBef>
                          <a:spcPts val="0"/>
                        </a:spcBef>
                        <a:spcAft>
                          <a:spcPts val="0"/>
                        </a:spcAft>
                      </a:pPr>
                      <a:r>
                        <a:rPr lang="en-US" sz="2000" dirty="0">
                          <a:effectLst/>
                        </a:rPr>
                        <a:t>Piece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 </a:t>
                      </a:r>
                    </a:p>
                    <a:p>
                      <a:pPr marL="0" marR="0" algn="ctr">
                        <a:lnSpc>
                          <a:spcPct val="106000"/>
                        </a:lnSpc>
                        <a:spcBef>
                          <a:spcPts val="0"/>
                        </a:spcBef>
                        <a:spcAft>
                          <a:spcPts val="0"/>
                        </a:spcAft>
                      </a:pPr>
                      <a:r>
                        <a:rPr lang="en-US" sz="2000" dirty="0">
                          <a:effectLst/>
                        </a:rPr>
                        <a:t>Price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627433638"/>
                  </a:ext>
                </a:extLst>
              </a:tr>
              <a:tr h="301171">
                <a:tc>
                  <a:txBody>
                    <a:bodyPr/>
                    <a:lstStyle/>
                    <a:p>
                      <a:pPr marL="0" marR="0" algn="ctr">
                        <a:lnSpc>
                          <a:spcPct val="106000"/>
                        </a:lnSpc>
                        <a:spcBef>
                          <a:spcPts val="0"/>
                        </a:spcBef>
                        <a:spcAft>
                          <a:spcPts val="0"/>
                        </a:spcAft>
                      </a:pPr>
                      <a:r>
                        <a:rPr lang="en-US" sz="2000">
                          <a:effectLst/>
                        </a:rPr>
                        <a:t>Microcontroller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Arduino UNO R3 Kit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880 TL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3704066219"/>
                  </a:ext>
                </a:extLst>
              </a:tr>
              <a:tr h="356514">
                <a:tc>
                  <a:txBody>
                    <a:bodyPr/>
                    <a:lstStyle/>
                    <a:p>
                      <a:pPr marL="0" marR="0" algn="ctr">
                        <a:lnSpc>
                          <a:spcPct val="106000"/>
                        </a:lnSpc>
                        <a:spcBef>
                          <a:spcPts val="0"/>
                        </a:spcBef>
                        <a:spcAft>
                          <a:spcPts val="0"/>
                        </a:spcAft>
                      </a:pPr>
                      <a:r>
                        <a:rPr lang="en-US" sz="2000" dirty="0">
                          <a:effectLst/>
                        </a:rPr>
                        <a:t>Microchip ports Extenders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74HC595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5.25 TL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3021891472"/>
                  </a:ext>
                </a:extLst>
              </a:tr>
              <a:tr h="301171">
                <a:tc>
                  <a:txBody>
                    <a:bodyPr/>
                    <a:lstStyle/>
                    <a:p>
                      <a:pPr marL="0" marR="0" algn="ctr">
                        <a:lnSpc>
                          <a:spcPct val="106000"/>
                        </a:lnSpc>
                        <a:spcBef>
                          <a:spcPts val="0"/>
                        </a:spcBef>
                        <a:spcAft>
                          <a:spcPts val="0"/>
                        </a:spcAft>
                      </a:pPr>
                      <a:r>
                        <a:rPr lang="en-US" sz="2000" dirty="0">
                          <a:effectLst/>
                        </a:rPr>
                        <a:t>Ethernet Port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ENC25J60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107.5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966219515"/>
                  </a:ext>
                </a:extLst>
              </a:tr>
              <a:tr h="301171">
                <a:tc>
                  <a:txBody>
                    <a:bodyPr/>
                    <a:lstStyle/>
                    <a:p>
                      <a:pPr marL="0" marR="0" algn="ctr">
                        <a:lnSpc>
                          <a:spcPct val="106000"/>
                        </a:lnSpc>
                        <a:spcBef>
                          <a:spcPts val="0"/>
                        </a:spcBef>
                        <a:spcAft>
                          <a:spcPts val="0"/>
                        </a:spcAft>
                      </a:pPr>
                      <a:r>
                        <a:rPr lang="en-US" sz="2000">
                          <a:effectLst/>
                        </a:rPr>
                        <a:t>LCD Screen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1.8inch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219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491431958"/>
                  </a:ext>
                </a:extLst>
              </a:tr>
              <a:tr h="301171">
                <a:tc>
                  <a:txBody>
                    <a:bodyPr/>
                    <a:lstStyle/>
                    <a:p>
                      <a:pPr marL="0" marR="0" algn="ctr">
                        <a:lnSpc>
                          <a:spcPct val="106000"/>
                        </a:lnSpc>
                        <a:spcBef>
                          <a:spcPts val="0"/>
                        </a:spcBef>
                        <a:spcAft>
                          <a:spcPts val="0"/>
                        </a:spcAft>
                      </a:pPr>
                      <a:r>
                        <a:rPr lang="en-US" sz="2000">
                          <a:effectLst/>
                        </a:rPr>
                        <a:t>Power Cable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GePro UM-85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34.2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824452121"/>
                  </a:ext>
                </a:extLst>
              </a:tr>
              <a:tr h="301171">
                <a:tc>
                  <a:txBody>
                    <a:bodyPr/>
                    <a:lstStyle/>
                    <a:p>
                      <a:pPr marL="0" marR="0" algn="ctr">
                        <a:lnSpc>
                          <a:spcPct val="106000"/>
                        </a:lnSpc>
                        <a:spcBef>
                          <a:spcPts val="0"/>
                        </a:spcBef>
                        <a:spcAft>
                          <a:spcPts val="0"/>
                        </a:spcAft>
                      </a:pPr>
                      <a:r>
                        <a:rPr lang="en-US" sz="2000" dirty="0">
                          <a:effectLst/>
                        </a:rPr>
                        <a:t>Red Led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Red Led Package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3.5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2745392105"/>
                  </a:ext>
                </a:extLst>
              </a:tr>
              <a:tr h="301171">
                <a:tc>
                  <a:txBody>
                    <a:bodyPr/>
                    <a:lstStyle/>
                    <a:p>
                      <a:pPr marL="0" marR="0" algn="ctr">
                        <a:lnSpc>
                          <a:spcPct val="106000"/>
                        </a:lnSpc>
                        <a:spcBef>
                          <a:spcPts val="0"/>
                        </a:spcBef>
                        <a:spcAft>
                          <a:spcPts val="0"/>
                        </a:spcAft>
                      </a:pPr>
                      <a:r>
                        <a:rPr lang="en-US" sz="2000">
                          <a:effectLst/>
                        </a:rPr>
                        <a:t>NFC Keychain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13.56 MHz</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4.55 TL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3156592937"/>
                  </a:ext>
                </a:extLst>
              </a:tr>
              <a:tr h="301171">
                <a:tc>
                  <a:txBody>
                    <a:bodyPr/>
                    <a:lstStyle/>
                    <a:p>
                      <a:pPr marL="0" marR="0" algn="ctr">
                        <a:lnSpc>
                          <a:spcPct val="106000"/>
                        </a:lnSpc>
                        <a:spcBef>
                          <a:spcPts val="0"/>
                        </a:spcBef>
                        <a:spcAft>
                          <a:spcPts val="0"/>
                        </a:spcAft>
                      </a:pPr>
                      <a:r>
                        <a:rPr lang="en-US" sz="2000" dirty="0">
                          <a:effectLst/>
                        </a:rPr>
                        <a:t>RFID Card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125 kHz</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4.55 TL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1377790701"/>
                  </a:ext>
                </a:extLst>
              </a:tr>
              <a:tr h="301171">
                <a:tc>
                  <a:txBody>
                    <a:bodyPr/>
                    <a:lstStyle/>
                    <a:p>
                      <a:pPr marL="0" marR="0" algn="ctr">
                        <a:lnSpc>
                          <a:spcPct val="106000"/>
                        </a:lnSpc>
                        <a:spcBef>
                          <a:spcPts val="0"/>
                        </a:spcBef>
                        <a:spcAft>
                          <a:spcPts val="0"/>
                        </a:spcAft>
                      </a:pPr>
                      <a:r>
                        <a:rPr lang="en-US" sz="2000">
                          <a:effectLst/>
                        </a:rPr>
                        <a:t>Breadboard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Normal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21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780685014"/>
                  </a:ext>
                </a:extLst>
              </a:tr>
              <a:tr h="301171">
                <a:tc>
                  <a:txBody>
                    <a:bodyPr/>
                    <a:lstStyle/>
                    <a:p>
                      <a:pPr marL="0" marR="0" algn="ctr">
                        <a:lnSpc>
                          <a:spcPct val="106000"/>
                        </a:lnSpc>
                        <a:spcBef>
                          <a:spcPts val="0"/>
                        </a:spcBef>
                        <a:spcAft>
                          <a:spcPts val="0"/>
                        </a:spcAft>
                      </a:pPr>
                      <a:r>
                        <a:rPr lang="en-US" sz="2000" dirty="0">
                          <a:effectLst/>
                        </a:rPr>
                        <a:t>Battery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9V</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9.45 TL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303096906"/>
                  </a:ext>
                </a:extLst>
              </a:tr>
              <a:tr h="301171">
                <a:tc>
                  <a:txBody>
                    <a:bodyPr/>
                    <a:lstStyle/>
                    <a:p>
                      <a:pPr marL="0" marR="0" algn="ctr">
                        <a:lnSpc>
                          <a:spcPct val="106000"/>
                        </a:lnSpc>
                        <a:spcBef>
                          <a:spcPts val="0"/>
                        </a:spcBef>
                        <a:spcAft>
                          <a:spcPts val="0"/>
                        </a:spcAft>
                      </a:pPr>
                      <a:r>
                        <a:rPr lang="en-US" sz="2000" dirty="0">
                          <a:effectLst/>
                        </a:rPr>
                        <a:t>Ticket NFC</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13.56 MHz</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4.2 TL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2865362857"/>
                  </a:ext>
                </a:extLst>
              </a:tr>
            </a:tbl>
          </a:graphicData>
        </a:graphic>
      </p:graphicFrame>
    </p:spTree>
    <p:extLst>
      <p:ext uri="{BB962C8B-B14F-4D97-AF65-F5344CB8AC3E}">
        <p14:creationId xmlns:p14="http://schemas.microsoft.com/office/powerpoint/2010/main" val="19030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F08D-66D2-49D3-2B5A-96989D3F8991}"/>
              </a:ext>
            </a:extLst>
          </p:cNvPr>
          <p:cNvSpPr>
            <a:spLocks noGrp="1"/>
          </p:cNvSpPr>
          <p:nvPr>
            <p:ph type="title"/>
          </p:nvPr>
        </p:nvSpPr>
        <p:spPr/>
        <p:txBody>
          <a:bodyPr>
            <a:normAutofit/>
          </a:bodyPr>
          <a:lstStyle/>
          <a:p>
            <a:r>
              <a:rPr lang="en-US" dirty="0">
                <a:effectLst/>
                <a:ea typeface="Calibri" panose="020F0502020204030204" pitchFamily="34" charset="0"/>
                <a:cs typeface="Arial" panose="020B0604020202020204" pitchFamily="34" charset="0"/>
              </a:rPr>
              <a:t>Achievement of Project Objectives</a:t>
            </a:r>
            <a:endParaRPr lang="en-US" dirty="0"/>
          </a:p>
        </p:txBody>
      </p:sp>
      <p:sp>
        <p:nvSpPr>
          <p:cNvPr id="3" name="Content Placeholder 2">
            <a:extLst>
              <a:ext uri="{FF2B5EF4-FFF2-40B4-BE49-F238E27FC236}">
                <a16:creationId xmlns:a16="http://schemas.microsoft.com/office/drawing/2014/main" id="{F709FBDE-EC07-2196-5D4B-80BA90EC1AA6}"/>
              </a:ext>
            </a:extLst>
          </p:cNvPr>
          <p:cNvSpPr>
            <a:spLocks noGrp="1"/>
          </p:cNvSpPr>
          <p:nvPr>
            <p:ph idx="1"/>
          </p:nvPr>
        </p:nvSpPr>
        <p:spPr>
          <a:xfrm>
            <a:off x="676656" y="2011680"/>
            <a:ext cx="10858120" cy="4563291"/>
          </a:xfrm>
        </p:spPr>
        <p:txBody>
          <a:bodyPr/>
          <a:lstStyle/>
          <a:p>
            <a:pPr marL="0" marR="0">
              <a:lnSpc>
                <a:spcPct val="200000"/>
              </a:lnSpc>
              <a:spcBef>
                <a:spcPts val="600"/>
              </a:spcBef>
              <a:spcAft>
                <a:spcPts val="800"/>
              </a:spcAft>
            </a:pPr>
            <a:r>
              <a:rPr lang="en-US" sz="2000" dirty="0">
                <a:effectLst/>
                <a:latin typeface="+mj-lt"/>
                <a:ea typeface="Calibri" panose="020F0502020204030204" pitchFamily="34" charset="0"/>
                <a:cs typeface="Arial" panose="020B0604020202020204" pitchFamily="34" charset="0"/>
              </a:rPr>
              <a:t>Project objectives</a:t>
            </a:r>
          </a:p>
          <a:p>
            <a:pPr marL="342900" marR="0" lvl="0" indent="-342900" algn="just">
              <a:lnSpc>
                <a:spcPct val="106000"/>
              </a:lnSpc>
              <a:spcBef>
                <a:spcPts val="0"/>
              </a:spcBef>
              <a:spcAft>
                <a:spcPts val="600"/>
              </a:spcAft>
              <a:buFont typeface="Symbol" panose="05050102010706020507" pitchFamily="18" charset="2"/>
              <a:buChar char=""/>
            </a:pPr>
            <a:r>
              <a:rPr lang="en-US" sz="2000" dirty="0">
                <a:effectLst/>
                <a:latin typeface="+mj-lt"/>
                <a:ea typeface="Calibri" panose="020F0502020204030204" pitchFamily="34" charset="0"/>
                <a:cs typeface="Arial" panose="020B0604020202020204" pitchFamily="34" charset="0"/>
              </a:rPr>
              <a:t>Find a solution to recognize masked faces.</a:t>
            </a:r>
          </a:p>
          <a:p>
            <a:pPr marL="342900" marR="0" lvl="0" indent="-342900" algn="just">
              <a:lnSpc>
                <a:spcPct val="106000"/>
              </a:lnSpc>
              <a:spcBef>
                <a:spcPts val="0"/>
              </a:spcBef>
              <a:spcAft>
                <a:spcPts val="600"/>
              </a:spcAft>
              <a:buFont typeface="Symbol" panose="05050102010706020507" pitchFamily="18" charset="2"/>
              <a:buChar char=""/>
            </a:pPr>
            <a:r>
              <a:rPr lang="en-US" sz="2000" dirty="0">
                <a:effectLst/>
                <a:latin typeface="+mj-lt"/>
                <a:ea typeface="Calibri" panose="020F0502020204030204" pitchFamily="34" charset="0"/>
                <a:cs typeface="Arial" panose="020B0604020202020204" pitchFamily="34" charset="0"/>
              </a:rPr>
              <a:t>Find alternative authentication method based on touch less.</a:t>
            </a:r>
          </a:p>
          <a:p>
            <a:pPr marL="342900" marR="0" lvl="0" indent="-342900" algn="just">
              <a:lnSpc>
                <a:spcPct val="106000"/>
              </a:lnSpc>
              <a:spcBef>
                <a:spcPts val="0"/>
              </a:spcBef>
              <a:spcAft>
                <a:spcPts val="600"/>
              </a:spcAft>
              <a:buFont typeface="Symbol" panose="05050102010706020507" pitchFamily="18" charset="2"/>
              <a:buChar char=""/>
            </a:pPr>
            <a:r>
              <a:rPr lang="en-US" sz="2000" dirty="0">
                <a:effectLst/>
                <a:latin typeface="+mj-lt"/>
                <a:ea typeface="Calibri" panose="020F0502020204030204" pitchFamily="34" charset="0"/>
                <a:cs typeface="Arial" panose="020B0604020202020204" pitchFamily="34" charset="0"/>
              </a:rPr>
              <a:t>Decentralization of processing the data.</a:t>
            </a:r>
          </a:p>
          <a:p>
            <a:pPr marL="0" marR="0" algn="just">
              <a:lnSpc>
                <a:spcPct val="106000"/>
              </a:lnSpc>
              <a:spcBef>
                <a:spcPts val="0"/>
              </a:spcBef>
              <a:spcAft>
                <a:spcPts val="600"/>
              </a:spcAft>
            </a:pPr>
            <a:r>
              <a:rPr lang="en-US" sz="2000" dirty="0">
                <a:effectLst/>
                <a:latin typeface="+mj-lt"/>
                <a:ea typeface="Calibri" panose="020F0502020204030204" pitchFamily="34" charset="0"/>
                <a:cs typeface="Arial" panose="020B0604020202020204" pitchFamily="34" charset="0"/>
              </a:rPr>
              <a:t> </a:t>
            </a:r>
          </a:p>
          <a:p>
            <a:pPr marL="0" marR="0" algn="just">
              <a:lnSpc>
                <a:spcPct val="106000"/>
              </a:lnSpc>
              <a:spcBef>
                <a:spcPts val="0"/>
              </a:spcBef>
              <a:spcAft>
                <a:spcPts val="600"/>
              </a:spcAft>
            </a:pPr>
            <a:r>
              <a:rPr lang="en-US" sz="2000" dirty="0">
                <a:effectLst/>
                <a:latin typeface="+mj-lt"/>
                <a:ea typeface="Calibri" panose="020F0502020204030204" pitchFamily="34" charset="0"/>
                <a:cs typeface="Arial" panose="020B0604020202020204" pitchFamily="34" charset="0"/>
              </a:rPr>
              <a:t>Project outputs:</a:t>
            </a:r>
          </a:p>
          <a:p>
            <a:pPr marL="342900" marR="0" lvl="0" indent="-342900" algn="just">
              <a:lnSpc>
                <a:spcPct val="106000"/>
              </a:lnSpc>
              <a:spcBef>
                <a:spcPts val="0"/>
              </a:spcBef>
              <a:spcAft>
                <a:spcPts val="600"/>
              </a:spcAft>
              <a:buFont typeface="Symbol" panose="05050102010706020507" pitchFamily="18" charset="2"/>
              <a:buChar char=""/>
            </a:pPr>
            <a:r>
              <a:rPr lang="en-US" sz="2000" dirty="0">
                <a:effectLst/>
                <a:latin typeface="+mj-lt"/>
                <a:ea typeface="Calibri" panose="020F0502020204030204" pitchFamily="34" charset="0"/>
                <a:cs typeface="Arial" panose="020B0604020202020204" pitchFamily="34" charset="0"/>
              </a:rPr>
              <a:t>Masked Face Recognition System.</a:t>
            </a:r>
          </a:p>
          <a:p>
            <a:pPr marL="342900" marR="0" lvl="0" indent="-342900" algn="just">
              <a:lnSpc>
                <a:spcPct val="106000"/>
              </a:lnSpc>
              <a:spcBef>
                <a:spcPts val="0"/>
              </a:spcBef>
              <a:spcAft>
                <a:spcPts val="600"/>
              </a:spcAft>
              <a:buFont typeface="Symbol" panose="05050102010706020507" pitchFamily="18" charset="2"/>
              <a:buChar char=""/>
            </a:pPr>
            <a:r>
              <a:rPr lang="en-US" sz="2000" dirty="0">
                <a:effectLst/>
                <a:latin typeface="+mj-lt"/>
                <a:ea typeface="Calibri" panose="020F0502020204030204" pitchFamily="34" charset="0"/>
                <a:cs typeface="Arial" panose="020B0604020202020204" pitchFamily="34" charset="0"/>
              </a:rPr>
              <a:t>Alternative authentication method, RFID system.</a:t>
            </a:r>
          </a:p>
          <a:p>
            <a:pPr marL="342900" marR="0" lvl="0" indent="-342900" algn="just">
              <a:lnSpc>
                <a:spcPct val="106000"/>
              </a:lnSpc>
              <a:spcBef>
                <a:spcPts val="0"/>
              </a:spcBef>
              <a:spcAft>
                <a:spcPts val="600"/>
              </a:spcAft>
              <a:buFont typeface="Symbol" panose="05050102010706020507" pitchFamily="18" charset="2"/>
              <a:buChar char=""/>
            </a:pPr>
            <a:r>
              <a:rPr lang="en-US" sz="2000" dirty="0">
                <a:effectLst/>
                <a:latin typeface="+mj-lt"/>
                <a:ea typeface="Calibri" panose="020F0502020204030204" pitchFamily="34" charset="0"/>
                <a:cs typeface="Arial" panose="020B0604020202020204" pitchFamily="34" charset="0"/>
              </a:rPr>
              <a:t>Blockchain connection to data transfer and validation</a:t>
            </a:r>
          </a:p>
          <a:p>
            <a:endParaRPr lang="en-US" dirty="0"/>
          </a:p>
        </p:txBody>
      </p:sp>
    </p:spTree>
    <p:extLst>
      <p:ext uri="{BB962C8B-B14F-4D97-AF65-F5344CB8AC3E}">
        <p14:creationId xmlns:p14="http://schemas.microsoft.com/office/powerpoint/2010/main" val="385157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D6CD-607B-757E-0B7D-728550025827}"/>
              </a:ext>
            </a:extLst>
          </p:cNvPr>
          <p:cNvSpPr>
            <a:spLocks noGrp="1"/>
          </p:cNvSpPr>
          <p:nvPr>
            <p:ph type="title"/>
          </p:nvPr>
        </p:nvSpPr>
        <p:spPr/>
        <p:txBody>
          <a:bodyPr/>
          <a:lstStyle/>
          <a:p>
            <a:r>
              <a:rPr lang="en-US" sz="1800" dirty="0">
                <a:effectLst/>
                <a:latin typeface="Trebuchet MS" panose="020B0603020202020204" pitchFamily="34" charset="0"/>
                <a:ea typeface="Calibri" panose="020F0502020204030204" pitchFamily="34" charset="0"/>
                <a:cs typeface="Arial" panose="020B0604020202020204" pitchFamily="34" charset="0"/>
              </a:rPr>
              <a:t>10.0 Project Archives</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23DC916-D24E-8F1E-53C2-663E919BA846}"/>
              </a:ext>
            </a:extLst>
          </p:cNvPr>
          <p:cNvSpPr>
            <a:spLocks noGrp="1"/>
          </p:cNvSpPr>
          <p:nvPr>
            <p:ph idx="1"/>
          </p:nvPr>
        </p:nvSpPr>
        <p:spPr/>
        <p:txBody>
          <a:bodyPr>
            <a:normAutofit/>
          </a:bodyPr>
          <a:lstStyle/>
          <a:p>
            <a:r>
              <a:rPr lang="en-US" sz="2000" dirty="0"/>
              <a:t>Hardware Maps </a:t>
            </a:r>
          </a:p>
          <a:p>
            <a:r>
              <a:rPr lang="en-US" sz="2000" dirty="0"/>
              <a:t>System Code</a:t>
            </a:r>
          </a:p>
          <a:p>
            <a:r>
              <a:rPr lang="en-US" sz="2000" dirty="0"/>
              <a:t>Smart contract code and design </a:t>
            </a:r>
          </a:p>
          <a:p>
            <a:r>
              <a:rPr lang="en-US" sz="2000" dirty="0"/>
              <a:t>Database design </a:t>
            </a:r>
          </a:p>
          <a:p>
            <a:endParaRPr lang="en-US" sz="2000" dirty="0"/>
          </a:p>
        </p:txBody>
      </p:sp>
      <p:sp>
        <p:nvSpPr>
          <p:cNvPr id="4" name="Content Placeholder 2">
            <a:extLst>
              <a:ext uri="{FF2B5EF4-FFF2-40B4-BE49-F238E27FC236}">
                <a16:creationId xmlns:a16="http://schemas.microsoft.com/office/drawing/2014/main" id="{02DB31A6-8C82-1782-883E-C4FB00342604}"/>
              </a:ext>
            </a:extLst>
          </p:cNvPr>
          <p:cNvSpPr txBox="1">
            <a:spLocks/>
          </p:cNvSpPr>
          <p:nvPr/>
        </p:nvSpPr>
        <p:spPr>
          <a:xfrm>
            <a:off x="657224" y="3669878"/>
            <a:ext cx="10753725" cy="376618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marR="0" algn="just">
              <a:spcBef>
                <a:spcPts val="0"/>
              </a:spcBef>
              <a:spcAft>
                <a:spcPts val="600"/>
              </a:spcAft>
            </a:pPr>
            <a:r>
              <a:rPr lang="en-US" sz="2000" dirty="0">
                <a:effectLst/>
                <a:latin typeface="+mj-lt"/>
                <a:ea typeface="Times New Roman" panose="02020603050405020304" pitchFamily="18" charset="0"/>
              </a:rPr>
              <a:t>Project Research </a:t>
            </a:r>
          </a:p>
          <a:p>
            <a:pPr marL="0" marR="0" algn="just">
              <a:spcBef>
                <a:spcPts val="0"/>
              </a:spcBef>
              <a:spcAft>
                <a:spcPts val="600"/>
              </a:spcAft>
            </a:pPr>
            <a:r>
              <a:rPr lang="en-US" sz="2000" dirty="0">
                <a:effectLst/>
                <a:latin typeface="+mj-lt"/>
                <a:ea typeface="Times New Roman" panose="02020603050405020304" pitchFamily="18" charset="0"/>
              </a:rPr>
              <a:t>Project Proposal </a:t>
            </a:r>
          </a:p>
          <a:p>
            <a:pPr marL="0" marR="0" algn="just">
              <a:spcBef>
                <a:spcPts val="0"/>
              </a:spcBef>
              <a:spcAft>
                <a:spcPts val="600"/>
              </a:spcAft>
            </a:pPr>
            <a:r>
              <a:rPr lang="en-US" sz="2000" dirty="0">
                <a:effectLst/>
                <a:latin typeface="+mj-lt"/>
                <a:ea typeface="Times New Roman" panose="02020603050405020304" pitchFamily="18" charset="0"/>
              </a:rPr>
              <a:t>Work Breakdown Structure</a:t>
            </a:r>
          </a:p>
          <a:p>
            <a:pPr marL="0" marR="0" algn="just">
              <a:spcBef>
                <a:spcPts val="0"/>
              </a:spcBef>
              <a:spcAft>
                <a:spcPts val="600"/>
              </a:spcAft>
            </a:pPr>
            <a:r>
              <a:rPr lang="en-US" sz="2000" dirty="0">
                <a:effectLst/>
                <a:latin typeface="+mj-lt"/>
                <a:ea typeface="Times New Roman" panose="02020603050405020304" pitchFamily="18" charset="0"/>
              </a:rPr>
              <a:t>Work Breakdown Structure</a:t>
            </a:r>
          </a:p>
          <a:p>
            <a:pPr marL="0" marR="0" algn="just">
              <a:spcBef>
                <a:spcPts val="0"/>
              </a:spcBef>
              <a:spcAft>
                <a:spcPts val="600"/>
              </a:spcAft>
            </a:pPr>
            <a:r>
              <a:rPr lang="en-US" sz="2000" dirty="0">
                <a:effectLst/>
                <a:latin typeface="+mj-lt"/>
                <a:ea typeface="Times New Roman" panose="02020603050405020304" pitchFamily="18" charset="0"/>
              </a:rPr>
              <a:t>Activity List</a:t>
            </a:r>
          </a:p>
          <a:p>
            <a:pPr marL="0" marR="0" algn="just">
              <a:spcBef>
                <a:spcPts val="0"/>
              </a:spcBef>
              <a:spcAft>
                <a:spcPts val="600"/>
              </a:spcAft>
            </a:pPr>
            <a:r>
              <a:rPr lang="en-US" sz="2000" dirty="0">
                <a:effectLst/>
                <a:latin typeface="+mj-lt"/>
                <a:ea typeface="Times New Roman" panose="02020603050405020304" pitchFamily="18" charset="0"/>
              </a:rPr>
              <a:t>Activity Resource Requirement </a:t>
            </a:r>
          </a:p>
          <a:p>
            <a:pPr marL="0" marR="0" algn="just">
              <a:spcBef>
                <a:spcPts val="0"/>
              </a:spcBef>
              <a:spcAft>
                <a:spcPts val="600"/>
              </a:spcAft>
            </a:pPr>
            <a:r>
              <a:rPr lang="en-US" sz="2000" dirty="0">
                <a:effectLst/>
                <a:latin typeface="+mj-lt"/>
                <a:ea typeface="Times New Roman" panose="02020603050405020304" pitchFamily="18" charset="0"/>
              </a:rPr>
              <a:t>Activity Duration Estimation</a:t>
            </a:r>
          </a:p>
          <a:p>
            <a:pPr marL="0" marR="0" algn="just">
              <a:spcBef>
                <a:spcPts val="0"/>
              </a:spcBef>
              <a:spcAft>
                <a:spcPts val="600"/>
              </a:spcAft>
            </a:pPr>
            <a:endParaRPr lang="en-US" sz="2000" dirty="0">
              <a:effectLst/>
              <a:latin typeface="+mj-lt"/>
              <a:ea typeface="Times New Roman" panose="02020603050405020304" pitchFamily="18" charset="0"/>
            </a:endParaRPr>
          </a:p>
          <a:p>
            <a:pPr marL="0" marR="0" algn="just">
              <a:spcBef>
                <a:spcPts val="0"/>
              </a:spcBef>
              <a:spcAft>
                <a:spcPts val="600"/>
              </a:spcAft>
            </a:pPr>
            <a:endParaRPr lang="en-US" sz="2000" dirty="0">
              <a:latin typeface="+mj-lt"/>
            </a:endParaRPr>
          </a:p>
        </p:txBody>
      </p:sp>
      <p:sp>
        <p:nvSpPr>
          <p:cNvPr id="5" name="Content Placeholder 2">
            <a:extLst>
              <a:ext uri="{FF2B5EF4-FFF2-40B4-BE49-F238E27FC236}">
                <a16:creationId xmlns:a16="http://schemas.microsoft.com/office/drawing/2014/main" id="{EE1A9EFB-B4A2-7E94-7977-D9741393128F}"/>
              </a:ext>
            </a:extLst>
          </p:cNvPr>
          <p:cNvSpPr txBox="1">
            <a:spLocks/>
          </p:cNvSpPr>
          <p:nvPr/>
        </p:nvSpPr>
        <p:spPr>
          <a:xfrm>
            <a:off x="5490481" y="2157731"/>
            <a:ext cx="3185433" cy="4504326"/>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marR="0" algn="just">
              <a:spcBef>
                <a:spcPts val="0"/>
              </a:spcBef>
              <a:spcAft>
                <a:spcPts val="600"/>
              </a:spcAft>
            </a:pPr>
            <a:r>
              <a:rPr lang="en-US" sz="2000" dirty="0">
                <a:effectLst/>
                <a:latin typeface="+mj-lt"/>
                <a:ea typeface="Times New Roman" panose="02020603050405020304" pitchFamily="18" charset="0"/>
              </a:rPr>
              <a:t>Cause and effect diagram </a:t>
            </a:r>
          </a:p>
          <a:p>
            <a:pPr marL="0" marR="0" algn="just">
              <a:spcBef>
                <a:spcPts val="0"/>
              </a:spcBef>
              <a:spcAft>
                <a:spcPts val="600"/>
              </a:spcAft>
            </a:pPr>
            <a:r>
              <a:rPr lang="en-US" sz="2000" dirty="0">
                <a:effectLst/>
                <a:latin typeface="+mj-lt"/>
                <a:ea typeface="Times New Roman" panose="02020603050405020304" pitchFamily="18" charset="0"/>
              </a:rPr>
              <a:t>Activity Cost Estimation</a:t>
            </a:r>
          </a:p>
          <a:p>
            <a:pPr marL="0" marR="0" algn="just">
              <a:spcBef>
                <a:spcPts val="0"/>
              </a:spcBef>
              <a:spcAft>
                <a:spcPts val="600"/>
              </a:spcAft>
            </a:pPr>
            <a:r>
              <a:rPr lang="en-US" sz="2000" dirty="0">
                <a:effectLst/>
                <a:latin typeface="+mj-lt"/>
                <a:ea typeface="Times New Roman" panose="02020603050405020304" pitchFamily="18" charset="0"/>
              </a:rPr>
              <a:t>Business Case </a:t>
            </a:r>
          </a:p>
          <a:p>
            <a:pPr marL="0" marR="0" algn="just">
              <a:spcBef>
                <a:spcPts val="0"/>
              </a:spcBef>
              <a:spcAft>
                <a:spcPts val="600"/>
              </a:spcAft>
            </a:pPr>
            <a:r>
              <a:rPr lang="en-US" sz="2000" dirty="0">
                <a:effectLst/>
                <a:latin typeface="+mj-lt"/>
                <a:ea typeface="Times New Roman" panose="02020603050405020304" pitchFamily="18" charset="0"/>
              </a:rPr>
              <a:t>Communication Matrix</a:t>
            </a:r>
          </a:p>
          <a:p>
            <a:pPr marL="0" marR="0" algn="just">
              <a:spcBef>
                <a:spcPts val="0"/>
              </a:spcBef>
              <a:spcAft>
                <a:spcPts val="600"/>
              </a:spcAft>
            </a:pPr>
            <a:r>
              <a:rPr lang="en-US" sz="2000" dirty="0">
                <a:effectLst/>
                <a:latin typeface="+mj-lt"/>
                <a:ea typeface="Times New Roman" panose="02020603050405020304" pitchFamily="18" charset="0"/>
              </a:rPr>
              <a:t>Communication Plan </a:t>
            </a:r>
          </a:p>
          <a:p>
            <a:pPr marL="0" marR="0" algn="just">
              <a:spcBef>
                <a:spcPts val="0"/>
              </a:spcBef>
              <a:spcAft>
                <a:spcPts val="600"/>
              </a:spcAft>
            </a:pPr>
            <a:r>
              <a:rPr lang="en-US" sz="2000" dirty="0">
                <a:effectLst/>
                <a:latin typeface="+mj-lt"/>
                <a:ea typeface="Times New Roman" panose="02020603050405020304" pitchFamily="18" charset="0"/>
              </a:rPr>
              <a:t>Contract Agreement </a:t>
            </a:r>
          </a:p>
          <a:p>
            <a:pPr marL="0" marR="0" algn="just">
              <a:spcBef>
                <a:spcPts val="0"/>
              </a:spcBef>
              <a:spcAft>
                <a:spcPts val="600"/>
              </a:spcAft>
            </a:pPr>
            <a:r>
              <a:rPr lang="en-US" sz="2000" dirty="0">
                <a:effectLst/>
                <a:latin typeface="+mj-lt"/>
                <a:ea typeface="Times New Roman" panose="02020603050405020304" pitchFamily="18" charset="0"/>
              </a:rPr>
              <a:t>Contract Management</a:t>
            </a:r>
          </a:p>
          <a:p>
            <a:pPr marL="0" marR="0" algn="just">
              <a:spcBef>
                <a:spcPts val="0"/>
              </a:spcBef>
              <a:spcAft>
                <a:spcPts val="600"/>
              </a:spcAft>
            </a:pPr>
            <a:r>
              <a:rPr lang="en-US" sz="2000" dirty="0">
                <a:effectLst/>
                <a:latin typeface="+mj-lt"/>
                <a:ea typeface="Times New Roman" panose="02020603050405020304" pitchFamily="18" charset="0"/>
              </a:rPr>
              <a:t>Control Chart </a:t>
            </a:r>
          </a:p>
          <a:p>
            <a:pPr marL="0" marR="0" algn="just">
              <a:spcBef>
                <a:spcPts val="0"/>
              </a:spcBef>
              <a:spcAft>
                <a:spcPts val="600"/>
              </a:spcAft>
            </a:pPr>
            <a:r>
              <a:rPr lang="en-US" sz="2000" dirty="0">
                <a:effectLst/>
                <a:latin typeface="+mj-lt"/>
                <a:ea typeface="Times New Roman" panose="02020603050405020304" pitchFamily="18" charset="0"/>
              </a:rPr>
              <a:t>Corrective Actions List</a:t>
            </a:r>
          </a:p>
          <a:p>
            <a:pPr marL="0" marR="0" algn="just">
              <a:spcBef>
                <a:spcPts val="0"/>
              </a:spcBef>
              <a:spcAft>
                <a:spcPts val="600"/>
              </a:spcAft>
            </a:pPr>
            <a:r>
              <a:rPr lang="en-US" sz="2000" dirty="0">
                <a:effectLst/>
                <a:latin typeface="+mj-lt"/>
                <a:ea typeface="Times New Roman" panose="02020603050405020304" pitchFamily="18" charset="0"/>
              </a:rPr>
              <a:t>Risk Breakdown Structure</a:t>
            </a:r>
          </a:p>
          <a:p>
            <a:pPr marL="0" marR="0" algn="just">
              <a:spcBef>
                <a:spcPts val="0"/>
              </a:spcBef>
              <a:spcAft>
                <a:spcPts val="600"/>
              </a:spcAft>
            </a:pPr>
            <a:r>
              <a:rPr lang="en-US" sz="2000" dirty="0">
                <a:effectLst/>
                <a:latin typeface="+mj-lt"/>
                <a:ea typeface="Times New Roman" panose="02020603050405020304" pitchFamily="18" charset="0"/>
              </a:rPr>
              <a:t>Pareto Diagram</a:t>
            </a:r>
          </a:p>
          <a:p>
            <a:endParaRPr lang="en-US" sz="2000" dirty="0">
              <a:latin typeface="+mj-lt"/>
            </a:endParaRPr>
          </a:p>
          <a:p>
            <a:pPr marL="0" marR="0" algn="just">
              <a:spcBef>
                <a:spcPts val="0"/>
              </a:spcBef>
              <a:spcAft>
                <a:spcPts val="600"/>
              </a:spcAft>
            </a:pPr>
            <a:endParaRPr lang="en-US" sz="2000" dirty="0">
              <a:effectLst/>
              <a:latin typeface="+mj-lt"/>
              <a:ea typeface="Times New Roman" panose="02020603050405020304" pitchFamily="18" charset="0"/>
            </a:endParaRPr>
          </a:p>
        </p:txBody>
      </p:sp>
      <p:sp>
        <p:nvSpPr>
          <p:cNvPr id="6" name="Content Placeholder 2">
            <a:extLst>
              <a:ext uri="{FF2B5EF4-FFF2-40B4-BE49-F238E27FC236}">
                <a16:creationId xmlns:a16="http://schemas.microsoft.com/office/drawing/2014/main" id="{A6A89474-A3C6-C0CB-C38D-B7A9FB34275F}"/>
              </a:ext>
            </a:extLst>
          </p:cNvPr>
          <p:cNvSpPr txBox="1">
            <a:spLocks/>
          </p:cNvSpPr>
          <p:nvPr/>
        </p:nvSpPr>
        <p:spPr>
          <a:xfrm>
            <a:off x="8897710" y="2157731"/>
            <a:ext cx="3000641" cy="36201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marR="0" algn="just">
              <a:spcBef>
                <a:spcPts val="0"/>
              </a:spcBef>
              <a:spcAft>
                <a:spcPts val="600"/>
              </a:spcAft>
            </a:pPr>
            <a:r>
              <a:rPr lang="en-US" sz="2000" dirty="0">
                <a:effectLst/>
                <a:latin typeface="+mj-lt"/>
                <a:ea typeface="Times New Roman" panose="02020603050405020304" pitchFamily="18" charset="0"/>
              </a:rPr>
              <a:t>Resource Histogram</a:t>
            </a:r>
          </a:p>
          <a:p>
            <a:pPr marL="0" marR="0" algn="just">
              <a:spcBef>
                <a:spcPts val="0"/>
              </a:spcBef>
              <a:spcAft>
                <a:spcPts val="600"/>
              </a:spcAft>
            </a:pPr>
            <a:r>
              <a:rPr lang="en-US" sz="2000" dirty="0">
                <a:effectLst/>
                <a:latin typeface="+mj-lt"/>
                <a:ea typeface="Times New Roman" panose="02020603050405020304" pitchFamily="18" charset="0"/>
              </a:rPr>
              <a:t>HR management plan</a:t>
            </a:r>
          </a:p>
          <a:p>
            <a:pPr marL="0" marR="0" algn="just">
              <a:spcBef>
                <a:spcPts val="0"/>
              </a:spcBef>
              <a:spcAft>
                <a:spcPts val="600"/>
              </a:spcAft>
            </a:pPr>
            <a:r>
              <a:rPr lang="en-US" sz="2000" dirty="0">
                <a:effectLst/>
                <a:latin typeface="+mj-lt"/>
                <a:ea typeface="Times New Roman" panose="02020603050405020304" pitchFamily="18" charset="0"/>
              </a:rPr>
              <a:t>End Report</a:t>
            </a:r>
          </a:p>
        </p:txBody>
      </p:sp>
    </p:spTree>
    <p:extLst>
      <p:ext uri="{BB962C8B-B14F-4D97-AF65-F5344CB8AC3E}">
        <p14:creationId xmlns:p14="http://schemas.microsoft.com/office/powerpoint/2010/main" val="379697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C29C-C550-EEB7-2BEA-6B7E953D2671}"/>
              </a:ext>
            </a:extLst>
          </p:cNvPr>
          <p:cNvSpPr>
            <a:spLocks noGrp="1"/>
          </p:cNvSpPr>
          <p:nvPr>
            <p:ph type="title"/>
          </p:nvPr>
        </p:nvSpPr>
        <p:spPr>
          <a:xfrm>
            <a:off x="450396" y="18203"/>
            <a:ext cx="10772775" cy="1658198"/>
          </a:xfrm>
        </p:spPr>
        <p:txBody>
          <a:bodyPr/>
          <a:lstStyle/>
          <a:p>
            <a:r>
              <a:rPr lang="en-US" dirty="0"/>
              <a:t>Cont.</a:t>
            </a:r>
          </a:p>
        </p:txBody>
      </p:sp>
      <p:graphicFrame>
        <p:nvGraphicFramePr>
          <p:cNvPr id="4" name="Content Placeholder 3">
            <a:extLst>
              <a:ext uri="{FF2B5EF4-FFF2-40B4-BE49-F238E27FC236}">
                <a16:creationId xmlns:a16="http://schemas.microsoft.com/office/drawing/2014/main" id="{019C9300-E15B-9872-B29A-742A4FEE7A3C}"/>
              </a:ext>
            </a:extLst>
          </p:cNvPr>
          <p:cNvGraphicFramePr>
            <a:graphicFrameLocks noGrp="1"/>
          </p:cNvGraphicFramePr>
          <p:nvPr>
            <p:ph idx="1"/>
            <p:extLst>
              <p:ext uri="{D42A27DB-BD31-4B8C-83A1-F6EECF244321}">
                <p14:modId xmlns:p14="http://schemas.microsoft.com/office/powerpoint/2010/main" val="1737177746"/>
              </p:ext>
            </p:extLst>
          </p:nvPr>
        </p:nvGraphicFramePr>
        <p:xfrm>
          <a:off x="293914" y="1458686"/>
          <a:ext cx="8267017" cy="5157556"/>
        </p:xfrm>
        <a:graphic>
          <a:graphicData uri="http://schemas.openxmlformats.org/drawingml/2006/table">
            <a:tbl>
              <a:tblPr firstRow="1" firstCol="1" bandRow="1">
                <a:tableStyleId>{5C22544A-7EE6-4342-B048-85BDC9FD1C3A}</a:tableStyleId>
              </a:tblPr>
              <a:tblGrid>
                <a:gridCol w="2977254">
                  <a:extLst>
                    <a:ext uri="{9D8B030D-6E8A-4147-A177-3AD203B41FA5}">
                      <a16:colId xmlns:a16="http://schemas.microsoft.com/office/drawing/2014/main" val="1331920244"/>
                    </a:ext>
                  </a:extLst>
                </a:gridCol>
                <a:gridCol w="2461573">
                  <a:extLst>
                    <a:ext uri="{9D8B030D-6E8A-4147-A177-3AD203B41FA5}">
                      <a16:colId xmlns:a16="http://schemas.microsoft.com/office/drawing/2014/main" val="2750466839"/>
                    </a:ext>
                  </a:extLst>
                </a:gridCol>
                <a:gridCol w="1015248">
                  <a:extLst>
                    <a:ext uri="{9D8B030D-6E8A-4147-A177-3AD203B41FA5}">
                      <a16:colId xmlns:a16="http://schemas.microsoft.com/office/drawing/2014/main" val="4099326997"/>
                    </a:ext>
                  </a:extLst>
                </a:gridCol>
                <a:gridCol w="1812942">
                  <a:extLst>
                    <a:ext uri="{9D8B030D-6E8A-4147-A177-3AD203B41FA5}">
                      <a16:colId xmlns:a16="http://schemas.microsoft.com/office/drawing/2014/main" val="1946453457"/>
                    </a:ext>
                  </a:extLst>
                </a:gridCol>
              </a:tblGrid>
              <a:tr h="1165364">
                <a:tc>
                  <a:txBody>
                    <a:bodyPr/>
                    <a:lstStyle/>
                    <a:p>
                      <a:pPr marL="0" marR="0" algn="ctr">
                        <a:lnSpc>
                          <a:spcPct val="106000"/>
                        </a:lnSpc>
                        <a:spcBef>
                          <a:spcPts val="0"/>
                        </a:spcBef>
                        <a:spcAft>
                          <a:spcPts val="0"/>
                        </a:spcAft>
                      </a:pPr>
                      <a:r>
                        <a:rPr lang="en-US" sz="2000" dirty="0">
                          <a:effectLst/>
                        </a:rPr>
                        <a:t> </a:t>
                      </a:r>
                      <a:endParaRPr lang="ar-JO" sz="2000" dirty="0">
                        <a:effectLst/>
                      </a:endParaRPr>
                    </a:p>
                    <a:p>
                      <a:pPr marL="0" marR="0" algn="ctr">
                        <a:lnSpc>
                          <a:spcPct val="106000"/>
                        </a:lnSpc>
                        <a:spcBef>
                          <a:spcPts val="0"/>
                        </a:spcBef>
                        <a:spcAft>
                          <a:spcPts val="0"/>
                        </a:spcAft>
                      </a:pPr>
                      <a:r>
                        <a:rPr lang="en-US" sz="2000" dirty="0">
                          <a:effectLst/>
                        </a:rPr>
                        <a:t>Hardware Part</a:t>
                      </a:r>
                      <a:endParaRPr lang="ar-JO" sz="2000" dirty="0">
                        <a:effectLst/>
                      </a:endParaRPr>
                    </a:p>
                    <a:p>
                      <a:pPr marL="0" marR="0" algn="ctr">
                        <a:lnSpc>
                          <a:spcPct val="106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nSpc>
                          <a:spcPct val="106000"/>
                        </a:lnSpc>
                        <a:spcBef>
                          <a:spcPts val="0"/>
                        </a:spcBef>
                        <a:spcAft>
                          <a:spcPts val="0"/>
                        </a:spcAft>
                      </a:pPr>
                      <a:r>
                        <a:rPr lang="en-US" sz="2000" dirty="0">
                          <a:effectLst/>
                        </a:rPr>
                        <a:t> </a:t>
                      </a:r>
                    </a:p>
                    <a:p>
                      <a:pPr marL="0" marR="0" algn="ctr">
                        <a:lnSpc>
                          <a:spcPct val="106000"/>
                        </a:lnSpc>
                        <a:spcBef>
                          <a:spcPts val="0"/>
                        </a:spcBef>
                        <a:spcAft>
                          <a:spcPts val="0"/>
                        </a:spcAft>
                      </a:pPr>
                      <a:r>
                        <a:rPr lang="en-US" sz="2000" dirty="0">
                          <a:effectLst/>
                        </a:rPr>
                        <a:t>Version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 </a:t>
                      </a:r>
                    </a:p>
                    <a:p>
                      <a:pPr marL="0" marR="0" algn="ctr">
                        <a:lnSpc>
                          <a:spcPct val="106000"/>
                        </a:lnSpc>
                        <a:spcBef>
                          <a:spcPts val="0"/>
                        </a:spcBef>
                        <a:spcAft>
                          <a:spcPts val="0"/>
                        </a:spcAft>
                      </a:pPr>
                      <a:r>
                        <a:rPr lang="en-US" sz="2000" dirty="0">
                          <a:effectLst/>
                        </a:rPr>
                        <a:t>Piece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tc>
                  <a:txBody>
                    <a:bodyPr/>
                    <a:lstStyle/>
                    <a:p>
                      <a:pPr marL="0" marR="0" algn="ctr">
                        <a:lnSpc>
                          <a:spcPct val="106000"/>
                        </a:lnSpc>
                        <a:spcBef>
                          <a:spcPts val="0"/>
                        </a:spcBef>
                        <a:spcAft>
                          <a:spcPts val="0"/>
                        </a:spcAft>
                      </a:pPr>
                      <a:r>
                        <a:rPr lang="en-US" sz="2000" dirty="0">
                          <a:effectLst/>
                        </a:rPr>
                        <a:t> </a:t>
                      </a:r>
                    </a:p>
                    <a:p>
                      <a:pPr marL="0" marR="0" algn="ctr">
                        <a:lnSpc>
                          <a:spcPct val="106000"/>
                        </a:lnSpc>
                        <a:spcBef>
                          <a:spcPts val="0"/>
                        </a:spcBef>
                        <a:spcAft>
                          <a:spcPts val="0"/>
                        </a:spcAft>
                      </a:pPr>
                      <a:r>
                        <a:rPr lang="en-US" sz="2000" dirty="0">
                          <a:effectLst/>
                        </a:rPr>
                        <a:t>Price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36889" marR="36889" marT="0" marB="0"/>
                </a:tc>
                <a:extLst>
                  <a:ext uri="{0D108BD9-81ED-4DB2-BD59-A6C34878D82A}">
                    <a16:rowId xmlns:a16="http://schemas.microsoft.com/office/drawing/2014/main" val="2885881870"/>
                  </a:ext>
                </a:extLst>
              </a:tr>
              <a:tr h="340750">
                <a:tc>
                  <a:txBody>
                    <a:bodyPr/>
                    <a:lstStyle/>
                    <a:p>
                      <a:pPr marL="0" marR="0" algn="ctr">
                        <a:lnSpc>
                          <a:spcPct val="106000"/>
                        </a:lnSpc>
                        <a:spcBef>
                          <a:spcPts val="0"/>
                        </a:spcBef>
                        <a:spcAft>
                          <a:spcPts val="0"/>
                        </a:spcAft>
                      </a:pPr>
                      <a:r>
                        <a:rPr lang="en-US" sz="2000" dirty="0">
                          <a:effectLst/>
                        </a:rPr>
                        <a:t>Jumper Cable Kit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dirty="0">
                          <a:effectLst/>
                        </a:rPr>
                        <a:t>M-M</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dirty="0">
                          <a:effectLst/>
                        </a:rPr>
                        <a:t>19 TL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87964245"/>
                  </a:ext>
                </a:extLst>
              </a:tr>
              <a:tr h="347719">
                <a:tc>
                  <a:txBody>
                    <a:bodyPr/>
                    <a:lstStyle/>
                    <a:p>
                      <a:pPr marL="0" marR="0" algn="ctr">
                        <a:lnSpc>
                          <a:spcPct val="106000"/>
                        </a:lnSpc>
                        <a:spcBef>
                          <a:spcPts val="0"/>
                        </a:spcBef>
                        <a:spcAft>
                          <a:spcPts val="0"/>
                        </a:spcAft>
                        <a:tabLst>
                          <a:tab pos="228600" algn="l"/>
                          <a:tab pos="920750" algn="ctr"/>
                        </a:tabLst>
                      </a:pPr>
                      <a:r>
                        <a:rPr lang="en-US" sz="2000">
                          <a:effectLst/>
                        </a:rPr>
                        <a:t>RFID Reader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dirty="0">
                          <a:effectLst/>
                        </a:rPr>
                        <a:t>RC522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dirty="0">
                          <a:effectLst/>
                        </a:rPr>
                        <a:t>31 TL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05292809"/>
                  </a:ext>
                </a:extLst>
              </a:tr>
              <a:tr h="333780">
                <a:tc>
                  <a:txBody>
                    <a:bodyPr/>
                    <a:lstStyle/>
                    <a:p>
                      <a:pPr marL="0" marR="0" algn="ctr">
                        <a:lnSpc>
                          <a:spcPct val="106000"/>
                        </a:lnSpc>
                        <a:spcBef>
                          <a:spcPts val="0"/>
                        </a:spcBef>
                        <a:spcAft>
                          <a:spcPts val="0"/>
                        </a:spcAft>
                      </a:pPr>
                      <a:r>
                        <a:rPr lang="en-US" sz="2000">
                          <a:effectLst/>
                        </a:rPr>
                        <a:t>Green Led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Green Led Package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3.5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07096891"/>
                  </a:ext>
                </a:extLst>
              </a:tr>
              <a:tr h="340750">
                <a:tc>
                  <a:txBody>
                    <a:bodyPr/>
                    <a:lstStyle/>
                    <a:p>
                      <a:pPr marL="0" marR="0" algn="ctr">
                        <a:lnSpc>
                          <a:spcPct val="106000"/>
                        </a:lnSpc>
                        <a:spcBef>
                          <a:spcPts val="0"/>
                        </a:spcBef>
                        <a:spcAft>
                          <a:spcPts val="0"/>
                        </a:spcAft>
                      </a:pPr>
                      <a:r>
                        <a:rPr lang="en-US" sz="2000">
                          <a:effectLst/>
                        </a:rPr>
                        <a:t>Resistors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Resistors Kit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56.33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64923761"/>
                  </a:ext>
                </a:extLst>
              </a:tr>
              <a:tr h="375599">
                <a:tc>
                  <a:txBody>
                    <a:bodyPr/>
                    <a:lstStyle/>
                    <a:p>
                      <a:pPr marL="0" marR="0" algn="ctr">
                        <a:lnSpc>
                          <a:spcPct val="106000"/>
                        </a:lnSpc>
                        <a:spcBef>
                          <a:spcPts val="0"/>
                        </a:spcBef>
                        <a:spcAft>
                          <a:spcPts val="0"/>
                        </a:spcAft>
                      </a:pPr>
                      <a:r>
                        <a:rPr lang="en-US" sz="2000">
                          <a:effectLst/>
                        </a:rPr>
                        <a:t>Temperature Sensor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dirty="0">
                          <a:effectLst/>
                        </a:rPr>
                        <a:t>DH11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31.3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88417025"/>
                  </a:ext>
                </a:extLst>
              </a:tr>
              <a:tr h="375599">
                <a:tc>
                  <a:txBody>
                    <a:bodyPr/>
                    <a:lstStyle/>
                    <a:p>
                      <a:pPr marL="0" marR="0" algn="ctr">
                        <a:lnSpc>
                          <a:spcPct val="106000"/>
                        </a:lnSpc>
                        <a:spcBef>
                          <a:spcPts val="0"/>
                        </a:spcBef>
                        <a:spcAft>
                          <a:spcPts val="0"/>
                        </a:spcAft>
                      </a:pPr>
                      <a:r>
                        <a:rPr lang="en-US" sz="2000" dirty="0">
                          <a:effectLst/>
                        </a:rPr>
                        <a:t>Welding Gun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ZD 23 30W</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103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81863719"/>
                  </a:ext>
                </a:extLst>
              </a:tr>
              <a:tr h="375599">
                <a:tc>
                  <a:txBody>
                    <a:bodyPr/>
                    <a:lstStyle/>
                    <a:p>
                      <a:pPr marL="0" marR="0" algn="ctr">
                        <a:lnSpc>
                          <a:spcPct val="106000"/>
                        </a:lnSpc>
                        <a:spcBef>
                          <a:spcPts val="0"/>
                        </a:spcBef>
                        <a:spcAft>
                          <a:spcPts val="0"/>
                        </a:spcAft>
                      </a:pPr>
                      <a:r>
                        <a:rPr lang="en-US" sz="2000">
                          <a:effectLst/>
                        </a:rPr>
                        <a:t>Gas Sensor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MQ-2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28.4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0034128"/>
                  </a:ext>
                </a:extLst>
              </a:tr>
              <a:tr h="375599">
                <a:tc>
                  <a:txBody>
                    <a:bodyPr/>
                    <a:lstStyle/>
                    <a:p>
                      <a:pPr marL="0" marR="0" algn="ctr">
                        <a:lnSpc>
                          <a:spcPct val="106000"/>
                        </a:lnSpc>
                        <a:spcBef>
                          <a:spcPts val="0"/>
                        </a:spcBef>
                        <a:spcAft>
                          <a:spcPts val="0"/>
                        </a:spcAft>
                      </a:pPr>
                      <a:r>
                        <a:rPr lang="en-US" sz="2000">
                          <a:effectLst/>
                        </a:rPr>
                        <a:t>Double Faced Pertinax</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7*9 cm &amp; 8*12 cm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33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1128957"/>
                  </a:ext>
                </a:extLst>
              </a:tr>
              <a:tr h="375599">
                <a:tc>
                  <a:txBody>
                    <a:bodyPr/>
                    <a:lstStyle/>
                    <a:p>
                      <a:pPr marL="0" marR="0" algn="ctr">
                        <a:lnSpc>
                          <a:spcPct val="106000"/>
                        </a:lnSpc>
                        <a:spcBef>
                          <a:spcPts val="0"/>
                        </a:spcBef>
                        <a:spcAft>
                          <a:spcPts val="0"/>
                        </a:spcAft>
                      </a:pPr>
                      <a:r>
                        <a:rPr lang="en-US" sz="2000">
                          <a:effectLst/>
                        </a:rPr>
                        <a:t>Camera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ESP32-CAM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157.5 TL</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98299513"/>
                  </a:ext>
                </a:extLst>
              </a:tr>
              <a:tr h="375599">
                <a:tc>
                  <a:txBody>
                    <a:bodyPr/>
                    <a:lstStyle/>
                    <a:p>
                      <a:pPr marL="0" marR="0" algn="ctr">
                        <a:lnSpc>
                          <a:spcPct val="106000"/>
                        </a:lnSpc>
                        <a:spcBef>
                          <a:spcPts val="0"/>
                        </a:spcBef>
                        <a:spcAft>
                          <a:spcPts val="0"/>
                        </a:spcAft>
                      </a:pPr>
                      <a:r>
                        <a:rPr lang="en-US" sz="2000">
                          <a:effectLst/>
                        </a:rPr>
                        <a:t>Soldering Tin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tabLst>
                          <a:tab pos="1752600" algn="l"/>
                        </a:tabLst>
                      </a:pPr>
                      <a:r>
                        <a:rPr lang="en-US" sz="2000">
                          <a:effectLst/>
                        </a:rPr>
                        <a:t>1.60 mm 100 g</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dirty="0">
                          <a:effectLst/>
                        </a:rPr>
                        <a:t>75.7 TL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6396241"/>
                  </a:ext>
                </a:extLst>
              </a:tr>
              <a:tr h="375599">
                <a:tc>
                  <a:txBody>
                    <a:bodyPr/>
                    <a:lstStyle/>
                    <a:p>
                      <a:pPr marL="0" marR="0" algn="ctr">
                        <a:lnSpc>
                          <a:spcPct val="106000"/>
                        </a:lnSpc>
                        <a:spcBef>
                          <a:spcPts val="0"/>
                        </a:spcBef>
                        <a:spcAft>
                          <a:spcPts val="0"/>
                        </a:spcAft>
                      </a:pPr>
                      <a:r>
                        <a:rPr lang="en-US" sz="2000" dirty="0">
                          <a:effectLst/>
                        </a:rPr>
                        <a:t>Multimeter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Marxlow DT-830D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2000" dirty="0">
                          <a:effectLst/>
                        </a:rPr>
                        <a:t>51 TL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6820955"/>
                  </a:ext>
                </a:extLst>
              </a:tr>
            </a:tbl>
          </a:graphicData>
        </a:graphic>
      </p:graphicFrame>
      <p:graphicFrame>
        <p:nvGraphicFramePr>
          <p:cNvPr id="5" name="Table 5">
            <a:extLst>
              <a:ext uri="{FF2B5EF4-FFF2-40B4-BE49-F238E27FC236}">
                <a16:creationId xmlns:a16="http://schemas.microsoft.com/office/drawing/2014/main" id="{7E56C2CF-1493-AB86-AD77-58240AF79265}"/>
              </a:ext>
            </a:extLst>
          </p:cNvPr>
          <p:cNvGraphicFramePr>
            <a:graphicFrameLocks noGrp="1"/>
          </p:cNvGraphicFramePr>
          <p:nvPr>
            <p:extLst>
              <p:ext uri="{D42A27DB-BD31-4B8C-83A1-F6EECF244321}">
                <p14:modId xmlns:p14="http://schemas.microsoft.com/office/powerpoint/2010/main" val="2365002842"/>
              </p:ext>
            </p:extLst>
          </p:nvPr>
        </p:nvGraphicFramePr>
        <p:xfrm>
          <a:off x="9111342" y="3429000"/>
          <a:ext cx="2601686" cy="1188720"/>
        </p:xfrm>
        <a:graphic>
          <a:graphicData uri="http://schemas.openxmlformats.org/drawingml/2006/table">
            <a:tbl>
              <a:tblPr firstRow="1" bandRow="1">
                <a:tableStyleId>{5C22544A-7EE6-4342-B048-85BDC9FD1C3A}</a:tableStyleId>
              </a:tblPr>
              <a:tblGrid>
                <a:gridCol w="2601686">
                  <a:extLst>
                    <a:ext uri="{9D8B030D-6E8A-4147-A177-3AD203B41FA5}">
                      <a16:colId xmlns:a16="http://schemas.microsoft.com/office/drawing/2014/main" val="3274944781"/>
                    </a:ext>
                  </a:extLst>
                </a:gridCol>
              </a:tblGrid>
              <a:tr h="546220">
                <a:tc>
                  <a:txBody>
                    <a:bodyPr/>
                    <a:lstStyle/>
                    <a:p>
                      <a:endParaRPr lang="en-US" sz="2400" dirty="0"/>
                    </a:p>
                    <a:p>
                      <a:r>
                        <a:rPr lang="en-US" sz="2400" dirty="0">
                          <a:solidFill>
                            <a:schemeClr val="bg1"/>
                          </a:solidFill>
                        </a:rPr>
                        <a:t>Total cost : 1880 TL</a:t>
                      </a:r>
                    </a:p>
                    <a:p>
                      <a:endParaRPr lang="en-US" sz="2400" dirty="0"/>
                    </a:p>
                  </a:txBody>
                  <a:tcPr>
                    <a:solidFill>
                      <a:srgbClr val="FF0000"/>
                    </a:solidFill>
                  </a:tcPr>
                </a:tc>
                <a:extLst>
                  <a:ext uri="{0D108BD9-81ED-4DB2-BD59-A6C34878D82A}">
                    <a16:rowId xmlns:a16="http://schemas.microsoft.com/office/drawing/2014/main" val="2247397435"/>
                  </a:ext>
                </a:extLst>
              </a:tr>
            </a:tbl>
          </a:graphicData>
        </a:graphic>
      </p:graphicFrame>
    </p:spTree>
    <p:extLst>
      <p:ext uri="{BB962C8B-B14F-4D97-AF65-F5344CB8AC3E}">
        <p14:creationId xmlns:p14="http://schemas.microsoft.com/office/powerpoint/2010/main" val="141802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3346-B23E-C9CD-6C24-DDBFE9FC0C05}"/>
              </a:ext>
            </a:extLst>
          </p:cNvPr>
          <p:cNvSpPr>
            <a:spLocks noGrp="1"/>
          </p:cNvSpPr>
          <p:nvPr>
            <p:ph type="title"/>
          </p:nvPr>
        </p:nvSpPr>
        <p:spPr/>
        <p:txBody>
          <a:bodyPr/>
          <a:lstStyle/>
          <a:p>
            <a:r>
              <a:rPr lang="en-US" dirty="0">
                <a:effectLst/>
                <a:ea typeface="Calibri" panose="020F0502020204030204" pitchFamily="34" charset="0"/>
                <a:cs typeface="Arial" panose="020B0604020202020204" pitchFamily="34" charset="0"/>
              </a:rPr>
              <a:t>Project Performance</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2B4F475-DE7A-4A26-4210-6BE00FEAA2D8}"/>
              </a:ext>
            </a:extLst>
          </p:cNvPr>
          <p:cNvSpPr>
            <a:spLocks noGrp="1"/>
          </p:cNvSpPr>
          <p:nvPr>
            <p:ph idx="1"/>
          </p:nvPr>
        </p:nvSpPr>
        <p:spPr/>
        <p:txBody>
          <a:bodyPr>
            <a:normAutofit/>
          </a:bodyPr>
          <a:lstStyle/>
          <a:p>
            <a:pPr marL="0" marR="0" algn="just">
              <a:spcBef>
                <a:spcPts val="0"/>
              </a:spcBef>
              <a:spcAft>
                <a:spcPts val="600"/>
              </a:spcAft>
            </a:pPr>
            <a:r>
              <a:rPr lang="en-US" dirty="0">
                <a:effectLst/>
                <a:latin typeface="+mj-lt"/>
                <a:ea typeface="Times New Roman" panose="02020603050405020304" pitchFamily="18" charset="0"/>
              </a:rPr>
              <a:t>Cost: In the cost estimation was </a:t>
            </a:r>
            <a:r>
              <a:rPr lang="ar-SA" dirty="0">
                <a:effectLst/>
                <a:latin typeface="+mj-lt"/>
                <a:ea typeface="Times New Roman" panose="02020603050405020304" pitchFamily="18" charset="0"/>
              </a:rPr>
              <a:t>1880</a:t>
            </a:r>
            <a:r>
              <a:rPr lang="en-US" dirty="0">
                <a:effectLst/>
                <a:latin typeface="+mj-lt"/>
                <a:ea typeface="Times New Roman" panose="02020603050405020304" pitchFamily="18" charset="0"/>
              </a:rPr>
              <a:t>TL but in face the project costs us 2127TL</a:t>
            </a:r>
          </a:p>
          <a:p>
            <a:pPr marL="0" marR="0" algn="just">
              <a:spcBef>
                <a:spcPts val="0"/>
              </a:spcBef>
              <a:spcAft>
                <a:spcPts val="600"/>
              </a:spcAft>
            </a:pPr>
            <a:endParaRPr lang="en-US" dirty="0">
              <a:effectLst/>
              <a:latin typeface="+mj-lt"/>
              <a:ea typeface="Times New Roman" panose="02020603050405020304" pitchFamily="18" charset="0"/>
            </a:endParaRPr>
          </a:p>
          <a:p>
            <a:pPr marL="0" marR="0" algn="just">
              <a:spcBef>
                <a:spcPts val="0"/>
              </a:spcBef>
              <a:spcAft>
                <a:spcPts val="0"/>
              </a:spcAft>
            </a:pPr>
            <a:r>
              <a:rPr lang="en-US" dirty="0">
                <a:effectLst/>
                <a:latin typeface="+mj-lt"/>
                <a:ea typeface="Times New Roman" panose="02020603050405020304" pitchFamily="18" charset="0"/>
              </a:rPr>
              <a:t>Time: The project was done on the time without any changes</a:t>
            </a:r>
          </a:p>
          <a:p>
            <a:endParaRPr lang="en-US" dirty="0">
              <a:latin typeface="+mj-lt"/>
            </a:endParaRPr>
          </a:p>
        </p:txBody>
      </p:sp>
    </p:spTree>
    <p:extLst>
      <p:ext uri="{BB962C8B-B14F-4D97-AF65-F5344CB8AC3E}">
        <p14:creationId xmlns:p14="http://schemas.microsoft.com/office/powerpoint/2010/main" val="113515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517A-0232-BF56-2DCE-C1DBA796D947}"/>
              </a:ext>
            </a:extLst>
          </p:cNvPr>
          <p:cNvSpPr>
            <a:spLocks noGrp="1"/>
          </p:cNvSpPr>
          <p:nvPr>
            <p:ph type="title"/>
          </p:nvPr>
        </p:nvSpPr>
        <p:spPr>
          <a:xfrm>
            <a:off x="374196" y="108857"/>
            <a:ext cx="10772775" cy="1658198"/>
          </a:xfrm>
        </p:spPr>
        <p:txBody>
          <a:bodyPr>
            <a:normAutofit fontScale="90000"/>
          </a:bodyPr>
          <a:lstStyle/>
          <a:p>
            <a:br>
              <a:rPr lang="en-US" dirty="0">
                <a:effectLst/>
                <a:latin typeface="+mn-lt"/>
                <a:ea typeface="Calibri" panose="020F0502020204030204" pitchFamily="34" charset="0"/>
                <a:cs typeface="Arial" panose="020B0604020202020204" pitchFamily="34" charset="0"/>
              </a:rPr>
            </a:br>
            <a:r>
              <a:rPr lang="en-US" dirty="0">
                <a:effectLst/>
                <a:latin typeface="+mn-lt"/>
                <a:ea typeface="Calibri" panose="020F0502020204030204" pitchFamily="34" charset="0"/>
                <a:cs typeface="Arial" panose="020B0604020202020204" pitchFamily="34" charset="0"/>
              </a:rPr>
              <a:t>Duration Estimate</a:t>
            </a:r>
            <a:br>
              <a:rPr lang="en-US" dirty="0">
                <a:effectLst/>
                <a:latin typeface="+mn-lt"/>
                <a:ea typeface="Calibri" panose="020F0502020204030204" pitchFamily="34" charset="0"/>
                <a:cs typeface="Arial" panose="020B0604020202020204" pitchFamily="34" charset="0"/>
              </a:rPr>
            </a:br>
            <a:endParaRPr lang="en-US" dirty="0">
              <a:latin typeface="+mn-lt"/>
            </a:endParaRPr>
          </a:p>
        </p:txBody>
      </p:sp>
      <p:graphicFrame>
        <p:nvGraphicFramePr>
          <p:cNvPr id="4" name="Content Placeholder 3">
            <a:extLst>
              <a:ext uri="{FF2B5EF4-FFF2-40B4-BE49-F238E27FC236}">
                <a16:creationId xmlns:a16="http://schemas.microsoft.com/office/drawing/2014/main" id="{843D31C8-F3A7-4D29-80DE-EAD0A73CE604}"/>
              </a:ext>
            </a:extLst>
          </p:cNvPr>
          <p:cNvGraphicFramePr>
            <a:graphicFrameLocks noGrp="1"/>
          </p:cNvGraphicFramePr>
          <p:nvPr>
            <p:ph idx="1"/>
            <p:extLst>
              <p:ext uri="{D42A27DB-BD31-4B8C-83A1-F6EECF244321}">
                <p14:modId xmlns:p14="http://schemas.microsoft.com/office/powerpoint/2010/main" val="426072123"/>
              </p:ext>
            </p:extLst>
          </p:nvPr>
        </p:nvGraphicFramePr>
        <p:xfrm>
          <a:off x="374196" y="1523659"/>
          <a:ext cx="9564461" cy="5007767"/>
        </p:xfrm>
        <a:graphic>
          <a:graphicData uri="http://schemas.openxmlformats.org/drawingml/2006/table">
            <a:tbl>
              <a:tblPr firstRow="1" firstCol="1" bandRow="1">
                <a:tableStyleId>{5C22544A-7EE6-4342-B048-85BDC9FD1C3A}</a:tableStyleId>
              </a:tblPr>
              <a:tblGrid>
                <a:gridCol w="6946819">
                  <a:extLst>
                    <a:ext uri="{9D8B030D-6E8A-4147-A177-3AD203B41FA5}">
                      <a16:colId xmlns:a16="http://schemas.microsoft.com/office/drawing/2014/main" val="4202669444"/>
                    </a:ext>
                  </a:extLst>
                </a:gridCol>
                <a:gridCol w="2617642">
                  <a:extLst>
                    <a:ext uri="{9D8B030D-6E8A-4147-A177-3AD203B41FA5}">
                      <a16:colId xmlns:a16="http://schemas.microsoft.com/office/drawing/2014/main" val="1322616229"/>
                    </a:ext>
                  </a:extLst>
                </a:gridCol>
              </a:tblGrid>
              <a:tr h="343567">
                <a:tc>
                  <a:txBody>
                    <a:bodyPr/>
                    <a:lstStyle/>
                    <a:p>
                      <a:pPr marL="0" marR="0" algn="ctr">
                        <a:lnSpc>
                          <a:spcPct val="106000"/>
                        </a:lnSpc>
                        <a:spcBef>
                          <a:spcPts val="0"/>
                        </a:spcBef>
                        <a:spcAft>
                          <a:spcPts val="0"/>
                        </a:spcAft>
                      </a:pPr>
                      <a:r>
                        <a:rPr lang="en-US" sz="2000" b="1" dirty="0">
                          <a:effectLst/>
                        </a:rPr>
                        <a:t>Task</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nSpc>
                          <a:spcPct val="106000"/>
                        </a:lnSpc>
                        <a:spcBef>
                          <a:spcPts val="0"/>
                        </a:spcBef>
                        <a:spcAft>
                          <a:spcPts val="0"/>
                        </a:spcAft>
                      </a:pPr>
                      <a:r>
                        <a:rPr lang="en-US" sz="2000" b="1">
                          <a:effectLst/>
                        </a:rPr>
                        <a:t>Time (days)</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1176919742"/>
                  </a:ext>
                </a:extLst>
              </a:tr>
              <a:tr h="365548">
                <a:tc>
                  <a:txBody>
                    <a:bodyPr/>
                    <a:lstStyle/>
                    <a:p>
                      <a:pPr marL="0" marR="0" algn="ctr">
                        <a:lnSpc>
                          <a:spcPct val="106000"/>
                        </a:lnSpc>
                        <a:spcBef>
                          <a:spcPts val="0"/>
                        </a:spcBef>
                        <a:spcAft>
                          <a:spcPts val="0"/>
                        </a:spcAft>
                      </a:pPr>
                      <a:r>
                        <a:rPr lang="en-US" sz="2000" b="1" dirty="0">
                          <a:effectLst/>
                        </a:rPr>
                        <a:t>Order the hardware parts from Turkey </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7– 15</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4251530321"/>
                  </a:ext>
                </a:extLst>
              </a:tr>
              <a:tr h="350894">
                <a:tc>
                  <a:txBody>
                    <a:bodyPr/>
                    <a:lstStyle/>
                    <a:p>
                      <a:pPr marL="0" marR="0" algn="ctr">
                        <a:lnSpc>
                          <a:spcPct val="106000"/>
                        </a:lnSpc>
                        <a:spcBef>
                          <a:spcPts val="0"/>
                        </a:spcBef>
                        <a:spcAft>
                          <a:spcPts val="0"/>
                        </a:spcAft>
                      </a:pPr>
                      <a:r>
                        <a:rPr lang="en-US" sz="2000" b="1">
                          <a:effectLst/>
                        </a:rPr>
                        <a:t>Hardware Connecting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5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86491355"/>
                  </a:ext>
                </a:extLst>
              </a:tr>
              <a:tr h="358221">
                <a:tc>
                  <a:txBody>
                    <a:bodyPr/>
                    <a:lstStyle/>
                    <a:p>
                      <a:pPr marL="0" marR="0" algn="ctr">
                        <a:lnSpc>
                          <a:spcPct val="106000"/>
                        </a:lnSpc>
                        <a:spcBef>
                          <a:spcPts val="0"/>
                        </a:spcBef>
                        <a:spcAft>
                          <a:spcPts val="0"/>
                        </a:spcAft>
                      </a:pPr>
                      <a:r>
                        <a:rPr lang="en-US" sz="2000" b="1" dirty="0">
                          <a:effectLst/>
                        </a:rPr>
                        <a:t>RFID coding</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1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19233157"/>
                  </a:ext>
                </a:extLst>
              </a:tr>
              <a:tr h="358221">
                <a:tc>
                  <a:txBody>
                    <a:bodyPr/>
                    <a:lstStyle/>
                    <a:p>
                      <a:pPr marL="0" marR="0" algn="ctr">
                        <a:lnSpc>
                          <a:spcPct val="106000"/>
                        </a:lnSpc>
                        <a:spcBef>
                          <a:spcPts val="0"/>
                        </a:spcBef>
                        <a:spcAft>
                          <a:spcPts val="0"/>
                        </a:spcAft>
                      </a:pPr>
                      <a:r>
                        <a:rPr lang="en-US" sz="2000" b="1">
                          <a:effectLst/>
                        </a:rPr>
                        <a:t>Face recognition coding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3</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990231086"/>
                  </a:ext>
                </a:extLst>
              </a:tr>
              <a:tr h="358221">
                <a:tc>
                  <a:txBody>
                    <a:bodyPr/>
                    <a:lstStyle/>
                    <a:p>
                      <a:pPr marL="0" marR="0" algn="ctr">
                        <a:lnSpc>
                          <a:spcPct val="106000"/>
                        </a:lnSpc>
                        <a:spcBef>
                          <a:spcPts val="0"/>
                        </a:spcBef>
                        <a:spcAft>
                          <a:spcPts val="0"/>
                        </a:spcAft>
                      </a:pPr>
                      <a:r>
                        <a:rPr lang="en-US" sz="2000" b="1" dirty="0">
                          <a:effectLst/>
                        </a:rPr>
                        <a:t>Masked Face Recognition </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4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1748700466"/>
                  </a:ext>
                </a:extLst>
              </a:tr>
              <a:tr h="365548">
                <a:tc>
                  <a:txBody>
                    <a:bodyPr/>
                    <a:lstStyle/>
                    <a:p>
                      <a:pPr marL="0" marR="0" algn="ctr">
                        <a:lnSpc>
                          <a:spcPct val="106000"/>
                        </a:lnSpc>
                        <a:spcBef>
                          <a:spcPts val="0"/>
                        </a:spcBef>
                        <a:spcAft>
                          <a:spcPts val="0"/>
                        </a:spcAft>
                      </a:pPr>
                      <a:r>
                        <a:rPr lang="en-US" sz="2000" b="1">
                          <a:effectLst/>
                        </a:rPr>
                        <a:t>Database creation</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2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764130692"/>
                  </a:ext>
                </a:extLst>
              </a:tr>
              <a:tr h="350894">
                <a:tc>
                  <a:txBody>
                    <a:bodyPr/>
                    <a:lstStyle/>
                    <a:p>
                      <a:pPr marL="0" marR="0" algn="ctr">
                        <a:lnSpc>
                          <a:spcPct val="106000"/>
                        </a:lnSpc>
                        <a:spcBef>
                          <a:spcPts val="0"/>
                        </a:spcBef>
                        <a:spcAft>
                          <a:spcPts val="0"/>
                        </a:spcAft>
                      </a:pPr>
                      <a:r>
                        <a:rPr lang="en-US" sz="2000" b="1">
                          <a:effectLst/>
                        </a:rPr>
                        <a:t>Testing the hardware &amp; software</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2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3698043908"/>
                  </a:ext>
                </a:extLst>
              </a:tr>
              <a:tr h="358221">
                <a:tc>
                  <a:txBody>
                    <a:bodyPr/>
                    <a:lstStyle/>
                    <a:p>
                      <a:pPr marL="0" marR="0" algn="ctr">
                        <a:lnSpc>
                          <a:spcPct val="106000"/>
                        </a:lnSpc>
                        <a:spcBef>
                          <a:spcPts val="0"/>
                        </a:spcBef>
                        <a:spcAft>
                          <a:spcPts val="0"/>
                        </a:spcAft>
                      </a:pPr>
                      <a:r>
                        <a:rPr lang="en-US" sz="2000" b="1" dirty="0">
                          <a:effectLst/>
                        </a:rPr>
                        <a:t>Testing the system in many scenarios </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5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126945456"/>
                  </a:ext>
                </a:extLst>
              </a:tr>
              <a:tr h="358221">
                <a:tc>
                  <a:txBody>
                    <a:bodyPr/>
                    <a:lstStyle/>
                    <a:p>
                      <a:pPr marL="0" marR="0" algn="ctr">
                        <a:lnSpc>
                          <a:spcPct val="106000"/>
                        </a:lnSpc>
                        <a:spcBef>
                          <a:spcPts val="0"/>
                        </a:spcBef>
                        <a:spcAft>
                          <a:spcPts val="0"/>
                        </a:spcAft>
                      </a:pPr>
                      <a:r>
                        <a:rPr lang="en-US" sz="2000" b="1" dirty="0">
                          <a:effectLst/>
                        </a:rPr>
                        <a:t>EVMC Smart Contract coding </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3</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1143278924"/>
                  </a:ext>
                </a:extLst>
              </a:tr>
              <a:tr h="358221">
                <a:tc>
                  <a:txBody>
                    <a:bodyPr/>
                    <a:lstStyle/>
                    <a:p>
                      <a:pPr marL="0" marR="0" algn="ctr">
                        <a:lnSpc>
                          <a:spcPct val="106000"/>
                        </a:lnSpc>
                        <a:spcBef>
                          <a:spcPts val="0"/>
                        </a:spcBef>
                        <a:spcAft>
                          <a:spcPts val="0"/>
                        </a:spcAft>
                      </a:pPr>
                      <a:r>
                        <a:rPr lang="en-US" sz="2000" b="1" dirty="0">
                          <a:effectLst/>
                        </a:rPr>
                        <a:t>EVMC Smart Contract Testing </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2</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533596866"/>
                  </a:ext>
                </a:extLst>
              </a:tr>
              <a:tr h="365548">
                <a:tc>
                  <a:txBody>
                    <a:bodyPr/>
                    <a:lstStyle/>
                    <a:p>
                      <a:pPr marL="0" marR="0" algn="ctr">
                        <a:lnSpc>
                          <a:spcPct val="106000"/>
                        </a:lnSpc>
                        <a:spcBef>
                          <a:spcPts val="0"/>
                        </a:spcBef>
                        <a:spcAft>
                          <a:spcPts val="0"/>
                        </a:spcAft>
                      </a:pPr>
                      <a:r>
                        <a:rPr lang="en-US" sz="2000" b="1" dirty="0" err="1">
                          <a:effectLst/>
                        </a:rPr>
                        <a:t>Chainlink</a:t>
                      </a:r>
                      <a:r>
                        <a:rPr lang="en-US" sz="2000" b="1" dirty="0">
                          <a:effectLst/>
                        </a:rPr>
                        <a:t> to </a:t>
                      </a:r>
                      <a:r>
                        <a:rPr lang="en-US" sz="2000" b="1" dirty="0" err="1">
                          <a:effectLst/>
                        </a:rPr>
                        <a:t>Kadena</a:t>
                      </a:r>
                      <a:r>
                        <a:rPr lang="en-US" sz="2000" b="1" dirty="0">
                          <a:effectLst/>
                        </a:rPr>
                        <a:t> bridge </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a:effectLst/>
                        </a:rPr>
                        <a:t>2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3404847587"/>
                  </a:ext>
                </a:extLst>
              </a:tr>
              <a:tr h="358221">
                <a:tc>
                  <a:txBody>
                    <a:bodyPr/>
                    <a:lstStyle/>
                    <a:p>
                      <a:pPr marL="0" marR="0" algn="ctr">
                        <a:lnSpc>
                          <a:spcPct val="106000"/>
                        </a:lnSpc>
                        <a:spcBef>
                          <a:spcPts val="0"/>
                        </a:spcBef>
                        <a:spcAft>
                          <a:spcPts val="0"/>
                        </a:spcAft>
                      </a:pPr>
                      <a:r>
                        <a:rPr lang="en-US" sz="2000" b="1">
                          <a:effectLst/>
                        </a:rPr>
                        <a:t>Testing the smart contract on the mainnet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dirty="0">
                          <a:effectLst/>
                        </a:rPr>
                        <a:t>2</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3780863120"/>
                  </a:ext>
                </a:extLst>
              </a:tr>
              <a:tr h="358221">
                <a:tc>
                  <a:txBody>
                    <a:bodyPr/>
                    <a:lstStyle/>
                    <a:p>
                      <a:pPr marL="0" marR="0" algn="ctr">
                        <a:lnSpc>
                          <a:spcPct val="106000"/>
                        </a:lnSpc>
                        <a:spcBef>
                          <a:spcPts val="0"/>
                        </a:spcBef>
                        <a:spcAft>
                          <a:spcPts val="0"/>
                        </a:spcAft>
                      </a:pPr>
                      <a:r>
                        <a:rPr lang="en-US" sz="2000" b="1">
                          <a:effectLst/>
                        </a:rPr>
                        <a:t>Total days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tc>
                  <a:txBody>
                    <a:bodyPr/>
                    <a:lstStyle/>
                    <a:p>
                      <a:pPr marL="0" marR="0" algn="ctr">
                        <a:lnSpc>
                          <a:spcPct val="106000"/>
                        </a:lnSpc>
                        <a:spcBef>
                          <a:spcPts val="0"/>
                        </a:spcBef>
                        <a:spcAft>
                          <a:spcPts val="0"/>
                        </a:spcAft>
                      </a:pPr>
                      <a:r>
                        <a:rPr lang="en-US" sz="2000" b="1" dirty="0">
                          <a:effectLst/>
                        </a:rPr>
                        <a:t>39 - 46</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6144" marR="66144" marT="0" marB="0"/>
                </a:tc>
                <a:extLst>
                  <a:ext uri="{0D108BD9-81ED-4DB2-BD59-A6C34878D82A}">
                    <a16:rowId xmlns:a16="http://schemas.microsoft.com/office/drawing/2014/main" val="740729145"/>
                  </a:ext>
                </a:extLst>
              </a:tr>
            </a:tbl>
          </a:graphicData>
        </a:graphic>
      </p:graphicFrame>
    </p:spTree>
    <p:extLst>
      <p:ext uri="{BB962C8B-B14F-4D97-AF65-F5344CB8AC3E}">
        <p14:creationId xmlns:p14="http://schemas.microsoft.com/office/powerpoint/2010/main" val="159425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EB79-6902-600A-CDAB-8065F311A80E}"/>
              </a:ext>
            </a:extLst>
          </p:cNvPr>
          <p:cNvSpPr>
            <a:spLocks noGrp="1"/>
          </p:cNvSpPr>
          <p:nvPr>
            <p:ph type="title"/>
          </p:nvPr>
        </p:nvSpPr>
        <p:spPr>
          <a:xfrm>
            <a:off x="657224" y="0"/>
            <a:ext cx="10772775" cy="1658198"/>
          </a:xfrm>
        </p:spPr>
        <p:txBody>
          <a:bodyPr>
            <a:normAutofit/>
          </a:bodyPr>
          <a:lstStyle/>
          <a:p>
            <a:r>
              <a:rPr lang="en-US" dirty="0">
                <a:effectLst/>
                <a:ea typeface="Calibri" panose="020F0502020204030204" pitchFamily="34" charset="0"/>
                <a:cs typeface="Arial" panose="020B0604020202020204" pitchFamily="34" charset="0"/>
              </a:rPr>
              <a:t>Reporting Requirements </a:t>
            </a:r>
            <a:endParaRPr lang="en-US" dirty="0"/>
          </a:p>
        </p:txBody>
      </p:sp>
      <p:graphicFrame>
        <p:nvGraphicFramePr>
          <p:cNvPr id="4" name="Content Placeholder 3">
            <a:extLst>
              <a:ext uri="{FF2B5EF4-FFF2-40B4-BE49-F238E27FC236}">
                <a16:creationId xmlns:a16="http://schemas.microsoft.com/office/drawing/2014/main" id="{679E8F72-0ECC-D989-4973-911D0D760460}"/>
              </a:ext>
            </a:extLst>
          </p:cNvPr>
          <p:cNvGraphicFramePr>
            <a:graphicFrameLocks noGrp="1"/>
          </p:cNvGraphicFramePr>
          <p:nvPr>
            <p:ph idx="1"/>
            <p:extLst>
              <p:ext uri="{D42A27DB-BD31-4B8C-83A1-F6EECF244321}">
                <p14:modId xmlns:p14="http://schemas.microsoft.com/office/powerpoint/2010/main" val="2056699643"/>
              </p:ext>
            </p:extLst>
          </p:nvPr>
        </p:nvGraphicFramePr>
        <p:xfrm>
          <a:off x="762001" y="1420830"/>
          <a:ext cx="11157856" cy="5324194"/>
        </p:xfrm>
        <a:graphic>
          <a:graphicData uri="http://schemas.openxmlformats.org/drawingml/2006/table">
            <a:tbl>
              <a:tblPr firstRow="1" firstCol="1" bandRow="1">
                <a:tableStyleId>{5C22544A-7EE6-4342-B048-85BDC9FD1C3A}</a:tableStyleId>
              </a:tblPr>
              <a:tblGrid>
                <a:gridCol w="2878448">
                  <a:extLst>
                    <a:ext uri="{9D8B030D-6E8A-4147-A177-3AD203B41FA5}">
                      <a16:colId xmlns:a16="http://schemas.microsoft.com/office/drawing/2014/main" val="3726581861"/>
                    </a:ext>
                  </a:extLst>
                </a:gridCol>
                <a:gridCol w="2610498">
                  <a:extLst>
                    <a:ext uri="{9D8B030D-6E8A-4147-A177-3AD203B41FA5}">
                      <a16:colId xmlns:a16="http://schemas.microsoft.com/office/drawing/2014/main" val="3704824414"/>
                    </a:ext>
                  </a:extLst>
                </a:gridCol>
                <a:gridCol w="3959239">
                  <a:extLst>
                    <a:ext uri="{9D8B030D-6E8A-4147-A177-3AD203B41FA5}">
                      <a16:colId xmlns:a16="http://schemas.microsoft.com/office/drawing/2014/main" val="1820152073"/>
                    </a:ext>
                  </a:extLst>
                </a:gridCol>
                <a:gridCol w="1709671">
                  <a:extLst>
                    <a:ext uri="{9D8B030D-6E8A-4147-A177-3AD203B41FA5}">
                      <a16:colId xmlns:a16="http://schemas.microsoft.com/office/drawing/2014/main" val="3028315310"/>
                    </a:ext>
                  </a:extLst>
                </a:gridCol>
              </a:tblGrid>
              <a:tr h="0">
                <a:tc>
                  <a:txBody>
                    <a:bodyPr/>
                    <a:lstStyle/>
                    <a:p>
                      <a:pPr marL="0" marR="0" algn="ctr">
                        <a:lnSpc>
                          <a:spcPct val="107000"/>
                        </a:lnSpc>
                        <a:spcBef>
                          <a:spcPts val="0"/>
                        </a:spcBef>
                        <a:spcAft>
                          <a:spcPts val="600"/>
                        </a:spcAft>
                      </a:pPr>
                      <a:r>
                        <a:rPr lang="en-US" sz="2000" dirty="0">
                          <a:effectLst/>
                        </a:rPr>
                        <a:t>Report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gn="ctr">
                        <a:lnSpc>
                          <a:spcPct val="107000"/>
                        </a:lnSpc>
                        <a:spcBef>
                          <a:spcPts val="0"/>
                        </a:spcBef>
                        <a:spcAft>
                          <a:spcPts val="600"/>
                        </a:spcAft>
                      </a:pPr>
                      <a:r>
                        <a:rPr lang="en-US" sz="2000" dirty="0">
                          <a:effectLst/>
                        </a:rPr>
                        <a:t>Format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gn="ctr">
                        <a:lnSpc>
                          <a:spcPct val="107000"/>
                        </a:lnSpc>
                        <a:spcBef>
                          <a:spcPts val="0"/>
                        </a:spcBef>
                        <a:spcAft>
                          <a:spcPts val="600"/>
                        </a:spcAft>
                      </a:pPr>
                      <a:r>
                        <a:rPr lang="en-US" sz="2000" dirty="0">
                          <a:effectLst/>
                        </a:rPr>
                        <a:t>Frequency</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gn="ctr">
                        <a:lnSpc>
                          <a:spcPct val="107000"/>
                        </a:lnSpc>
                        <a:spcBef>
                          <a:spcPts val="0"/>
                        </a:spcBef>
                        <a:spcAft>
                          <a:spcPts val="600"/>
                        </a:spcAft>
                      </a:pPr>
                      <a:r>
                        <a:rPr lang="en-US" sz="2000" dirty="0">
                          <a:effectLst/>
                        </a:rPr>
                        <a:t>Source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extLst>
                  <a:ext uri="{0D108BD9-81ED-4DB2-BD59-A6C34878D82A}">
                    <a16:rowId xmlns:a16="http://schemas.microsoft.com/office/drawing/2014/main" val="1282201691"/>
                  </a:ext>
                </a:extLst>
              </a:tr>
              <a:tr h="891893">
                <a:tc>
                  <a:txBody>
                    <a:bodyPr/>
                    <a:lstStyle/>
                    <a:p>
                      <a:pPr marL="0" marR="0" algn="l">
                        <a:lnSpc>
                          <a:spcPct val="107000"/>
                        </a:lnSpc>
                        <a:spcBef>
                          <a:spcPts val="0"/>
                        </a:spcBef>
                        <a:spcAft>
                          <a:spcPts val="600"/>
                        </a:spcAft>
                      </a:pPr>
                      <a:r>
                        <a:rPr lang="en-US" sz="1800" dirty="0">
                          <a:effectLst/>
                        </a:rPr>
                        <a:t> </a:t>
                      </a:r>
                    </a:p>
                    <a:p>
                      <a:pPr marL="0" marR="0" algn="l">
                        <a:lnSpc>
                          <a:spcPct val="107000"/>
                        </a:lnSpc>
                        <a:spcBef>
                          <a:spcPts val="0"/>
                        </a:spcBef>
                        <a:spcAft>
                          <a:spcPts val="600"/>
                        </a:spcAft>
                      </a:pPr>
                      <a:r>
                        <a:rPr lang="en-US" sz="1800" dirty="0">
                          <a:effectLst/>
                        </a:rPr>
                        <a:t>Work progress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gn="just">
                        <a:lnSpc>
                          <a:spcPct val="107000"/>
                        </a:lnSpc>
                        <a:spcBef>
                          <a:spcPts val="0"/>
                        </a:spcBef>
                        <a:spcAft>
                          <a:spcPts val="600"/>
                        </a:spcAft>
                      </a:pPr>
                      <a:r>
                        <a:rPr lang="en-US" sz="1400" dirty="0">
                          <a:effectLst/>
                        </a:rPr>
                        <a:t>Each member will be responsible to send weakly report of what each team member did in this week</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nSpc>
                          <a:spcPct val="107000"/>
                        </a:lnSpc>
                        <a:spcBef>
                          <a:spcPts val="0"/>
                        </a:spcBef>
                        <a:spcAft>
                          <a:spcPts val="600"/>
                        </a:spcAft>
                      </a:pPr>
                      <a:r>
                        <a:rPr lang="en-US" sz="1400">
                          <a:effectLst/>
                        </a:rPr>
                        <a:t> </a:t>
                      </a:r>
                    </a:p>
                    <a:p>
                      <a:pPr marL="0" marR="0" algn="ctr">
                        <a:lnSpc>
                          <a:spcPct val="107000"/>
                        </a:lnSpc>
                        <a:spcBef>
                          <a:spcPts val="0"/>
                        </a:spcBef>
                        <a:spcAft>
                          <a:spcPts val="600"/>
                        </a:spcAft>
                      </a:pPr>
                      <a:r>
                        <a:rPr lang="en-US" sz="1400">
                          <a:effectLst/>
                        </a:rPr>
                        <a:t>Weakly</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gn="ctr">
                        <a:lnSpc>
                          <a:spcPct val="107000"/>
                        </a:lnSpc>
                        <a:spcBef>
                          <a:spcPts val="0"/>
                        </a:spcBef>
                        <a:spcAft>
                          <a:spcPts val="600"/>
                        </a:spcAft>
                      </a:pPr>
                      <a:r>
                        <a:rPr lang="en-US" sz="1400">
                          <a:effectLst/>
                        </a:rPr>
                        <a:t> </a:t>
                      </a:r>
                    </a:p>
                    <a:p>
                      <a:pPr marL="0" marR="0" algn="ctr">
                        <a:lnSpc>
                          <a:spcPct val="107000"/>
                        </a:lnSpc>
                        <a:spcBef>
                          <a:spcPts val="0"/>
                        </a:spcBef>
                        <a:spcAft>
                          <a:spcPts val="600"/>
                        </a:spcAft>
                      </a:pPr>
                      <a:r>
                        <a:rPr lang="en-US" sz="1400">
                          <a:effectLst/>
                        </a:rPr>
                        <a:t>AZFCO.</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extLst>
                  <a:ext uri="{0D108BD9-81ED-4DB2-BD59-A6C34878D82A}">
                    <a16:rowId xmlns:a16="http://schemas.microsoft.com/office/drawing/2014/main" val="1928761667"/>
                  </a:ext>
                </a:extLst>
              </a:tr>
              <a:tr h="2178310">
                <a:tc>
                  <a:txBody>
                    <a:bodyPr/>
                    <a:lstStyle/>
                    <a:p>
                      <a:pPr marL="0" marR="0" algn="l">
                        <a:lnSpc>
                          <a:spcPct val="107000"/>
                        </a:lnSpc>
                        <a:spcBef>
                          <a:spcPts val="0"/>
                        </a:spcBef>
                        <a:spcAft>
                          <a:spcPts val="600"/>
                        </a:spcAft>
                      </a:pPr>
                      <a:r>
                        <a:rPr lang="en-US" sz="1800" dirty="0">
                          <a:effectLst/>
                        </a:rPr>
                        <a:t> </a:t>
                      </a:r>
                    </a:p>
                    <a:p>
                      <a:pPr marL="0" marR="0" algn="l">
                        <a:lnSpc>
                          <a:spcPct val="107000"/>
                        </a:lnSpc>
                        <a:spcBef>
                          <a:spcPts val="0"/>
                        </a:spcBef>
                        <a:spcAft>
                          <a:spcPts val="600"/>
                        </a:spcAft>
                      </a:pPr>
                      <a:r>
                        <a:rPr lang="en-US" sz="1800" dirty="0">
                          <a:effectLst/>
                        </a:rPr>
                        <a:t> </a:t>
                      </a:r>
                    </a:p>
                    <a:p>
                      <a:pPr marL="0" marR="0" algn="l">
                        <a:lnSpc>
                          <a:spcPct val="107000"/>
                        </a:lnSpc>
                        <a:spcBef>
                          <a:spcPts val="0"/>
                        </a:spcBef>
                        <a:spcAft>
                          <a:spcPts val="600"/>
                        </a:spcAft>
                      </a:pPr>
                      <a:r>
                        <a:rPr lang="en-US" sz="1800" dirty="0">
                          <a:effectLst/>
                        </a:rPr>
                        <a:t> </a:t>
                      </a:r>
                    </a:p>
                    <a:p>
                      <a:pPr marL="0" marR="0" algn="l">
                        <a:lnSpc>
                          <a:spcPct val="107000"/>
                        </a:lnSpc>
                        <a:spcBef>
                          <a:spcPts val="0"/>
                        </a:spcBef>
                        <a:spcAft>
                          <a:spcPts val="600"/>
                        </a:spcAft>
                      </a:pPr>
                      <a:r>
                        <a:rPr lang="en-US" sz="1800" dirty="0">
                          <a:effectLst/>
                        </a:rPr>
                        <a:t> </a:t>
                      </a:r>
                    </a:p>
                    <a:p>
                      <a:pPr marL="0" marR="0" algn="l">
                        <a:lnSpc>
                          <a:spcPct val="107000"/>
                        </a:lnSpc>
                        <a:spcBef>
                          <a:spcPts val="0"/>
                        </a:spcBef>
                        <a:spcAft>
                          <a:spcPts val="600"/>
                        </a:spcAft>
                      </a:pPr>
                      <a:r>
                        <a:rPr lang="en-US" sz="1800" dirty="0">
                          <a:effectLst/>
                        </a:rPr>
                        <a:t>Software quality test</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342900" marR="0" lvl="0" indent="-342900" algn="just" rtl="0">
                        <a:lnSpc>
                          <a:spcPct val="107000"/>
                        </a:lnSpc>
                        <a:spcBef>
                          <a:spcPts val="0"/>
                        </a:spcBef>
                        <a:spcAft>
                          <a:spcPts val="600"/>
                        </a:spcAft>
                        <a:buFont typeface="Wingdings" panose="05000000000000000000" pitchFamily="2" charset="2"/>
                        <a:buChar char=""/>
                      </a:pPr>
                      <a:r>
                        <a:rPr lang="en-US" sz="1400" dirty="0">
                          <a:effectLst/>
                        </a:rPr>
                        <a:t>Unit testing </a:t>
                      </a:r>
                    </a:p>
                    <a:p>
                      <a:pPr marL="342900" marR="0" lvl="0" indent="-342900" algn="just">
                        <a:lnSpc>
                          <a:spcPct val="107000"/>
                        </a:lnSpc>
                        <a:spcBef>
                          <a:spcPts val="0"/>
                        </a:spcBef>
                        <a:spcAft>
                          <a:spcPts val="600"/>
                        </a:spcAft>
                        <a:buFont typeface="Wingdings" panose="05000000000000000000" pitchFamily="2" charset="2"/>
                        <a:buChar char=""/>
                      </a:pPr>
                      <a:r>
                        <a:rPr lang="en-US" sz="1400" dirty="0">
                          <a:effectLst/>
                        </a:rPr>
                        <a:t>Control flow testing</a:t>
                      </a:r>
                    </a:p>
                    <a:p>
                      <a:pPr marL="342900" marR="0" lvl="0" indent="-342900" algn="just">
                        <a:lnSpc>
                          <a:spcPct val="107000"/>
                        </a:lnSpc>
                        <a:spcBef>
                          <a:spcPts val="0"/>
                        </a:spcBef>
                        <a:spcAft>
                          <a:spcPts val="600"/>
                        </a:spcAft>
                        <a:buFont typeface="Wingdings" panose="05000000000000000000" pitchFamily="2" charset="2"/>
                        <a:buChar char=""/>
                      </a:pPr>
                      <a:r>
                        <a:rPr lang="en-US" sz="1400" dirty="0">
                          <a:effectLst/>
                        </a:rPr>
                        <a:t>Dataflow testing</a:t>
                      </a:r>
                    </a:p>
                    <a:p>
                      <a:pPr marL="342900" marR="0" lvl="0" indent="-342900" algn="just">
                        <a:lnSpc>
                          <a:spcPct val="107000"/>
                        </a:lnSpc>
                        <a:spcBef>
                          <a:spcPts val="0"/>
                        </a:spcBef>
                        <a:spcAft>
                          <a:spcPts val="600"/>
                        </a:spcAft>
                        <a:buFont typeface="Wingdings" panose="05000000000000000000" pitchFamily="2" charset="2"/>
                        <a:buChar char=""/>
                      </a:pPr>
                      <a:r>
                        <a:rPr lang="en-US" sz="1400" dirty="0">
                          <a:effectLst/>
                        </a:rPr>
                        <a:t>Domain testing</a:t>
                      </a:r>
                    </a:p>
                    <a:p>
                      <a:pPr marL="342900" marR="0" lvl="0" indent="-342900" algn="just">
                        <a:lnSpc>
                          <a:spcPct val="107000"/>
                        </a:lnSpc>
                        <a:spcBef>
                          <a:spcPts val="0"/>
                        </a:spcBef>
                        <a:spcAft>
                          <a:spcPts val="600"/>
                        </a:spcAft>
                        <a:buFont typeface="Wingdings" panose="05000000000000000000" pitchFamily="2" charset="2"/>
                        <a:buChar char=""/>
                      </a:pPr>
                      <a:r>
                        <a:rPr lang="en-US" sz="1400" dirty="0">
                          <a:effectLst/>
                        </a:rPr>
                        <a:t>System integration testing</a:t>
                      </a:r>
                    </a:p>
                    <a:p>
                      <a:pPr marL="342900" marR="0" lvl="0" indent="-342900" algn="just">
                        <a:lnSpc>
                          <a:spcPct val="107000"/>
                        </a:lnSpc>
                        <a:spcBef>
                          <a:spcPts val="0"/>
                        </a:spcBef>
                        <a:spcAft>
                          <a:spcPts val="600"/>
                        </a:spcAft>
                        <a:buFont typeface="Wingdings" panose="05000000000000000000" pitchFamily="2" charset="2"/>
                        <a:buChar char=""/>
                      </a:pPr>
                      <a:r>
                        <a:rPr lang="en-US" sz="1400" dirty="0">
                          <a:effectLst/>
                        </a:rPr>
                        <a:t>System functional test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gn="just">
                        <a:lnSpc>
                          <a:spcPct val="107000"/>
                        </a:lnSpc>
                        <a:spcBef>
                          <a:spcPts val="0"/>
                        </a:spcBef>
                        <a:spcAft>
                          <a:spcPts val="600"/>
                        </a:spcAft>
                      </a:pPr>
                      <a:r>
                        <a:rPr lang="en-US" sz="1400" dirty="0">
                          <a:effectLst/>
                        </a:rPr>
                        <a:t> </a:t>
                      </a:r>
                    </a:p>
                    <a:p>
                      <a:pPr marL="0" marR="0" algn="just">
                        <a:lnSpc>
                          <a:spcPct val="107000"/>
                        </a:lnSpc>
                        <a:spcBef>
                          <a:spcPts val="0"/>
                        </a:spcBef>
                        <a:spcAft>
                          <a:spcPts val="600"/>
                        </a:spcAft>
                      </a:pPr>
                      <a:r>
                        <a:rPr lang="en-US" sz="1400" dirty="0">
                          <a:effectLst/>
                        </a:rPr>
                        <a:t> </a:t>
                      </a:r>
                    </a:p>
                    <a:p>
                      <a:pPr marL="0" marR="0" algn="just">
                        <a:lnSpc>
                          <a:spcPct val="107000"/>
                        </a:lnSpc>
                        <a:spcBef>
                          <a:spcPts val="0"/>
                        </a:spcBef>
                        <a:spcAft>
                          <a:spcPts val="600"/>
                        </a:spcAft>
                      </a:pPr>
                      <a:r>
                        <a:rPr lang="en-US" sz="1400" dirty="0">
                          <a:effectLst/>
                        </a:rPr>
                        <a:t> </a:t>
                      </a:r>
                    </a:p>
                    <a:p>
                      <a:pPr marL="342900" marR="0" lvl="0" indent="-342900" algn="just">
                        <a:lnSpc>
                          <a:spcPct val="107000"/>
                        </a:lnSpc>
                        <a:spcBef>
                          <a:spcPts val="0"/>
                        </a:spcBef>
                        <a:spcAft>
                          <a:spcPts val="600"/>
                        </a:spcAft>
                        <a:buFont typeface="Wingdings" panose="05000000000000000000" pitchFamily="2" charset="2"/>
                        <a:buChar char=""/>
                      </a:pPr>
                      <a:r>
                        <a:rPr lang="en-US" sz="1400" dirty="0">
                          <a:effectLst/>
                        </a:rPr>
                        <a:t>After finishing the software work. </a:t>
                      </a:r>
                    </a:p>
                    <a:p>
                      <a:pPr marL="342900" marR="0" lvl="0" indent="-342900" algn="just">
                        <a:lnSpc>
                          <a:spcPct val="107000"/>
                        </a:lnSpc>
                        <a:spcBef>
                          <a:spcPts val="0"/>
                        </a:spcBef>
                        <a:spcAft>
                          <a:spcPts val="600"/>
                        </a:spcAft>
                        <a:buFont typeface="Wingdings" panose="05000000000000000000" pitchFamily="2" charset="2"/>
                        <a:buChar char=""/>
                      </a:pPr>
                      <a:r>
                        <a:rPr lang="en-US" sz="1400" dirty="0">
                          <a:effectLst/>
                        </a:rPr>
                        <a:t>After finishing the system at all.</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gn="ctr">
                        <a:lnSpc>
                          <a:spcPct val="107000"/>
                        </a:lnSpc>
                        <a:spcBef>
                          <a:spcPts val="0"/>
                        </a:spcBef>
                        <a:spcAft>
                          <a:spcPts val="600"/>
                        </a:spcAft>
                      </a:pPr>
                      <a:r>
                        <a:rPr lang="en-US" sz="1400">
                          <a:effectLst/>
                        </a:rPr>
                        <a:t> </a:t>
                      </a:r>
                    </a:p>
                    <a:p>
                      <a:pPr marL="0" marR="0" algn="ctr">
                        <a:lnSpc>
                          <a:spcPct val="107000"/>
                        </a:lnSpc>
                        <a:spcBef>
                          <a:spcPts val="0"/>
                        </a:spcBef>
                        <a:spcAft>
                          <a:spcPts val="600"/>
                        </a:spcAft>
                      </a:pPr>
                      <a:r>
                        <a:rPr lang="en-US" sz="1400">
                          <a:effectLst/>
                        </a:rPr>
                        <a:t> </a:t>
                      </a:r>
                    </a:p>
                    <a:p>
                      <a:pPr marL="0" marR="0" algn="ctr">
                        <a:lnSpc>
                          <a:spcPct val="107000"/>
                        </a:lnSpc>
                        <a:spcBef>
                          <a:spcPts val="0"/>
                        </a:spcBef>
                        <a:spcAft>
                          <a:spcPts val="600"/>
                        </a:spcAft>
                      </a:pPr>
                      <a:r>
                        <a:rPr lang="en-US" sz="1400">
                          <a:effectLst/>
                        </a:rPr>
                        <a:t> </a:t>
                      </a:r>
                    </a:p>
                    <a:p>
                      <a:pPr marL="0" marR="0" algn="ctr">
                        <a:lnSpc>
                          <a:spcPct val="107000"/>
                        </a:lnSpc>
                        <a:spcBef>
                          <a:spcPts val="0"/>
                        </a:spcBef>
                        <a:spcAft>
                          <a:spcPts val="600"/>
                        </a:spcAft>
                      </a:pPr>
                      <a:r>
                        <a:rPr lang="en-US" sz="1400">
                          <a:effectLst/>
                        </a:rPr>
                        <a:t>AZFCO.</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extLst>
                  <a:ext uri="{0D108BD9-81ED-4DB2-BD59-A6C34878D82A}">
                    <a16:rowId xmlns:a16="http://schemas.microsoft.com/office/drawing/2014/main" val="2608692802"/>
                  </a:ext>
                </a:extLst>
              </a:tr>
              <a:tr h="1117976">
                <a:tc>
                  <a:txBody>
                    <a:bodyPr/>
                    <a:lstStyle/>
                    <a:p>
                      <a:pPr marL="0" marR="0" algn="l">
                        <a:lnSpc>
                          <a:spcPct val="107000"/>
                        </a:lnSpc>
                        <a:spcBef>
                          <a:spcPts val="0"/>
                        </a:spcBef>
                        <a:spcAft>
                          <a:spcPts val="600"/>
                        </a:spcAft>
                      </a:pPr>
                      <a:r>
                        <a:rPr lang="en-US" sz="1800" dirty="0">
                          <a:effectLst/>
                        </a:rPr>
                        <a:t> </a:t>
                      </a:r>
                    </a:p>
                    <a:p>
                      <a:pPr marL="0" marR="0" algn="l">
                        <a:lnSpc>
                          <a:spcPct val="107000"/>
                        </a:lnSpc>
                        <a:spcBef>
                          <a:spcPts val="0"/>
                        </a:spcBef>
                        <a:spcAft>
                          <a:spcPts val="600"/>
                        </a:spcAft>
                      </a:pPr>
                      <a:r>
                        <a:rPr lang="en-US" sz="1800" dirty="0">
                          <a:effectLst/>
                        </a:rPr>
                        <a:t> </a:t>
                      </a:r>
                    </a:p>
                    <a:p>
                      <a:pPr marL="0" marR="0" algn="l">
                        <a:lnSpc>
                          <a:spcPct val="107000"/>
                        </a:lnSpc>
                        <a:spcBef>
                          <a:spcPts val="0"/>
                        </a:spcBef>
                        <a:spcAft>
                          <a:spcPts val="600"/>
                        </a:spcAft>
                      </a:pPr>
                      <a:r>
                        <a:rPr lang="en-US" sz="1800" dirty="0">
                          <a:effectLst/>
                        </a:rPr>
                        <a:t>Hardware quality test</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342900" marR="0" lvl="0" indent="-342900" algn="just" rtl="0">
                        <a:lnSpc>
                          <a:spcPct val="107000"/>
                        </a:lnSpc>
                        <a:spcBef>
                          <a:spcPts val="0"/>
                        </a:spcBef>
                        <a:spcAft>
                          <a:spcPts val="600"/>
                        </a:spcAft>
                        <a:buFont typeface="Wingdings" panose="05000000000000000000" pitchFamily="2" charset="2"/>
                        <a:buChar char=""/>
                      </a:pPr>
                      <a:r>
                        <a:rPr lang="en-US" sz="1400">
                          <a:effectLst/>
                        </a:rPr>
                        <a:t>Hardware working status </a:t>
                      </a:r>
                    </a:p>
                    <a:p>
                      <a:pPr marL="342900" marR="0" lvl="0" indent="-342900" algn="just">
                        <a:lnSpc>
                          <a:spcPct val="107000"/>
                        </a:lnSpc>
                        <a:spcBef>
                          <a:spcPts val="0"/>
                        </a:spcBef>
                        <a:spcAft>
                          <a:spcPts val="600"/>
                        </a:spcAft>
                        <a:buFont typeface="Wingdings" panose="05000000000000000000" pitchFamily="2" charset="2"/>
                        <a:buChar char=""/>
                      </a:pPr>
                      <a:r>
                        <a:rPr lang="en-US" sz="1400">
                          <a:effectLst/>
                        </a:rPr>
                        <a:t>Hardware connection status </a:t>
                      </a:r>
                    </a:p>
                    <a:p>
                      <a:pPr marL="0" marR="0" algn="just">
                        <a:lnSpc>
                          <a:spcPct val="107000"/>
                        </a:lnSpc>
                        <a:spcBef>
                          <a:spcPts val="0"/>
                        </a:spcBef>
                        <a:spcAft>
                          <a:spcPts val="6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gn="just">
                        <a:lnSpc>
                          <a:spcPct val="107000"/>
                        </a:lnSpc>
                        <a:spcBef>
                          <a:spcPts val="0"/>
                        </a:spcBef>
                        <a:spcAft>
                          <a:spcPts val="600"/>
                        </a:spcAft>
                      </a:pPr>
                      <a:r>
                        <a:rPr lang="en-US" sz="1400">
                          <a:effectLst/>
                        </a:rPr>
                        <a:t> </a:t>
                      </a:r>
                    </a:p>
                    <a:p>
                      <a:pPr marL="342900" marR="0" lvl="0" indent="-342900" algn="just">
                        <a:lnSpc>
                          <a:spcPct val="107000"/>
                        </a:lnSpc>
                        <a:spcBef>
                          <a:spcPts val="0"/>
                        </a:spcBef>
                        <a:spcAft>
                          <a:spcPts val="600"/>
                        </a:spcAft>
                        <a:buFont typeface="Wingdings" panose="05000000000000000000" pitchFamily="2" charset="2"/>
                        <a:buChar char=""/>
                      </a:pPr>
                      <a:r>
                        <a:rPr lang="en-US" sz="1400">
                          <a:effectLst/>
                        </a:rPr>
                        <a:t>After finishing the hardware work. </a:t>
                      </a:r>
                    </a:p>
                    <a:p>
                      <a:pPr marL="342900" marR="0" lvl="0" indent="-342900" algn="just">
                        <a:lnSpc>
                          <a:spcPct val="107000"/>
                        </a:lnSpc>
                        <a:spcBef>
                          <a:spcPts val="0"/>
                        </a:spcBef>
                        <a:spcAft>
                          <a:spcPts val="600"/>
                        </a:spcAft>
                        <a:buFont typeface="Wingdings" panose="05000000000000000000" pitchFamily="2" charset="2"/>
                        <a:buChar char=""/>
                      </a:pPr>
                      <a:r>
                        <a:rPr lang="en-US" sz="1400">
                          <a:effectLst/>
                        </a:rPr>
                        <a:t>After finishing the system at all.</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gn="ctr">
                        <a:lnSpc>
                          <a:spcPct val="107000"/>
                        </a:lnSpc>
                        <a:spcBef>
                          <a:spcPts val="0"/>
                        </a:spcBef>
                        <a:spcAft>
                          <a:spcPts val="600"/>
                        </a:spcAft>
                      </a:pPr>
                      <a:r>
                        <a:rPr lang="en-US" sz="1400">
                          <a:effectLst/>
                        </a:rPr>
                        <a:t> </a:t>
                      </a:r>
                    </a:p>
                    <a:p>
                      <a:pPr marL="0" marR="0" algn="ctr">
                        <a:lnSpc>
                          <a:spcPct val="107000"/>
                        </a:lnSpc>
                        <a:spcBef>
                          <a:spcPts val="0"/>
                        </a:spcBef>
                        <a:spcAft>
                          <a:spcPts val="600"/>
                        </a:spcAft>
                      </a:pPr>
                      <a:r>
                        <a:rPr lang="en-US" sz="1400">
                          <a:effectLst/>
                        </a:rPr>
                        <a:t> </a:t>
                      </a:r>
                    </a:p>
                    <a:p>
                      <a:pPr marL="0" marR="0" algn="ctr">
                        <a:lnSpc>
                          <a:spcPct val="107000"/>
                        </a:lnSpc>
                        <a:spcBef>
                          <a:spcPts val="0"/>
                        </a:spcBef>
                        <a:spcAft>
                          <a:spcPts val="600"/>
                        </a:spcAft>
                      </a:pPr>
                      <a:r>
                        <a:rPr lang="en-US" sz="1400">
                          <a:effectLst/>
                        </a:rPr>
                        <a:t>AZFCO.</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extLst>
                  <a:ext uri="{0D108BD9-81ED-4DB2-BD59-A6C34878D82A}">
                    <a16:rowId xmlns:a16="http://schemas.microsoft.com/office/drawing/2014/main" val="2285733818"/>
                  </a:ext>
                </a:extLst>
              </a:tr>
              <a:tr h="803927">
                <a:tc>
                  <a:txBody>
                    <a:bodyPr/>
                    <a:lstStyle/>
                    <a:p>
                      <a:pPr marL="0" marR="0" algn="l">
                        <a:lnSpc>
                          <a:spcPct val="107000"/>
                        </a:lnSpc>
                        <a:spcBef>
                          <a:spcPts val="0"/>
                        </a:spcBef>
                        <a:spcAft>
                          <a:spcPts val="600"/>
                        </a:spcAft>
                      </a:pPr>
                      <a:r>
                        <a:rPr lang="en-US" sz="1800" dirty="0">
                          <a:effectLst/>
                        </a:rPr>
                        <a:t> </a:t>
                      </a:r>
                    </a:p>
                    <a:p>
                      <a:pPr marL="0" marR="0" algn="l">
                        <a:lnSpc>
                          <a:spcPct val="107000"/>
                        </a:lnSpc>
                        <a:spcBef>
                          <a:spcPts val="0"/>
                        </a:spcBef>
                        <a:spcAft>
                          <a:spcPts val="600"/>
                        </a:spcAft>
                      </a:pPr>
                      <a:r>
                        <a:rPr lang="en-US" sz="1800" dirty="0">
                          <a:effectLst/>
                        </a:rPr>
                        <a:t>Smart Contract auditing</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342900" marR="0" lvl="0" indent="-342900" algn="just" rtl="0">
                        <a:lnSpc>
                          <a:spcPct val="107000"/>
                        </a:lnSpc>
                        <a:spcBef>
                          <a:spcPts val="0"/>
                        </a:spcBef>
                        <a:spcAft>
                          <a:spcPts val="600"/>
                        </a:spcAft>
                        <a:buFont typeface="Wingdings" panose="05000000000000000000" pitchFamily="2" charset="2"/>
                        <a:buChar char=""/>
                      </a:pPr>
                      <a:r>
                        <a:rPr lang="en-US" sz="1400" dirty="0">
                          <a:effectLst/>
                        </a:rPr>
                        <a:t>Audit Summary </a:t>
                      </a:r>
                    </a:p>
                    <a:p>
                      <a:pPr marL="342900" marR="0" lvl="0" indent="-342900" algn="just">
                        <a:lnSpc>
                          <a:spcPct val="107000"/>
                        </a:lnSpc>
                        <a:spcBef>
                          <a:spcPts val="0"/>
                        </a:spcBef>
                        <a:spcAft>
                          <a:spcPts val="600"/>
                        </a:spcAft>
                        <a:buFont typeface="Wingdings" panose="05000000000000000000" pitchFamily="2" charset="2"/>
                        <a:buChar char=""/>
                      </a:pPr>
                      <a:r>
                        <a:rPr lang="en-US" sz="1400" dirty="0">
                          <a:effectLst/>
                        </a:rPr>
                        <a:t>Vulnerability Summary </a:t>
                      </a:r>
                    </a:p>
                    <a:p>
                      <a:pPr marL="342900" marR="0" lvl="0" indent="-342900" algn="just">
                        <a:lnSpc>
                          <a:spcPct val="107000"/>
                        </a:lnSpc>
                        <a:spcBef>
                          <a:spcPts val="0"/>
                        </a:spcBef>
                        <a:spcAft>
                          <a:spcPts val="600"/>
                        </a:spcAft>
                        <a:buFont typeface="Wingdings" panose="05000000000000000000" pitchFamily="2" charset="2"/>
                        <a:buChar char=""/>
                      </a:pPr>
                      <a:r>
                        <a:rPr lang="en-US" sz="1400" dirty="0">
                          <a:effectLst/>
                        </a:rPr>
                        <a:t>Audit Scope</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342900" marR="0" lvl="0" indent="-342900" algn="just" rtl="0">
                        <a:lnSpc>
                          <a:spcPct val="107000"/>
                        </a:lnSpc>
                        <a:spcBef>
                          <a:spcPts val="0"/>
                        </a:spcBef>
                        <a:spcAft>
                          <a:spcPts val="600"/>
                        </a:spcAft>
                        <a:buFont typeface="Wingdings" panose="05000000000000000000" pitchFamily="2" charset="2"/>
                        <a:buChar char=""/>
                      </a:pPr>
                      <a:r>
                        <a:rPr lang="en-US" sz="1400" dirty="0">
                          <a:effectLst/>
                        </a:rPr>
                        <a:t>After finishing the smart contract.</a:t>
                      </a:r>
                    </a:p>
                    <a:p>
                      <a:pPr marL="342900" marR="0" lvl="0" indent="-342900" algn="just">
                        <a:lnSpc>
                          <a:spcPct val="107000"/>
                        </a:lnSpc>
                        <a:spcBef>
                          <a:spcPts val="0"/>
                        </a:spcBef>
                        <a:spcAft>
                          <a:spcPts val="600"/>
                        </a:spcAft>
                        <a:buFont typeface="Wingdings" panose="05000000000000000000" pitchFamily="2" charset="2"/>
                        <a:buChar char=""/>
                      </a:pPr>
                      <a:r>
                        <a:rPr lang="en-US" sz="1400" dirty="0">
                          <a:effectLst/>
                        </a:rPr>
                        <a:t>After finishing the system at all.</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tc>
                  <a:txBody>
                    <a:bodyPr/>
                    <a:lstStyle/>
                    <a:p>
                      <a:pPr marL="0" marR="0" algn="ctr">
                        <a:lnSpc>
                          <a:spcPct val="107000"/>
                        </a:lnSpc>
                        <a:spcBef>
                          <a:spcPts val="0"/>
                        </a:spcBef>
                        <a:spcAft>
                          <a:spcPts val="600"/>
                        </a:spcAft>
                      </a:pPr>
                      <a:r>
                        <a:rPr lang="en-US" sz="1400" dirty="0" err="1">
                          <a:effectLst/>
                        </a:rPr>
                        <a:t>CertiK</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3764" marR="43764" marT="0" marB="0"/>
                </a:tc>
                <a:extLst>
                  <a:ext uri="{0D108BD9-81ED-4DB2-BD59-A6C34878D82A}">
                    <a16:rowId xmlns:a16="http://schemas.microsoft.com/office/drawing/2014/main" val="35624493"/>
                  </a:ext>
                </a:extLst>
              </a:tr>
            </a:tbl>
          </a:graphicData>
        </a:graphic>
      </p:graphicFrame>
    </p:spTree>
    <p:extLst>
      <p:ext uri="{BB962C8B-B14F-4D97-AF65-F5344CB8AC3E}">
        <p14:creationId xmlns:p14="http://schemas.microsoft.com/office/powerpoint/2010/main" val="356503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F1A0-C051-83A5-C65D-2A23D4928F6B}"/>
              </a:ext>
            </a:extLst>
          </p:cNvPr>
          <p:cNvSpPr>
            <a:spLocks noGrp="1"/>
          </p:cNvSpPr>
          <p:nvPr>
            <p:ph type="title"/>
          </p:nvPr>
        </p:nvSpPr>
        <p:spPr>
          <a:xfrm>
            <a:off x="265338" y="0"/>
            <a:ext cx="10772775" cy="1658198"/>
          </a:xfrm>
        </p:spPr>
        <p:txBody>
          <a:bodyPr/>
          <a:lstStyle/>
          <a:p>
            <a:r>
              <a:rPr lang="en-US" dirty="0"/>
              <a:t>Activity List </a:t>
            </a:r>
          </a:p>
        </p:txBody>
      </p:sp>
      <p:graphicFrame>
        <p:nvGraphicFramePr>
          <p:cNvPr id="5" name="Content Placeholder 4">
            <a:extLst>
              <a:ext uri="{FF2B5EF4-FFF2-40B4-BE49-F238E27FC236}">
                <a16:creationId xmlns:a16="http://schemas.microsoft.com/office/drawing/2014/main" id="{42271DDC-F370-7042-AD4F-AAF86A145A71}"/>
              </a:ext>
            </a:extLst>
          </p:cNvPr>
          <p:cNvGraphicFramePr>
            <a:graphicFrameLocks noGrp="1"/>
          </p:cNvGraphicFramePr>
          <p:nvPr>
            <p:ph idx="1"/>
            <p:extLst>
              <p:ext uri="{D42A27DB-BD31-4B8C-83A1-F6EECF244321}">
                <p14:modId xmlns:p14="http://schemas.microsoft.com/office/powerpoint/2010/main" val="3124693059"/>
              </p:ext>
            </p:extLst>
          </p:nvPr>
        </p:nvGraphicFramePr>
        <p:xfrm>
          <a:off x="598713" y="1481738"/>
          <a:ext cx="10646227" cy="5133030"/>
        </p:xfrm>
        <a:graphic>
          <a:graphicData uri="http://schemas.openxmlformats.org/drawingml/2006/table">
            <a:tbl>
              <a:tblPr firstRow="1" firstCol="1" lastRow="1" lastCol="1" bandRow="1" bandCol="1">
                <a:tableStyleId>{5C22544A-7EE6-4342-B048-85BDC9FD1C3A}</a:tableStyleId>
              </a:tblPr>
              <a:tblGrid>
                <a:gridCol w="1852098">
                  <a:extLst>
                    <a:ext uri="{9D8B030D-6E8A-4147-A177-3AD203B41FA5}">
                      <a16:colId xmlns:a16="http://schemas.microsoft.com/office/drawing/2014/main" val="1167627016"/>
                    </a:ext>
                  </a:extLst>
                </a:gridCol>
                <a:gridCol w="3064621">
                  <a:extLst>
                    <a:ext uri="{9D8B030D-6E8A-4147-A177-3AD203B41FA5}">
                      <a16:colId xmlns:a16="http://schemas.microsoft.com/office/drawing/2014/main" val="2547868850"/>
                    </a:ext>
                  </a:extLst>
                </a:gridCol>
                <a:gridCol w="5729508">
                  <a:extLst>
                    <a:ext uri="{9D8B030D-6E8A-4147-A177-3AD203B41FA5}">
                      <a16:colId xmlns:a16="http://schemas.microsoft.com/office/drawing/2014/main" val="2434327165"/>
                    </a:ext>
                  </a:extLst>
                </a:gridCol>
              </a:tblGrid>
              <a:tr h="414580">
                <a:tc>
                  <a:txBody>
                    <a:bodyPr/>
                    <a:lstStyle/>
                    <a:p>
                      <a:pPr marL="0" marR="0" algn="ctr">
                        <a:spcBef>
                          <a:spcPts val="0"/>
                        </a:spcBef>
                        <a:spcAft>
                          <a:spcPts val="600"/>
                        </a:spcAft>
                      </a:pPr>
                      <a:r>
                        <a:rPr lang="en-US" sz="1600" u="sng" dirty="0">
                          <a:effectLst/>
                        </a:rPr>
                        <a:t>Identifier</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tc>
                <a:tc>
                  <a:txBody>
                    <a:bodyPr/>
                    <a:lstStyle/>
                    <a:p>
                      <a:pPr marL="0" marR="0" algn="ctr">
                        <a:spcBef>
                          <a:spcPts val="0"/>
                        </a:spcBef>
                        <a:spcAft>
                          <a:spcPts val="600"/>
                        </a:spcAft>
                      </a:pPr>
                      <a:r>
                        <a:rPr lang="en-US" sz="1600" u="sng">
                          <a:effectLst/>
                        </a:rPr>
                        <a:t>Name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tc>
                <a:tc>
                  <a:txBody>
                    <a:bodyPr/>
                    <a:lstStyle/>
                    <a:p>
                      <a:pPr marL="0" marR="0" algn="ctr">
                        <a:spcBef>
                          <a:spcPts val="0"/>
                        </a:spcBef>
                        <a:spcAft>
                          <a:spcPts val="600"/>
                        </a:spcAft>
                      </a:pPr>
                      <a:r>
                        <a:rPr lang="en-US" sz="1600" u="sng">
                          <a:effectLst/>
                        </a:rPr>
                        <a:t>Description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tc>
                <a:extLst>
                  <a:ext uri="{0D108BD9-81ED-4DB2-BD59-A6C34878D82A}">
                    <a16:rowId xmlns:a16="http://schemas.microsoft.com/office/drawing/2014/main" val="1356645265"/>
                  </a:ext>
                </a:extLst>
              </a:tr>
              <a:tr h="201348">
                <a:tc>
                  <a:txBody>
                    <a:bodyPr/>
                    <a:lstStyle/>
                    <a:p>
                      <a:pPr marL="0" marR="0" algn="ctr">
                        <a:spcBef>
                          <a:spcPts val="0"/>
                        </a:spcBef>
                        <a:spcAft>
                          <a:spcPts val="600"/>
                        </a:spcAft>
                      </a:pPr>
                      <a:r>
                        <a:rPr lang="en-US" sz="1600">
                          <a:effectLst/>
                        </a:rPr>
                        <a:t>1</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tc>
                <a:tc>
                  <a:txBody>
                    <a:bodyPr/>
                    <a:lstStyle/>
                    <a:p>
                      <a:pPr marL="0" marR="0" algn="ctr">
                        <a:spcBef>
                          <a:spcPts val="0"/>
                        </a:spcBef>
                        <a:spcAft>
                          <a:spcPts val="600"/>
                        </a:spcAft>
                      </a:pPr>
                      <a:r>
                        <a:rPr lang="en-US" sz="1600" dirty="0">
                          <a:effectLst/>
                        </a:rPr>
                        <a:t>Determining the idea</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tc>
                  <a:txBody>
                    <a:bodyPr/>
                    <a:lstStyle/>
                    <a:p>
                      <a:pPr marL="0" marR="0" algn="ctr">
                        <a:spcBef>
                          <a:spcPts val="0"/>
                        </a:spcBef>
                        <a:spcAft>
                          <a:spcPts val="600"/>
                        </a:spcAft>
                      </a:pPr>
                      <a:r>
                        <a:rPr lang="en-US" sz="1600" b="0" dirty="0">
                          <a:solidFill>
                            <a:schemeClr val="tx1"/>
                          </a:solidFill>
                          <a:effectLst/>
                        </a:rPr>
                        <a:t>Determine the general idea of the project</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extLst>
                  <a:ext uri="{0D108BD9-81ED-4DB2-BD59-A6C34878D82A}">
                    <a16:rowId xmlns:a16="http://schemas.microsoft.com/office/drawing/2014/main" val="1812952593"/>
                  </a:ext>
                </a:extLst>
              </a:tr>
              <a:tr h="805391">
                <a:tc>
                  <a:txBody>
                    <a:bodyPr/>
                    <a:lstStyle/>
                    <a:p>
                      <a:pPr marL="0" marR="0" algn="ctr">
                        <a:spcBef>
                          <a:spcPts val="0"/>
                        </a:spcBef>
                        <a:spcAft>
                          <a:spcPts val="600"/>
                        </a:spcAft>
                      </a:pPr>
                      <a:r>
                        <a:rPr lang="en-US" sz="1600" dirty="0">
                          <a:effectLst/>
                        </a:rPr>
                        <a:t> </a:t>
                      </a:r>
                    </a:p>
                    <a:p>
                      <a:pPr marL="0" marR="0" algn="ctr">
                        <a:spcBef>
                          <a:spcPts val="0"/>
                        </a:spcBef>
                        <a:spcAft>
                          <a:spcPts val="600"/>
                        </a:spcAft>
                      </a:pPr>
                      <a:r>
                        <a:rPr lang="en-US" sz="1600" dirty="0">
                          <a:effectLst/>
                        </a:rPr>
                        <a:t>2</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tc>
                <a:tc>
                  <a:txBody>
                    <a:bodyPr/>
                    <a:lstStyle/>
                    <a:p>
                      <a:pPr marL="0" marR="0" algn="ctr">
                        <a:spcBef>
                          <a:spcPts val="0"/>
                        </a:spcBef>
                        <a:spcAft>
                          <a:spcPts val="600"/>
                        </a:spcAft>
                      </a:pPr>
                      <a:r>
                        <a:rPr lang="ar-SA" sz="1600" dirty="0">
                          <a:effectLst/>
                        </a:rPr>
                        <a:t> </a:t>
                      </a:r>
                      <a:endParaRPr lang="en-US" sz="1600" dirty="0">
                        <a:effectLst/>
                      </a:endParaRPr>
                    </a:p>
                    <a:p>
                      <a:pPr marL="0" marR="0" algn="ctr">
                        <a:spcBef>
                          <a:spcPts val="0"/>
                        </a:spcBef>
                        <a:spcAft>
                          <a:spcPts val="600"/>
                        </a:spcAft>
                      </a:pPr>
                      <a:r>
                        <a:rPr lang="en-US" sz="1600" dirty="0">
                          <a:effectLst/>
                        </a:rPr>
                        <a:t>Research</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tc>
                  <a:txBody>
                    <a:bodyPr/>
                    <a:lstStyle/>
                    <a:p>
                      <a:pPr marL="0" marR="0" algn="ctr">
                        <a:spcBef>
                          <a:spcPts val="0"/>
                        </a:spcBef>
                        <a:spcAft>
                          <a:spcPts val="600"/>
                        </a:spcAft>
                      </a:pPr>
                      <a:r>
                        <a:rPr lang="en-US" sz="1600" b="0" dirty="0">
                          <a:solidFill>
                            <a:schemeClr val="tx1"/>
                          </a:solidFill>
                          <a:effectLst/>
                        </a:rPr>
                        <a:t>We need to search in books, scientific research and articles on previous similar projects to understand the working mechanism of the system.</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extLst>
                  <a:ext uri="{0D108BD9-81ED-4DB2-BD59-A6C34878D82A}">
                    <a16:rowId xmlns:a16="http://schemas.microsoft.com/office/drawing/2014/main" val="2313700124"/>
                  </a:ext>
                </a:extLst>
              </a:tr>
              <a:tr h="1208086">
                <a:tc>
                  <a:txBody>
                    <a:bodyPr/>
                    <a:lstStyle/>
                    <a:p>
                      <a:pPr marL="0" marR="0" algn="ctr">
                        <a:spcBef>
                          <a:spcPts val="0"/>
                        </a:spcBef>
                        <a:spcAft>
                          <a:spcPts val="600"/>
                        </a:spcAft>
                      </a:pPr>
                      <a:r>
                        <a:rPr lang="en-US" sz="1600">
                          <a:effectLst/>
                        </a:rPr>
                        <a:t> </a:t>
                      </a:r>
                    </a:p>
                    <a:p>
                      <a:pPr marL="0" marR="0" algn="ctr">
                        <a:spcBef>
                          <a:spcPts val="0"/>
                        </a:spcBef>
                        <a:spcAft>
                          <a:spcPts val="600"/>
                        </a:spcAft>
                      </a:pPr>
                      <a:r>
                        <a:rPr lang="en-US" sz="1600">
                          <a:effectLst/>
                        </a:rPr>
                        <a:t> </a:t>
                      </a:r>
                    </a:p>
                    <a:p>
                      <a:pPr marL="0" marR="0" algn="ctr">
                        <a:spcBef>
                          <a:spcPts val="0"/>
                        </a:spcBef>
                        <a:spcAft>
                          <a:spcPts val="600"/>
                        </a:spcAft>
                      </a:pPr>
                      <a:r>
                        <a:rPr lang="en-US" sz="1600">
                          <a:effectLst/>
                        </a:rPr>
                        <a:t>3</a:t>
                      </a:r>
                    </a:p>
                    <a:p>
                      <a:pPr marL="0" marR="0">
                        <a:spcBef>
                          <a:spcPts val="0"/>
                        </a:spcBef>
                        <a:spcAft>
                          <a:spcPts val="6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tc>
                <a:tc>
                  <a:txBody>
                    <a:bodyPr/>
                    <a:lstStyle/>
                    <a:p>
                      <a:pPr marL="0" marR="0" algn="ctr">
                        <a:spcBef>
                          <a:spcPts val="0"/>
                        </a:spcBef>
                        <a:spcAft>
                          <a:spcPts val="600"/>
                        </a:spcAft>
                      </a:pPr>
                      <a:r>
                        <a:rPr lang="ar-SA" sz="1600" dirty="0">
                          <a:effectLst/>
                        </a:rPr>
                        <a:t> </a:t>
                      </a:r>
                      <a:endParaRPr lang="en-US" sz="1600" dirty="0">
                        <a:effectLst/>
                      </a:endParaRPr>
                    </a:p>
                    <a:p>
                      <a:pPr marL="0" marR="0" algn="ctr">
                        <a:spcBef>
                          <a:spcPts val="0"/>
                        </a:spcBef>
                        <a:spcAft>
                          <a:spcPts val="600"/>
                        </a:spcAft>
                      </a:pPr>
                      <a:r>
                        <a:rPr lang="ar-SA" sz="1600" dirty="0">
                          <a:effectLst/>
                        </a:rPr>
                        <a:t> </a:t>
                      </a:r>
                      <a:endParaRPr lang="en-US" sz="1600" dirty="0">
                        <a:effectLst/>
                      </a:endParaRPr>
                    </a:p>
                    <a:p>
                      <a:pPr marL="0" marR="0" algn="ctr">
                        <a:spcBef>
                          <a:spcPts val="0"/>
                        </a:spcBef>
                        <a:spcAft>
                          <a:spcPts val="600"/>
                        </a:spcAft>
                      </a:pPr>
                      <a:r>
                        <a:rPr lang="en-US" sz="1600" dirty="0">
                          <a:effectLst/>
                        </a:rPr>
                        <a:t>System Analyzing</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tc>
                  <a:txBody>
                    <a:bodyPr/>
                    <a:lstStyle/>
                    <a:p>
                      <a:pPr marL="0" marR="0" algn="ctr">
                        <a:spcBef>
                          <a:spcPts val="0"/>
                        </a:spcBef>
                        <a:spcAft>
                          <a:spcPts val="600"/>
                        </a:spcAft>
                      </a:pPr>
                      <a:r>
                        <a:rPr lang="en-US" sz="1600" b="0" dirty="0">
                          <a:solidFill>
                            <a:schemeClr val="tx1"/>
                          </a:solidFill>
                          <a:effectLst/>
                        </a:rPr>
                        <a:t>After understanding the working mechanism of the system, we will identify all the strengths and weaknesses of each work mechanism and try to integrate work mechanisms to raise the strengths and reduce weaknesses.</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extLst>
                  <a:ext uri="{0D108BD9-81ED-4DB2-BD59-A6C34878D82A}">
                    <a16:rowId xmlns:a16="http://schemas.microsoft.com/office/drawing/2014/main" val="4048200328"/>
                  </a:ext>
                </a:extLst>
              </a:tr>
              <a:tr h="402695">
                <a:tc>
                  <a:txBody>
                    <a:bodyPr/>
                    <a:lstStyle/>
                    <a:p>
                      <a:pPr marL="0" marR="0" algn="ctr">
                        <a:spcBef>
                          <a:spcPts val="0"/>
                        </a:spcBef>
                        <a:spcAft>
                          <a:spcPts val="600"/>
                        </a:spcAft>
                      </a:pPr>
                      <a:r>
                        <a:rPr lang="en-US" sz="1600">
                          <a:effectLst/>
                        </a:rPr>
                        <a:t>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tc>
                <a:tc>
                  <a:txBody>
                    <a:bodyPr/>
                    <a:lstStyle/>
                    <a:p>
                      <a:pPr marL="0" marR="0" algn="ctr">
                        <a:spcBef>
                          <a:spcPts val="0"/>
                        </a:spcBef>
                        <a:spcAft>
                          <a:spcPts val="600"/>
                        </a:spcAft>
                      </a:pPr>
                      <a:r>
                        <a:rPr lang="en-US" sz="1600" dirty="0">
                          <a:effectLst/>
                        </a:rPr>
                        <a:t>Order Hardware Parts</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tc>
                  <a:txBody>
                    <a:bodyPr/>
                    <a:lstStyle/>
                    <a:p>
                      <a:pPr marL="0" marR="0" algn="ctr">
                        <a:spcBef>
                          <a:spcPts val="0"/>
                        </a:spcBef>
                        <a:spcAft>
                          <a:spcPts val="600"/>
                        </a:spcAft>
                      </a:pPr>
                      <a:r>
                        <a:rPr lang="en-US" sz="1600" b="0" dirty="0">
                          <a:solidFill>
                            <a:schemeClr val="tx1"/>
                          </a:solidFill>
                          <a:effectLst/>
                        </a:rPr>
                        <a:t>Determine the seller from whom we will buy the parts then order the hardware parts.</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extLst>
                  <a:ext uri="{0D108BD9-81ED-4DB2-BD59-A6C34878D82A}">
                    <a16:rowId xmlns:a16="http://schemas.microsoft.com/office/drawing/2014/main" val="2053432676"/>
                  </a:ext>
                </a:extLst>
              </a:tr>
              <a:tr h="741771">
                <a:tc>
                  <a:txBody>
                    <a:bodyPr/>
                    <a:lstStyle/>
                    <a:p>
                      <a:pPr marL="0" marR="0" algn="ctr">
                        <a:spcBef>
                          <a:spcPts val="0"/>
                        </a:spcBef>
                        <a:spcAft>
                          <a:spcPts val="600"/>
                        </a:spcAft>
                      </a:pPr>
                      <a:r>
                        <a:rPr lang="en-US" sz="1600">
                          <a:effectLst/>
                        </a:rPr>
                        <a:t> </a:t>
                      </a:r>
                    </a:p>
                    <a:p>
                      <a:pPr marL="0" marR="0" algn="ctr">
                        <a:spcBef>
                          <a:spcPts val="0"/>
                        </a:spcBef>
                        <a:spcAft>
                          <a:spcPts val="600"/>
                        </a:spcAft>
                      </a:pPr>
                      <a:r>
                        <a:rPr lang="en-US" sz="1600">
                          <a:effectLst/>
                        </a:rPr>
                        <a:t>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tc>
                <a:tc>
                  <a:txBody>
                    <a:bodyPr/>
                    <a:lstStyle/>
                    <a:p>
                      <a:pPr marL="0" marR="0" algn="ctr">
                        <a:spcBef>
                          <a:spcPts val="0"/>
                        </a:spcBef>
                        <a:spcAft>
                          <a:spcPts val="600"/>
                        </a:spcAft>
                      </a:pPr>
                      <a:r>
                        <a:rPr lang="en-US" sz="1600" dirty="0">
                          <a:effectLst/>
                        </a:rPr>
                        <a:t> </a:t>
                      </a:r>
                    </a:p>
                    <a:p>
                      <a:pPr marL="0" marR="0" algn="ctr">
                        <a:spcBef>
                          <a:spcPts val="0"/>
                        </a:spcBef>
                        <a:spcAft>
                          <a:spcPts val="600"/>
                        </a:spcAft>
                      </a:pPr>
                      <a:r>
                        <a:rPr lang="en-US" sz="1600" dirty="0">
                          <a:effectLst/>
                        </a:rPr>
                        <a:t>Database creation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tc>
                  <a:txBody>
                    <a:bodyPr/>
                    <a:lstStyle/>
                    <a:p>
                      <a:pPr marL="0" marR="0" algn="ctr">
                        <a:spcBef>
                          <a:spcPts val="0"/>
                        </a:spcBef>
                        <a:spcAft>
                          <a:spcPts val="600"/>
                        </a:spcAft>
                      </a:pPr>
                      <a:r>
                        <a:rPr lang="en-US" sz="1600" b="0" dirty="0">
                          <a:solidFill>
                            <a:schemeClr val="tx1"/>
                          </a:solidFill>
                          <a:effectLst/>
                        </a:rPr>
                        <a:t>Create database contains all of the authenticated user’s information such as their faces, masked faces, RF cards, etc...</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extLst>
                  <a:ext uri="{0D108BD9-81ED-4DB2-BD59-A6C34878D82A}">
                    <a16:rowId xmlns:a16="http://schemas.microsoft.com/office/drawing/2014/main" val="1182219468"/>
                  </a:ext>
                </a:extLst>
              </a:tr>
              <a:tr h="408114">
                <a:tc>
                  <a:txBody>
                    <a:bodyPr/>
                    <a:lstStyle/>
                    <a:p>
                      <a:pPr marL="0" marR="0" algn="ctr">
                        <a:spcBef>
                          <a:spcPts val="0"/>
                        </a:spcBef>
                        <a:spcAft>
                          <a:spcPts val="600"/>
                        </a:spcAft>
                      </a:pPr>
                      <a:r>
                        <a:rPr lang="en-US" sz="1600">
                          <a:effectLst/>
                        </a:rPr>
                        <a:t>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tc>
                <a:tc>
                  <a:txBody>
                    <a:bodyPr/>
                    <a:lstStyle/>
                    <a:p>
                      <a:pPr marL="0" marR="0" algn="ctr">
                        <a:spcBef>
                          <a:spcPts val="0"/>
                        </a:spcBef>
                        <a:spcAft>
                          <a:spcPts val="600"/>
                        </a:spcAft>
                      </a:pPr>
                      <a:r>
                        <a:rPr lang="en-US" sz="1600" dirty="0">
                          <a:effectLst/>
                        </a:rPr>
                        <a:t>RFID Hardware</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tc>
                  <a:txBody>
                    <a:bodyPr/>
                    <a:lstStyle/>
                    <a:p>
                      <a:pPr marL="0" marR="0" algn="ctr">
                        <a:spcBef>
                          <a:spcPts val="0"/>
                        </a:spcBef>
                        <a:spcAft>
                          <a:spcPts val="600"/>
                        </a:spcAft>
                      </a:pPr>
                      <a:r>
                        <a:rPr lang="en-US" sz="1600" b="0" dirty="0">
                          <a:solidFill>
                            <a:schemeClr val="tx1"/>
                          </a:solidFill>
                          <a:effectLst/>
                        </a:rPr>
                        <a:t>Connect the RFID hardware parts.</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extLst>
                  <a:ext uri="{0D108BD9-81ED-4DB2-BD59-A6C34878D82A}">
                    <a16:rowId xmlns:a16="http://schemas.microsoft.com/office/drawing/2014/main" val="1430169408"/>
                  </a:ext>
                </a:extLst>
              </a:tr>
              <a:tr h="823568">
                <a:tc>
                  <a:txBody>
                    <a:bodyPr/>
                    <a:lstStyle/>
                    <a:p>
                      <a:pPr marL="0" marR="0" algn="ctr">
                        <a:spcBef>
                          <a:spcPts val="0"/>
                        </a:spcBef>
                        <a:spcAft>
                          <a:spcPts val="600"/>
                        </a:spcAft>
                      </a:pPr>
                      <a:r>
                        <a:rPr lang="en-US" sz="1600">
                          <a:effectLst/>
                        </a:rPr>
                        <a:t> </a:t>
                      </a:r>
                    </a:p>
                    <a:p>
                      <a:pPr marL="0" marR="0" algn="ctr">
                        <a:spcBef>
                          <a:spcPts val="0"/>
                        </a:spcBef>
                        <a:spcAft>
                          <a:spcPts val="600"/>
                        </a:spcAft>
                      </a:pPr>
                      <a:r>
                        <a:rPr lang="en-US" sz="1600">
                          <a:effectLst/>
                        </a:rPr>
                        <a:t>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tc>
                <a:tc>
                  <a:txBody>
                    <a:bodyPr/>
                    <a:lstStyle/>
                    <a:p>
                      <a:pPr marL="0" marR="0" algn="ctr">
                        <a:spcBef>
                          <a:spcPts val="0"/>
                        </a:spcBef>
                        <a:spcAft>
                          <a:spcPts val="600"/>
                        </a:spcAft>
                      </a:pPr>
                      <a:r>
                        <a:rPr lang="en-US" sz="1600" b="0" dirty="0">
                          <a:solidFill>
                            <a:schemeClr val="tx1"/>
                          </a:solidFill>
                          <a:effectLst/>
                        </a:rPr>
                        <a:t> </a:t>
                      </a:r>
                    </a:p>
                    <a:p>
                      <a:pPr marL="0" marR="0" algn="ctr">
                        <a:spcBef>
                          <a:spcPts val="0"/>
                        </a:spcBef>
                        <a:spcAft>
                          <a:spcPts val="600"/>
                        </a:spcAft>
                      </a:pPr>
                      <a:r>
                        <a:rPr lang="en-US" sz="1600" b="0" dirty="0">
                          <a:solidFill>
                            <a:schemeClr val="tx1"/>
                          </a:solidFill>
                          <a:effectLst/>
                        </a:rPr>
                        <a:t>RFID Programming</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tc>
                  <a:txBody>
                    <a:bodyPr/>
                    <a:lstStyle/>
                    <a:p>
                      <a:pPr marL="0" marR="0" algn="ctr">
                        <a:spcBef>
                          <a:spcPts val="0"/>
                        </a:spcBef>
                        <a:spcAft>
                          <a:spcPts val="600"/>
                        </a:spcAft>
                      </a:pPr>
                      <a:r>
                        <a:rPr lang="en-US" sz="1600" b="0" dirty="0">
                          <a:solidFill>
                            <a:schemeClr val="tx1"/>
                          </a:solidFill>
                          <a:effectLst/>
                        </a:rPr>
                        <a:t> </a:t>
                      </a:r>
                    </a:p>
                    <a:p>
                      <a:pPr marL="0" marR="0" algn="ctr">
                        <a:spcBef>
                          <a:spcPts val="0"/>
                        </a:spcBef>
                        <a:spcAft>
                          <a:spcPts val="600"/>
                        </a:spcAft>
                      </a:pPr>
                      <a:r>
                        <a:rPr lang="en-US" sz="1600" b="0" dirty="0">
                          <a:solidFill>
                            <a:schemeClr val="tx1"/>
                          </a:solidFill>
                          <a:effectLst/>
                        </a:rPr>
                        <a:t>Coding the RFID reader and connect it with the dataset.</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9273" marR="59273" marT="0" marB="0">
                    <a:solidFill>
                      <a:schemeClr val="accent1">
                        <a:lumMod val="40000"/>
                        <a:lumOff val="60000"/>
                      </a:schemeClr>
                    </a:solidFill>
                  </a:tcPr>
                </a:tc>
                <a:extLst>
                  <a:ext uri="{0D108BD9-81ED-4DB2-BD59-A6C34878D82A}">
                    <a16:rowId xmlns:a16="http://schemas.microsoft.com/office/drawing/2014/main" val="752939213"/>
                  </a:ext>
                </a:extLst>
              </a:tr>
            </a:tbl>
          </a:graphicData>
        </a:graphic>
      </p:graphicFrame>
    </p:spTree>
    <p:extLst>
      <p:ext uri="{BB962C8B-B14F-4D97-AF65-F5344CB8AC3E}">
        <p14:creationId xmlns:p14="http://schemas.microsoft.com/office/powerpoint/2010/main" val="9543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2C7D-FA94-98FB-9472-1A9B53CB50DA}"/>
              </a:ext>
            </a:extLst>
          </p:cNvPr>
          <p:cNvSpPr>
            <a:spLocks noGrp="1"/>
          </p:cNvSpPr>
          <p:nvPr>
            <p:ph type="title"/>
          </p:nvPr>
        </p:nvSpPr>
        <p:spPr>
          <a:xfrm>
            <a:off x="428624" y="0"/>
            <a:ext cx="10772775" cy="1658198"/>
          </a:xfrm>
        </p:spPr>
        <p:txBody>
          <a:bodyPr/>
          <a:lstStyle/>
          <a:p>
            <a:r>
              <a:rPr lang="en-US" dirty="0"/>
              <a:t>Cont.</a:t>
            </a:r>
          </a:p>
        </p:txBody>
      </p:sp>
      <p:graphicFrame>
        <p:nvGraphicFramePr>
          <p:cNvPr id="4" name="Content Placeholder 3">
            <a:extLst>
              <a:ext uri="{FF2B5EF4-FFF2-40B4-BE49-F238E27FC236}">
                <a16:creationId xmlns:a16="http://schemas.microsoft.com/office/drawing/2014/main" id="{15304333-61CA-52B1-6F52-33CFD52A1B47}"/>
              </a:ext>
            </a:extLst>
          </p:cNvPr>
          <p:cNvGraphicFramePr>
            <a:graphicFrameLocks noGrp="1"/>
          </p:cNvGraphicFramePr>
          <p:nvPr>
            <p:ph idx="1"/>
            <p:extLst>
              <p:ext uri="{D42A27DB-BD31-4B8C-83A1-F6EECF244321}">
                <p14:modId xmlns:p14="http://schemas.microsoft.com/office/powerpoint/2010/main" val="839138336"/>
              </p:ext>
            </p:extLst>
          </p:nvPr>
        </p:nvGraphicFramePr>
        <p:xfrm>
          <a:off x="195943" y="1349829"/>
          <a:ext cx="11658599" cy="5421085"/>
        </p:xfrm>
        <a:graphic>
          <a:graphicData uri="http://schemas.openxmlformats.org/drawingml/2006/table">
            <a:tbl>
              <a:tblPr firstRow="1" firstCol="1" lastRow="1" lastCol="1" bandRow="1" bandCol="1">
                <a:tableStyleId>{5C22544A-7EE6-4342-B048-85BDC9FD1C3A}</a:tableStyleId>
              </a:tblPr>
              <a:tblGrid>
                <a:gridCol w="2028215">
                  <a:extLst>
                    <a:ext uri="{9D8B030D-6E8A-4147-A177-3AD203B41FA5}">
                      <a16:colId xmlns:a16="http://schemas.microsoft.com/office/drawing/2014/main" val="2084006236"/>
                    </a:ext>
                  </a:extLst>
                </a:gridCol>
                <a:gridCol w="3356043">
                  <a:extLst>
                    <a:ext uri="{9D8B030D-6E8A-4147-A177-3AD203B41FA5}">
                      <a16:colId xmlns:a16="http://schemas.microsoft.com/office/drawing/2014/main" val="3403460623"/>
                    </a:ext>
                  </a:extLst>
                </a:gridCol>
                <a:gridCol w="6274341">
                  <a:extLst>
                    <a:ext uri="{9D8B030D-6E8A-4147-A177-3AD203B41FA5}">
                      <a16:colId xmlns:a16="http://schemas.microsoft.com/office/drawing/2014/main" val="3657170375"/>
                    </a:ext>
                  </a:extLst>
                </a:gridCol>
              </a:tblGrid>
              <a:tr h="724785">
                <a:tc>
                  <a:txBody>
                    <a:bodyPr/>
                    <a:lstStyle/>
                    <a:p>
                      <a:pPr marL="0" marR="0" algn="ctr">
                        <a:spcBef>
                          <a:spcPts val="0"/>
                        </a:spcBef>
                        <a:spcAft>
                          <a:spcPts val="600"/>
                        </a:spcAft>
                      </a:pPr>
                      <a:r>
                        <a:rPr lang="en-US" sz="1800" dirty="0">
                          <a:effectLst/>
                        </a:rPr>
                        <a:t> </a:t>
                      </a:r>
                    </a:p>
                    <a:p>
                      <a:pPr marL="0" marR="0" algn="ctr">
                        <a:spcBef>
                          <a:spcPts val="0"/>
                        </a:spcBef>
                        <a:spcAft>
                          <a:spcPts val="600"/>
                        </a:spcAft>
                      </a:pPr>
                      <a:r>
                        <a:rPr lang="en-US" sz="1800" dirty="0">
                          <a:effectLst/>
                        </a:rPr>
                        <a:t>8</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tc>
                <a:tc>
                  <a:txBody>
                    <a:bodyPr/>
                    <a:lstStyle/>
                    <a:p>
                      <a:pPr marL="0" marR="0" algn="ctr">
                        <a:spcBef>
                          <a:spcPts val="0"/>
                        </a:spcBef>
                        <a:spcAft>
                          <a:spcPts val="600"/>
                        </a:spcAft>
                      </a:pPr>
                      <a:r>
                        <a:rPr lang="en-US" sz="1800" dirty="0">
                          <a:effectLst/>
                        </a:rPr>
                        <a:t> </a:t>
                      </a:r>
                    </a:p>
                    <a:p>
                      <a:pPr marL="0" marR="0" algn="ctr">
                        <a:spcBef>
                          <a:spcPts val="0"/>
                        </a:spcBef>
                        <a:spcAft>
                          <a:spcPts val="600"/>
                        </a:spcAft>
                      </a:pPr>
                      <a:r>
                        <a:rPr lang="en-US" sz="1800" b="0" dirty="0">
                          <a:solidFill>
                            <a:schemeClr val="tx1"/>
                          </a:solidFill>
                          <a:effectLst/>
                        </a:rPr>
                        <a:t>RFID Testing</a:t>
                      </a:r>
                      <a:endParaRPr lang="en-US" sz="18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tc>
                  <a:txBody>
                    <a:bodyPr/>
                    <a:lstStyle/>
                    <a:p>
                      <a:pPr marL="0" marR="0" algn="ctr">
                        <a:spcBef>
                          <a:spcPts val="0"/>
                        </a:spcBef>
                        <a:spcAft>
                          <a:spcPts val="600"/>
                        </a:spcAft>
                      </a:pPr>
                      <a:r>
                        <a:rPr lang="en-US" sz="1800" b="0" dirty="0">
                          <a:solidFill>
                            <a:schemeClr val="tx1"/>
                          </a:solidFill>
                          <a:effectLst/>
                        </a:rPr>
                        <a:t>Testing the RFID system after coding and make sure only authenticated users are able to use the system</a:t>
                      </a:r>
                      <a:endParaRPr lang="en-US" sz="18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extLst>
                  <a:ext uri="{0D108BD9-81ED-4DB2-BD59-A6C34878D82A}">
                    <a16:rowId xmlns:a16="http://schemas.microsoft.com/office/drawing/2014/main" val="1172388393"/>
                  </a:ext>
                </a:extLst>
              </a:tr>
              <a:tr h="724785">
                <a:tc>
                  <a:txBody>
                    <a:bodyPr/>
                    <a:lstStyle/>
                    <a:p>
                      <a:pPr marL="0" marR="0" algn="ctr">
                        <a:spcBef>
                          <a:spcPts val="0"/>
                        </a:spcBef>
                        <a:spcAft>
                          <a:spcPts val="600"/>
                        </a:spcAft>
                      </a:pPr>
                      <a:r>
                        <a:rPr lang="en-US" sz="1800" dirty="0">
                          <a:effectLst/>
                        </a:rPr>
                        <a:t> </a:t>
                      </a:r>
                    </a:p>
                    <a:p>
                      <a:pPr marL="0" marR="0" algn="ctr">
                        <a:spcBef>
                          <a:spcPts val="0"/>
                        </a:spcBef>
                        <a:spcAft>
                          <a:spcPts val="600"/>
                        </a:spcAft>
                      </a:pPr>
                      <a:r>
                        <a:rPr lang="en-US" sz="1800" dirty="0">
                          <a:effectLst/>
                        </a:rPr>
                        <a:t>11</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tc>
                <a:tc>
                  <a:txBody>
                    <a:bodyPr/>
                    <a:lstStyle/>
                    <a:p>
                      <a:pPr marL="0" marR="0" algn="ctr">
                        <a:spcBef>
                          <a:spcPts val="0"/>
                        </a:spcBef>
                        <a:spcAft>
                          <a:spcPts val="600"/>
                        </a:spcAft>
                      </a:pPr>
                      <a:r>
                        <a:rPr lang="en-US" sz="1800" dirty="0">
                          <a:effectLst/>
                        </a:rPr>
                        <a:t>Masked Face Recognition Programming</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tc>
                  <a:txBody>
                    <a:bodyPr/>
                    <a:lstStyle/>
                    <a:p>
                      <a:pPr marL="0" marR="0" algn="ctr">
                        <a:spcBef>
                          <a:spcPts val="0"/>
                        </a:spcBef>
                        <a:spcAft>
                          <a:spcPts val="600"/>
                        </a:spcAft>
                      </a:pPr>
                      <a:r>
                        <a:rPr lang="en-US" sz="1800" b="0" dirty="0">
                          <a:solidFill>
                            <a:schemeClr val="tx1"/>
                          </a:solidFill>
                          <a:effectLst/>
                        </a:rPr>
                        <a:t>Coding the masked face recognition side and connect it with the dataset.</a:t>
                      </a:r>
                      <a:endParaRPr lang="en-US" sz="18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extLst>
                  <a:ext uri="{0D108BD9-81ED-4DB2-BD59-A6C34878D82A}">
                    <a16:rowId xmlns:a16="http://schemas.microsoft.com/office/drawing/2014/main" val="709967194"/>
                  </a:ext>
                </a:extLst>
              </a:tr>
              <a:tr h="954596">
                <a:tc>
                  <a:txBody>
                    <a:bodyPr/>
                    <a:lstStyle/>
                    <a:p>
                      <a:pPr marL="0" marR="0" algn="ctr">
                        <a:spcBef>
                          <a:spcPts val="0"/>
                        </a:spcBef>
                        <a:spcAft>
                          <a:spcPts val="600"/>
                        </a:spcAft>
                      </a:pPr>
                      <a:r>
                        <a:rPr lang="en-US" sz="1800">
                          <a:effectLst/>
                        </a:rPr>
                        <a:t> </a:t>
                      </a:r>
                    </a:p>
                    <a:p>
                      <a:pPr marL="0" marR="0" algn="ctr">
                        <a:spcBef>
                          <a:spcPts val="0"/>
                        </a:spcBef>
                        <a:spcAft>
                          <a:spcPts val="600"/>
                        </a:spcAft>
                      </a:pPr>
                      <a:r>
                        <a:rPr lang="en-US" sz="1800">
                          <a:effectLst/>
                        </a:rPr>
                        <a:t>12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tc>
                <a:tc>
                  <a:txBody>
                    <a:bodyPr/>
                    <a:lstStyle/>
                    <a:p>
                      <a:pPr marL="0" marR="0" algn="ctr">
                        <a:spcBef>
                          <a:spcPts val="0"/>
                        </a:spcBef>
                        <a:spcAft>
                          <a:spcPts val="600"/>
                        </a:spcAft>
                      </a:pPr>
                      <a:r>
                        <a:rPr lang="en-US" sz="1800" dirty="0">
                          <a:effectLst/>
                        </a:rPr>
                        <a:t>Masked Face Recognition Testing</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tc>
                  <a:txBody>
                    <a:bodyPr/>
                    <a:lstStyle/>
                    <a:p>
                      <a:pPr marL="0" marR="0" algn="ctr">
                        <a:spcBef>
                          <a:spcPts val="0"/>
                        </a:spcBef>
                        <a:spcAft>
                          <a:spcPts val="600"/>
                        </a:spcAft>
                      </a:pPr>
                      <a:r>
                        <a:rPr lang="en-US" sz="1800" b="0" dirty="0">
                          <a:solidFill>
                            <a:schemeClr val="tx1"/>
                          </a:solidFill>
                          <a:effectLst/>
                        </a:rPr>
                        <a:t>Testing the masked face recognition side to make sure it’s working correctly and the possibility of wrong identification is under the specification.</a:t>
                      </a:r>
                      <a:endParaRPr lang="en-US" sz="18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extLst>
                  <a:ext uri="{0D108BD9-81ED-4DB2-BD59-A6C34878D82A}">
                    <a16:rowId xmlns:a16="http://schemas.microsoft.com/office/drawing/2014/main" val="3134087900"/>
                  </a:ext>
                </a:extLst>
              </a:tr>
              <a:tr h="443091">
                <a:tc>
                  <a:txBody>
                    <a:bodyPr/>
                    <a:lstStyle/>
                    <a:p>
                      <a:pPr marL="0" marR="0" algn="ctr">
                        <a:spcBef>
                          <a:spcPts val="0"/>
                        </a:spcBef>
                        <a:spcAft>
                          <a:spcPts val="600"/>
                        </a:spcAft>
                      </a:pPr>
                      <a:r>
                        <a:rPr lang="en-US" sz="1800">
                          <a:effectLst/>
                        </a:rPr>
                        <a:t>13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tc>
                <a:tc>
                  <a:txBody>
                    <a:bodyPr/>
                    <a:lstStyle/>
                    <a:p>
                      <a:pPr marL="0" marR="0" algn="ctr">
                        <a:spcBef>
                          <a:spcPts val="0"/>
                        </a:spcBef>
                        <a:spcAft>
                          <a:spcPts val="600"/>
                        </a:spcAft>
                      </a:pPr>
                      <a:r>
                        <a:rPr lang="en-US" sz="1800" dirty="0">
                          <a:effectLst/>
                        </a:rPr>
                        <a:t>Testing the hardware &amp; software</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tc>
                  <a:txBody>
                    <a:bodyPr/>
                    <a:lstStyle/>
                    <a:p>
                      <a:pPr marL="0" marR="0" algn="ctr">
                        <a:spcBef>
                          <a:spcPts val="0"/>
                        </a:spcBef>
                        <a:spcAft>
                          <a:spcPts val="600"/>
                        </a:spcAft>
                      </a:pPr>
                      <a:r>
                        <a:rPr lang="en-US" sz="1800" b="0" dirty="0">
                          <a:solidFill>
                            <a:schemeClr val="tx1"/>
                          </a:solidFill>
                          <a:effectLst/>
                        </a:rPr>
                        <a:t>Testing the system at all, hardware testing and software testing.</a:t>
                      </a:r>
                      <a:endParaRPr lang="en-US" sz="18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extLst>
                  <a:ext uri="{0D108BD9-81ED-4DB2-BD59-A6C34878D82A}">
                    <a16:rowId xmlns:a16="http://schemas.microsoft.com/office/drawing/2014/main" val="2388701524"/>
                  </a:ext>
                </a:extLst>
              </a:tr>
              <a:tr h="664635">
                <a:tc>
                  <a:txBody>
                    <a:bodyPr/>
                    <a:lstStyle/>
                    <a:p>
                      <a:pPr marL="0" marR="0" algn="ctr" rtl="0">
                        <a:spcBef>
                          <a:spcPts val="0"/>
                        </a:spcBef>
                        <a:spcAft>
                          <a:spcPts val="600"/>
                        </a:spcAft>
                      </a:pPr>
                      <a:r>
                        <a:rPr lang="en-US" sz="1800" dirty="0">
                          <a:effectLst/>
                        </a:rPr>
                        <a:t>16</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tc>
                <a:tc>
                  <a:txBody>
                    <a:bodyPr/>
                    <a:lstStyle/>
                    <a:p>
                      <a:pPr marL="0" marR="0" algn="ctr">
                        <a:spcBef>
                          <a:spcPts val="0"/>
                        </a:spcBef>
                        <a:spcAft>
                          <a:spcPts val="600"/>
                        </a:spcAft>
                      </a:pPr>
                      <a:r>
                        <a:rPr lang="en-US" sz="1800" dirty="0" err="1">
                          <a:effectLst/>
                        </a:rPr>
                        <a:t>Kadena</a:t>
                      </a:r>
                      <a:r>
                        <a:rPr lang="en-US" sz="1800" dirty="0">
                          <a:effectLst/>
                        </a:rPr>
                        <a:t> smart contract programming</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tc>
                  <a:txBody>
                    <a:bodyPr/>
                    <a:lstStyle/>
                    <a:p>
                      <a:pPr marL="0" marR="0" algn="ctr">
                        <a:spcBef>
                          <a:spcPts val="0"/>
                        </a:spcBef>
                        <a:spcAft>
                          <a:spcPts val="600"/>
                        </a:spcAft>
                      </a:pPr>
                      <a:r>
                        <a:rPr lang="en-US" sz="1800" b="0" dirty="0">
                          <a:solidFill>
                            <a:schemeClr val="tx1"/>
                          </a:solidFill>
                          <a:effectLst/>
                        </a:rPr>
                        <a:t>Coding the smart contract on KADENA Blockchain that will be used to validate the identity of users.</a:t>
                      </a:r>
                      <a:endParaRPr lang="en-US" sz="18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extLst>
                  <a:ext uri="{0D108BD9-81ED-4DB2-BD59-A6C34878D82A}">
                    <a16:rowId xmlns:a16="http://schemas.microsoft.com/office/drawing/2014/main" val="1355124276"/>
                  </a:ext>
                </a:extLst>
              </a:tr>
              <a:tr h="954596">
                <a:tc>
                  <a:txBody>
                    <a:bodyPr/>
                    <a:lstStyle/>
                    <a:p>
                      <a:pPr marL="0" marR="0" algn="ctr">
                        <a:spcBef>
                          <a:spcPts val="0"/>
                        </a:spcBef>
                        <a:spcAft>
                          <a:spcPts val="600"/>
                        </a:spcAft>
                      </a:pPr>
                      <a:r>
                        <a:rPr lang="en-US" sz="1800">
                          <a:effectLst/>
                        </a:rPr>
                        <a:t>17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tc>
                <a:tc>
                  <a:txBody>
                    <a:bodyPr/>
                    <a:lstStyle/>
                    <a:p>
                      <a:pPr marL="0" marR="0" algn="ctr">
                        <a:spcBef>
                          <a:spcPts val="0"/>
                        </a:spcBef>
                        <a:spcAft>
                          <a:spcPts val="600"/>
                        </a:spcAft>
                      </a:pPr>
                      <a:r>
                        <a:rPr lang="en-US" sz="1800" dirty="0" err="1">
                          <a:effectLst/>
                        </a:rPr>
                        <a:t>Kadena</a:t>
                      </a:r>
                      <a:r>
                        <a:rPr lang="en-US" sz="1800" dirty="0">
                          <a:effectLst/>
                        </a:rPr>
                        <a:t> smart contract testing</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tc>
                  <a:txBody>
                    <a:bodyPr/>
                    <a:lstStyle/>
                    <a:p>
                      <a:pPr marL="0" marR="0" algn="ctr">
                        <a:spcBef>
                          <a:spcPts val="0"/>
                        </a:spcBef>
                        <a:spcAft>
                          <a:spcPts val="600"/>
                        </a:spcAft>
                      </a:pPr>
                      <a:r>
                        <a:rPr lang="en-US" sz="1800" b="0" dirty="0">
                          <a:solidFill>
                            <a:schemeClr val="tx1"/>
                          </a:solidFill>
                          <a:effectLst/>
                        </a:rPr>
                        <a:t>Testing the smart contract and send it to a specialized auditing company (</a:t>
                      </a:r>
                      <a:r>
                        <a:rPr lang="en-US" sz="1800" b="0" dirty="0" err="1">
                          <a:solidFill>
                            <a:schemeClr val="tx1"/>
                          </a:solidFill>
                          <a:effectLst/>
                        </a:rPr>
                        <a:t>Certik</a:t>
                      </a:r>
                      <a:r>
                        <a:rPr lang="en-US" sz="1800" b="0" dirty="0">
                          <a:solidFill>
                            <a:schemeClr val="tx1"/>
                          </a:solidFill>
                          <a:effectLst/>
                        </a:rPr>
                        <a:t>) to ensure that there are no errors that allow the smart contract to be hacked</a:t>
                      </a:r>
                      <a:endParaRPr lang="en-US" sz="18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extLst>
                  <a:ext uri="{0D108BD9-81ED-4DB2-BD59-A6C34878D82A}">
                    <a16:rowId xmlns:a16="http://schemas.microsoft.com/office/drawing/2014/main" val="4102787613"/>
                  </a:ext>
                </a:extLst>
              </a:tr>
              <a:tr h="636398">
                <a:tc>
                  <a:txBody>
                    <a:bodyPr/>
                    <a:lstStyle/>
                    <a:p>
                      <a:pPr marL="0" marR="0" algn="ctr">
                        <a:spcBef>
                          <a:spcPts val="0"/>
                        </a:spcBef>
                        <a:spcAft>
                          <a:spcPts val="600"/>
                        </a:spcAft>
                      </a:pPr>
                      <a:r>
                        <a:rPr lang="en-US" sz="1800" dirty="0">
                          <a:effectLst/>
                        </a:rPr>
                        <a:t>18</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tc>
                <a:tc>
                  <a:txBody>
                    <a:bodyPr/>
                    <a:lstStyle/>
                    <a:p>
                      <a:pPr marL="0" marR="0" algn="ctr">
                        <a:spcBef>
                          <a:spcPts val="0"/>
                        </a:spcBef>
                        <a:spcAft>
                          <a:spcPts val="600"/>
                        </a:spcAft>
                      </a:pPr>
                      <a:r>
                        <a:rPr lang="en-US" sz="1800" dirty="0">
                          <a:effectLst/>
                        </a:rPr>
                        <a:t>System test with smart contract</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tc>
                  <a:txBody>
                    <a:bodyPr/>
                    <a:lstStyle/>
                    <a:p>
                      <a:pPr marL="0" marR="0" algn="ctr">
                        <a:spcBef>
                          <a:spcPts val="0"/>
                        </a:spcBef>
                        <a:spcAft>
                          <a:spcPts val="600"/>
                        </a:spcAft>
                      </a:pPr>
                      <a:r>
                        <a:rPr lang="en-US" sz="1800" b="0" dirty="0">
                          <a:solidFill>
                            <a:schemeClr val="tx1"/>
                          </a:solidFill>
                          <a:effectLst/>
                        </a:rPr>
                        <a:t>Testing the system at all with the smart contract and the consensus protocol</a:t>
                      </a:r>
                      <a:endParaRPr lang="en-US" sz="18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extLst>
                  <a:ext uri="{0D108BD9-81ED-4DB2-BD59-A6C34878D82A}">
                    <a16:rowId xmlns:a16="http://schemas.microsoft.com/office/drawing/2014/main" val="787518109"/>
                  </a:ext>
                </a:extLst>
              </a:tr>
              <a:tr h="318199">
                <a:tc>
                  <a:txBody>
                    <a:bodyPr/>
                    <a:lstStyle/>
                    <a:p>
                      <a:pPr marL="0" marR="0" algn="ctr">
                        <a:spcBef>
                          <a:spcPts val="0"/>
                        </a:spcBef>
                        <a:spcAft>
                          <a:spcPts val="600"/>
                        </a:spcAft>
                      </a:pPr>
                      <a:r>
                        <a:rPr lang="en-US" sz="1800">
                          <a:effectLst/>
                        </a:rPr>
                        <a:t>19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tc>
                <a:tc>
                  <a:txBody>
                    <a:bodyPr/>
                    <a:lstStyle/>
                    <a:p>
                      <a:pPr marL="0" marR="0" algn="ctr">
                        <a:spcBef>
                          <a:spcPts val="0"/>
                        </a:spcBef>
                        <a:spcAft>
                          <a:spcPts val="600"/>
                        </a:spcAft>
                      </a:pPr>
                      <a:r>
                        <a:rPr lang="en-US" sz="1800" b="0" dirty="0">
                          <a:solidFill>
                            <a:schemeClr val="tx1"/>
                          </a:solidFill>
                          <a:effectLst/>
                        </a:rPr>
                        <a:t>Deployment</a:t>
                      </a:r>
                      <a:endParaRPr lang="en-US" sz="18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tc>
                  <a:txBody>
                    <a:bodyPr/>
                    <a:lstStyle/>
                    <a:p>
                      <a:pPr marL="0" marR="0" algn="ctr">
                        <a:spcBef>
                          <a:spcPts val="0"/>
                        </a:spcBef>
                        <a:spcAft>
                          <a:spcPts val="600"/>
                        </a:spcAft>
                      </a:pPr>
                      <a:r>
                        <a:rPr lang="en-US" sz="1800" b="0" dirty="0">
                          <a:solidFill>
                            <a:schemeClr val="tx1"/>
                          </a:solidFill>
                          <a:effectLst/>
                        </a:rPr>
                        <a:t>Deployment </a:t>
                      </a:r>
                      <a:endParaRPr lang="en-US" sz="18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46" marR="44146" marT="0" marB="0">
                    <a:solidFill>
                      <a:schemeClr val="accent1">
                        <a:lumMod val="40000"/>
                        <a:lumOff val="60000"/>
                      </a:schemeClr>
                    </a:solidFill>
                  </a:tcPr>
                </a:tc>
                <a:extLst>
                  <a:ext uri="{0D108BD9-81ED-4DB2-BD59-A6C34878D82A}">
                    <a16:rowId xmlns:a16="http://schemas.microsoft.com/office/drawing/2014/main" val="3164934497"/>
                  </a:ext>
                </a:extLst>
              </a:tr>
            </a:tbl>
          </a:graphicData>
        </a:graphic>
      </p:graphicFrame>
    </p:spTree>
    <p:extLst>
      <p:ext uri="{BB962C8B-B14F-4D97-AF65-F5344CB8AC3E}">
        <p14:creationId xmlns:p14="http://schemas.microsoft.com/office/powerpoint/2010/main" val="180954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8602-3178-7FCE-D17F-8C50EFF8054D}"/>
              </a:ext>
            </a:extLst>
          </p:cNvPr>
          <p:cNvSpPr>
            <a:spLocks noGrp="1"/>
          </p:cNvSpPr>
          <p:nvPr>
            <p:ph type="title"/>
          </p:nvPr>
        </p:nvSpPr>
        <p:spPr/>
        <p:txBody>
          <a:bodyPr/>
          <a:lstStyle/>
          <a:p>
            <a:r>
              <a:rPr lang="en-US" dirty="0"/>
              <a:t>Gant Chart</a:t>
            </a:r>
          </a:p>
        </p:txBody>
      </p:sp>
      <p:pic>
        <p:nvPicPr>
          <p:cNvPr id="4" name="Content Placeholder 3">
            <a:extLst>
              <a:ext uri="{FF2B5EF4-FFF2-40B4-BE49-F238E27FC236}">
                <a16:creationId xmlns:a16="http://schemas.microsoft.com/office/drawing/2014/main" id="{F5E9BEF8-C3C2-2F68-0269-53BFC525D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1" y="1933866"/>
            <a:ext cx="7953894" cy="3987963"/>
          </a:xfrm>
          <a:prstGeom prst="rect">
            <a:avLst/>
          </a:prstGeom>
        </p:spPr>
      </p:pic>
    </p:spTree>
    <p:extLst>
      <p:ext uri="{BB962C8B-B14F-4D97-AF65-F5344CB8AC3E}">
        <p14:creationId xmlns:p14="http://schemas.microsoft.com/office/powerpoint/2010/main" val="97304720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144</TotalTime>
  <Words>1469</Words>
  <Application>Microsoft Office PowerPoint</Application>
  <PresentationFormat>Widescreen</PresentationFormat>
  <Paragraphs>416</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Symbol</vt:lpstr>
      <vt:lpstr>Times New Roman</vt:lpstr>
      <vt:lpstr>Trebuchet MS</vt:lpstr>
      <vt:lpstr>Wingdings</vt:lpstr>
      <vt:lpstr>Metropolitan</vt:lpstr>
      <vt:lpstr>Masked Face Recognition System </vt:lpstr>
      <vt:lpstr>Cost Estimation</vt:lpstr>
      <vt:lpstr>Cont.</vt:lpstr>
      <vt:lpstr>Project Performance </vt:lpstr>
      <vt:lpstr> Duration Estimate </vt:lpstr>
      <vt:lpstr>Reporting Requirements </vt:lpstr>
      <vt:lpstr>Activity List </vt:lpstr>
      <vt:lpstr>Cont.</vt:lpstr>
      <vt:lpstr>Gant Chart</vt:lpstr>
      <vt:lpstr>Cont.</vt:lpstr>
      <vt:lpstr>Implementation</vt:lpstr>
      <vt:lpstr>Pareto Diagram </vt:lpstr>
      <vt:lpstr>Project Organization</vt:lpstr>
      <vt:lpstr>Approved Changes</vt:lpstr>
      <vt:lpstr>Contract Conditions</vt:lpstr>
      <vt:lpstr>Information Accessibility</vt:lpstr>
      <vt:lpstr>Training Requirements</vt:lpstr>
      <vt:lpstr>Contingency Plans</vt:lpstr>
      <vt:lpstr>Quality Analysis</vt:lpstr>
      <vt:lpstr>Achievement of Project Objectives</vt:lpstr>
      <vt:lpstr>10.0 Project Archives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Face Recognition System </dc:title>
  <dc:creator>Ahmad Jawabreh</dc:creator>
  <cp:lastModifiedBy>Ahmad Jawabreh</cp:lastModifiedBy>
  <cp:revision>1</cp:revision>
  <dcterms:created xsi:type="dcterms:W3CDTF">2022-05-26T01:29:59Z</dcterms:created>
  <dcterms:modified xsi:type="dcterms:W3CDTF">2022-05-26T03:54:28Z</dcterms:modified>
</cp:coreProperties>
</file>