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C56E54-6C8F-42EA-B5A8-672C7172AD86}"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0C4E7-775B-4D3A-B932-615B4961867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18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56E54-6C8F-42EA-B5A8-672C7172AD86}"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0C4E7-775B-4D3A-B932-615B49618676}" type="slidenum">
              <a:rPr lang="en-US" smtClean="0"/>
              <a:t>‹#›</a:t>
            </a:fld>
            <a:endParaRPr lang="en-US"/>
          </a:p>
        </p:txBody>
      </p:sp>
    </p:spTree>
    <p:extLst>
      <p:ext uri="{BB962C8B-B14F-4D97-AF65-F5344CB8AC3E}">
        <p14:creationId xmlns:p14="http://schemas.microsoft.com/office/powerpoint/2010/main" val="3312589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56E54-6C8F-42EA-B5A8-672C7172AD86}"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0C4E7-775B-4D3A-B932-615B49618676}" type="slidenum">
              <a:rPr lang="en-US" smtClean="0"/>
              <a:t>‹#›</a:t>
            </a:fld>
            <a:endParaRPr lang="en-US"/>
          </a:p>
        </p:txBody>
      </p:sp>
    </p:spTree>
    <p:extLst>
      <p:ext uri="{BB962C8B-B14F-4D97-AF65-F5344CB8AC3E}">
        <p14:creationId xmlns:p14="http://schemas.microsoft.com/office/powerpoint/2010/main" val="342673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C56E54-6C8F-42EA-B5A8-672C7172AD86}"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0C4E7-775B-4D3A-B932-615B49618676}" type="slidenum">
              <a:rPr lang="en-US" smtClean="0"/>
              <a:t>‹#›</a:t>
            </a:fld>
            <a:endParaRPr lang="en-US"/>
          </a:p>
        </p:txBody>
      </p:sp>
    </p:spTree>
    <p:extLst>
      <p:ext uri="{BB962C8B-B14F-4D97-AF65-F5344CB8AC3E}">
        <p14:creationId xmlns:p14="http://schemas.microsoft.com/office/powerpoint/2010/main" val="2667794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C56E54-6C8F-42EA-B5A8-672C7172AD86}"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0C4E7-775B-4D3A-B932-615B4961867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00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C56E54-6C8F-42EA-B5A8-672C7172AD86}"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0C4E7-775B-4D3A-B932-615B49618676}" type="slidenum">
              <a:rPr lang="en-US" smtClean="0"/>
              <a:t>‹#›</a:t>
            </a:fld>
            <a:endParaRPr lang="en-US"/>
          </a:p>
        </p:txBody>
      </p:sp>
    </p:spTree>
    <p:extLst>
      <p:ext uri="{BB962C8B-B14F-4D97-AF65-F5344CB8AC3E}">
        <p14:creationId xmlns:p14="http://schemas.microsoft.com/office/powerpoint/2010/main" val="1868032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C56E54-6C8F-42EA-B5A8-672C7172AD86}"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0C4E7-775B-4D3A-B932-615B49618676}" type="slidenum">
              <a:rPr lang="en-US" smtClean="0"/>
              <a:t>‹#›</a:t>
            </a:fld>
            <a:endParaRPr lang="en-US"/>
          </a:p>
        </p:txBody>
      </p:sp>
    </p:spTree>
    <p:extLst>
      <p:ext uri="{BB962C8B-B14F-4D97-AF65-F5344CB8AC3E}">
        <p14:creationId xmlns:p14="http://schemas.microsoft.com/office/powerpoint/2010/main" val="1667250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C56E54-6C8F-42EA-B5A8-672C7172AD86}"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0C4E7-775B-4D3A-B932-615B49618676}" type="slidenum">
              <a:rPr lang="en-US" smtClean="0"/>
              <a:t>‹#›</a:t>
            </a:fld>
            <a:endParaRPr lang="en-US"/>
          </a:p>
        </p:txBody>
      </p:sp>
    </p:spTree>
    <p:extLst>
      <p:ext uri="{BB962C8B-B14F-4D97-AF65-F5344CB8AC3E}">
        <p14:creationId xmlns:p14="http://schemas.microsoft.com/office/powerpoint/2010/main" val="54853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C56E54-6C8F-42EA-B5A8-672C7172AD86}" type="datetimeFigureOut">
              <a:rPr lang="en-US" smtClean="0"/>
              <a:t>5/13/2022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AC0C4E7-775B-4D3A-B932-615B49618676}" type="slidenum">
              <a:rPr lang="en-US" smtClean="0"/>
              <a:t>‹#›</a:t>
            </a:fld>
            <a:endParaRPr lang="en-US"/>
          </a:p>
        </p:txBody>
      </p:sp>
    </p:spTree>
    <p:extLst>
      <p:ext uri="{BB962C8B-B14F-4D97-AF65-F5344CB8AC3E}">
        <p14:creationId xmlns:p14="http://schemas.microsoft.com/office/powerpoint/2010/main" val="2530112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7C56E54-6C8F-42EA-B5A8-672C7172AD86}" type="datetimeFigureOut">
              <a:rPr lang="en-US" smtClean="0"/>
              <a:t>5/13/2022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C0C4E7-775B-4D3A-B932-615B49618676}" type="slidenum">
              <a:rPr lang="en-US" smtClean="0"/>
              <a:t>‹#›</a:t>
            </a:fld>
            <a:endParaRPr lang="en-US"/>
          </a:p>
        </p:txBody>
      </p:sp>
    </p:spTree>
    <p:extLst>
      <p:ext uri="{BB962C8B-B14F-4D97-AF65-F5344CB8AC3E}">
        <p14:creationId xmlns:p14="http://schemas.microsoft.com/office/powerpoint/2010/main" val="428826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C56E54-6C8F-42EA-B5A8-672C7172AD86}"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0C4E7-775B-4D3A-B932-615B49618676}" type="slidenum">
              <a:rPr lang="en-US" smtClean="0"/>
              <a:t>‹#›</a:t>
            </a:fld>
            <a:endParaRPr lang="en-US"/>
          </a:p>
        </p:txBody>
      </p:sp>
    </p:spTree>
    <p:extLst>
      <p:ext uri="{BB962C8B-B14F-4D97-AF65-F5344CB8AC3E}">
        <p14:creationId xmlns:p14="http://schemas.microsoft.com/office/powerpoint/2010/main" val="125595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C56E54-6C8F-42EA-B5A8-672C7172AD86}" type="datetimeFigureOut">
              <a:rPr lang="en-US" smtClean="0"/>
              <a:t>5/13/2022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C0C4E7-775B-4D3A-B932-615B4961867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95110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Zaidmoh@proton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7760-05DF-E9E1-DDEF-F973CEF5C842}"/>
              </a:ext>
            </a:extLst>
          </p:cNvPr>
          <p:cNvSpPr>
            <a:spLocks noGrp="1"/>
          </p:cNvSpPr>
          <p:nvPr>
            <p:ph type="ctrTitle"/>
          </p:nvPr>
        </p:nvSpPr>
        <p:spPr>
          <a:xfrm>
            <a:off x="1062182" y="746760"/>
            <a:ext cx="10434320" cy="3566160"/>
          </a:xfrm>
        </p:spPr>
        <p:txBody>
          <a:bodyPr/>
          <a:lstStyle/>
          <a:p>
            <a:r>
              <a:rPr lang="en-US" dirty="0"/>
              <a:t>Masked Face Recognition</a:t>
            </a:r>
          </a:p>
        </p:txBody>
      </p:sp>
      <p:sp>
        <p:nvSpPr>
          <p:cNvPr id="3" name="Subtitle 2">
            <a:extLst>
              <a:ext uri="{FF2B5EF4-FFF2-40B4-BE49-F238E27FC236}">
                <a16:creationId xmlns:a16="http://schemas.microsoft.com/office/drawing/2014/main" id="{C25E02B2-7EFF-DEDC-FE8D-18649AE3B2D6}"/>
              </a:ext>
            </a:extLst>
          </p:cNvPr>
          <p:cNvSpPr>
            <a:spLocks noGrp="1"/>
          </p:cNvSpPr>
          <p:nvPr>
            <p:ph type="subTitle" idx="1"/>
          </p:nvPr>
        </p:nvSpPr>
        <p:spPr>
          <a:xfrm>
            <a:off x="1066800" y="4658820"/>
            <a:ext cx="10058400" cy="1143000"/>
          </a:xfrm>
        </p:spPr>
        <p:txBody>
          <a:bodyPr>
            <a:normAutofit fontScale="85000" lnSpcReduction="20000"/>
          </a:bodyPr>
          <a:lstStyle/>
          <a:p>
            <a:r>
              <a:rPr lang="en-US" dirty="0"/>
              <a:t>Ahmad jawabreh</a:t>
            </a:r>
          </a:p>
          <a:p>
            <a:r>
              <a:rPr lang="en-US" dirty="0"/>
              <a:t>Zaid Mohtaseb</a:t>
            </a:r>
          </a:p>
          <a:p>
            <a:r>
              <a:rPr lang="en-US" dirty="0"/>
              <a:t>Ferhat bal</a:t>
            </a:r>
          </a:p>
        </p:txBody>
      </p:sp>
    </p:spTree>
    <p:extLst>
      <p:ext uri="{BB962C8B-B14F-4D97-AF65-F5344CB8AC3E}">
        <p14:creationId xmlns:p14="http://schemas.microsoft.com/office/powerpoint/2010/main" val="135363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2614B-F1E1-A9EC-B780-1BC3F3218E7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EFB15963-DD3E-293B-6A27-E724F8A0D270}"/>
              </a:ext>
            </a:extLst>
          </p:cNvPr>
          <p:cNvSpPr>
            <a:spLocks noGrp="1"/>
          </p:cNvSpPr>
          <p:nvPr>
            <p:ph idx="1"/>
          </p:nvPr>
        </p:nvSpPr>
        <p:spPr/>
        <p:txBody>
          <a:bodyPr/>
          <a:lstStyle/>
          <a:p>
            <a:r>
              <a:rPr lang="en-US" sz="1800" dirty="0">
                <a:effectLst/>
                <a:latin typeface="Trebuchet MS" panose="020B0603020202020204" pitchFamily="34" charset="0"/>
                <a:ea typeface="Times New Roman" panose="02020603050405020304" pitchFamily="18" charset="0"/>
              </a:rPr>
              <a:t> Project Reports</a:t>
            </a:r>
            <a:endParaRPr lang="en-US" sz="1800" dirty="0">
              <a:effectLst/>
              <a:latin typeface="Times New Roman" panose="02020603050405020304" pitchFamily="18" charset="0"/>
              <a:ea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06622F19-93B4-7C78-F9C7-5B1C2E79E7E6}"/>
              </a:ext>
            </a:extLst>
          </p:cNvPr>
          <p:cNvGraphicFramePr>
            <a:graphicFrameLocks noGrp="1"/>
          </p:cNvGraphicFramePr>
          <p:nvPr>
            <p:extLst>
              <p:ext uri="{D42A27DB-BD31-4B8C-83A1-F6EECF244321}">
                <p14:modId xmlns:p14="http://schemas.microsoft.com/office/powerpoint/2010/main" val="3297133495"/>
              </p:ext>
            </p:extLst>
          </p:nvPr>
        </p:nvGraphicFramePr>
        <p:xfrm>
          <a:off x="1280160" y="2235200"/>
          <a:ext cx="10728960" cy="4023360"/>
        </p:xfrm>
        <a:graphic>
          <a:graphicData uri="http://schemas.openxmlformats.org/drawingml/2006/table">
            <a:tbl>
              <a:tblPr firstRow="1" firstCol="1" lastRow="1" lastCol="1" bandRow="1" bandCol="1">
                <a:tableStyleId>{5C22544A-7EE6-4342-B048-85BDC9FD1C3A}</a:tableStyleId>
              </a:tblPr>
              <a:tblGrid>
                <a:gridCol w="2003277">
                  <a:extLst>
                    <a:ext uri="{9D8B030D-6E8A-4147-A177-3AD203B41FA5}">
                      <a16:colId xmlns:a16="http://schemas.microsoft.com/office/drawing/2014/main" val="3363361968"/>
                    </a:ext>
                  </a:extLst>
                </a:gridCol>
                <a:gridCol w="1735501">
                  <a:extLst>
                    <a:ext uri="{9D8B030D-6E8A-4147-A177-3AD203B41FA5}">
                      <a16:colId xmlns:a16="http://schemas.microsoft.com/office/drawing/2014/main" val="2644628345"/>
                    </a:ext>
                  </a:extLst>
                </a:gridCol>
                <a:gridCol w="1491254">
                  <a:extLst>
                    <a:ext uri="{9D8B030D-6E8A-4147-A177-3AD203B41FA5}">
                      <a16:colId xmlns:a16="http://schemas.microsoft.com/office/drawing/2014/main" val="1710167881"/>
                    </a:ext>
                  </a:extLst>
                </a:gridCol>
                <a:gridCol w="2016722">
                  <a:extLst>
                    <a:ext uri="{9D8B030D-6E8A-4147-A177-3AD203B41FA5}">
                      <a16:colId xmlns:a16="http://schemas.microsoft.com/office/drawing/2014/main" val="3303382164"/>
                    </a:ext>
                  </a:extLst>
                </a:gridCol>
                <a:gridCol w="1478929">
                  <a:extLst>
                    <a:ext uri="{9D8B030D-6E8A-4147-A177-3AD203B41FA5}">
                      <a16:colId xmlns:a16="http://schemas.microsoft.com/office/drawing/2014/main" val="1161678555"/>
                    </a:ext>
                  </a:extLst>
                </a:gridCol>
                <a:gridCol w="2003277">
                  <a:extLst>
                    <a:ext uri="{9D8B030D-6E8A-4147-A177-3AD203B41FA5}">
                      <a16:colId xmlns:a16="http://schemas.microsoft.com/office/drawing/2014/main" val="88142256"/>
                    </a:ext>
                  </a:extLst>
                </a:gridCol>
              </a:tblGrid>
              <a:tr h="1237957">
                <a:tc>
                  <a:txBody>
                    <a:bodyPr/>
                    <a:lstStyle/>
                    <a:p>
                      <a:pPr marL="0" marR="0" algn="ctr">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Data Needed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Frequency of Collection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Responsible Party for Data Collection &amp; Analysis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Report Media &amp; Format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Responsible Party for Distributing Report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88328662"/>
                  </a:ext>
                </a:extLst>
              </a:tr>
              <a:tr h="618978">
                <a:tc>
                  <a:txBody>
                    <a:bodyPr/>
                    <a:lstStyle/>
                    <a:p>
                      <a:pPr marL="0" marR="0">
                        <a:spcBef>
                          <a:spcPts val="0"/>
                        </a:spcBef>
                        <a:spcAft>
                          <a:spcPts val="0"/>
                        </a:spcAft>
                      </a:pPr>
                      <a:r>
                        <a:rPr lang="en-US" sz="1200">
                          <a:effectLst/>
                        </a:rPr>
                        <a:t>Schedule Status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Tracking Gantt Chart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Weekly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Ahmad Jawabreh</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Status Form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Ahmad Jawabreh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70720530"/>
                  </a:ext>
                </a:extLst>
              </a:tr>
              <a:tr h="1237957">
                <a:tc>
                  <a:txBody>
                    <a:bodyPr/>
                    <a:lstStyle/>
                    <a:p>
                      <a:pPr marL="0" marR="0">
                        <a:spcBef>
                          <a:spcPts val="0"/>
                        </a:spcBef>
                        <a:spcAft>
                          <a:spcPts val="0"/>
                        </a:spcAft>
                      </a:pPr>
                      <a:r>
                        <a:rPr lang="en-US" sz="1200">
                          <a:effectLst/>
                        </a:rPr>
                        <a:t>Work Progress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Tracking weakly achievements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Weekly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Zaid Mohtaseb</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Work Progress form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Zaid Mohtaseb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40912871"/>
                  </a:ext>
                </a:extLst>
              </a:tr>
              <a:tr h="928468">
                <a:tc>
                  <a:txBody>
                    <a:bodyPr/>
                    <a:lstStyle/>
                    <a:p>
                      <a:pPr marL="0" marR="0">
                        <a:spcBef>
                          <a:spcPts val="0"/>
                        </a:spcBef>
                        <a:spcAft>
                          <a:spcPts val="0"/>
                        </a:spcAft>
                      </a:pPr>
                      <a:r>
                        <a:rPr lang="en-US" sz="1200">
                          <a:effectLst/>
                        </a:rPr>
                        <a:t>Software quality audit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 </a:t>
                      </a:r>
                    </a:p>
                    <a:p>
                      <a:pPr marL="0" marR="0">
                        <a:spcBef>
                          <a:spcPts val="0"/>
                        </a:spcBef>
                        <a:spcAft>
                          <a:spcPts val="0"/>
                        </a:spcAft>
                      </a:pPr>
                      <a:r>
                        <a:rPr lang="en-US" sz="1200">
                          <a:effectLst/>
                        </a:rPr>
                        <a:t>System code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Weekly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Ferhat Bal</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Software quality form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Ferhat Bal</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03455568"/>
                  </a:ext>
                </a:extLst>
              </a:tr>
            </a:tbl>
          </a:graphicData>
        </a:graphic>
      </p:graphicFrame>
    </p:spTree>
    <p:extLst>
      <p:ext uri="{BB962C8B-B14F-4D97-AF65-F5344CB8AC3E}">
        <p14:creationId xmlns:p14="http://schemas.microsoft.com/office/powerpoint/2010/main" val="287734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0BB9-6F88-9A62-415D-394D79E93CB3}"/>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FEFD7F86-42CE-C99F-0B27-EBBC49F65C8E}"/>
              </a:ext>
            </a:extLst>
          </p:cNvPr>
          <p:cNvSpPr>
            <a:spLocks noGrp="1"/>
          </p:cNvSpPr>
          <p:nvPr>
            <p:ph idx="1"/>
          </p:nvPr>
        </p:nvSpPr>
        <p:spPr/>
        <p:txBody>
          <a:bodyPr/>
          <a:lstStyle/>
          <a:p>
            <a:pPr>
              <a:buFont typeface="Wingdings" panose="05000000000000000000" pitchFamily="2" charset="2"/>
              <a:buChar char="v"/>
            </a:pPr>
            <a:endParaRPr lang="en-US" sz="1800" dirty="0">
              <a:effectLst/>
              <a:latin typeface="Trebuchet MS" panose="020B060302020202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effectLst/>
                <a:latin typeface="Trebuchet MS" panose="020B0603020202020204" pitchFamily="34" charset="0"/>
                <a:ea typeface="Times New Roman" panose="02020603050405020304" pitchFamily="18" charset="0"/>
                <a:cs typeface="Times New Roman" panose="02020603050405020304" pitchFamily="18" charset="0"/>
              </a:rPr>
              <a:t> Project Information Accessibility</a:t>
            </a:r>
          </a:p>
          <a:p>
            <a:endParaRPr lang="en-US" sz="1800" dirty="0">
              <a:latin typeface="Trebuchet MS" panose="020B0603020202020204" pitchFamily="34" charset="0"/>
              <a:cs typeface="Times New Roman" panose="02020603050405020304" pitchFamily="18" charset="0"/>
            </a:endParaRPr>
          </a:p>
          <a:p>
            <a:pPr marL="0" indent="0">
              <a:buNone/>
            </a:pPr>
            <a:r>
              <a:rPr lang="en-US" sz="1800" dirty="0">
                <a:effectLst/>
                <a:latin typeface="Trebuchet MS" panose="020B0603020202020204" pitchFamily="34" charset="0"/>
                <a:ea typeface="Times New Roman" panose="02020603050405020304" pitchFamily="18" charset="0"/>
              </a:rPr>
              <a:t>According to our company aims, there will be no centralize storing of the data all of our documentations and data will be storing using file chain protocol (file coin protocol), which give us a protocol to use thousands of distributed nodes around the world to store our data encrypted and distributed.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487516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1F4D-9E03-AC13-DE6B-8FFBAF48C5AB}"/>
              </a:ext>
            </a:extLst>
          </p:cNvPr>
          <p:cNvSpPr>
            <a:spLocks noGrp="1"/>
          </p:cNvSpPr>
          <p:nvPr>
            <p:ph type="title"/>
          </p:nvPr>
        </p:nvSpPr>
        <p:spPr/>
        <p:txBody>
          <a:bodyPr/>
          <a:lstStyle/>
          <a:p>
            <a:r>
              <a:rPr lang="en-US" dirty="0"/>
              <a:t>Contract Agreement </a:t>
            </a:r>
          </a:p>
        </p:txBody>
      </p:sp>
      <p:sp>
        <p:nvSpPr>
          <p:cNvPr id="3" name="Content Placeholder 2">
            <a:extLst>
              <a:ext uri="{FF2B5EF4-FFF2-40B4-BE49-F238E27FC236}">
                <a16:creationId xmlns:a16="http://schemas.microsoft.com/office/drawing/2014/main" id="{BEEDC697-C8E0-FB4F-E761-0992867DCF85}"/>
              </a:ext>
            </a:extLst>
          </p:cNvPr>
          <p:cNvSpPr>
            <a:spLocks noGrp="1"/>
          </p:cNvSpPr>
          <p:nvPr>
            <p:ph idx="1"/>
          </p:nvPr>
        </p:nvSpPr>
        <p:spPr>
          <a:xfrm>
            <a:off x="1097280" y="1845734"/>
            <a:ext cx="10058400" cy="4443306"/>
          </a:xfrm>
        </p:spPr>
        <p:txBody>
          <a:bodyPr>
            <a:normAutofit fontScale="92500" lnSpcReduction="10000"/>
          </a:bodyPr>
          <a:lstStyle/>
          <a:p>
            <a:pPr>
              <a:buFont typeface="Wingdings" panose="05000000000000000000" pitchFamily="2" charset="2"/>
              <a:buChar char="v"/>
            </a:pPr>
            <a:r>
              <a:rPr lang="en-US" sz="1800" u="sng" dirty="0">
                <a:effectLst/>
                <a:latin typeface="Trebuchet MS" panose="020B0603020202020204" pitchFamily="34" charset="0"/>
                <a:ea typeface="Times New Roman" panose="02020603050405020304" pitchFamily="18" charset="0"/>
                <a:cs typeface="Arial" panose="020B0604020202020204" pitchFamily="34" charset="0"/>
              </a:rPr>
              <a:t> Incentives:</a:t>
            </a:r>
            <a:br>
              <a:rPr lang="en-US" sz="1800" u="sng" dirty="0">
                <a:effectLst/>
                <a:latin typeface="Trebuchet MS" panose="020B0603020202020204" pitchFamily="34" charset="0"/>
                <a:ea typeface="Times New Roman" panose="02020603050405020304" pitchFamily="18" charset="0"/>
                <a:cs typeface="Arial" panose="020B0604020202020204" pitchFamily="34" charset="0"/>
              </a:rPr>
            </a:br>
            <a:endParaRPr lang="en-US" sz="1800" dirty="0">
              <a:latin typeface="Trebuchet MS" panose="020B0603020202020204" pitchFamily="34" charset="0"/>
              <a:cs typeface="Arial" panose="020B0604020202020204" pitchFamily="34" charset="0"/>
            </a:endParaRPr>
          </a:p>
          <a:p>
            <a:pPr marR="0" lvl="0" algn="just" rtl="0">
              <a:lnSpc>
                <a:spcPct val="110000"/>
              </a:lnSpc>
              <a:spcBef>
                <a:spcPts val="0"/>
              </a:spcBef>
              <a:spcAft>
                <a:spcPts val="600"/>
              </a:spcAft>
              <a:buFont typeface="Wingdings" panose="05000000000000000000" pitchFamily="2" charset="2"/>
              <a:buChar char="Ø"/>
            </a:pPr>
            <a:r>
              <a:rPr lang="en-US" sz="1800" dirty="0">
                <a:effectLst/>
                <a:latin typeface="Trebuchet MS" panose="020B0603020202020204" pitchFamily="34" charset="0"/>
                <a:ea typeface="Times New Roman" panose="02020603050405020304" pitchFamily="18" charset="0"/>
                <a:cs typeface="Arial" panose="020B0604020202020204" pitchFamily="34" charset="0"/>
              </a:rPr>
              <a:t>The customer will pay more 10% if the system done within 75% of contracted period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R="0" lvl="0" algn="just">
              <a:lnSpc>
                <a:spcPct val="110000"/>
              </a:lnSpc>
              <a:spcBef>
                <a:spcPts val="0"/>
              </a:spcBef>
              <a:spcAft>
                <a:spcPts val="600"/>
              </a:spcAft>
              <a:buFont typeface="Wingdings" panose="05000000000000000000" pitchFamily="2" charset="2"/>
              <a:buChar char="Ø"/>
            </a:pPr>
            <a:r>
              <a:rPr lang="en-US" sz="1800" dirty="0">
                <a:effectLst/>
                <a:latin typeface="Trebuchet MS" panose="020B0603020202020204" pitchFamily="34" charset="0"/>
                <a:ea typeface="Times New Roman" panose="02020603050405020304" pitchFamily="18" charset="0"/>
                <a:cs typeface="Arial" panose="020B0604020202020204" pitchFamily="34" charset="0"/>
              </a:rPr>
              <a:t>The customer will pay more 25% if the system done within 50% of contracted period </a:t>
            </a:r>
          </a:p>
          <a:p>
            <a:pPr marL="0" marR="0" lvl="0" indent="0" algn="just">
              <a:lnSpc>
                <a:spcPct val="110000"/>
              </a:lnSpc>
              <a:spcBef>
                <a:spcPts val="0"/>
              </a:spcBef>
              <a:spcAft>
                <a:spcPts val="600"/>
              </a:spcAft>
              <a:buNone/>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buFont typeface="Wingdings" panose="05000000000000000000" pitchFamily="2" charset="2"/>
              <a:buChar char="v"/>
            </a:pPr>
            <a:r>
              <a:rPr lang="en-US" sz="1800" u="sng" dirty="0">
                <a:effectLst/>
                <a:latin typeface="Trebuchet MS" panose="020B0603020202020204" pitchFamily="34" charset="0"/>
                <a:ea typeface="Times New Roman" panose="02020603050405020304" pitchFamily="18" charset="0"/>
                <a:cs typeface="Arial" panose="020B0604020202020204" pitchFamily="34" charset="0"/>
              </a:rPr>
              <a:t> Penalty</a:t>
            </a:r>
          </a:p>
          <a:p>
            <a:r>
              <a:rPr lang="en-US" sz="1800" dirty="0">
                <a:effectLst/>
                <a:latin typeface="Trebuchet MS" panose="020B0603020202020204" pitchFamily="34" charset="0"/>
                <a:ea typeface="Times New Roman" panose="02020603050405020304" pitchFamily="18" charset="0"/>
                <a:cs typeface="Arial" panose="020B0604020202020204" pitchFamily="34" charset="0"/>
              </a:rPr>
              <a:t>There will be 14 days grace period, and the seller will pay 3.5% for each day, and after that the seller will be forced to submit the product working correctly and fully evaluated with pass testing percentage.</a:t>
            </a:r>
          </a:p>
          <a:p>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a:buFont typeface="Wingdings" panose="05000000000000000000" pitchFamily="2" charset="2"/>
              <a:buChar char="v"/>
            </a:pPr>
            <a:r>
              <a:rPr lang="en-US" sz="1800" u="sng" dirty="0">
                <a:effectLst/>
                <a:latin typeface="Trebuchet MS" panose="020B0603020202020204" pitchFamily="34" charset="0"/>
                <a:ea typeface="Times New Roman" panose="02020603050405020304" pitchFamily="18" charset="0"/>
                <a:cs typeface="Arial" panose="020B0604020202020204" pitchFamily="34" charset="0"/>
              </a:rPr>
              <a:t> Contract Closure</a:t>
            </a:r>
            <a:br>
              <a:rPr lang="en-US" sz="1800" u="sng" dirty="0">
                <a:effectLst/>
                <a:latin typeface="Trebuchet MS" panose="020B0603020202020204" pitchFamily="34" charset="0"/>
                <a:ea typeface="Times New Roman" panose="02020603050405020304" pitchFamily="18" charset="0"/>
                <a:cs typeface="Arial" panose="020B0604020202020204" pitchFamily="34" charset="0"/>
              </a:rPr>
            </a:br>
            <a:endParaRPr lang="en-US" sz="1800" u="sng" dirty="0">
              <a:effectLst/>
              <a:latin typeface="Calibri" panose="020F0502020204030204" pitchFamily="34" charset="0"/>
              <a:ea typeface="Times New Roman" panose="02020603050405020304" pitchFamily="18" charset="0"/>
              <a:cs typeface="Arial" panose="020B0604020202020204" pitchFamily="34" charset="0"/>
            </a:endParaRPr>
          </a:p>
          <a:p>
            <a:pPr marR="0" lvl="0" algn="just" rtl="0">
              <a:lnSpc>
                <a:spcPct val="110000"/>
              </a:lnSpc>
              <a:spcBef>
                <a:spcPts val="0"/>
              </a:spcBef>
              <a:spcAft>
                <a:spcPts val="600"/>
              </a:spcAft>
              <a:buFont typeface="Wingdings" panose="05000000000000000000" pitchFamily="2" charset="2"/>
              <a:buChar char="Ø"/>
            </a:pPr>
            <a:r>
              <a:rPr lang="en-US" sz="1800" dirty="0">
                <a:effectLst/>
                <a:latin typeface="Trebuchet MS" panose="020B0603020202020204" pitchFamily="34" charset="0"/>
                <a:ea typeface="Times New Roman" panose="02020603050405020304" pitchFamily="18" charset="0"/>
                <a:cs typeface="Arial" panose="020B0604020202020204" pitchFamily="34" charset="0"/>
              </a:rPr>
              <a:t>If the product quality does not meet the standards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R="0" lvl="0" algn="just">
              <a:lnSpc>
                <a:spcPct val="110000"/>
              </a:lnSpc>
              <a:spcBef>
                <a:spcPts val="0"/>
              </a:spcBef>
              <a:spcAft>
                <a:spcPts val="600"/>
              </a:spcAft>
              <a:buFont typeface="Wingdings" panose="05000000000000000000" pitchFamily="2" charset="2"/>
              <a:buChar char="Ø"/>
            </a:pPr>
            <a:r>
              <a:rPr lang="en-US" sz="1800" dirty="0">
                <a:effectLst/>
                <a:latin typeface="Trebuchet MS" panose="020B0603020202020204" pitchFamily="34" charset="0"/>
                <a:ea typeface="Times New Roman" panose="02020603050405020304" pitchFamily="18" charset="0"/>
                <a:cs typeface="Arial" panose="020B0604020202020204" pitchFamily="34" charset="0"/>
              </a:rPr>
              <a:t>If the work on the product finished after the grace period</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extLst>
      <p:ext uri="{BB962C8B-B14F-4D97-AF65-F5344CB8AC3E}">
        <p14:creationId xmlns:p14="http://schemas.microsoft.com/office/powerpoint/2010/main" val="9318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4B3B-57C8-93E6-A897-F4FE4537BEC2}"/>
              </a:ext>
            </a:extLst>
          </p:cNvPr>
          <p:cNvSpPr>
            <a:spLocks noGrp="1"/>
          </p:cNvSpPr>
          <p:nvPr>
            <p:ph type="title"/>
          </p:nvPr>
        </p:nvSpPr>
        <p:spPr/>
        <p:txBody>
          <a:bodyPr/>
          <a:lstStyle/>
          <a:p>
            <a:r>
              <a:rPr lang="en-US" dirty="0"/>
              <a:t>Contract management plan</a:t>
            </a:r>
          </a:p>
        </p:txBody>
      </p:sp>
      <p:sp>
        <p:nvSpPr>
          <p:cNvPr id="3" name="Content Placeholder 2">
            <a:extLst>
              <a:ext uri="{FF2B5EF4-FFF2-40B4-BE49-F238E27FC236}">
                <a16:creationId xmlns:a16="http://schemas.microsoft.com/office/drawing/2014/main" id="{D2B72D8B-4E96-792C-8D4F-DCEF1074038E}"/>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sz="1800" u="sng" dirty="0">
                <a:effectLst/>
                <a:latin typeface="Trebuchet MS" panose="020B0603020202020204" pitchFamily="34" charset="0"/>
                <a:ea typeface="Times New Roman" panose="02020603050405020304" pitchFamily="18" charset="0"/>
              </a:rPr>
              <a:t>Purpose of the contract:</a:t>
            </a:r>
            <a:br>
              <a:rPr lang="en-US" sz="1800" u="sng" dirty="0">
                <a:effectLst/>
                <a:latin typeface="Trebuchet MS" panose="020B0603020202020204" pitchFamily="34" charset="0"/>
                <a:ea typeface="Times New Roman" panose="02020603050405020304" pitchFamily="18" charset="0"/>
              </a:rPr>
            </a:br>
            <a:endParaRPr lang="en-US" sz="1800" dirty="0">
              <a:effectLst/>
              <a:latin typeface="Trebuchet MS" panose="020B0603020202020204" pitchFamily="34" charset="0"/>
              <a:ea typeface="Times New Roman" panose="02020603050405020304" pitchFamily="18" charset="0"/>
            </a:endParaRPr>
          </a:p>
          <a:p>
            <a:pPr marR="0" lvl="0" algn="just" rtl="0">
              <a:spcBef>
                <a:spcPts val="0"/>
              </a:spcBef>
              <a:spcAft>
                <a:spcPts val="0"/>
              </a:spcAft>
              <a:buFont typeface="Wingdings" panose="05000000000000000000" pitchFamily="2" charset="2"/>
              <a:buChar char="Ø"/>
            </a:pPr>
            <a:r>
              <a:rPr lang="en-US" sz="2000" dirty="0">
                <a:effectLst/>
                <a:latin typeface="Trebuchet MS" panose="020B0603020202020204" pitchFamily="34" charset="0"/>
                <a:ea typeface="Times New Roman" panose="02020603050405020304" pitchFamily="18" charset="0"/>
              </a:rPr>
              <a:t> To guarantee the right of both parties.</a:t>
            </a:r>
          </a:p>
          <a:p>
            <a:pPr marL="0" marR="0" lvl="0" indent="0" algn="just" rtl="0">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buFont typeface="Wingdings" panose="05000000000000000000" pitchFamily="2" charset="2"/>
              <a:buChar char="Ø"/>
            </a:pPr>
            <a:r>
              <a:rPr lang="en-US" sz="2000" dirty="0">
                <a:effectLst/>
                <a:latin typeface="Trebuchet MS" panose="020B0603020202020204" pitchFamily="34" charset="0"/>
                <a:ea typeface="Times New Roman" panose="02020603050405020304" pitchFamily="18" charset="0"/>
              </a:rPr>
              <a:t> Determine the project delivery date.</a:t>
            </a:r>
          </a:p>
          <a:p>
            <a:pPr marL="0" marR="0" lvl="0" indent="0" algn="just">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buFont typeface="Wingdings" panose="05000000000000000000" pitchFamily="2" charset="2"/>
              <a:buChar char="Ø"/>
            </a:pPr>
            <a:r>
              <a:rPr lang="en-US" sz="2000" dirty="0">
                <a:effectLst/>
                <a:latin typeface="Trebuchet MS" panose="020B0603020202020204" pitchFamily="34" charset="0"/>
                <a:ea typeface="Times New Roman" panose="02020603050405020304" pitchFamily="18" charset="0"/>
              </a:rPr>
              <a:t> Determining the total cost of the project and the quality and prices of the parts used in the project in detail.</a:t>
            </a:r>
          </a:p>
          <a:p>
            <a:pPr marL="0" marR="0" lvl="0" indent="0" algn="just">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buFont typeface="Wingdings" panose="05000000000000000000" pitchFamily="2" charset="2"/>
              <a:buChar char="Ø"/>
            </a:pPr>
            <a:r>
              <a:rPr lang="en-US" sz="2000" dirty="0">
                <a:effectLst/>
                <a:latin typeface="Trebuchet MS" panose="020B0603020202020204" pitchFamily="34" charset="0"/>
                <a:ea typeface="Times New Roman" panose="02020603050405020304" pitchFamily="18" charset="0"/>
              </a:rPr>
              <a:t> Determine the evaluation method of the system.</a:t>
            </a:r>
          </a:p>
          <a:p>
            <a:pPr marL="0" marR="0" lvl="0" indent="0" algn="just">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buFont typeface="Wingdings" panose="05000000000000000000" pitchFamily="2" charset="2"/>
              <a:buChar char="Ø"/>
            </a:pPr>
            <a:r>
              <a:rPr lang="en-US" sz="2000" dirty="0">
                <a:effectLst/>
                <a:latin typeface="Trebuchet MS" panose="020B0603020202020204" pitchFamily="34" charset="0"/>
                <a:ea typeface="Times New Roman" panose="02020603050405020304" pitchFamily="18" charset="0"/>
              </a:rPr>
              <a:t> Specify the work required.</a:t>
            </a:r>
          </a:p>
          <a:p>
            <a:pPr marL="0" marR="0" lvl="0" indent="0" algn="just">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buFont typeface="Wingdings" panose="05000000000000000000" pitchFamily="2" charset="2"/>
              <a:buChar char="Ø"/>
            </a:pPr>
            <a:r>
              <a:rPr lang="en-US" sz="2000" dirty="0">
                <a:effectLst/>
                <a:latin typeface="Trebuchet MS" panose="020B0603020202020204" pitchFamily="34" charset="0"/>
                <a:ea typeface="Times New Roman" panose="02020603050405020304" pitchFamily="18" charset="0"/>
              </a:rPr>
              <a:t> Specify the incentives. </a:t>
            </a:r>
          </a:p>
          <a:p>
            <a:pPr marL="0" marR="0" lvl="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a:t>
            </a:r>
          </a:p>
          <a:p>
            <a:pPr marR="0" lvl="0" algn="just">
              <a:spcBef>
                <a:spcPts val="0"/>
              </a:spcBef>
              <a:spcAft>
                <a:spcPts val="0"/>
              </a:spcAft>
              <a:buFont typeface="Wingdings" panose="05000000000000000000" pitchFamily="2" charset="2"/>
              <a:buChar char="Ø"/>
            </a:pPr>
            <a:r>
              <a:rPr lang="en-US" sz="2000" dirty="0">
                <a:effectLst/>
                <a:latin typeface="Trebuchet MS" panose="020B0603020202020204" pitchFamily="34" charset="0"/>
                <a:ea typeface="Times New Roman" panose="02020603050405020304" pitchFamily="18" charset="0"/>
              </a:rPr>
              <a:t> Specify the penalty and grace period.</a:t>
            </a:r>
          </a:p>
          <a:p>
            <a:pPr marL="0" marR="0" lvl="0" indent="0" algn="just">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buFont typeface="Wingdings" panose="05000000000000000000" pitchFamily="2" charset="2"/>
              <a:buChar char="Ø"/>
            </a:pPr>
            <a:r>
              <a:rPr lang="en-US" sz="2000" dirty="0">
                <a:effectLst/>
                <a:latin typeface="Trebuchet MS" panose="020B0603020202020204" pitchFamily="34" charset="0"/>
                <a:ea typeface="Times New Roman" panose="02020603050405020304" pitchFamily="18" charset="0"/>
              </a:rPr>
              <a:t> Specify the payment method and the installments.</a:t>
            </a:r>
            <a:endParaRPr lang="en-US" sz="20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5813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8A31-A262-760C-6BCF-4FD793BC48B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39A6303-F23C-5C4F-1E29-B74FCD273DB3}"/>
              </a:ext>
            </a:extLst>
          </p:cNvPr>
          <p:cNvSpPr>
            <a:spLocks noGrp="1"/>
          </p:cNvSpPr>
          <p:nvPr>
            <p:ph idx="1"/>
          </p:nvPr>
        </p:nvSpPr>
        <p:spPr>
          <a:xfrm>
            <a:off x="1097280" y="1845733"/>
            <a:ext cx="10058400" cy="5012267"/>
          </a:xfrm>
        </p:spPr>
        <p:txBody>
          <a:bodyPr>
            <a:normAutofit/>
          </a:bodyPr>
          <a:lstStyle/>
          <a:p>
            <a:pPr>
              <a:buFont typeface="Wingdings" panose="05000000000000000000" pitchFamily="2" charset="2"/>
              <a:buChar char="v"/>
            </a:pPr>
            <a:r>
              <a:rPr lang="en-US" sz="1800" u="sng" dirty="0">
                <a:effectLst/>
                <a:latin typeface="Trebuchet MS" panose="020B0603020202020204" pitchFamily="34" charset="0"/>
                <a:ea typeface="Times New Roman" panose="02020603050405020304" pitchFamily="18" charset="0"/>
                <a:cs typeface="Times New Roman" panose="02020603050405020304" pitchFamily="18" charset="0"/>
              </a:rPr>
              <a:t>Pricing:</a:t>
            </a:r>
            <a:br>
              <a:rPr lang="en-US" sz="1800" u="sng" dirty="0">
                <a:effectLst/>
                <a:latin typeface="Trebuchet MS" panose="020B0603020202020204" pitchFamily="34" charset="0"/>
                <a:ea typeface="Times New Roman" panose="02020603050405020304" pitchFamily="18" charset="0"/>
                <a:cs typeface="Times New Roman" panose="02020603050405020304" pitchFamily="18" charset="0"/>
              </a:rPr>
            </a:br>
            <a:endParaRPr lang="en-US" sz="1800" u="sng" dirty="0">
              <a:effectLst/>
              <a:latin typeface="Trebuchet MS" panose="020B0603020202020204" pitchFamily="34" charset="0"/>
              <a:ea typeface="Times New Roman" panose="02020603050405020304" pitchFamily="18" charset="0"/>
              <a:cs typeface="Times New Roman" panose="02020603050405020304" pitchFamily="18" charset="0"/>
            </a:endParaRPr>
          </a:p>
          <a:p>
            <a:pPr marR="0" lvl="0" algn="just">
              <a:spcBef>
                <a:spcPts val="0"/>
              </a:spcBef>
              <a:spcAft>
                <a:spcPts val="0"/>
              </a:spcAft>
              <a:buFont typeface="Wingdings" panose="05000000000000000000" pitchFamily="2" charset="2"/>
              <a:buChar char="Ø"/>
            </a:pPr>
            <a:r>
              <a:rPr lang="en-US" sz="1800" dirty="0">
                <a:effectLst/>
                <a:latin typeface="Trebuchet MS" panose="020B0603020202020204" pitchFamily="34" charset="0"/>
                <a:ea typeface="Times New Roman" panose="02020603050405020304" pitchFamily="18" charset="0"/>
              </a:rPr>
              <a:t> Total value of the contract is 1500 USD.</a:t>
            </a:r>
            <a:endParaRPr lang="en-US" sz="1800" dirty="0">
              <a:effectLst/>
              <a:latin typeface="Times New Roman" panose="02020603050405020304" pitchFamily="18" charset="0"/>
              <a:ea typeface="Times New Roman" panose="02020603050405020304" pitchFamily="18" charset="0"/>
            </a:endParaRPr>
          </a:p>
          <a:p>
            <a:pPr marL="914400" marR="0" algn="just">
              <a:spcBef>
                <a:spcPts val="0"/>
              </a:spcBef>
              <a:spcAft>
                <a:spcPts val="0"/>
              </a:spcAft>
            </a:pPr>
            <a:r>
              <a:rPr lang="en-US" sz="1800" dirty="0">
                <a:effectLst/>
                <a:latin typeface="Trebuchet MS" panose="020B060302020202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R="0" lvl="0">
              <a:spcBef>
                <a:spcPts val="0"/>
              </a:spcBef>
              <a:spcAft>
                <a:spcPts val="0"/>
              </a:spcAft>
              <a:buFont typeface="Wingdings" panose="05000000000000000000" pitchFamily="2" charset="2"/>
              <a:buChar char="v"/>
            </a:pPr>
            <a:r>
              <a:rPr lang="en-US" sz="1800" u="sng" dirty="0">
                <a:effectLst/>
                <a:latin typeface="Trebuchet MS" panose="020B0603020202020204" pitchFamily="34" charset="0"/>
                <a:ea typeface="Times New Roman" panose="02020603050405020304" pitchFamily="18" charset="0"/>
              </a:rPr>
              <a:t> Installment:</a:t>
            </a:r>
            <a:br>
              <a:rPr lang="en-US" sz="1800" u="sng" dirty="0">
                <a:effectLst/>
                <a:latin typeface="Trebuchet MS" panose="020B0603020202020204" pitchFamily="34" charset="0"/>
                <a:ea typeface="Times New Roman" panose="02020603050405020304" pitchFamily="18" charset="0"/>
              </a:rPr>
            </a:br>
            <a:endParaRPr lang="en-US" sz="1800" u="sng"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1800" dirty="0">
                <a:effectLst/>
                <a:latin typeface="Trebuchet MS" panose="020B0603020202020204" pitchFamily="34" charset="0"/>
                <a:ea typeface="Times New Roman" panose="02020603050405020304" pitchFamily="18" charset="0"/>
              </a:rPr>
              <a:t>25% Before starting work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1800" dirty="0">
                <a:effectLst/>
                <a:latin typeface="Trebuchet MS" panose="020B0603020202020204" pitchFamily="34" charset="0"/>
                <a:ea typeface="Times New Roman" panose="02020603050405020304" pitchFamily="18" charset="0"/>
              </a:rPr>
              <a:t>25% After finishing the masked face recognition system and the alternative authentication method (RFID).</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1800" dirty="0">
                <a:effectLst/>
                <a:latin typeface="Trebuchet MS" panose="020B0603020202020204" pitchFamily="34" charset="0"/>
                <a:ea typeface="Times New Roman" panose="02020603050405020304" pitchFamily="18" charset="0"/>
              </a:rPr>
              <a:t>25% After finishing the smart contract work.</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1800" dirty="0">
                <a:effectLst/>
                <a:latin typeface="Trebuchet MS" panose="020B0603020202020204" pitchFamily="34" charset="0"/>
                <a:ea typeface="Times New Roman" panose="02020603050405020304" pitchFamily="18" charset="0"/>
              </a:rPr>
              <a:t>25% After finishing the system at all. </a:t>
            </a:r>
            <a:endParaRPr lang="en-US" sz="1800" dirty="0">
              <a:effectLst/>
              <a:latin typeface="Times New Roman" panose="02020603050405020304" pitchFamily="18" charset="0"/>
              <a:ea typeface="Times New Roman" panose="02020603050405020304" pitchFamily="18" charset="0"/>
            </a:endParaRPr>
          </a:p>
          <a:p>
            <a:pPr marL="914400" marR="0" algn="just">
              <a:spcBef>
                <a:spcPts val="0"/>
              </a:spcBef>
              <a:spcAft>
                <a:spcPts val="0"/>
              </a:spcAft>
            </a:pPr>
            <a:r>
              <a:rPr lang="en-US" sz="1800" dirty="0">
                <a:effectLst/>
                <a:latin typeface="Trebuchet MS" panose="020B060302020202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R="0" lvl="0">
              <a:spcBef>
                <a:spcPts val="0"/>
              </a:spcBef>
              <a:spcAft>
                <a:spcPts val="0"/>
              </a:spcAft>
              <a:buFont typeface="Wingdings" panose="05000000000000000000" pitchFamily="2" charset="2"/>
              <a:buChar char="v"/>
            </a:pPr>
            <a:r>
              <a:rPr lang="en-US" sz="1800" u="sng" dirty="0">
                <a:effectLst/>
                <a:latin typeface="Trebuchet MS" panose="020B0603020202020204" pitchFamily="34" charset="0"/>
                <a:ea typeface="Times New Roman" panose="02020603050405020304" pitchFamily="18" charset="0"/>
              </a:rPr>
              <a:t> Incentive arrangements:</a:t>
            </a:r>
            <a:br>
              <a:rPr lang="en-US" sz="1800" u="sng" dirty="0">
                <a:effectLst/>
                <a:latin typeface="Trebuchet MS" panose="020B0603020202020204" pitchFamily="34" charset="0"/>
                <a:ea typeface="Times New Roman" panose="02020603050405020304" pitchFamily="18" charset="0"/>
              </a:rPr>
            </a:br>
            <a:endParaRPr lang="en-US" sz="1800" u="sng" dirty="0">
              <a:effectLst/>
              <a:latin typeface="Times New Roman" panose="02020603050405020304" pitchFamily="18" charset="0"/>
              <a:ea typeface="Times New Roman" panose="02020603050405020304" pitchFamily="18" charset="0"/>
            </a:endParaRPr>
          </a:p>
          <a:p>
            <a:pPr marL="342900" marR="0" lvl="0" indent="-342900" algn="just">
              <a:lnSpc>
                <a:spcPct val="110000"/>
              </a:lnSpc>
              <a:spcBef>
                <a:spcPts val="0"/>
              </a:spcBef>
              <a:spcAft>
                <a:spcPts val="600"/>
              </a:spcAft>
              <a:buFont typeface="Wingdings" panose="05000000000000000000" pitchFamily="2" charset="2"/>
              <a:buChar char=""/>
            </a:pPr>
            <a:r>
              <a:rPr lang="en-US" sz="1800" dirty="0">
                <a:effectLst/>
                <a:latin typeface="Trebuchet MS" panose="020B0603020202020204" pitchFamily="34" charset="0"/>
                <a:ea typeface="Times New Roman" panose="02020603050405020304" pitchFamily="18" charset="0"/>
              </a:rPr>
              <a:t>The customer will pay more 10% if the system done within 75% of contracted period.</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10000"/>
              </a:lnSpc>
              <a:spcBef>
                <a:spcPts val="0"/>
              </a:spcBef>
              <a:spcAft>
                <a:spcPts val="600"/>
              </a:spcAft>
              <a:buFont typeface="Wingdings" panose="05000000000000000000" pitchFamily="2" charset="2"/>
              <a:buChar char=""/>
            </a:pPr>
            <a:r>
              <a:rPr lang="en-US" sz="1800" dirty="0">
                <a:effectLst/>
                <a:latin typeface="Trebuchet MS" panose="020B0603020202020204" pitchFamily="34" charset="0"/>
                <a:ea typeface="Times New Roman" panose="02020603050405020304" pitchFamily="18" charset="0"/>
              </a:rPr>
              <a:t>The customer will pay more 25% if the system done within 50% of contracted period.</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93912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BDD5-E26F-1523-5C84-6689A350A6A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E08C186-D2C3-BB6D-4496-7E36E365D3A5}"/>
              </a:ext>
            </a:extLst>
          </p:cNvPr>
          <p:cNvSpPr>
            <a:spLocks noGrp="1"/>
          </p:cNvSpPr>
          <p:nvPr>
            <p:ph idx="1"/>
          </p:nvPr>
        </p:nvSpPr>
        <p:spPr/>
        <p:txBody>
          <a:bodyPr/>
          <a:lstStyle/>
          <a:p>
            <a:endParaRPr lang="en-US" sz="1800" u="sng" dirty="0">
              <a:effectLst/>
              <a:latin typeface="Trebuchet MS" panose="020B0603020202020204" pitchFamily="34" charset="0"/>
              <a:ea typeface="Times New Roman" panose="02020603050405020304" pitchFamily="18" charset="0"/>
              <a:cs typeface="Times New Roman" panose="02020603050405020304" pitchFamily="18" charset="0"/>
            </a:endParaRPr>
          </a:p>
          <a:p>
            <a:endParaRPr lang="en-US" sz="1800" u="sng" dirty="0">
              <a:latin typeface="Trebuchet MS" panose="020B060302020202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u="sng" dirty="0">
                <a:effectLst/>
                <a:latin typeface="Trebuchet MS" panose="020B0603020202020204" pitchFamily="34" charset="0"/>
                <a:ea typeface="Times New Roman" panose="02020603050405020304" pitchFamily="18" charset="0"/>
                <a:cs typeface="Times New Roman" panose="02020603050405020304" pitchFamily="18" charset="0"/>
              </a:rPr>
              <a:t> Contract Conditions:</a:t>
            </a:r>
          </a:p>
          <a:p>
            <a:r>
              <a:rPr lang="en-US" sz="1800" dirty="0">
                <a:effectLst/>
                <a:latin typeface="Trebuchet MS" panose="020B0603020202020204" pitchFamily="34" charset="0"/>
                <a:ea typeface="Times New Roman" panose="02020603050405020304" pitchFamily="18" charset="0"/>
              </a:rPr>
              <a:t>The customer and the company will using simple smart contract designed and audited by trusted company (</a:t>
            </a:r>
            <a:r>
              <a:rPr lang="en-US" sz="1800" dirty="0" err="1">
                <a:effectLst/>
                <a:latin typeface="Trebuchet MS" panose="020B0603020202020204" pitchFamily="34" charset="0"/>
                <a:ea typeface="Times New Roman" panose="02020603050405020304" pitchFamily="18" charset="0"/>
              </a:rPr>
              <a:t>CertiK</a:t>
            </a:r>
            <a:r>
              <a:rPr lang="en-US" sz="1800" dirty="0">
                <a:effectLst/>
                <a:latin typeface="Trebuchet MS" panose="020B0603020202020204" pitchFamily="34" charset="0"/>
                <a:ea typeface="Times New Roman" panose="02020603050405020304" pitchFamily="18" charset="0"/>
              </a:rPr>
              <a:t>), the customer will pay the installments on the time directly to the smart contract, and after meeting the smart contract conditions the contract will convert the money directly to the company, If the company dose not meet the conditions the smart contract will return the money to the customer.</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061700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2B05-48A6-A040-CEE2-F6EB9818B73B}"/>
              </a:ext>
            </a:extLst>
          </p:cNvPr>
          <p:cNvSpPr>
            <a:spLocks noGrp="1"/>
          </p:cNvSpPr>
          <p:nvPr>
            <p:ph type="title"/>
          </p:nvPr>
        </p:nvSpPr>
        <p:spPr/>
        <p:txBody>
          <a:bodyPr/>
          <a:lstStyle/>
          <a:p>
            <a:r>
              <a:rPr lang="en-US" dirty="0"/>
              <a:t>Control Chart</a:t>
            </a:r>
          </a:p>
        </p:txBody>
      </p:sp>
      <p:sp>
        <p:nvSpPr>
          <p:cNvPr id="3" name="Content Placeholder 2">
            <a:extLst>
              <a:ext uri="{FF2B5EF4-FFF2-40B4-BE49-F238E27FC236}">
                <a16:creationId xmlns:a16="http://schemas.microsoft.com/office/drawing/2014/main" id="{210E0D62-15AD-A193-B166-D5A5FF029F1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58848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F6E3-B2BB-1BB0-C131-144B58DCB2ED}"/>
              </a:ext>
            </a:extLst>
          </p:cNvPr>
          <p:cNvSpPr>
            <a:spLocks noGrp="1"/>
          </p:cNvSpPr>
          <p:nvPr>
            <p:ph type="title"/>
          </p:nvPr>
        </p:nvSpPr>
        <p:spPr/>
        <p:txBody>
          <a:bodyPr/>
          <a:lstStyle/>
          <a:p>
            <a:r>
              <a:rPr lang="en-US" dirty="0"/>
              <a:t>Corrective Actions List</a:t>
            </a:r>
          </a:p>
        </p:txBody>
      </p:sp>
      <p:graphicFrame>
        <p:nvGraphicFramePr>
          <p:cNvPr id="4" name="Content Placeholder 3">
            <a:extLst>
              <a:ext uri="{FF2B5EF4-FFF2-40B4-BE49-F238E27FC236}">
                <a16:creationId xmlns:a16="http://schemas.microsoft.com/office/drawing/2014/main" id="{059C9D80-043C-A86A-D908-B9FE62E94600}"/>
              </a:ext>
            </a:extLst>
          </p:cNvPr>
          <p:cNvGraphicFramePr>
            <a:graphicFrameLocks noGrp="1"/>
          </p:cNvGraphicFramePr>
          <p:nvPr>
            <p:ph idx="1"/>
            <p:extLst>
              <p:ext uri="{D42A27DB-BD31-4B8C-83A1-F6EECF244321}">
                <p14:modId xmlns:p14="http://schemas.microsoft.com/office/powerpoint/2010/main" val="1484803709"/>
              </p:ext>
            </p:extLst>
          </p:nvPr>
        </p:nvGraphicFramePr>
        <p:xfrm>
          <a:off x="1198880" y="1879600"/>
          <a:ext cx="10058400" cy="4338321"/>
        </p:xfrm>
        <a:graphic>
          <a:graphicData uri="http://schemas.openxmlformats.org/drawingml/2006/table">
            <a:tbl>
              <a:tblPr firstRow="1" firstCol="1" bandRow="1">
                <a:tableStyleId>{5C22544A-7EE6-4342-B048-85BDC9FD1C3A}</a:tableStyleId>
              </a:tblPr>
              <a:tblGrid>
                <a:gridCol w="519533">
                  <a:extLst>
                    <a:ext uri="{9D8B030D-6E8A-4147-A177-3AD203B41FA5}">
                      <a16:colId xmlns:a16="http://schemas.microsoft.com/office/drawing/2014/main" val="174589148"/>
                    </a:ext>
                  </a:extLst>
                </a:gridCol>
                <a:gridCol w="2115241">
                  <a:extLst>
                    <a:ext uri="{9D8B030D-6E8A-4147-A177-3AD203B41FA5}">
                      <a16:colId xmlns:a16="http://schemas.microsoft.com/office/drawing/2014/main" val="3440679070"/>
                    </a:ext>
                  </a:extLst>
                </a:gridCol>
                <a:gridCol w="2216214">
                  <a:extLst>
                    <a:ext uri="{9D8B030D-6E8A-4147-A177-3AD203B41FA5}">
                      <a16:colId xmlns:a16="http://schemas.microsoft.com/office/drawing/2014/main" val="2557638403"/>
                    </a:ext>
                  </a:extLst>
                </a:gridCol>
                <a:gridCol w="1278983">
                  <a:extLst>
                    <a:ext uri="{9D8B030D-6E8A-4147-A177-3AD203B41FA5}">
                      <a16:colId xmlns:a16="http://schemas.microsoft.com/office/drawing/2014/main" val="1711670034"/>
                    </a:ext>
                  </a:extLst>
                </a:gridCol>
                <a:gridCol w="1272942">
                  <a:extLst>
                    <a:ext uri="{9D8B030D-6E8A-4147-A177-3AD203B41FA5}">
                      <a16:colId xmlns:a16="http://schemas.microsoft.com/office/drawing/2014/main" val="2768417703"/>
                    </a:ext>
                  </a:extLst>
                </a:gridCol>
                <a:gridCol w="1271216">
                  <a:extLst>
                    <a:ext uri="{9D8B030D-6E8A-4147-A177-3AD203B41FA5}">
                      <a16:colId xmlns:a16="http://schemas.microsoft.com/office/drawing/2014/main" val="313500754"/>
                    </a:ext>
                  </a:extLst>
                </a:gridCol>
                <a:gridCol w="1384271">
                  <a:extLst>
                    <a:ext uri="{9D8B030D-6E8A-4147-A177-3AD203B41FA5}">
                      <a16:colId xmlns:a16="http://schemas.microsoft.com/office/drawing/2014/main" val="533423336"/>
                    </a:ext>
                  </a:extLst>
                </a:gridCol>
              </a:tblGrid>
              <a:tr h="652402">
                <a:tc>
                  <a:txBody>
                    <a:bodyPr/>
                    <a:lstStyle/>
                    <a:p>
                      <a:pPr marL="0" marR="0" algn="ctr">
                        <a:lnSpc>
                          <a:spcPct val="107000"/>
                        </a:lnSpc>
                        <a:spcBef>
                          <a:spcPts val="0"/>
                        </a:spcBef>
                        <a:spcAft>
                          <a:spcPts val="800"/>
                        </a:spcAft>
                      </a:pPr>
                      <a:r>
                        <a:rPr lang="en-US" sz="1100" u="sng">
                          <a:effectLst/>
                        </a:rPr>
                        <a:t>No.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u="sng" dirty="0">
                          <a:effectLst/>
                        </a:rPr>
                        <a:t>Issues Description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u="sng">
                          <a:effectLst/>
                        </a:rPr>
                        <a:t>Description of Corrective 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u="sng">
                          <a:effectLst/>
                        </a:rPr>
                        <a:t>Assigned To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u="sng">
                          <a:effectLst/>
                        </a:rPr>
                        <a:t>Target Date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u="sng">
                          <a:effectLst/>
                        </a:rPr>
                        <a:t>Status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u="sng">
                          <a:effectLst/>
                        </a:rPr>
                        <a:t>Metrics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6812552"/>
                  </a:ext>
                </a:extLst>
              </a:tr>
              <a:tr h="1380374">
                <a:tc>
                  <a:txBody>
                    <a:bodyPr/>
                    <a:lstStyle/>
                    <a:p>
                      <a:pPr marL="0" marR="0" algn="ctr">
                        <a:lnSpc>
                          <a:spcPct val="107000"/>
                        </a:lnSpc>
                        <a:spcBef>
                          <a:spcPts val="0"/>
                        </a:spcBef>
                        <a:spcAft>
                          <a:spcPts val="800"/>
                        </a:spcAft>
                      </a:pPr>
                      <a:r>
                        <a:rPr lang="en-US" sz="11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Make the hardware parts order and missing to order some parts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Contacting with the supplier and dealing to send the missing parts correctly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Zaid Motasib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 </a:t>
                      </a:r>
                    </a:p>
                    <a:p>
                      <a:pPr marL="0" marR="0" algn="ctr">
                        <a:lnSpc>
                          <a:spcPct val="107000"/>
                        </a:lnSpc>
                        <a:spcBef>
                          <a:spcPts val="0"/>
                        </a:spcBef>
                        <a:spcAft>
                          <a:spcPts val="800"/>
                        </a:spcAft>
                      </a:pPr>
                      <a:r>
                        <a:rPr lang="en-US" sz="1100">
                          <a:effectLst/>
                        </a:rPr>
                        <a:t>22/04/2022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Completed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dirty="0">
                          <a:effectLst/>
                        </a:rPr>
                        <a:t>Supplier sent the parts quickly</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96826147"/>
                  </a:ext>
                </a:extLst>
              </a:tr>
              <a:tr h="985982">
                <a:tc>
                  <a:txBody>
                    <a:bodyPr/>
                    <a:lstStyle/>
                    <a:p>
                      <a:pPr marL="0" marR="0" algn="ctr">
                        <a:lnSpc>
                          <a:spcPct val="107000"/>
                        </a:lnSpc>
                        <a:spcBef>
                          <a:spcPts val="0"/>
                        </a:spcBef>
                        <a:spcAft>
                          <a:spcPts val="800"/>
                        </a:spcAft>
                      </a:pPr>
                      <a:r>
                        <a:rPr lang="en-US" sz="11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Very slow truffle environment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Contacting to Eng. Kostis Karantias in chainlink labs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Ahmad Jawabreh</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28/04/2021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Completed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Sending the solution by chainlink labs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71490670"/>
                  </a:ext>
                </a:extLst>
              </a:tr>
              <a:tr h="1319563">
                <a:tc>
                  <a:txBody>
                    <a:bodyPr/>
                    <a:lstStyle/>
                    <a:p>
                      <a:pPr marL="0" marR="0" algn="ctr">
                        <a:lnSpc>
                          <a:spcPct val="107000"/>
                        </a:lnSpc>
                        <a:spcBef>
                          <a:spcPts val="0"/>
                        </a:spcBef>
                        <a:spcAft>
                          <a:spcPts val="800"/>
                        </a:spcAft>
                      </a:pPr>
                      <a:r>
                        <a:rPr lang="en-US" sz="11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dirty="0">
                          <a:effectLst/>
                        </a:rPr>
                        <a:t>Hardware parts stuck in the airport customs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Contacting with the airport customs department and solve the issue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Ferhat Bal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 </a:t>
                      </a:r>
                    </a:p>
                    <a:p>
                      <a:pPr marL="0" marR="0" algn="ctr">
                        <a:lnSpc>
                          <a:spcPct val="107000"/>
                        </a:lnSpc>
                        <a:spcBef>
                          <a:spcPts val="0"/>
                        </a:spcBef>
                        <a:spcAft>
                          <a:spcPts val="800"/>
                        </a:spcAft>
                      </a:pPr>
                      <a:r>
                        <a:rPr lang="en-US" sz="1100">
                          <a:effectLst/>
                        </a:rPr>
                        <a:t>11/05/2022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a:effectLst/>
                        </a:rPr>
                        <a:t>Completed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800"/>
                        </a:spcAft>
                      </a:pPr>
                      <a:r>
                        <a:rPr lang="en-US" sz="1100" dirty="0">
                          <a:effectLst/>
                        </a:rPr>
                        <a:t>finishing the customs clearance quickly</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2155636"/>
                  </a:ext>
                </a:extLst>
              </a:tr>
            </a:tbl>
          </a:graphicData>
        </a:graphic>
      </p:graphicFrame>
    </p:spTree>
    <p:extLst>
      <p:ext uri="{BB962C8B-B14F-4D97-AF65-F5344CB8AC3E}">
        <p14:creationId xmlns:p14="http://schemas.microsoft.com/office/powerpoint/2010/main" val="228748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99A8-5150-B6B7-38FE-B0A7D6B90515}"/>
              </a:ext>
            </a:extLst>
          </p:cNvPr>
          <p:cNvSpPr>
            <a:spLocks noGrp="1"/>
          </p:cNvSpPr>
          <p:nvPr>
            <p:ph type="title"/>
          </p:nvPr>
        </p:nvSpPr>
        <p:spPr/>
        <p:txBody>
          <a:bodyPr/>
          <a:lstStyle/>
          <a:p>
            <a:r>
              <a:rPr lang="en-US" dirty="0"/>
              <a:t>Risk breakdown structure</a:t>
            </a:r>
          </a:p>
        </p:txBody>
      </p:sp>
      <p:sp>
        <p:nvSpPr>
          <p:cNvPr id="3" name="Content Placeholder 2">
            <a:extLst>
              <a:ext uri="{FF2B5EF4-FFF2-40B4-BE49-F238E27FC236}">
                <a16:creationId xmlns:a16="http://schemas.microsoft.com/office/drawing/2014/main" id="{5B3D31C1-D25D-9B32-E0A0-493D8E37A6A0}"/>
              </a:ext>
            </a:extLst>
          </p:cNvPr>
          <p:cNvSpPr>
            <a:spLocks noGrp="1"/>
          </p:cNvSpPr>
          <p:nvPr>
            <p:ph idx="1"/>
          </p:nvPr>
        </p:nvSpPr>
        <p:spPr>
          <a:xfrm>
            <a:off x="904240" y="2292774"/>
            <a:ext cx="10058400" cy="4023360"/>
          </a:xfrm>
        </p:spPr>
        <p:txBody>
          <a:bodyPr/>
          <a:lstStyle/>
          <a:p>
            <a:pPr marL="0" marR="0" algn="just">
              <a:spcBef>
                <a:spcPts val="0"/>
              </a:spcBef>
              <a:spcAft>
                <a:spcPts val="600"/>
              </a:spcAft>
            </a:pPr>
            <a:r>
              <a:rPr lang="en-US" sz="1800" dirty="0">
                <a:effectLst/>
                <a:latin typeface="Trebuchet MS" panose="020B0603020202020204" pitchFamily="34" charset="0"/>
                <a:ea typeface="Times New Roman" panose="02020603050405020304" pitchFamily="18" charset="0"/>
              </a:rPr>
              <a:t>1. Understand how the system algorithm exactly working.</a:t>
            </a:r>
            <a:endParaRPr lang="en-US" sz="1800" dirty="0">
              <a:effectLst/>
              <a:latin typeface="Times New Roman" panose="02020603050405020304" pitchFamily="18" charset="0"/>
              <a:ea typeface="Times New Roman" panose="02020603050405020304" pitchFamily="18" charset="0"/>
            </a:endParaRPr>
          </a:p>
          <a:p>
            <a:pPr marL="0" marR="0" indent="228600" algn="just">
              <a:spcBef>
                <a:spcPts val="0"/>
              </a:spcBef>
              <a:spcAft>
                <a:spcPts val="600"/>
              </a:spcAft>
            </a:pPr>
            <a:r>
              <a:rPr lang="en-US" sz="1800" dirty="0">
                <a:effectLst/>
                <a:latin typeface="Trebuchet MS" panose="020B0603020202020204" pitchFamily="34" charset="0"/>
                <a:ea typeface="Times New Roman" panose="02020603050405020304" pitchFamily="18" charset="0"/>
              </a:rPr>
              <a:t>1.1. Break the face analyzing algorithm</a:t>
            </a:r>
            <a:endParaRPr lang="en-US" sz="1800" dirty="0">
              <a:effectLst/>
              <a:latin typeface="Times New Roman" panose="02020603050405020304" pitchFamily="18" charset="0"/>
              <a:ea typeface="Times New Roman" panose="02020603050405020304" pitchFamily="18" charset="0"/>
            </a:endParaRPr>
          </a:p>
          <a:p>
            <a:pPr marL="228600" marR="0" indent="228600" algn="just">
              <a:spcBef>
                <a:spcPts val="0"/>
              </a:spcBef>
              <a:spcAft>
                <a:spcPts val="600"/>
              </a:spcAft>
            </a:pPr>
            <a:r>
              <a:rPr lang="en-US" sz="1800" dirty="0">
                <a:effectLst/>
                <a:latin typeface="Trebuchet MS" panose="020B0603020202020204" pitchFamily="34" charset="0"/>
                <a:ea typeface="Times New Roman" panose="02020603050405020304" pitchFamily="18" charset="0"/>
              </a:rPr>
              <a:t>1.1.1. Hide face feature that is important for the system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600"/>
              </a:spcAft>
            </a:pPr>
            <a:r>
              <a:rPr lang="en-US" sz="1800" dirty="0">
                <a:effectLst/>
                <a:latin typeface="Trebuchet MS" panose="020B060302020202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600"/>
              </a:spcAft>
            </a:pPr>
            <a:r>
              <a:rPr lang="en-US" sz="1800" dirty="0">
                <a:effectLst/>
                <a:latin typeface="Trebuchet MS" panose="020B0603020202020204" pitchFamily="34" charset="0"/>
                <a:ea typeface="Times New Roman" panose="02020603050405020304" pitchFamily="18" charset="0"/>
              </a:rPr>
              <a:t>2. If the system will be used as (God eye) there is a risk to give wrong reports.</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600"/>
              </a:spcAft>
            </a:pPr>
            <a:r>
              <a:rPr lang="en-US" sz="1800" dirty="0">
                <a:effectLst/>
                <a:latin typeface="Trebuchet MS" panose="020B0603020202020204" pitchFamily="34" charset="0"/>
                <a:ea typeface="Times New Roman" panose="02020603050405020304" pitchFamily="18" charset="0"/>
              </a:rPr>
              <a:t>	2.1. Give report to arrest peoples by wrong.</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600"/>
              </a:spcAft>
            </a:pPr>
            <a:r>
              <a:rPr lang="en-US" sz="1800" dirty="0">
                <a:effectLst/>
                <a:latin typeface="Trebuchet MS" panose="020B060302020202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600"/>
              </a:spcAft>
            </a:pPr>
            <a:r>
              <a:rPr lang="en-US" sz="1800" dirty="0">
                <a:effectLst/>
                <a:latin typeface="Trebuchet MS" panose="020B0603020202020204" pitchFamily="34" charset="0"/>
                <a:ea typeface="Times New Roman" panose="02020603050405020304" pitchFamily="18" charset="0"/>
              </a:rPr>
              <a:t>3. Breaking </a:t>
            </a:r>
            <a:r>
              <a:rPr lang="en-US" sz="1800" dirty="0" err="1">
                <a:effectLst/>
                <a:latin typeface="Trebuchet MS" panose="020B0603020202020204" pitchFamily="34" charset="0"/>
                <a:ea typeface="Times New Roman" panose="02020603050405020304" pitchFamily="18" charset="0"/>
              </a:rPr>
              <a:t>chainlink</a:t>
            </a:r>
            <a:r>
              <a:rPr lang="en-US" sz="1800" dirty="0">
                <a:effectLst/>
                <a:latin typeface="Trebuchet MS" panose="020B0603020202020204" pitchFamily="34" charset="0"/>
                <a:ea typeface="Times New Roman" panose="02020603050405020304" pitchFamily="18" charset="0"/>
              </a:rPr>
              <a:t> bridge.</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600"/>
              </a:spcAft>
            </a:pPr>
            <a:r>
              <a:rPr lang="en-US" sz="1800" dirty="0">
                <a:effectLst/>
                <a:latin typeface="Trebuchet MS" panose="020B0603020202020204" pitchFamily="34" charset="0"/>
                <a:ea typeface="Times New Roman" panose="02020603050405020304" pitchFamily="18" charset="0"/>
              </a:rPr>
              <a:t> 	3.1. Steal the user’s information that cross the bridge.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52035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44E8-8212-27A4-744B-554FB56D59D1}"/>
              </a:ext>
            </a:extLst>
          </p:cNvPr>
          <p:cNvSpPr>
            <a:spLocks noGrp="1"/>
          </p:cNvSpPr>
          <p:nvPr>
            <p:ph type="title"/>
          </p:nvPr>
        </p:nvSpPr>
        <p:spPr/>
        <p:txBody>
          <a:bodyPr/>
          <a:lstStyle/>
          <a:p>
            <a:r>
              <a:rPr lang="en-US" dirty="0"/>
              <a:t>Activity cost estimate</a:t>
            </a:r>
          </a:p>
        </p:txBody>
      </p:sp>
      <p:sp>
        <p:nvSpPr>
          <p:cNvPr id="3" name="Content Placeholder 2">
            <a:extLst>
              <a:ext uri="{FF2B5EF4-FFF2-40B4-BE49-F238E27FC236}">
                <a16:creationId xmlns:a16="http://schemas.microsoft.com/office/drawing/2014/main" id="{034F0A6A-32C3-C0E2-F5EE-43C838EE2B93}"/>
              </a:ext>
            </a:extLst>
          </p:cNvPr>
          <p:cNvSpPr>
            <a:spLocks noGrp="1"/>
          </p:cNvSpPr>
          <p:nvPr>
            <p:ph idx="1"/>
          </p:nvPr>
        </p:nvSpPr>
        <p:spPr/>
        <p:txBody>
          <a:bodyPr/>
          <a:lstStyle/>
          <a:p>
            <a:pPr>
              <a:buFont typeface="Wingdings" panose="05000000000000000000" pitchFamily="2" charset="2"/>
              <a:buChar char="v"/>
            </a:pPr>
            <a:r>
              <a:rPr lang="en-US" sz="1800" b="1" dirty="0">
                <a:effectLst/>
                <a:latin typeface="Trebuchet MS" panose="020B0603020202020204" pitchFamily="34" charset="0"/>
                <a:ea typeface="Times New Roman" panose="02020603050405020304" pitchFamily="18" charset="0"/>
                <a:cs typeface="Times New Roman" panose="02020603050405020304" pitchFamily="18" charset="0"/>
              </a:rPr>
              <a:t>Critical Assumptions and Constraints</a:t>
            </a:r>
          </a:p>
          <a:p>
            <a:pPr>
              <a:buFont typeface="Wingdings" panose="05000000000000000000" pitchFamily="2" charset="2"/>
              <a:buChar char="v"/>
            </a:pPr>
            <a:endParaRPr lang="en-US" sz="1800" b="1" dirty="0">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lgn="just">
              <a:spcBef>
                <a:spcPts val="0"/>
              </a:spcBef>
              <a:spcAft>
                <a:spcPts val="0"/>
              </a:spcAft>
            </a:pPr>
            <a:r>
              <a:rPr lang="en-US" sz="1800" dirty="0">
                <a:effectLst/>
                <a:latin typeface="Trebuchet MS" panose="020B0603020202020204" pitchFamily="34" charset="0"/>
                <a:ea typeface="Times New Roman" panose="02020603050405020304" pitchFamily="18" charset="0"/>
              </a:rPr>
              <a:t>1- Because of the war in Europe and the problems of the supply chain from China and many countries of the world, the prices of silicon chips have been rising for more than a year, we assumed that the prices would remain the same until we order them.</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rebuchet MS" panose="020B060302020202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rebuchet MS" panose="020B0603020202020204" pitchFamily="34" charset="0"/>
                <a:ea typeface="Times New Roman" panose="02020603050405020304" pitchFamily="18" charset="0"/>
              </a:rPr>
              <a:t>2- The dealer of the hardware parts is baying the parts from China with US dollar any they are selling it with Turkish lira, so if the exchange rate changed the price also will be changed, so we assumed the exchange rate will stay on 1USD = 14.75TL.</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ar-JO" sz="1800" dirty="0">
                <a:effectLst/>
                <a:latin typeface="Trebuchet MS" panose="020B060302020202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Trebuchet MS" panose="020B0603020202020204" pitchFamily="34" charset="0"/>
                <a:ea typeface="Times New Roman" panose="02020603050405020304" pitchFamily="18" charset="0"/>
              </a:rPr>
              <a:t>3- We assumed that we will not pay for any external services such as a programmers or electronic and electrical engineer, which the cost estimation table contains only the hardware parts.</a:t>
            </a:r>
            <a:endParaRPr lang="en-US" sz="1800" dirty="0">
              <a:effectLst/>
              <a:latin typeface="Times New Roman" panose="02020603050405020304" pitchFamily="18" charset="0"/>
              <a:ea typeface="Times New Roman" panose="02020603050405020304" pitchFamily="18" charset="0"/>
            </a:endParaRPr>
          </a:p>
          <a:p>
            <a:pPr marL="201168" lvl="1" indent="0">
              <a:buNone/>
            </a:pPr>
            <a:endParaRPr lang="en-US" dirty="0"/>
          </a:p>
        </p:txBody>
      </p:sp>
    </p:spTree>
    <p:extLst>
      <p:ext uri="{BB962C8B-B14F-4D97-AF65-F5344CB8AC3E}">
        <p14:creationId xmlns:p14="http://schemas.microsoft.com/office/powerpoint/2010/main" val="273328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D08D-8B89-2FA4-6C05-29C2699ED8F9}"/>
              </a:ext>
            </a:extLst>
          </p:cNvPr>
          <p:cNvSpPr>
            <a:spLocks noGrp="1"/>
          </p:cNvSpPr>
          <p:nvPr>
            <p:ph type="title"/>
          </p:nvPr>
        </p:nvSpPr>
        <p:spPr/>
        <p:txBody>
          <a:bodyPr/>
          <a:lstStyle/>
          <a:p>
            <a:r>
              <a:rPr lang="en-US" dirty="0"/>
              <a:t>Cont.</a:t>
            </a:r>
          </a:p>
        </p:txBody>
      </p:sp>
      <p:graphicFrame>
        <p:nvGraphicFramePr>
          <p:cNvPr id="5" name="Content Placeholder 4">
            <a:extLst>
              <a:ext uri="{FF2B5EF4-FFF2-40B4-BE49-F238E27FC236}">
                <a16:creationId xmlns:a16="http://schemas.microsoft.com/office/drawing/2014/main" id="{8D79E6C6-D225-7E87-7339-3FD780B6F5B4}"/>
              </a:ext>
            </a:extLst>
          </p:cNvPr>
          <p:cNvGraphicFramePr>
            <a:graphicFrameLocks noGrp="1"/>
          </p:cNvGraphicFramePr>
          <p:nvPr>
            <p:ph idx="1"/>
            <p:extLst>
              <p:ext uri="{D42A27DB-BD31-4B8C-83A1-F6EECF244321}">
                <p14:modId xmlns:p14="http://schemas.microsoft.com/office/powerpoint/2010/main" val="751633076"/>
              </p:ext>
            </p:extLst>
          </p:nvPr>
        </p:nvGraphicFramePr>
        <p:xfrm>
          <a:off x="1249680" y="2346960"/>
          <a:ext cx="10292080" cy="3891280"/>
        </p:xfrm>
        <a:graphic>
          <a:graphicData uri="http://schemas.openxmlformats.org/drawingml/2006/table">
            <a:tbl>
              <a:tblPr firstRow="1" firstCol="1" bandRow="1">
                <a:tableStyleId>{5C22544A-7EE6-4342-B048-85BDC9FD1C3A}</a:tableStyleId>
              </a:tblPr>
              <a:tblGrid>
                <a:gridCol w="1714979">
                  <a:extLst>
                    <a:ext uri="{9D8B030D-6E8A-4147-A177-3AD203B41FA5}">
                      <a16:colId xmlns:a16="http://schemas.microsoft.com/office/drawing/2014/main" val="2728739113"/>
                    </a:ext>
                  </a:extLst>
                </a:gridCol>
                <a:gridCol w="2341310">
                  <a:extLst>
                    <a:ext uri="{9D8B030D-6E8A-4147-A177-3AD203B41FA5}">
                      <a16:colId xmlns:a16="http://schemas.microsoft.com/office/drawing/2014/main" val="1411601239"/>
                    </a:ext>
                  </a:extLst>
                </a:gridCol>
                <a:gridCol w="1188818">
                  <a:extLst>
                    <a:ext uri="{9D8B030D-6E8A-4147-A177-3AD203B41FA5}">
                      <a16:colId xmlns:a16="http://schemas.microsoft.com/office/drawing/2014/main" val="29204007"/>
                    </a:ext>
                  </a:extLst>
                </a:gridCol>
                <a:gridCol w="2080432">
                  <a:extLst>
                    <a:ext uri="{9D8B030D-6E8A-4147-A177-3AD203B41FA5}">
                      <a16:colId xmlns:a16="http://schemas.microsoft.com/office/drawing/2014/main" val="174328265"/>
                    </a:ext>
                  </a:extLst>
                </a:gridCol>
                <a:gridCol w="1252662">
                  <a:extLst>
                    <a:ext uri="{9D8B030D-6E8A-4147-A177-3AD203B41FA5}">
                      <a16:colId xmlns:a16="http://schemas.microsoft.com/office/drawing/2014/main" val="1665558150"/>
                    </a:ext>
                  </a:extLst>
                </a:gridCol>
                <a:gridCol w="1713879">
                  <a:extLst>
                    <a:ext uri="{9D8B030D-6E8A-4147-A177-3AD203B41FA5}">
                      <a16:colId xmlns:a16="http://schemas.microsoft.com/office/drawing/2014/main" val="2009936856"/>
                    </a:ext>
                  </a:extLst>
                </a:gridCol>
              </a:tblGrid>
              <a:tr h="566050">
                <a:tc>
                  <a:txBody>
                    <a:bodyPr/>
                    <a:lstStyle/>
                    <a:p>
                      <a:pPr marL="0" marR="0" algn="ctr">
                        <a:lnSpc>
                          <a:spcPct val="107000"/>
                        </a:lnSpc>
                        <a:spcBef>
                          <a:spcPts val="0"/>
                        </a:spcBef>
                        <a:spcAft>
                          <a:spcPts val="0"/>
                        </a:spcAft>
                      </a:pPr>
                      <a:r>
                        <a:rPr lang="en-US" sz="1200" u="sng" dirty="0">
                          <a:effectLst/>
                        </a:rPr>
                        <a:t>WBS Item Number</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u="sng">
                          <a:effectLst/>
                        </a:rPr>
                        <a:t>WBS Item</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u="sng">
                          <a:effectLst/>
                        </a:rPr>
                        <a:t>Resource Type 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u="sng">
                          <a:effectLst/>
                        </a:rPr>
                        <a:t>Total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868934"/>
                  </a:ext>
                </a:extLst>
              </a:tr>
              <a:tr h="275918">
                <a:tc>
                  <a:txBody>
                    <a:bodyPr/>
                    <a:lstStyle/>
                    <a:p>
                      <a:pPr marL="0" marR="0" algn="ctr">
                        <a:lnSpc>
                          <a:spcPct val="107000"/>
                        </a:lnSpc>
                        <a:spcBef>
                          <a:spcPts val="0"/>
                        </a:spcBef>
                        <a:spcAft>
                          <a:spcPts val="0"/>
                        </a:spcAft>
                      </a:pPr>
                      <a:r>
                        <a:rPr lang="en-US" sz="1200">
                          <a:effectLst/>
                        </a:rPr>
                        <a:t>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Hardware Parts</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32/1</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1885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766431233"/>
                  </a:ext>
                </a:extLst>
              </a:tr>
              <a:tr h="275918">
                <a:tc>
                  <a:txBody>
                    <a:bodyPr/>
                    <a:lstStyle/>
                    <a:p>
                      <a:pPr marL="0" marR="0" algn="ctr">
                        <a:lnSpc>
                          <a:spcPct val="107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RFID parts</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1136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48027620"/>
                  </a:ext>
                </a:extLst>
              </a:tr>
              <a:tr h="275918">
                <a:tc>
                  <a:txBody>
                    <a:bodyPr/>
                    <a:lstStyle/>
                    <a:p>
                      <a:pPr marL="0" marR="0" algn="ctr">
                        <a:lnSpc>
                          <a:spcPct val="107000"/>
                        </a:lnSpc>
                        <a:spcBef>
                          <a:spcPts val="0"/>
                        </a:spcBef>
                        <a:spcAft>
                          <a:spcPts val="0"/>
                        </a:spcAft>
                      </a:pPr>
                      <a:r>
                        <a:rPr lang="en-US" sz="1200">
                          <a:effectLst/>
                        </a:rPr>
                        <a:t>1.1.1.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RFID</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31 TL/1H</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31TL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31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140460781"/>
                  </a:ext>
                </a:extLst>
              </a:tr>
              <a:tr h="275918">
                <a:tc>
                  <a:txBody>
                    <a:bodyPr/>
                    <a:lstStyle/>
                    <a:p>
                      <a:pPr marL="0" marR="0" algn="ctr">
                        <a:lnSpc>
                          <a:spcPct val="107000"/>
                        </a:lnSpc>
                        <a:spcBef>
                          <a:spcPts val="0"/>
                        </a:spcBef>
                        <a:spcAft>
                          <a:spcPts val="0"/>
                        </a:spcAft>
                      </a:pPr>
                      <a:r>
                        <a:rPr lang="en-US" sz="1200">
                          <a:effectLst/>
                        </a:rPr>
                        <a:t>1.1.2.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LED’s</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2/1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3.5 TL/1H</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3.5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7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02683682"/>
                  </a:ext>
                </a:extLst>
              </a:tr>
              <a:tr h="275918">
                <a:tc>
                  <a:txBody>
                    <a:bodyPr/>
                    <a:lstStyle/>
                    <a:p>
                      <a:pPr marL="0" marR="0" algn="ctr">
                        <a:lnSpc>
                          <a:spcPct val="107000"/>
                        </a:lnSpc>
                        <a:spcBef>
                          <a:spcPts val="0"/>
                        </a:spcBef>
                        <a:spcAft>
                          <a:spcPts val="0"/>
                        </a:spcAft>
                      </a:pPr>
                      <a:r>
                        <a:rPr lang="en-US" sz="1200">
                          <a:effectLst/>
                        </a:rPr>
                        <a:t>1.1.3.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Alphanumeric LCD</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219 TL/1H</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219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219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94925145"/>
                  </a:ext>
                </a:extLst>
              </a:tr>
              <a:tr h="566050">
                <a:tc>
                  <a:txBody>
                    <a:bodyPr/>
                    <a:lstStyle/>
                    <a:p>
                      <a:pPr marL="0" marR="0" algn="ctr">
                        <a:lnSpc>
                          <a:spcPct val="107000"/>
                        </a:lnSpc>
                        <a:spcBef>
                          <a:spcPts val="0"/>
                        </a:spcBef>
                        <a:spcAft>
                          <a:spcPts val="0"/>
                        </a:spcAft>
                      </a:pPr>
                      <a:r>
                        <a:rPr lang="en-US" sz="1200">
                          <a:effectLst/>
                        </a:rPr>
                        <a:t>1.2.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Masked face recognition parts</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2/1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376.5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74250184"/>
                  </a:ext>
                </a:extLst>
              </a:tr>
              <a:tr h="275918">
                <a:tc>
                  <a:txBody>
                    <a:bodyPr/>
                    <a:lstStyle/>
                    <a:p>
                      <a:pPr marL="0" marR="0" algn="ctr">
                        <a:lnSpc>
                          <a:spcPct val="107000"/>
                        </a:lnSpc>
                        <a:spcBef>
                          <a:spcPts val="0"/>
                        </a:spcBef>
                        <a:spcAft>
                          <a:spcPts val="0"/>
                        </a:spcAft>
                      </a:pPr>
                      <a:r>
                        <a:rPr lang="en-US" sz="1200">
                          <a:effectLst/>
                        </a:rPr>
                        <a:t>1.2.1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Camera</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157.5 TL/1H</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157.5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157.5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569835416"/>
                  </a:ext>
                </a:extLst>
              </a:tr>
              <a:tr h="275918">
                <a:tc>
                  <a:txBody>
                    <a:bodyPr/>
                    <a:lstStyle/>
                    <a:p>
                      <a:pPr marL="0" marR="0" algn="ctr">
                        <a:lnSpc>
                          <a:spcPct val="107000"/>
                        </a:lnSpc>
                        <a:spcBef>
                          <a:spcPts val="0"/>
                        </a:spcBef>
                        <a:spcAft>
                          <a:spcPts val="0"/>
                        </a:spcAft>
                      </a:pPr>
                      <a:r>
                        <a:rPr lang="en-US" sz="1200">
                          <a:effectLst/>
                        </a:rPr>
                        <a:t>1.2.2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LCD screen</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219 TL/1H</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219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219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6383122"/>
                  </a:ext>
                </a:extLst>
              </a:tr>
              <a:tr h="275918">
                <a:tc>
                  <a:txBody>
                    <a:bodyPr/>
                    <a:lstStyle/>
                    <a:p>
                      <a:pPr marL="0" marR="0" algn="ctr">
                        <a:lnSpc>
                          <a:spcPct val="107000"/>
                        </a:lnSpc>
                        <a:spcBef>
                          <a:spcPts val="0"/>
                        </a:spcBef>
                        <a:spcAft>
                          <a:spcPts val="0"/>
                        </a:spcAft>
                      </a:pPr>
                      <a:r>
                        <a:rPr lang="en-US" sz="1200">
                          <a:effectLst/>
                        </a:rPr>
                        <a:t>1.3.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Sensors part’s</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4/1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137.9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580308752"/>
                  </a:ext>
                </a:extLst>
              </a:tr>
              <a:tr h="275918">
                <a:tc>
                  <a:txBody>
                    <a:bodyPr/>
                    <a:lstStyle/>
                    <a:p>
                      <a:pPr marL="0" marR="0" algn="ctr">
                        <a:lnSpc>
                          <a:spcPct val="107000"/>
                        </a:lnSpc>
                        <a:spcBef>
                          <a:spcPts val="0"/>
                        </a:spcBef>
                        <a:spcAft>
                          <a:spcPts val="0"/>
                        </a:spcAft>
                      </a:pPr>
                      <a:r>
                        <a:rPr lang="en-US" sz="1200">
                          <a:effectLst/>
                        </a:rPr>
                        <a:t>1.3.1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Distance sensor</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31.5 TL/1H</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31.5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31.5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95195008"/>
                  </a:ext>
                </a:extLst>
              </a:tr>
              <a:tr h="275918">
                <a:tc>
                  <a:txBody>
                    <a:bodyPr/>
                    <a:lstStyle/>
                    <a:p>
                      <a:pPr marL="0" marR="0" algn="ctr">
                        <a:lnSpc>
                          <a:spcPct val="107000"/>
                        </a:lnSpc>
                        <a:spcBef>
                          <a:spcPts val="0"/>
                        </a:spcBef>
                        <a:spcAft>
                          <a:spcPts val="0"/>
                        </a:spcAft>
                      </a:pPr>
                      <a:r>
                        <a:rPr lang="en-US" sz="1200">
                          <a:effectLst/>
                        </a:rPr>
                        <a:t>1.3.2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Gas sensor</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28.4 TL/1H</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28.4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28.4 TL</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383336032"/>
                  </a:ext>
                </a:extLst>
              </a:tr>
            </a:tbl>
          </a:graphicData>
        </a:graphic>
      </p:graphicFrame>
      <p:sp>
        <p:nvSpPr>
          <p:cNvPr id="6" name="Title 1">
            <a:extLst>
              <a:ext uri="{FF2B5EF4-FFF2-40B4-BE49-F238E27FC236}">
                <a16:creationId xmlns:a16="http://schemas.microsoft.com/office/drawing/2014/main" id="{D83CDC7E-7C5E-F988-827F-150A5FA14DB5}"/>
              </a:ext>
            </a:extLst>
          </p:cNvPr>
          <p:cNvSpPr txBox="1">
            <a:spLocks/>
          </p:cNvSpPr>
          <p:nvPr/>
        </p:nvSpPr>
        <p:spPr>
          <a:xfrm>
            <a:off x="1249680" y="4390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dirty="0"/>
          </a:p>
        </p:txBody>
      </p:sp>
      <p:sp>
        <p:nvSpPr>
          <p:cNvPr id="7" name="Title 1">
            <a:extLst>
              <a:ext uri="{FF2B5EF4-FFF2-40B4-BE49-F238E27FC236}">
                <a16:creationId xmlns:a16="http://schemas.microsoft.com/office/drawing/2014/main" id="{7BDA4AA6-3DA0-7BF9-3FB1-E6652D1B4FFA}"/>
              </a:ext>
            </a:extLst>
          </p:cNvPr>
          <p:cNvSpPr txBox="1">
            <a:spLocks/>
          </p:cNvSpPr>
          <p:nvPr/>
        </p:nvSpPr>
        <p:spPr>
          <a:xfrm>
            <a:off x="1173480" y="8962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a:t>Cost estimate </a:t>
            </a:r>
          </a:p>
        </p:txBody>
      </p:sp>
    </p:spTree>
    <p:extLst>
      <p:ext uri="{BB962C8B-B14F-4D97-AF65-F5344CB8AC3E}">
        <p14:creationId xmlns:p14="http://schemas.microsoft.com/office/powerpoint/2010/main" val="399488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BA21-6D04-EA3B-D4DC-3928BBFCC4F5}"/>
              </a:ext>
            </a:extLst>
          </p:cNvPr>
          <p:cNvSpPr>
            <a:spLocks noGrp="1"/>
          </p:cNvSpPr>
          <p:nvPr>
            <p:ph type="title"/>
          </p:nvPr>
        </p:nvSpPr>
        <p:spPr/>
        <p:txBody>
          <a:bodyPr/>
          <a:lstStyle/>
          <a:p>
            <a:r>
              <a:rPr lang="en-US" dirty="0"/>
              <a:t>Cont.</a:t>
            </a:r>
          </a:p>
        </p:txBody>
      </p:sp>
      <p:graphicFrame>
        <p:nvGraphicFramePr>
          <p:cNvPr id="7" name="Content Placeholder 6">
            <a:extLst>
              <a:ext uri="{FF2B5EF4-FFF2-40B4-BE49-F238E27FC236}">
                <a16:creationId xmlns:a16="http://schemas.microsoft.com/office/drawing/2014/main" id="{31EB78D4-DD2A-BB75-EF40-D0A629ABFDB4}"/>
              </a:ext>
            </a:extLst>
          </p:cNvPr>
          <p:cNvGraphicFramePr>
            <a:graphicFrameLocks noGrp="1"/>
          </p:cNvGraphicFramePr>
          <p:nvPr>
            <p:ph idx="1"/>
            <p:extLst>
              <p:ext uri="{D42A27DB-BD31-4B8C-83A1-F6EECF244321}">
                <p14:modId xmlns:p14="http://schemas.microsoft.com/office/powerpoint/2010/main" val="1191072671"/>
              </p:ext>
            </p:extLst>
          </p:nvPr>
        </p:nvGraphicFramePr>
        <p:xfrm>
          <a:off x="1097280" y="2011680"/>
          <a:ext cx="10241280" cy="4226556"/>
        </p:xfrm>
        <a:graphic>
          <a:graphicData uri="http://schemas.openxmlformats.org/drawingml/2006/table">
            <a:tbl>
              <a:tblPr firstRow="1" firstCol="1" bandRow="1">
                <a:tableStyleId>{5C22544A-7EE6-4342-B048-85BDC9FD1C3A}</a:tableStyleId>
              </a:tblPr>
              <a:tblGrid>
                <a:gridCol w="1706516">
                  <a:extLst>
                    <a:ext uri="{9D8B030D-6E8A-4147-A177-3AD203B41FA5}">
                      <a16:colId xmlns:a16="http://schemas.microsoft.com/office/drawing/2014/main" val="4074086735"/>
                    </a:ext>
                  </a:extLst>
                </a:gridCol>
                <a:gridCol w="2329754">
                  <a:extLst>
                    <a:ext uri="{9D8B030D-6E8A-4147-A177-3AD203B41FA5}">
                      <a16:colId xmlns:a16="http://schemas.microsoft.com/office/drawing/2014/main" val="3633076176"/>
                    </a:ext>
                  </a:extLst>
                </a:gridCol>
                <a:gridCol w="1182949">
                  <a:extLst>
                    <a:ext uri="{9D8B030D-6E8A-4147-A177-3AD203B41FA5}">
                      <a16:colId xmlns:a16="http://schemas.microsoft.com/office/drawing/2014/main" val="543836673"/>
                    </a:ext>
                  </a:extLst>
                </a:gridCol>
                <a:gridCol w="2070163">
                  <a:extLst>
                    <a:ext uri="{9D8B030D-6E8A-4147-A177-3AD203B41FA5}">
                      <a16:colId xmlns:a16="http://schemas.microsoft.com/office/drawing/2014/main" val="522899185"/>
                    </a:ext>
                  </a:extLst>
                </a:gridCol>
                <a:gridCol w="1246479">
                  <a:extLst>
                    <a:ext uri="{9D8B030D-6E8A-4147-A177-3AD203B41FA5}">
                      <a16:colId xmlns:a16="http://schemas.microsoft.com/office/drawing/2014/main" val="593022121"/>
                    </a:ext>
                  </a:extLst>
                </a:gridCol>
                <a:gridCol w="1705419">
                  <a:extLst>
                    <a:ext uri="{9D8B030D-6E8A-4147-A177-3AD203B41FA5}">
                      <a16:colId xmlns:a16="http://schemas.microsoft.com/office/drawing/2014/main" val="2379801489"/>
                    </a:ext>
                  </a:extLst>
                </a:gridCol>
              </a:tblGrid>
              <a:tr h="572161">
                <a:tc>
                  <a:txBody>
                    <a:bodyPr/>
                    <a:lstStyle/>
                    <a:p>
                      <a:pPr marL="0" marR="0" algn="ctr">
                        <a:lnSpc>
                          <a:spcPct val="107000"/>
                        </a:lnSpc>
                        <a:spcBef>
                          <a:spcPts val="0"/>
                        </a:spcBef>
                        <a:spcAft>
                          <a:spcPts val="0"/>
                        </a:spcAft>
                      </a:pPr>
                      <a:r>
                        <a:rPr lang="en-US" sz="1200" u="sng">
                          <a:effectLst/>
                        </a:rPr>
                        <a:t>WBS Item Number</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u="sng">
                          <a:effectLst/>
                        </a:rPr>
                        <a:t>WBS Item</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u="sng">
                          <a:effectLst/>
                        </a:rPr>
                        <a:t>Resource Type 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u="sng">
                          <a:effectLst/>
                        </a:rPr>
                        <a:t>Total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089776165"/>
                  </a:ext>
                </a:extLst>
              </a:tr>
              <a:tr h="278897">
                <a:tc>
                  <a:txBody>
                    <a:bodyPr/>
                    <a:lstStyle/>
                    <a:p>
                      <a:pPr marL="0" marR="0" algn="ctr">
                        <a:lnSpc>
                          <a:spcPct val="107000"/>
                        </a:lnSpc>
                        <a:spcBef>
                          <a:spcPts val="0"/>
                        </a:spcBef>
                        <a:spcAft>
                          <a:spcPts val="0"/>
                        </a:spcAft>
                      </a:pPr>
                      <a:r>
                        <a:rPr lang="en-US" sz="1200">
                          <a:effectLst/>
                        </a:rPr>
                        <a:t>1.3.3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Flame sensor</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35 TL/1H</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35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35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891243538"/>
                  </a:ext>
                </a:extLst>
              </a:tr>
              <a:tr h="278897">
                <a:tc>
                  <a:txBody>
                    <a:bodyPr/>
                    <a:lstStyle/>
                    <a:p>
                      <a:pPr marL="0" marR="0" algn="ctr">
                        <a:lnSpc>
                          <a:spcPct val="107000"/>
                        </a:lnSpc>
                        <a:spcBef>
                          <a:spcPts val="0"/>
                        </a:spcBef>
                        <a:spcAft>
                          <a:spcPts val="0"/>
                        </a:spcAft>
                      </a:pPr>
                      <a:r>
                        <a:rPr lang="en-US" sz="1200">
                          <a:effectLst/>
                        </a:rPr>
                        <a:t>1.3.4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Speaker</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43 TL/1H</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43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43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909785153"/>
                  </a:ext>
                </a:extLst>
              </a:tr>
              <a:tr h="278897">
                <a:tc>
                  <a:txBody>
                    <a:bodyPr/>
                    <a:lstStyle/>
                    <a:p>
                      <a:pPr marL="0" marR="0" algn="ctr">
                        <a:lnSpc>
                          <a:spcPct val="107000"/>
                        </a:lnSpc>
                        <a:spcBef>
                          <a:spcPts val="0"/>
                        </a:spcBef>
                        <a:spcAft>
                          <a:spcPts val="0"/>
                        </a:spcAft>
                      </a:pPr>
                      <a:r>
                        <a:rPr lang="en-US" sz="1200">
                          <a:effectLst/>
                        </a:rPr>
                        <a:t>1.4.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Network parts</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107.5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62826883"/>
                  </a:ext>
                </a:extLst>
              </a:tr>
              <a:tr h="278897">
                <a:tc>
                  <a:txBody>
                    <a:bodyPr/>
                    <a:lstStyle/>
                    <a:p>
                      <a:pPr marL="0" marR="0" algn="ctr">
                        <a:lnSpc>
                          <a:spcPct val="107000"/>
                        </a:lnSpc>
                        <a:spcBef>
                          <a:spcPts val="0"/>
                        </a:spcBef>
                        <a:spcAft>
                          <a:spcPts val="0"/>
                        </a:spcAft>
                      </a:pPr>
                      <a:r>
                        <a:rPr lang="en-US" sz="1200">
                          <a:effectLst/>
                        </a:rPr>
                        <a:t>1.4.1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Ethernet port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107.5 TL/1H</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107.5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107.5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781979887"/>
                  </a:ext>
                </a:extLst>
              </a:tr>
              <a:tr h="572161">
                <a:tc>
                  <a:txBody>
                    <a:bodyPr/>
                    <a:lstStyle/>
                    <a:p>
                      <a:pPr marL="0" marR="0" algn="ctr">
                        <a:lnSpc>
                          <a:spcPct val="107000"/>
                        </a:lnSpc>
                        <a:spcBef>
                          <a:spcPts val="0"/>
                        </a:spcBef>
                        <a:spcAft>
                          <a:spcPts val="0"/>
                        </a:spcAft>
                      </a:pPr>
                      <a:r>
                        <a:rPr lang="en-US" sz="1200">
                          <a:effectLst/>
                        </a:rPr>
                        <a:t>1.5.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Power and electricity parts</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2/1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43.47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30286137"/>
                  </a:ext>
                </a:extLst>
              </a:tr>
              <a:tr h="278897">
                <a:tc>
                  <a:txBody>
                    <a:bodyPr/>
                    <a:lstStyle/>
                    <a:p>
                      <a:pPr marL="0" marR="0" algn="ctr">
                        <a:lnSpc>
                          <a:spcPct val="107000"/>
                        </a:lnSpc>
                        <a:spcBef>
                          <a:spcPts val="0"/>
                        </a:spcBef>
                        <a:spcAft>
                          <a:spcPts val="0"/>
                        </a:spcAft>
                      </a:pPr>
                      <a:r>
                        <a:rPr lang="en-US" sz="1200">
                          <a:effectLst/>
                        </a:rPr>
                        <a:t>1.5.1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Battery</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9.45 TL/1H</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9.45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9.45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567151103"/>
                  </a:ext>
                </a:extLst>
              </a:tr>
              <a:tr h="278897">
                <a:tc>
                  <a:txBody>
                    <a:bodyPr/>
                    <a:lstStyle/>
                    <a:p>
                      <a:pPr marL="0" marR="0" algn="ctr">
                        <a:lnSpc>
                          <a:spcPct val="107000"/>
                        </a:lnSpc>
                        <a:spcBef>
                          <a:spcPts val="0"/>
                        </a:spcBef>
                        <a:spcAft>
                          <a:spcPts val="0"/>
                        </a:spcAft>
                      </a:pPr>
                      <a:r>
                        <a:rPr lang="en-US" sz="1200">
                          <a:effectLst/>
                        </a:rPr>
                        <a:t>1.5.2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Power Cable</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34.2 TL/1H</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34.2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34.2 TL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801356813"/>
                  </a:ext>
                </a:extLst>
              </a:tr>
              <a:tr h="278897">
                <a:tc>
                  <a:txBody>
                    <a:bodyPr/>
                    <a:lstStyle/>
                    <a:p>
                      <a:pPr marL="0" marR="0" algn="ctr">
                        <a:lnSpc>
                          <a:spcPct val="107000"/>
                        </a:lnSpc>
                        <a:spcBef>
                          <a:spcPts val="0"/>
                        </a:spcBef>
                        <a:spcAft>
                          <a:spcPts val="0"/>
                        </a:spcAft>
                      </a:pPr>
                      <a:r>
                        <a:rPr lang="en-US" sz="1200">
                          <a:effectLst/>
                        </a:rPr>
                        <a:t>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Coding</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17541665"/>
                  </a:ext>
                </a:extLst>
              </a:tr>
              <a:tr h="278897">
                <a:tc>
                  <a:txBody>
                    <a:bodyPr/>
                    <a:lstStyle/>
                    <a:p>
                      <a:pPr marL="0" marR="0" algn="ctr">
                        <a:lnSpc>
                          <a:spcPct val="107000"/>
                        </a:lnSpc>
                        <a:spcBef>
                          <a:spcPts val="0"/>
                        </a:spcBef>
                        <a:spcAft>
                          <a:spcPts val="0"/>
                        </a:spcAft>
                      </a:pPr>
                      <a:r>
                        <a:rPr lang="en-US" sz="1200">
                          <a:effectLst/>
                        </a:rPr>
                        <a:t>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Database creation</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08755701"/>
                  </a:ext>
                </a:extLst>
              </a:tr>
              <a:tr h="572161">
                <a:tc>
                  <a:txBody>
                    <a:bodyPr/>
                    <a:lstStyle/>
                    <a:p>
                      <a:pPr marL="0" marR="0" algn="ctr">
                        <a:lnSpc>
                          <a:spcPct val="107000"/>
                        </a:lnSpc>
                        <a:spcBef>
                          <a:spcPts val="0"/>
                        </a:spcBef>
                        <a:spcAft>
                          <a:spcPts val="0"/>
                        </a:spcAft>
                      </a:pPr>
                      <a:r>
                        <a:rPr lang="en-US" sz="1200">
                          <a:effectLst/>
                        </a:rPr>
                        <a:t>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Smart contract development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785242025"/>
                  </a:ext>
                </a:extLst>
              </a:tr>
              <a:tr h="278897">
                <a:tc>
                  <a:txBody>
                    <a:bodyPr/>
                    <a:lstStyle/>
                    <a:p>
                      <a:pPr marL="0" marR="0" algn="ctr">
                        <a:lnSpc>
                          <a:spcPct val="107000"/>
                        </a:lnSpc>
                        <a:spcBef>
                          <a:spcPts val="0"/>
                        </a:spcBef>
                        <a:spcAft>
                          <a:spcPts val="0"/>
                        </a:spcAft>
                      </a:pPr>
                      <a:r>
                        <a:rPr lang="en-US" sz="1200">
                          <a:effectLst/>
                        </a:rPr>
                        <a:t>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Testing</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200" dirty="0">
                          <a:effectLst/>
                        </a:rPr>
                        <a:t>0</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333439440"/>
                  </a:ext>
                </a:extLst>
              </a:tr>
            </a:tbl>
          </a:graphicData>
        </a:graphic>
      </p:graphicFrame>
    </p:spTree>
    <p:extLst>
      <p:ext uri="{BB962C8B-B14F-4D97-AF65-F5344CB8AC3E}">
        <p14:creationId xmlns:p14="http://schemas.microsoft.com/office/powerpoint/2010/main" val="797052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8FEE-930B-040D-591E-745389BCEA6E}"/>
              </a:ext>
            </a:extLst>
          </p:cNvPr>
          <p:cNvSpPr>
            <a:spLocks noGrp="1"/>
          </p:cNvSpPr>
          <p:nvPr>
            <p:ph type="title"/>
          </p:nvPr>
        </p:nvSpPr>
        <p:spPr/>
        <p:txBody>
          <a:bodyPr/>
          <a:lstStyle/>
          <a:p>
            <a:r>
              <a:rPr lang="en-US" dirty="0"/>
              <a:t>Business case</a:t>
            </a:r>
          </a:p>
        </p:txBody>
      </p:sp>
      <p:sp>
        <p:nvSpPr>
          <p:cNvPr id="3" name="Content Placeholder 2">
            <a:extLst>
              <a:ext uri="{FF2B5EF4-FFF2-40B4-BE49-F238E27FC236}">
                <a16:creationId xmlns:a16="http://schemas.microsoft.com/office/drawing/2014/main" id="{B0BE6224-5979-24A3-22DD-A900D6DAF893}"/>
              </a:ext>
            </a:extLst>
          </p:cNvPr>
          <p:cNvSpPr>
            <a:spLocks noGrp="1"/>
          </p:cNvSpPr>
          <p:nvPr>
            <p:ph idx="1"/>
          </p:nvPr>
        </p:nvSpPr>
        <p:spPr/>
        <p:txBody>
          <a:bodyPr/>
          <a:lstStyle/>
          <a:p>
            <a:pPr>
              <a:buFont typeface="Wingdings" panose="05000000000000000000" pitchFamily="2" charset="2"/>
              <a:buChar char="v"/>
            </a:pPr>
            <a:r>
              <a:rPr lang="en-US" sz="1800" dirty="0">
                <a:effectLst/>
                <a:latin typeface="Trebuchet MS" panose="020B0603020202020204" pitchFamily="34" charset="0"/>
                <a:ea typeface="Times New Roman" panose="02020603050405020304" pitchFamily="18" charset="0"/>
                <a:cs typeface="Times New Roman" panose="02020603050405020304" pitchFamily="18" charset="0"/>
              </a:rPr>
              <a:t> Current Situation and Problem/Opportunity Statement</a:t>
            </a:r>
          </a:p>
          <a:p>
            <a:pPr lvl="1">
              <a:buFont typeface="Wingdings" panose="05000000000000000000" pitchFamily="2" charset="2"/>
              <a:buChar char="v"/>
            </a:pPr>
            <a:endParaRPr lang="en-US" dirty="0">
              <a:latin typeface="Trebuchet MS" panose="020B0603020202020204" pitchFamily="34" charset="0"/>
              <a:cs typeface="Times New Roman" panose="02020603050405020304" pitchFamily="18" charset="0"/>
            </a:endParaRPr>
          </a:p>
          <a:p>
            <a:pPr lvl="2">
              <a:buFont typeface="Wingdings" panose="05000000000000000000" pitchFamily="2" charset="2"/>
              <a:buChar char="Ø"/>
            </a:pPr>
            <a:r>
              <a:rPr lang="en-US" sz="1800" dirty="0">
                <a:effectLst/>
                <a:latin typeface="Trebuchet MS" panose="020B0603020202020204" pitchFamily="34" charset="0"/>
                <a:ea typeface="Times New Roman" panose="02020603050405020304" pitchFamily="18" charset="0"/>
                <a:cs typeface="Times New Roman" panose="02020603050405020304" pitchFamily="18" charset="0"/>
              </a:rPr>
              <a:t> Current Situation: For using the system for public control there is a huge gap in the current systems, Because this systems are here to control the people which means decreased the  number of crimes.</a:t>
            </a:r>
          </a:p>
          <a:p>
            <a:pPr marL="384048" lvl="2" indent="0">
              <a:buNone/>
            </a:pPr>
            <a:endParaRPr lang="en-US" sz="1800" dirty="0">
              <a:effectLst/>
              <a:latin typeface="Trebuchet MS" panose="020B0603020202020204" pitchFamily="34" charset="0"/>
              <a:ea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1800" dirty="0">
                <a:latin typeface="Trebuchet MS" panose="020B0603020202020204" pitchFamily="34" charset="0"/>
                <a:cs typeface="Times New Roman" panose="02020603050405020304" pitchFamily="18" charset="0"/>
              </a:rPr>
              <a:t> Gap: The perpetrators of crimes can easily cover his face it means the algorithm of the system in broken.</a:t>
            </a:r>
          </a:p>
          <a:p>
            <a:pPr lvl="2">
              <a:buFont typeface="Wingdings" panose="05000000000000000000" pitchFamily="2" charset="2"/>
              <a:buChar char="v"/>
            </a:pPr>
            <a:endParaRPr lang="en-US" sz="1800" dirty="0">
              <a:latin typeface="Trebuchet MS" panose="020B0603020202020204" pitchFamily="34" charset="0"/>
              <a:cs typeface="Times New Roman" panose="02020603050405020304" pitchFamily="18" charset="0"/>
            </a:endParaRPr>
          </a:p>
          <a:p>
            <a:pPr lvl="2">
              <a:buFont typeface="Wingdings" panose="05000000000000000000" pitchFamily="2" charset="2"/>
              <a:buChar char="Ø"/>
            </a:pPr>
            <a:r>
              <a:rPr lang="en-US" sz="1800" dirty="0">
                <a:latin typeface="Trebuchet MS" panose="020B0603020202020204" pitchFamily="34" charset="0"/>
                <a:cs typeface="Times New Roman" panose="02020603050405020304" pitchFamily="18" charset="0"/>
              </a:rPr>
              <a:t> Solution: Using god eye technology with a stable and accurate masked face recognition system will led to reducing crimes to the lowest levels.</a:t>
            </a:r>
          </a:p>
          <a:p>
            <a:pPr marL="384048" lvl="2" indent="0">
              <a:buNone/>
            </a:pPr>
            <a:endParaRPr lang="en-US" sz="1800" dirty="0">
              <a:latin typeface="Trebuchet MS" panose="020B0603020202020204" pitchFamily="34" charset="0"/>
              <a:cs typeface="Times New Roman" panose="02020603050405020304" pitchFamily="18" charset="0"/>
            </a:endParaRPr>
          </a:p>
          <a:p>
            <a:pPr lvl="2">
              <a:buFont typeface="Wingdings" panose="05000000000000000000" pitchFamily="2" charset="2"/>
              <a:buChar char="v"/>
            </a:pPr>
            <a:endParaRPr lang="en-US" sz="1800" dirty="0">
              <a:latin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886135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55D1-6E53-C9E4-4912-2C258C63F010}"/>
              </a:ext>
            </a:extLst>
          </p:cNvPr>
          <p:cNvSpPr>
            <a:spLocks noGrp="1"/>
          </p:cNvSpPr>
          <p:nvPr>
            <p:ph type="title"/>
          </p:nvPr>
        </p:nvSpPr>
        <p:spPr>
          <a:xfrm>
            <a:off x="1097280" y="263527"/>
            <a:ext cx="10058400" cy="1450757"/>
          </a:xfrm>
        </p:spPr>
        <p:txBody>
          <a:bodyPr/>
          <a:lstStyle/>
          <a:p>
            <a:r>
              <a:rPr lang="en-US" dirty="0"/>
              <a:t>Cont.</a:t>
            </a:r>
          </a:p>
        </p:txBody>
      </p:sp>
      <p:sp>
        <p:nvSpPr>
          <p:cNvPr id="3" name="Content Placeholder 2">
            <a:extLst>
              <a:ext uri="{FF2B5EF4-FFF2-40B4-BE49-F238E27FC236}">
                <a16:creationId xmlns:a16="http://schemas.microsoft.com/office/drawing/2014/main" id="{CA3E6FAA-70E7-052B-E861-BCC7BB29100E}"/>
              </a:ext>
            </a:extLst>
          </p:cNvPr>
          <p:cNvSpPr>
            <a:spLocks noGrp="1"/>
          </p:cNvSpPr>
          <p:nvPr>
            <p:ph idx="1"/>
          </p:nvPr>
        </p:nvSpPr>
        <p:spPr>
          <a:xfrm>
            <a:off x="762000" y="1845734"/>
            <a:ext cx="10393680" cy="4023360"/>
          </a:xfrm>
        </p:spPr>
        <p:txBody>
          <a:bodyPr/>
          <a:lstStyle/>
          <a:p>
            <a:pPr marL="0" marR="0" indent="0">
              <a:spcBef>
                <a:spcPts val="600"/>
              </a:spcBef>
              <a:spcAft>
                <a:spcPts val="0"/>
              </a:spcAft>
              <a:buNone/>
            </a:pPr>
            <a:endParaRPr lang="en-US" sz="1800" dirty="0">
              <a:effectLst/>
              <a:latin typeface="Trebuchet MS" panose="020B0603020202020204" pitchFamily="34" charset="0"/>
              <a:ea typeface="Times New Roman" panose="02020603050405020304" pitchFamily="18" charset="0"/>
            </a:endParaRPr>
          </a:p>
          <a:p>
            <a:pPr marL="194310" marR="0" indent="-285750">
              <a:spcBef>
                <a:spcPts val="600"/>
              </a:spcBef>
              <a:spcAft>
                <a:spcPts val="0"/>
              </a:spcAft>
              <a:buFont typeface="Wingdings" panose="05000000000000000000" pitchFamily="2" charset="2"/>
              <a:buChar char="v"/>
            </a:pPr>
            <a:r>
              <a:rPr lang="en-US" dirty="0">
                <a:effectLst/>
                <a:latin typeface="Trebuchet MS" panose="020B0603020202020204" pitchFamily="34" charset="0"/>
                <a:ea typeface="Times New Roman" panose="02020603050405020304" pitchFamily="18" charset="0"/>
              </a:rPr>
              <a:t>Target Benefits</a:t>
            </a:r>
          </a:p>
          <a:p>
            <a:pPr marL="0" marR="0" indent="0">
              <a:spcBef>
                <a:spcPts val="60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lvl="1">
              <a:spcBef>
                <a:spcPts val="0"/>
              </a:spcBef>
              <a:spcAft>
                <a:spcPts val="0"/>
              </a:spcAft>
              <a:buFont typeface="Wingdings" panose="05000000000000000000" pitchFamily="2" charset="2"/>
              <a:buChar char="Ø"/>
            </a:pPr>
            <a:r>
              <a:rPr lang="en-US" dirty="0">
                <a:effectLst/>
                <a:latin typeface="Trebuchet MS" panose="020B0603020202020204" pitchFamily="34" charset="0"/>
                <a:ea typeface="Times New Roman" panose="02020603050405020304" pitchFamily="18" charset="0"/>
              </a:rPr>
              <a:t>Masked Face recognition system for locking and unlocking the door.</a:t>
            </a:r>
          </a:p>
          <a:p>
            <a:pPr marL="201168" lvl="1" indent="0">
              <a:spcBef>
                <a:spcPts val="0"/>
              </a:spcBef>
              <a:spcAft>
                <a:spcPts val="0"/>
              </a:spcAft>
              <a:buNone/>
            </a:pPr>
            <a:endParaRPr lang="en-US" dirty="0">
              <a:effectLst/>
              <a:latin typeface="Times New Roman" panose="02020603050405020304" pitchFamily="18" charset="0"/>
              <a:ea typeface="Times New Roman" panose="02020603050405020304" pitchFamily="18" charset="0"/>
            </a:endParaRPr>
          </a:p>
          <a:p>
            <a:pPr lvl="1">
              <a:spcBef>
                <a:spcPts val="0"/>
              </a:spcBef>
              <a:spcAft>
                <a:spcPts val="0"/>
              </a:spcAft>
              <a:buFont typeface="Wingdings" panose="05000000000000000000" pitchFamily="2" charset="2"/>
              <a:buChar char="Ø"/>
            </a:pPr>
            <a:r>
              <a:rPr lang="en-US" dirty="0">
                <a:effectLst/>
                <a:latin typeface="Trebuchet MS" panose="020B0603020202020204" pitchFamily="34" charset="0"/>
                <a:ea typeface="Times New Roman" panose="02020603050405020304" pitchFamily="18" charset="0"/>
              </a:rPr>
              <a:t>Masked Face recognition system as part of god eye project for public control.</a:t>
            </a:r>
          </a:p>
          <a:p>
            <a:pPr marL="201168" lvl="1" indent="0">
              <a:spcBef>
                <a:spcPts val="0"/>
              </a:spcBef>
              <a:spcAft>
                <a:spcPts val="0"/>
              </a:spcAft>
              <a:buNone/>
            </a:pPr>
            <a:endParaRPr lang="en-US" dirty="0">
              <a:effectLst/>
              <a:latin typeface="Times New Roman" panose="02020603050405020304" pitchFamily="18" charset="0"/>
              <a:ea typeface="Times New Roman" panose="02020603050405020304" pitchFamily="18" charset="0"/>
            </a:endParaRPr>
          </a:p>
          <a:p>
            <a:pPr lvl="1">
              <a:spcBef>
                <a:spcPts val="0"/>
              </a:spcBef>
              <a:spcAft>
                <a:spcPts val="0"/>
              </a:spcAft>
              <a:buFont typeface="Wingdings" panose="05000000000000000000" pitchFamily="2" charset="2"/>
              <a:buChar char="Ø"/>
            </a:pPr>
            <a:r>
              <a:rPr lang="en-US" dirty="0">
                <a:effectLst/>
                <a:latin typeface="Trebuchet MS" panose="020B0603020202020204" pitchFamily="34" charset="0"/>
                <a:ea typeface="Times New Roman" panose="02020603050405020304" pitchFamily="18" charset="0"/>
              </a:rPr>
              <a:t>Masked Face recognition system can be used for face passport (Biometric passport).</a:t>
            </a:r>
          </a:p>
          <a:p>
            <a:pPr marL="201168" lvl="1" indent="0">
              <a:spcBef>
                <a:spcPts val="0"/>
              </a:spcBef>
              <a:spcAft>
                <a:spcPts val="0"/>
              </a:spcAft>
              <a:buNone/>
            </a:pPr>
            <a:endParaRPr lang="en-US" dirty="0">
              <a:effectLst/>
              <a:latin typeface="Times New Roman" panose="02020603050405020304" pitchFamily="18" charset="0"/>
              <a:ea typeface="Times New Roman" panose="02020603050405020304" pitchFamily="18" charset="0"/>
            </a:endParaRPr>
          </a:p>
          <a:p>
            <a:pPr lvl="1">
              <a:spcBef>
                <a:spcPts val="0"/>
              </a:spcBef>
              <a:spcAft>
                <a:spcPts val="0"/>
              </a:spcAft>
              <a:buFont typeface="Wingdings" panose="05000000000000000000" pitchFamily="2" charset="2"/>
              <a:buChar char="Ø"/>
            </a:pPr>
            <a:r>
              <a:rPr lang="en-US" dirty="0">
                <a:effectLst/>
                <a:latin typeface="Trebuchet MS" panose="020B0603020202020204" pitchFamily="34" charset="0"/>
                <a:ea typeface="Times New Roman" panose="02020603050405020304" pitchFamily="18" charset="0"/>
              </a:rPr>
              <a:t>Solving the problem of inability to recognize masked faces which means solving of huge crimes.</a:t>
            </a:r>
            <a:endParaRPr lang="en-US"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1357162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4B40-7F2E-3881-DF21-C695D17DF4C1}"/>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5FC90AD7-19FB-8210-8028-19CEAAC12E96}"/>
              </a:ext>
            </a:extLst>
          </p:cNvPr>
          <p:cNvSpPr>
            <a:spLocks noGrp="1"/>
          </p:cNvSpPr>
          <p:nvPr>
            <p:ph idx="1"/>
          </p:nvPr>
        </p:nvSpPr>
        <p:spPr>
          <a:xfrm>
            <a:off x="1168400" y="2241974"/>
            <a:ext cx="10058400" cy="4023360"/>
          </a:xfrm>
        </p:spPr>
        <p:txBody>
          <a:bodyPr/>
          <a:lstStyle/>
          <a:p>
            <a:pPr>
              <a:buFont typeface="Wingdings" panose="05000000000000000000" pitchFamily="2" charset="2"/>
              <a:buChar char="v"/>
            </a:pPr>
            <a:r>
              <a:rPr lang="en-US" sz="2000" dirty="0">
                <a:effectLst/>
                <a:latin typeface="Trebuchet MS" panose="020B0603020202020204" pitchFamily="34" charset="0"/>
                <a:ea typeface="Times New Roman" panose="02020603050405020304" pitchFamily="18" charset="0"/>
              </a:rPr>
              <a:t> Outputs:</a:t>
            </a:r>
          </a:p>
          <a:p>
            <a:pPr marL="0" indent="0">
              <a:buNone/>
            </a:pPr>
            <a:endParaRPr lang="en-US" sz="2000" dirty="0">
              <a:effectLst/>
              <a:latin typeface="Trebuchet MS" panose="020B0603020202020204" pitchFamily="34" charset="0"/>
              <a:ea typeface="Times New Roman" panose="02020603050405020304" pitchFamily="18" charset="0"/>
            </a:endParaRPr>
          </a:p>
          <a:p>
            <a:pPr marR="0" lvl="0" algn="just">
              <a:spcBef>
                <a:spcPts val="0"/>
              </a:spcBef>
              <a:spcAft>
                <a:spcPts val="0"/>
              </a:spcAft>
              <a:buFont typeface="Wingdings" panose="05000000000000000000" pitchFamily="2" charset="2"/>
              <a:buChar char="Ø"/>
            </a:pPr>
            <a:r>
              <a:rPr lang="en-US" sz="2000" dirty="0">
                <a:effectLst/>
                <a:latin typeface="Trebuchet MS" panose="020B0603020202020204" pitchFamily="34" charset="0"/>
                <a:ea typeface="Times New Roman" panose="02020603050405020304" pitchFamily="18" charset="0"/>
              </a:rPr>
              <a:t> Masked Face Recognition System.</a:t>
            </a:r>
          </a:p>
          <a:p>
            <a:pPr marR="0" lvl="0" algn="just">
              <a:spcBef>
                <a:spcPts val="0"/>
              </a:spcBef>
              <a:spcAft>
                <a:spcPts val="0"/>
              </a:spcAft>
              <a:buFont typeface="Wingdings" panose="05000000000000000000" pitchFamily="2" charset="2"/>
              <a:buChar char="Ø"/>
            </a:pPr>
            <a:endParaRPr lang="en-US" sz="2000"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buFont typeface="Wingdings" panose="05000000000000000000" pitchFamily="2" charset="2"/>
              <a:buChar char="Ø"/>
            </a:pPr>
            <a:r>
              <a:rPr lang="en-US" sz="2000" dirty="0">
                <a:effectLst/>
                <a:latin typeface="Trebuchet MS" panose="020B0603020202020204" pitchFamily="34" charset="0"/>
                <a:ea typeface="Times New Roman" panose="02020603050405020304" pitchFamily="18" charset="0"/>
              </a:rPr>
              <a:t> Alternative authentication method, RFID system.</a:t>
            </a:r>
          </a:p>
          <a:p>
            <a:pPr marL="0" marR="0" lvl="0" indent="0" algn="just">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buFont typeface="Wingdings" panose="05000000000000000000" pitchFamily="2" charset="2"/>
              <a:buChar char="Ø"/>
            </a:pPr>
            <a:r>
              <a:rPr lang="en-US" sz="2000" dirty="0">
                <a:effectLst/>
                <a:latin typeface="Trebuchet MS" panose="020B0603020202020204" pitchFamily="34" charset="0"/>
                <a:ea typeface="Times New Roman" panose="02020603050405020304" pitchFamily="18" charset="0"/>
              </a:rPr>
              <a:t> Blockchain connection to data transfer and validation.</a:t>
            </a:r>
            <a:endParaRPr lang="en-US" sz="20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52870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007D-9898-8A6A-7367-40787DAADFED}"/>
              </a:ext>
            </a:extLst>
          </p:cNvPr>
          <p:cNvSpPr>
            <a:spLocks noGrp="1"/>
          </p:cNvSpPr>
          <p:nvPr>
            <p:ph type="title"/>
          </p:nvPr>
        </p:nvSpPr>
        <p:spPr/>
        <p:txBody>
          <a:bodyPr/>
          <a:lstStyle/>
          <a:p>
            <a:r>
              <a:rPr lang="en-US" dirty="0"/>
              <a:t>Communication Matrix </a:t>
            </a:r>
          </a:p>
        </p:txBody>
      </p:sp>
      <p:graphicFrame>
        <p:nvGraphicFramePr>
          <p:cNvPr id="4" name="Content Placeholder 3">
            <a:extLst>
              <a:ext uri="{FF2B5EF4-FFF2-40B4-BE49-F238E27FC236}">
                <a16:creationId xmlns:a16="http://schemas.microsoft.com/office/drawing/2014/main" id="{AFFEE0CA-AA23-CBF9-7903-5E827FA65F7C}"/>
              </a:ext>
            </a:extLst>
          </p:cNvPr>
          <p:cNvGraphicFramePr>
            <a:graphicFrameLocks noGrp="1"/>
          </p:cNvGraphicFramePr>
          <p:nvPr>
            <p:ph idx="1"/>
            <p:extLst>
              <p:ext uri="{D42A27DB-BD31-4B8C-83A1-F6EECF244321}">
                <p14:modId xmlns:p14="http://schemas.microsoft.com/office/powerpoint/2010/main" val="630274807"/>
              </p:ext>
            </p:extLst>
          </p:nvPr>
        </p:nvGraphicFramePr>
        <p:xfrm>
          <a:off x="1097281" y="1859280"/>
          <a:ext cx="10911839" cy="4358637"/>
        </p:xfrm>
        <a:graphic>
          <a:graphicData uri="http://schemas.openxmlformats.org/drawingml/2006/table">
            <a:tbl>
              <a:tblPr firstRow="1" firstCol="1" lastRow="1" lastCol="1" bandRow="1" bandCol="1">
                <a:tableStyleId>{5C22544A-7EE6-4342-B048-85BDC9FD1C3A}</a:tableStyleId>
              </a:tblPr>
              <a:tblGrid>
                <a:gridCol w="2165892">
                  <a:extLst>
                    <a:ext uri="{9D8B030D-6E8A-4147-A177-3AD203B41FA5}">
                      <a16:colId xmlns:a16="http://schemas.microsoft.com/office/drawing/2014/main" val="64353952"/>
                    </a:ext>
                  </a:extLst>
                </a:gridCol>
                <a:gridCol w="2167036">
                  <a:extLst>
                    <a:ext uri="{9D8B030D-6E8A-4147-A177-3AD203B41FA5}">
                      <a16:colId xmlns:a16="http://schemas.microsoft.com/office/drawing/2014/main" val="171921092"/>
                    </a:ext>
                  </a:extLst>
                </a:gridCol>
                <a:gridCol w="2380994">
                  <a:extLst>
                    <a:ext uri="{9D8B030D-6E8A-4147-A177-3AD203B41FA5}">
                      <a16:colId xmlns:a16="http://schemas.microsoft.com/office/drawing/2014/main" val="3692675590"/>
                    </a:ext>
                  </a:extLst>
                </a:gridCol>
                <a:gridCol w="2030881">
                  <a:extLst>
                    <a:ext uri="{9D8B030D-6E8A-4147-A177-3AD203B41FA5}">
                      <a16:colId xmlns:a16="http://schemas.microsoft.com/office/drawing/2014/main" val="3691088834"/>
                    </a:ext>
                  </a:extLst>
                </a:gridCol>
                <a:gridCol w="2167036">
                  <a:extLst>
                    <a:ext uri="{9D8B030D-6E8A-4147-A177-3AD203B41FA5}">
                      <a16:colId xmlns:a16="http://schemas.microsoft.com/office/drawing/2014/main" val="3912089826"/>
                    </a:ext>
                  </a:extLst>
                </a:gridCol>
              </a:tblGrid>
              <a:tr h="580180">
                <a:tc>
                  <a:txBody>
                    <a:bodyPr/>
                    <a:lstStyle/>
                    <a:p>
                      <a:pPr marL="0" marR="0" algn="ctr">
                        <a:lnSpc>
                          <a:spcPct val="107000"/>
                        </a:lnSpc>
                        <a:spcBef>
                          <a:spcPts val="720"/>
                        </a:spcBef>
                        <a:spcAft>
                          <a:spcPts val="720"/>
                        </a:spcAft>
                      </a:pPr>
                      <a:r>
                        <a:rPr lang="en-US" sz="1200">
                          <a:effectLst/>
                        </a:rPr>
                        <a:t>Stakeholder</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Type</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Communication Medium</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Frequency</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Responsible Party</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41848548"/>
                  </a:ext>
                </a:extLst>
              </a:tr>
              <a:tr h="580180">
                <a:tc>
                  <a:txBody>
                    <a:bodyPr/>
                    <a:lstStyle/>
                    <a:p>
                      <a:pPr marL="0" marR="0" algn="ctr">
                        <a:lnSpc>
                          <a:spcPct val="107000"/>
                        </a:lnSpc>
                        <a:spcBef>
                          <a:spcPts val="720"/>
                        </a:spcBef>
                        <a:spcAft>
                          <a:spcPts val="720"/>
                        </a:spcAft>
                      </a:pPr>
                      <a:r>
                        <a:rPr lang="en-US" sz="1200" dirty="0">
                          <a:effectLst/>
                        </a:rPr>
                        <a:t>Ahmad </a:t>
                      </a:r>
                      <a:br>
                        <a:rPr lang="en-US" sz="1200" dirty="0">
                          <a:effectLst/>
                        </a:rPr>
                      </a:br>
                      <a:r>
                        <a:rPr lang="en-US" sz="1200" dirty="0">
                          <a:effectLst/>
                        </a:rPr>
                        <a:t>Jawabreh</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dirty="0">
                          <a:effectLst/>
                        </a:rPr>
                        <a:t>Work progress report</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Email (Protonmail)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Every Day</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Zaid </a:t>
                      </a:r>
                      <a:br>
                        <a:rPr lang="en-US" sz="1200">
                          <a:effectLst/>
                        </a:rPr>
                      </a:br>
                      <a:r>
                        <a:rPr lang="en-US" sz="1200">
                          <a:effectLst/>
                        </a:rPr>
                        <a:t>Mohtaseb</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375312866"/>
                  </a:ext>
                </a:extLst>
              </a:tr>
              <a:tr h="580180">
                <a:tc>
                  <a:txBody>
                    <a:bodyPr/>
                    <a:lstStyle/>
                    <a:p>
                      <a:pPr marL="0" marR="0" algn="ctr">
                        <a:lnSpc>
                          <a:spcPct val="107000"/>
                        </a:lnSpc>
                        <a:spcBef>
                          <a:spcPts val="720"/>
                        </a:spcBef>
                        <a:spcAft>
                          <a:spcPts val="720"/>
                        </a:spcAft>
                      </a:pPr>
                      <a:r>
                        <a:rPr lang="en-US" sz="1200" dirty="0">
                          <a:effectLst/>
                        </a:rPr>
                        <a:t>Ahmad Jawabreh</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dirty="0">
                          <a:effectLst/>
                        </a:rPr>
                        <a:t>Software and code status</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GitHub</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rtl="1">
                        <a:lnSpc>
                          <a:spcPct val="107000"/>
                        </a:lnSpc>
                        <a:spcBef>
                          <a:spcPts val="720"/>
                        </a:spcBef>
                        <a:spcAft>
                          <a:spcPts val="720"/>
                        </a:spcAft>
                      </a:pPr>
                      <a:r>
                        <a:rPr lang="en-US" sz="1200">
                          <a:effectLst/>
                        </a:rPr>
                        <a:t> Day after day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Zaid </a:t>
                      </a:r>
                      <a:br>
                        <a:rPr lang="en-US" sz="1200">
                          <a:effectLst/>
                        </a:rPr>
                      </a:br>
                      <a:r>
                        <a:rPr lang="en-US" sz="1200">
                          <a:effectLst/>
                        </a:rPr>
                        <a:t>Mohtaseb</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991755530"/>
                  </a:ext>
                </a:extLst>
              </a:tr>
              <a:tr h="580180">
                <a:tc>
                  <a:txBody>
                    <a:bodyPr/>
                    <a:lstStyle/>
                    <a:p>
                      <a:pPr marL="0" marR="0" algn="ctr">
                        <a:lnSpc>
                          <a:spcPct val="107000"/>
                        </a:lnSpc>
                        <a:spcBef>
                          <a:spcPts val="720"/>
                        </a:spcBef>
                        <a:spcAft>
                          <a:spcPts val="720"/>
                        </a:spcAft>
                      </a:pPr>
                      <a:r>
                        <a:rPr lang="en-US" sz="1200" dirty="0">
                          <a:effectLst/>
                        </a:rPr>
                        <a:t>Zaid Mohtaseb</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Work progress report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Email (Protonmail)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Every Day</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Ahmad Jawabreh</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97473252"/>
                  </a:ext>
                </a:extLst>
              </a:tr>
              <a:tr h="1174931">
                <a:tc>
                  <a:txBody>
                    <a:bodyPr/>
                    <a:lstStyle/>
                    <a:p>
                      <a:pPr marL="0" marR="0">
                        <a:lnSpc>
                          <a:spcPct val="107000"/>
                        </a:lnSpc>
                        <a:spcBef>
                          <a:spcPts val="720"/>
                        </a:spcBef>
                        <a:spcAft>
                          <a:spcPts val="720"/>
                        </a:spcAft>
                      </a:pPr>
                      <a:r>
                        <a:rPr lang="en-US" sz="1200" dirty="0">
                          <a:effectLst/>
                        </a:rPr>
                        <a:t> </a:t>
                      </a:r>
                    </a:p>
                    <a:p>
                      <a:pPr marL="0" marR="0">
                        <a:lnSpc>
                          <a:spcPct val="107000"/>
                        </a:lnSpc>
                        <a:spcBef>
                          <a:spcPts val="720"/>
                        </a:spcBef>
                        <a:spcAft>
                          <a:spcPts val="720"/>
                        </a:spcAft>
                      </a:pPr>
                      <a:r>
                        <a:rPr lang="en-US" sz="1200" dirty="0">
                          <a:effectLst/>
                        </a:rPr>
                        <a:t>Zaid Mohtaseb</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Hardware connection maps and documentation</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 </a:t>
                      </a:r>
                    </a:p>
                    <a:p>
                      <a:pPr marL="0" marR="0" algn="ctr">
                        <a:lnSpc>
                          <a:spcPct val="107000"/>
                        </a:lnSpc>
                        <a:spcBef>
                          <a:spcPts val="720"/>
                        </a:spcBef>
                        <a:spcAft>
                          <a:spcPts val="720"/>
                        </a:spcAft>
                      </a:pPr>
                      <a:r>
                        <a:rPr lang="en-US" sz="1200">
                          <a:effectLst/>
                        </a:rPr>
                        <a:t>GitHub</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 </a:t>
                      </a:r>
                    </a:p>
                    <a:p>
                      <a:pPr marL="0" marR="0" algn="ctr">
                        <a:lnSpc>
                          <a:spcPct val="107000"/>
                        </a:lnSpc>
                        <a:spcBef>
                          <a:spcPts val="720"/>
                        </a:spcBef>
                        <a:spcAft>
                          <a:spcPts val="720"/>
                        </a:spcAft>
                      </a:pPr>
                      <a:r>
                        <a:rPr lang="en-US" sz="1200">
                          <a:effectLst/>
                        </a:rPr>
                        <a:t>Day after day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Ahmad Jawabreh</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199105813"/>
                  </a:ext>
                </a:extLst>
              </a:tr>
              <a:tr h="580180">
                <a:tc>
                  <a:txBody>
                    <a:bodyPr/>
                    <a:lstStyle/>
                    <a:p>
                      <a:pPr marL="0" marR="0" algn="ctr">
                        <a:lnSpc>
                          <a:spcPct val="107000"/>
                        </a:lnSpc>
                        <a:spcBef>
                          <a:spcPts val="720"/>
                        </a:spcBef>
                        <a:spcAft>
                          <a:spcPts val="720"/>
                        </a:spcAft>
                      </a:pPr>
                      <a:r>
                        <a:rPr lang="en-US" sz="1200" dirty="0">
                          <a:effectLst/>
                        </a:rPr>
                        <a:t>Ahmad </a:t>
                      </a:r>
                      <a:br>
                        <a:rPr lang="en-US" sz="1200" dirty="0">
                          <a:effectLst/>
                        </a:rPr>
                      </a:br>
                      <a:r>
                        <a:rPr lang="en-US" sz="1200" dirty="0">
                          <a:effectLst/>
                        </a:rPr>
                        <a:t>Jawabreh</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Work progress report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Email (Protonmail)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Every Day</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Ferhat Bal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463491061"/>
                  </a:ext>
                </a:extLst>
              </a:tr>
              <a:tr h="282806">
                <a:tc>
                  <a:txBody>
                    <a:bodyPr/>
                    <a:lstStyle/>
                    <a:p>
                      <a:pPr marL="0" marR="0">
                        <a:lnSpc>
                          <a:spcPct val="107000"/>
                        </a:lnSpc>
                        <a:spcBef>
                          <a:spcPts val="720"/>
                        </a:spcBef>
                        <a:spcAft>
                          <a:spcPts val="720"/>
                        </a:spcAft>
                      </a:pPr>
                      <a:r>
                        <a:rPr lang="en-US" sz="1200">
                          <a:effectLst/>
                        </a:rPr>
                        <a:t>Zaid Mohtaseb</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Code testing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a:effectLst/>
                        </a:rPr>
                        <a:t>GitHub</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nSpc>
                          <a:spcPct val="107000"/>
                        </a:lnSpc>
                        <a:spcBef>
                          <a:spcPts val="720"/>
                        </a:spcBef>
                        <a:spcAft>
                          <a:spcPts val="720"/>
                        </a:spcAft>
                      </a:pPr>
                      <a:r>
                        <a:rPr lang="en-US" sz="1200">
                          <a:effectLst/>
                        </a:rPr>
                        <a:t>Day after day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07000"/>
                        </a:lnSpc>
                        <a:spcBef>
                          <a:spcPts val="720"/>
                        </a:spcBef>
                        <a:spcAft>
                          <a:spcPts val="720"/>
                        </a:spcAft>
                      </a:pPr>
                      <a:r>
                        <a:rPr lang="en-US" sz="1200" dirty="0">
                          <a:effectLst/>
                        </a:rPr>
                        <a:t>Ferhat Bal</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618048374"/>
                  </a:ext>
                </a:extLst>
              </a:tr>
            </a:tbl>
          </a:graphicData>
        </a:graphic>
      </p:graphicFrame>
    </p:spTree>
    <p:extLst>
      <p:ext uri="{BB962C8B-B14F-4D97-AF65-F5344CB8AC3E}">
        <p14:creationId xmlns:p14="http://schemas.microsoft.com/office/powerpoint/2010/main" val="225613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5C4F-FB2F-3B75-3330-C9D672D2B077}"/>
              </a:ext>
            </a:extLst>
          </p:cNvPr>
          <p:cNvSpPr>
            <a:spLocks noGrp="1"/>
          </p:cNvSpPr>
          <p:nvPr>
            <p:ph type="title"/>
          </p:nvPr>
        </p:nvSpPr>
        <p:spPr/>
        <p:txBody>
          <a:bodyPr/>
          <a:lstStyle/>
          <a:p>
            <a:r>
              <a:rPr lang="en-US" dirty="0"/>
              <a:t>Communication Plan 	</a:t>
            </a:r>
          </a:p>
        </p:txBody>
      </p:sp>
      <p:sp>
        <p:nvSpPr>
          <p:cNvPr id="3" name="Content Placeholder 2">
            <a:extLst>
              <a:ext uri="{FF2B5EF4-FFF2-40B4-BE49-F238E27FC236}">
                <a16:creationId xmlns:a16="http://schemas.microsoft.com/office/drawing/2014/main" id="{A0902D05-40D9-568A-D6B4-9ECF47BB3030}"/>
              </a:ext>
            </a:extLst>
          </p:cNvPr>
          <p:cNvSpPr>
            <a:spLocks noGrp="1"/>
          </p:cNvSpPr>
          <p:nvPr>
            <p:ph idx="1"/>
          </p:nvPr>
        </p:nvSpPr>
        <p:spPr/>
        <p:txBody>
          <a:bodyPr/>
          <a:lstStyle/>
          <a:p>
            <a:r>
              <a:rPr lang="en-US" sz="1800" dirty="0">
                <a:effectLst/>
                <a:latin typeface="Trebuchet MS" panose="020B0603020202020204" pitchFamily="34" charset="0"/>
                <a:ea typeface="Times New Roman" panose="02020603050405020304" pitchFamily="18" charset="0"/>
              </a:rPr>
              <a:t>Stakeholder Analysis</a:t>
            </a:r>
            <a:endParaRPr lang="en-US" sz="1800" dirty="0">
              <a:effectLst/>
              <a:latin typeface="Times New Roman" panose="02020603050405020304" pitchFamily="18" charset="0"/>
              <a:ea typeface="Times New Roman" panose="02020603050405020304" pitchFamily="18" charset="0"/>
            </a:endParaRPr>
          </a:p>
          <a:p>
            <a:endParaRPr lang="en-US" dirty="0"/>
          </a:p>
        </p:txBody>
      </p:sp>
      <p:graphicFrame>
        <p:nvGraphicFramePr>
          <p:cNvPr id="5" name="Table 4">
            <a:extLst>
              <a:ext uri="{FF2B5EF4-FFF2-40B4-BE49-F238E27FC236}">
                <a16:creationId xmlns:a16="http://schemas.microsoft.com/office/drawing/2014/main" id="{4688753F-6D4C-4958-EB23-A709A34C2EBB}"/>
              </a:ext>
            </a:extLst>
          </p:cNvPr>
          <p:cNvGraphicFramePr>
            <a:graphicFrameLocks noGrp="1"/>
          </p:cNvGraphicFramePr>
          <p:nvPr>
            <p:extLst>
              <p:ext uri="{D42A27DB-BD31-4B8C-83A1-F6EECF244321}">
                <p14:modId xmlns:p14="http://schemas.microsoft.com/office/powerpoint/2010/main" val="160258452"/>
              </p:ext>
            </p:extLst>
          </p:nvPr>
        </p:nvGraphicFramePr>
        <p:xfrm>
          <a:off x="1097280" y="2153920"/>
          <a:ext cx="10942320" cy="4142790"/>
        </p:xfrm>
        <a:graphic>
          <a:graphicData uri="http://schemas.openxmlformats.org/drawingml/2006/table">
            <a:tbl>
              <a:tblPr firstRow="1" firstCol="1" lastRow="1" lastCol="1" bandRow="1" bandCol="1">
                <a:tableStyleId>{5C22544A-7EE6-4342-B048-85BDC9FD1C3A}</a:tableStyleId>
              </a:tblPr>
              <a:tblGrid>
                <a:gridCol w="1837773">
                  <a:extLst>
                    <a:ext uri="{9D8B030D-6E8A-4147-A177-3AD203B41FA5}">
                      <a16:colId xmlns:a16="http://schemas.microsoft.com/office/drawing/2014/main" val="469670503"/>
                    </a:ext>
                  </a:extLst>
                </a:gridCol>
                <a:gridCol w="2713484">
                  <a:extLst>
                    <a:ext uri="{9D8B030D-6E8A-4147-A177-3AD203B41FA5}">
                      <a16:colId xmlns:a16="http://schemas.microsoft.com/office/drawing/2014/main" val="1651781192"/>
                    </a:ext>
                  </a:extLst>
                </a:gridCol>
                <a:gridCol w="3196039">
                  <a:extLst>
                    <a:ext uri="{9D8B030D-6E8A-4147-A177-3AD203B41FA5}">
                      <a16:colId xmlns:a16="http://schemas.microsoft.com/office/drawing/2014/main" val="214556822"/>
                    </a:ext>
                  </a:extLst>
                </a:gridCol>
                <a:gridCol w="3195024">
                  <a:extLst>
                    <a:ext uri="{9D8B030D-6E8A-4147-A177-3AD203B41FA5}">
                      <a16:colId xmlns:a16="http://schemas.microsoft.com/office/drawing/2014/main" val="632172403"/>
                    </a:ext>
                  </a:extLst>
                </a:gridCol>
              </a:tblGrid>
              <a:tr h="1610128">
                <a:tc>
                  <a:txBody>
                    <a:bodyPr/>
                    <a:lstStyle/>
                    <a:p>
                      <a:pPr marL="0" marR="0" algn="just">
                        <a:spcBef>
                          <a:spcPts val="0"/>
                        </a:spcBef>
                        <a:spcAft>
                          <a:spcPts val="600"/>
                        </a:spcAft>
                      </a:pPr>
                      <a:r>
                        <a:rPr lang="en-US" sz="1200" dirty="0">
                          <a:effectLst/>
                        </a:rPr>
                        <a:t>Role Project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marR="0">
                        <a:spcBef>
                          <a:spcPts val="0"/>
                        </a:spcBef>
                        <a:spcAft>
                          <a:spcPts val="600"/>
                        </a:spcAft>
                      </a:pPr>
                      <a:r>
                        <a:rPr lang="en-US" sz="1200">
                          <a:effectLst/>
                        </a:rPr>
                        <a:t> </a:t>
                      </a:r>
                    </a:p>
                    <a:p>
                      <a:pPr marL="342900" marR="0" lvl="0" indent="-342900">
                        <a:spcBef>
                          <a:spcPts val="0"/>
                        </a:spcBef>
                        <a:spcAft>
                          <a:spcPts val="600"/>
                        </a:spcAft>
                        <a:buFont typeface="Symbol" panose="05050102010706020507" pitchFamily="18" charset="2"/>
                        <a:buChar char=""/>
                      </a:pPr>
                      <a:r>
                        <a:rPr lang="en-US" sz="1200">
                          <a:effectLst/>
                        </a:rPr>
                        <a:t>Project Sponsor </a:t>
                      </a:r>
                    </a:p>
                    <a:p>
                      <a:pPr marL="342900" marR="0" lvl="0" indent="-342900">
                        <a:spcBef>
                          <a:spcPts val="0"/>
                        </a:spcBef>
                        <a:spcAft>
                          <a:spcPts val="600"/>
                        </a:spcAft>
                        <a:buFont typeface="Symbol" panose="05050102010706020507" pitchFamily="18" charset="2"/>
                        <a:buChar char=""/>
                      </a:pPr>
                      <a:r>
                        <a:rPr lang="en-US" sz="1200">
                          <a:effectLst/>
                        </a:rPr>
                        <a:t>Software Engineer </a:t>
                      </a:r>
                    </a:p>
                    <a:p>
                      <a:pPr marL="342900" marR="0" lvl="0" indent="-342900">
                        <a:spcBef>
                          <a:spcPts val="0"/>
                        </a:spcBef>
                        <a:spcAft>
                          <a:spcPts val="600"/>
                        </a:spcAft>
                        <a:buFont typeface="Symbol" panose="05050102010706020507" pitchFamily="18" charset="2"/>
                        <a:buChar char=""/>
                      </a:pPr>
                      <a:r>
                        <a:rPr lang="en-US" sz="1200">
                          <a:effectLst/>
                        </a:rPr>
                        <a:t>Management team member</a:t>
                      </a:r>
                    </a:p>
                    <a:p>
                      <a:pPr marL="0" marR="0" algn="ctr">
                        <a:spcBef>
                          <a:spcPts val="0"/>
                        </a:spcBef>
                        <a:spcAft>
                          <a:spcPts val="60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342900" marR="0" lvl="0" indent="-342900" rtl="0">
                        <a:spcBef>
                          <a:spcPts val="0"/>
                        </a:spcBef>
                        <a:spcAft>
                          <a:spcPts val="600"/>
                        </a:spcAft>
                        <a:buFont typeface="Symbol" panose="05050102010706020507" pitchFamily="18" charset="2"/>
                        <a:buChar char=""/>
                      </a:pPr>
                      <a:r>
                        <a:rPr lang="en-US" sz="1200">
                          <a:effectLst/>
                        </a:rPr>
                        <a:t>Project Sponsor</a:t>
                      </a:r>
                    </a:p>
                    <a:p>
                      <a:pPr marL="342900" marR="0" lvl="0" indent="-342900">
                        <a:spcBef>
                          <a:spcPts val="0"/>
                        </a:spcBef>
                        <a:spcAft>
                          <a:spcPts val="600"/>
                        </a:spcAft>
                        <a:buFont typeface="Symbol" panose="05050102010706020507" pitchFamily="18" charset="2"/>
                        <a:buChar char=""/>
                      </a:pPr>
                      <a:r>
                        <a:rPr lang="en-US" sz="1200">
                          <a:effectLst/>
                        </a:rPr>
                        <a:t>Project Manager </a:t>
                      </a:r>
                    </a:p>
                    <a:p>
                      <a:pPr marL="342900" marR="0" lvl="0" indent="-342900">
                        <a:spcBef>
                          <a:spcPts val="0"/>
                        </a:spcBef>
                        <a:spcAft>
                          <a:spcPts val="600"/>
                        </a:spcAft>
                        <a:buFont typeface="Symbol" panose="05050102010706020507" pitchFamily="18" charset="2"/>
                        <a:buChar char=""/>
                      </a:pPr>
                      <a:r>
                        <a:rPr lang="en-US" sz="1200">
                          <a:effectLst/>
                        </a:rPr>
                        <a:t>Hardware Specialist </a:t>
                      </a:r>
                    </a:p>
                    <a:p>
                      <a:pPr marL="342900" marR="0" lvl="0" indent="-342900">
                        <a:spcBef>
                          <a:spcPts val="0"/>
                        </a:spcBef>
                        <a:spcAft>
                          <a:spcPts val="600"/>
                        </a:spcAft>
                        <a:buFont typeface="Symbol" panose="05050102010706020507" pitchFamily="18" charset="2"/>
                        <a:buChar char=""/>
                      </a:pPr>
                      <a:r>
                        <a:rPr lang="en-US" sz="1200">
                          <a:effectLst/>
                        </a:rPr>
                        <a:t>Smart contract developer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marR="0">
                        <a:spcBef>
                          <a:spcPts val="0"/>
                        </a:spcBef>
                        <a:spcAft>
                          <a:spcPts val="600"/>
                        </a:spcAft>
                      </a:pPr>
                      <a:r>
                        <a:rPr lang="en-US" sz="1200">
                          <a:effectLst/>
                        </a:rPr>
                        <a:t> </a:t>
                      </a:r>
                    </a:p>
                    <a:p>
                      <a:pPr marL="342900" marR="0" lvl="0" indent="-342900">
                        <a:spcBef>
                          <a:spcPts val="0"/>
                        </a:spcBef>
                        <a:spcAft>
                          <a:spcPts val="600"/>
                        </a:spcAft>
                        <a:buFont typeface="Symbol" panose="05050102010706020507" pitchFamily="18" charset="2"/>
                        <a:buChar char=""/>
                      </a:pPr>
                      <a:r>
                        <a:rPr lang="en-US" sz="1200">
                          <a:effectLst/>
                        </a:rPr>
                        <a:t>Project Sponsor </a:t>
                      </a:r>
                    </a:p>
                    <a:p>
                      <a:pPr marL="342900" marR="0" lvl="0" indent="-342900">
                        <a:spcBef>
                          <a:spcPts val="0"/>
                        </a:spcBef>
                        <a:spcAft>
                          <a:spcPts val="600"/>
                        </a:spcAft>
                        <a:buFont typeface="Symbol" panose="05050102010706020507" pitchFamily="18" charset="2"/>
                        <a:buChar char=""/>
                      </a:pPr>
                      <a:r>
                        <a:rPr lang="en-US" sz="1200">
                          <a:effectLst/>
                        </a:rPr>
                        <a:t>Quality Assurance team</a:t>
                      </a:r>
                    </a:p>
                    <a:p>
                      <a:pPr marL="342900" marR="0" lvl="0" indent="-342900">
                        <a:spcBef>
                          <a:spcPts val="0"/>
                        </a:spcBef>
                        <a:spcAft>
                          <a:spcPts val="600"/>
                        </a:spcAft>
                        <a:buFont typeface="Symbol" panose="05050102010706020507" pitchFamily="18" charset="2"/>
                        <a:buChar char=""/>
                      </a:pPr>
                      <a:r>
                        <a:rPr lang="en-US" sz="1200">
                          <a:effectLst/>
                        </a:rPr>
                        <a:t>Management team member</a:t>
                      </a:r>
                    </a:p>
                    <a:p>
                      <a:pPr marL="457200" marR="0">
                        <a:spcBef>
                          <a:spcPts val="0"/>
                        </a:spcBef>
                        <a:spcAft>
                          <a:spcPts val="60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53445950"/>
                  </a:ext>
                </a:extLst>
              </a:tr>
              <a:tr h="241519">
                <a:tc>
                  <a:txBody>
                    <a:bodyPr/>
                    <a:lstStyle/>
                    <a:p>
                      <a:pPr marL="0" marR="0" algn="just">
                        <a:spcBef>
                          <a:spcPts val="0"/>
                        </a:spcBef>
                        <a:spcAft>
                          <a:spcPts val="600"/>
                        </a:spcAft>
                      </a:pPr>
                      <a:r>
                        <a:rPr lang="en-US" sz="1200">
                          <a:effectLst/>
                        </a:rPr>
                        <a:t>Organization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200">
                          <a:effectLst/>
                        </a:rPr>
                        <a:t>AZFCO.</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200">
                          <a:effectLst/>
                        </a:rPr>
                        <a:t>AZFCO.</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200">
                          <a:effectLst/>
                        </a:rPr>
                        <a:t>AZFCO.</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570561"/>
                  </a:ext>
                </a:extLst>
              </a:tr>
              <a:tr h="418244">
                <a:tc>
                  <a:txBody>
                    <a:bodyPr/>
                    <a:lstStyle/>
                    <a:p>
                      <a:pPr marL="0" marR="0" algn="just">
                        <a:spcBef>
                          <a:spcPts val="0"/>
                        </a:spcBef>
                        <a:spcAft>
                          <a:spcPts val="600"/>
                        </a:spcAft>
                      </a:pPr>
                      <a:r>
                        <a:rPr lang="en-US" sz="1200">
                          <a:effectLst/>
                        </a:rPr>
                        <a:t>Contact Information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200" u="none" dirty="0">
                          <a:solidFill>
                            <a:schemeClr val="tx1"/>
                          </a:solidFill>
                          <a:effectLst/>
                          <a:hlinkClick r:id="rId2">
                            <a:extLst>
                              <a:ext uri="{A12FA001-AC4F-418D-AE19-62706E023703}">
                                <ahyp:hlinkClr xmlns:ahyp="http://schemas.microsoft.com/office/drawing/2018/hyperlinkcolor" val="tx"/>
                              </a:ext>
                            </a:extLst>
                          </a:hlinkClick>
                        </a:rPr>
                        <a:t>Zaidmoh@protonmail.com</a:t>
                      </a:r>
                      <a:endParaRPr lang="en-US" sz="1200" u="none"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200" u="sng" dirty="0">
                          <a:effectLst/>
                        </a:rPr>
                        <a:t>Jawabreh@protonmail.com</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600"/>
                        </a:spcAft>
                      </a:pPr>
                      <a:r>
                        <a:rPr lang="en-US" sz="1200" u="sng">
                          <a:effectLst/>
                        </a:rPr>
                        <a:t>Ferhatbal@protonmail.com</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10693369"/>
                  </a:ext>
                </a:extLst>
              </a:tr>
              <a:tr h="483038">
                <a:tc>
                  <a:txBody>
                    <a:bodyPr/>
                    <a:lstStyle/>
                    <a:p>
                      <a:pPr marL="0" marR="0" algn="just">
                        <a:spcBef>
                          <a:spcPts val="0"/>
                        </a:spcBef>
                        <a:spcAft>
                          <a:spcPts val="600"/>
                        </a:spcAft>
                      </a:pPr>
                      <a:r>
                        <a:rPr lang="en-US" sz="1200">
                          <a:effectLst/>
                        </a:rPr>
                        <a:t>Unique Facts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200">
                          <a:effectLst/>
                        </a:rPr>
                        <a:t>Prefers use GitHub for project code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200">
                          <a:effectLst/>
                        </a:rPr>
                        <a:t>Prefers use of email for project documents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spcBef>
                          <a:spcPts val="0"/>
                        </a:spcBef>
                        <a:spcAft>
                          <a:spcPts val="600"/>
                        </a:spcAft>
                      </a:pPr>
                      <a:r>
                        <a:rPr lang="en-US" sz="1200">
                          <a:effectLst/>
                        </a:rPr>
                        <a:t>Prefers use GitHub for project code and test sheets</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52048818"/>
                  </a:ext>
                </a:extLst>
              </a:tr>
              <a:tr h="381248">
                <a:tc>
                  <a:txBody>
                    <a:bodyPr/>
                    <a:lstStyle/>
                    <a:p>
                      <a:pPr marL="0" marR="0">
                        <a:spcBef>
                          <a:spcPts val="0"/>
                        </a:spcBef>
                        <a:spcAft>
                          <a:spcPts val="600"/>
                        </a:spcAft>
                      </a:pPr>
                      <a:r>
                        <a:rPr lang="en-US" sz="1200">
                          <a:effectLst/>
                        </a:rPr>
                        <a:t>Level of Interest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200">
                          <a:effectLst/>
                        </a:rPr>
                        <a:t>High</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200">
                          <a:effectLst/>
                        </a:rPr>
                        <a:t>High</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200">
                          <a:effectLst/>
                        </a:rPr>
                        <a:t>High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25449906"/>
                  </a:ext>
                </a:extLst>
              </a:tr>
              <a:tr h="381248">
                <a:tc>
                  <a:txBody>
                    <a:bodyPr/>
                    <a:lstStyle/>
                    <a:p>
                      <a:pPr marL="0" marR="0">
                        <a:spcBef>
                          <a:spcPts val="0"/>
                        </a:spcBef>
                        <a:spcAft>
                          <a:spcPts val="600"/>
                        </a:spcAft>
                      </a:pPr>
                      <a:r>
                        <a:rPr lang="en-US" sz="1200">
                          <a:effectLst/>
                        </a:rPr>
                        <a:t>Level of Influence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200">
                          <a:effectLst/>
                        </a:rPr>
                        <a:t>High</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200">
                          <a:effectLst/>
                        </a:rPr>
                        <a:t>High</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200">
                          <a:effectLst/>
                        </a:rPr>
                        <a:t>High</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59892842"/>
                  </a:ext>
                </a:extLst>
              </a:tr>
              <a:tr h="627365">
                <a:tc>
                  <a:txBody>
                    <a:bodyPr/>
                    <a:lstStyle/>
                    <a:p>
                      <a:pPr marL="0" marR="0">
                        <a:spcBef>
                          <a:spcPts val="0"/>
                        </a:spcBef>
                        <a:spcAft>
                          <a:spcPts val="600"/>
                        </a:spcAft>
                      </a:pPr>
                      <a:r>
                        <a:rPr lang="en-US" sz="1200">
                          <a:effectLst/>
                        </a:rPr>
                        <a:t>Suggestions for managing relationships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200">
                          <a:effectLst/>
                        </a:rPr>
                        <a:t>Keep informed of all project progress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200">
                          <a:effectLst/>
                        </a:rPr>
                        <a:t>Keep informed of all project progress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600"/>
                        </a:spcAft>
                      </a:pPr>
                      <a:r>
                        <a:rPr lang="en-US" sz="1200" dirty="0">
                          <a:effectLst/>
                        </a:rPr>
                        <a:t>Keep informed of all project progress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05583287"/>
                  </a:ext>
                </a:extLst>
              </a:tr>
            </a:tbl>
          </a:graphicData>
        </a:graphic>
      </p:graphicFrame>
    </p:spTree>
    <p:extLst>
      <p:ext uri="{BB962C8B-B14F-4D97-AF65-F5344CB8AC3E}">
        <p14:creationId xmlns:p14="http://schemas.microsoft.com/office/powerpoint/2010/main" val="16012716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TotalTime>
  <Words>1494</Words>
  <Application>Microsoft Office PowerPoint</Application>
  <PresentationFormat>Widescreen</PresentationFormat>
  <Paragraphs>387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Calibri Light</vt:lpstr>
      <vt:lpstr>Symbol</vt:lpstr>
      <vt:lpstr>Times New Roman</vt:lpstr>
      <vt:lpstr>Trebuchet MS</vt:lpstr>
      <vt:lpstr>Wingdings</vt:lpstr>
      <vt:lpstr>Retrospect</vt:lpstr>
      <vt:lpstr>Masked Face Recognition</vt:lpstr>
      <vt:lpstr>Activity cost estimate</vt:lpstr>
      <vt:lpstr>Cont.</vt:lpstr>
      <vt:lpstr>Cont.</vt:lpstr>
      <vt:lpstr>Business case</vt:lpstr>
      <vt:lpstr>Cont.</vt:lpstr>
      <vt:lpstr>Cont. </vt:lpstr>
      <vt:lpstr>Communication Matrix </vt:lpstr>
      <vt:lpstr>Communication Plan  </vt:lpstr>
      <vt:lpstr>Cont.</vt:lpstr>
      <vt:lpstr>Cont. </vt:lpstr>
      <vt:lpstr>Contract Agreement </vt:lpstr>
      <vt:lpstr>Contract management plan</vt:lpstr>
      <vt:lpstr>Cont.</vt:lpstr>
      <vt:lpstr>Cont.</vt:lpstr>
      <vt:lpstr>Control Chart</vt:lpstr>
      <vt:lpstr>Corrective Actions List</vt:lpstr>
      <vt:lpstr>Risk breakdown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Face Recognition</dc:title>
  <dc:creator>Ahmad Jawabreh</dc:creator>
  <cp:lastModifiedBy>Ahmad Jawabreh</cp:lastModifiedBy>
  <cp:revision>1</cp:revision>
  <dcterms:created xsi:type="dcterms:W3CDTF">2022-05-12T21:44:53Z</dcterms:created>
  <dcterms:modified xsi:type="dcterms:W3CDTF">2022-05-12T22:27:18Z</dcterms:modified>
</cp:coreProperties>
</file>