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1" r:id="rId8"/>
    <p:sldId id="270" r:id="rId9"/>
    <p:sldId id="268" r:id="rId10"/>
    <p:sldId id="267" r:id="rId11"/>
    <p:sldId id="266" r:id="rId12"/>
    <p:sldId id="265" r:id="rId13"/>
    <p:sldId id="264" r:id="rId14"/>
    <p:sldId id="263"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5DC4823-F8A3-4C66-9442-E669483AACC9}" type="datetimeFigureOut">
              <a:rPr lang="en-US" smtClean="0"/>
              <a:t>5/25/2022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FA79274-6722-4D10-9E7F-78C0210A7CCC}" type="slidenum">
              <a:rPr lang="en-US" smtClean="0"/>
              <a:t>‹#›</a:t>
            </a:fld>
            <a:endParaRPr lang="en-US"/>
          </a:p>
        </p:txBody>
      </p:sp>
    </p:spTree>
    <p:extLst>
      <p:ext uri="{BB962C8B-B14F-4D97-AF65-F5344CB8AC3E}">
        <p14:creationId xmlns:p14="http://schemas.microsoft.com/office/powerpoint/2010/main" val="91622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4823-F8A3-4C66-9442-E669483AACC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269168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4823-F8A3-4C66-9442-E669483AACC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426087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4823-F8A3-4C66-9442-E669483AACC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340884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C4823-F8A3-4C66-9442-E669483AACC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127366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C4823-F8A3-4C66-9442-E669483AACC9}"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215185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C4823-F8A3-4C66-9442-E669483AACC9}"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376334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823-F8A3-4C66-9442-E669483AACC9}"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263956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C4823-F8A3-4C66-9442-E669483AACC9}"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79274-6722-4D10-9E7F-78C0210A7CCC}" type="slidenum">
              <a:rPr lang="en-US" smtClean="0"/>
              <a:t>‹#›</a:t>
            </a:fld>
            <a:endParaRPr lang="en-US"/>
          </a:p>
        </p:txBody>
      </p:sp>
    </p:spTree>
    <p:extLst>
      <p:ext uri="{BB962C8B-B14F-4D97-AF65-F5344CB8AC3E}">
        <p14:creationId xmlns:p14="http://schemas.microsoft.com/office/powerpoint/2010/main" val="182259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5DC4823-F8A3-4C66-9442-E669483AACC9}"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FA79274-6722-4D10-9E7F-78C0210A7CCC}" type="slidenum">
              <a:rPr lang="en-US" smtClean="0"/>
              <a:t>‹#›</a:t>
            </a:fld>
            <a:endParaRPr lang="en-US"/>
          </a:p>
        </p:txBody>
      </p:sp>
    </p:spTree>
    <p:extLst>
      <p:ext uri="{BB962C8B-B14F-4D97-AF65-F5344CB8AC3E}">
        <p14:creationId xmlns:p14="http://schemas.microsoft.com/office/powerpoint/2010/main" val="33850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5DC4823-F8A3-4C66-9442-E669483AACC9}" type="datetimeFigureOut">
              <a:rPr lang="en-US" smtClean="0"/>
              <a:t>5/25/2022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FA79274-6722-4D10-9E7F-78C0210A7CCC}" type="slidenum">
              <a:rPr lang="en-US" smtClean="0"/>
              <a:t>‹#›</a:t>
            </a:fld>
            <a:endParaRPr lang="en-US"/>
          </a:p>
        </p:txBody>
      </p:sp>
    </p:spTree>
    <p:extLst>
      <p:ext uri="{BB962C8B-B14F-4D97-AF65-F5344CB8AC3E}">
        <p14:creationId xmlns:p14="http://schemas.microsoft.com/office/powerpoint/2010/main" val="12822286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5DC4823-F8A3-4C66-9442-E669483AACC9}" type="datetimeFigureOut">
              <a:rPr lang="en-US" smtClean="0"/>
              <a:t>5/25/2022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FA79274-6722-4D10-9E7F-78C0210A7CCC}" type="slidenum">
              <a:rPr lang="en-US" smtClean="0"/>
              <a:t>‹#›</a:t>
            </a:fld>
            <a:endParaRPr lang="en-US"/>
          </a:p>
        </p:txBody>
      </p:sp>
    </p:spTree>
    <p:extLst>
      <p:ext uri="{BB962C8B-B14F-4D97-AF65-F5344CB8AC3E}">
        <p14:creationId xmlns:p14="http://schemas.microsoft.com/office/powerpoint/2010/main" val="2415078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Zaidmoh@proton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mailto:ferhatbal@proton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90D-35D6-F40D-B29C-592B8BDBA70B}"/>
              </a:ext>
            </a:extLst>
          </p:cNvPr>
          <p:cNvSpPr>
            <a:spLocks noGrp="1"/>
          </p:cNvSpPr>
          <p:nvPr>
            <p:ph type="ctrTitle"/>
          </p:nvPr>
        </p:nvSpPr>
        <p:spPr/>
        <p:txBody>
          <a:bodyPr/>
          <a:lstStyle/>
          <a:p>
            <a:r>
              <a:rPr lang="en-US" sz="9600" dirty="0"/>
              <a:t>Masked Face Recognition System</a:t>
            </a:r>
          </a:p>
        </p:txBody>
      </p:sp>
      <p:sp>
        <p:nvSpPr>
          <p:cNvPr id="3" name="Subtitle 2">
            <a:extLst>
              <a:ext uri="{FF2B5EF4-FFF2-40B4-BE49-F238E27FC236}">
                <a16:creationId xmlns:a16="http://schemas.microsoft.com/office/drawing/2014/main" id="{61C2AF73-0231-07D5-EED0-6F91ED386CA5}"/>
              </a:ext>
            </a:extLst>
          </p:cNvPr>
          <p:cNvSpPr>
            <a:spLocks noGrp="1"/>
          </p:cNvSpPr>
          <p:nvPr>
            <p:ph type="subTitle" idx="1"/>
          </p:nvPr>
        </p:nvSpPr>
        <p:spPr>
          <a:xfrm>
            <a:off x="603504" y="5088620"/>
            <a:ext cx="9228201" cy="1645920"/>
          </a:xfrm>
        </p:spPr>
        <p:txBody>
          <a:bodyPr>
            <a:normAutofit/>
          </a:bodyPr>
          <a:lstStyle/>
          <a:p>
            <a:r>
              <a:rPr lang="en-US" sz="2000" dirty="0"/>
              <a:t>Ahmad Jawabreh</a:t>
            </a:r>
          </a:p>
          <a:p>
            <a:r>
              <a:rPr lang="en-US" sz="2000" dirty="0"/>
              <a:t>Zaid Mohtaseb </a:t>
            </a:r>
          </a:p>
          <a:p>
            <a:r>
              <a:rPr lang="en-US" sz="2000" dirty="0"/>
              <a:t>Ferhat Bal</a:t>
            </a:r>
          </a:p>
        </p:txBody>
      </p:sp>
    </p:spTree>
    <p:extLst>
      <p:ext uri="{BB962C8B-B14F-4D97-AF65-F5344CB8AC3E}">
        <p14:creationId xmlns:p14="http://schemas.microsoft.com/office/powerpoint/2010/main" val="127430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69E1-6E6B-E1F8-837D-EB3690E12931}"/>
              </a:ext>
            </a:extLst>
          </p:cNvPr>
          <p:cNvSpPr>
            <a:spLocks noGrp="1"/>
          </p:cNvSpPr>
          <p:nvPr>
            <p:ph type="title"/>
          </p:nvPr>
        </p:nvSpPr>
        <p:spPr/>
        <p:txBody>
          <a:bodyPr>
            <a:normAutofit/>
          </a:bodyPr>
          <a:lstStyle/>
          <a:p>
            <a:r>
              <a:rPr lang="en-US" dirty="0">
                <a:effectLst/>
                <a:latin typeface="+mn-lt"/>
                <a:ea typeface="Times New Roman" panose="02020603050405020304" pitchFamily="18" charset="0"/>
                <a:cs typeface="Times New Roman" panose="02020603050405020304" pitchFamily="18" charset="0"/>
              </a:rPr>
              <a:t>Resource Constraints</a:t>
            </a:r>
            <a:endParaRPr lang="en-US" dirty="0">
              <a:latin typeface="+mn-lt"/>
            </a:endParaRPr>
          </a:p>
        </p:txBody>
      </p:sp>
      <p:sp>
        <p:nvSpPr>
          <p:cNvPr id="3" name="Content Placeholder 2">
            <a:extLst>
              <a:ext uri="{FF2B5EF4-FFF2-40B4-BE49-F238E27FC236}">
                <a16:creationId xmlns:a16="http://schemas.microsoft.com/office/drawing/2014/main" id="{CE47EA37-B408-B2CE-E797-76BA40CD3E0E}"/>
              </a:ext>
            </a:extLst>
          </p:cNvPr>
          <p:cNvSpPr>
            <a:spLocks noGrp="1"/>
          </p:cNvSpPr>
          <p:nvPr>
            <p:ph idx="1"/>
          </p:nvPr>
        </p:nvSpPr>
        <p:spPr>
          <a:xfrm>
            <a:off x="666748" y="2479766"/>
            <a:ext cx="10753725" cy="3766185"/>
          </a:xfrm>
        </p:spPr>
        <p:txBody>
          <a:bodyPr>
            <a:normAutofit/>
          </a:bodyPr>
          <a:lstStyle/>
          <a:p>
            <a:r>
              <a:rPr lang="en-US" dirty="0">
                <a:effectLst/>
                <a:ea typeface="Times New Roman" panose="02020603050405020304" pitchFamily="18" charset="0"/>
              </a:rPr>
              <a:t>Experts from </a:t>
            </a:r>
            <a:r>
              <a:rPr lang="en-US" dirty="0" err="1">
                <a:effectLst/>
                <a:ea typeface="Times New Roman" panose="02020603050405020304" pitchFamily="18" charset="0"/>
              </a:rPr>
              <a:t>Chainlink</a:t>
            </a:r>
            <a:r>
              <a:rPr lang="en-US" dirty="0">
                <a:effectLst/>
                <a:ea typeface="Times New Roman" panose="02020603050405020304" pitchFamily="18" charset="0"/>
              </a:rPr>
              <a:t> Labs have already been hired, who are responsible for creating the smart contract (bridge) that will connect the KADENA network with the </a:t>
            </a:r>
            <a:r>
              <a:rPr lang="en-US" dirty="0" err="1">
                <a:effectLst/>
                <a:ea typeface="Times New Roman" panose="02020603050405020304" pitchFamily="18" charset="0"/>
              </a:rPr>
              <a:t>Chainlink</a:t>
            </a:r>
            <a:r>
              <a:rPr lang="en-US" dirty="0">
                <a:effectLst/>
                <a:ea typeface="Times New Roman" panose="02020603050405020304" pitchFamily="18" charset="0"/>
              </a:rPr>
              <a:t> network, and the same experts have been asked to help the team to solve a problem that we encountered in the truffle environment.</a:t>
            </a:r>
          </a:p>
          <a:p>
            <a:endParaRPr lang="en-US" sz="3200" dirty="0"/>
          </a:p>
        </p:txBody>
      </p:sp>
    </p:spTree>
    <p:extLst>
      <p:ext uri="{BB962C8B-B14F-4D97-AF65-F5344CB8AC3E}">
        <p14:creationId xmlns:p14="http://schemas.microsoft.com/office/powerpoint/2010/main" val="40317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6714-1069-8BFA-E9BA-613B42CB4999}"/>
              </a:ext>
            </a:extLst>
          </p:cNvPr>
          <p:cNvSpPr>
            <a:spLocks noGrp="1"/>
          </p:cNvSpPr>
          <p:nvPr>
            <p:ph type="title"/>
          </p:nvPr>
        </p:nvSpPr>
        <p:spPr/>
        <p:txBody>
          <a:bodyPr>
            <a:normAutofit/>
          </a:bodyPr>
          <a:lstStyle/>
          <a:p>
            <a:r>
              <a:rPr lang="en-US" dirty="0">
                <a:effectLst/>
                <a:ea typeface="Times New Roman" panose="02020603050405020304" pitchFamily="18" charset="0"/>
              </a:rPr>
              <a:t>Contingency Plans</a:t>
            </a:r>
            <a:br>
              <a:rPr lang="en-US" dirty="0">
                <a:effectLst/>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46A3BB3-7B01-7BA3-1589-436DCACA83A5}"/>
              </a:ext>
            </a:extLst>
          </p:cNvPr>
          <p:cNvSpPr>
            <a:spLocks noGrp="1"/>
          </p:cNvSpPr>
          <p:nvPr>
            <p:ph idx="1"/>
          </p:nvPr>
        </p:nvSpPr>
        <p:spPr>
          <a:xfrm>
            <a:off x="657224" y="2817177"/>
            <a:ext cx="10753725" cy="3766185"/>
          </a:xfrm>
        </p:spPr>
        <p:txBody>
          <a:bodyPr>
            <a:normAutofit/>
          </a:bodyPr>
          <a:lstStyle/>
          <a:p>
            <a:r>
              <a:rPr lang="en-US" sz="2800" dirty="0">
                <a:effectLst/>
                <a:ea typeface="Times New Roman" panose="02020603050405020304" pitchFamily="18" charset="0"/>
              </a:rPr>
              <a:t>15% of the company’s net profits will be continuously deducted and placed in the company’s treasury to serve as the company’s reserve in case we face any financial problem that requires liquidity</a:t>
            </a:r>
            <a:r>
              <a:rPr lang="ar-SA" sz="2800" dirty="0">
                <a:effectLst/>
                <a:ea typeface="Times New Roman" panose="02020603050405020304" pitchFamily="18" charset="0"/>
              </a:rPr>
              <a:t>.</a:t>
            </a:r>
            <a:endParaRPr lang="en-US" sz="2800" dirty="0">
              <a:effectLst/>
              <a:ea typeface="Times New Roman" panose="02020603050405020304" pitchFamily="18" charset="0"/>
            </a:endParaRPr>
          </a:p>
          <a:p>
            <a:endParaRPr lang="en-US" sz="3600" dirty="0"/>
          </a:p>
        </p:txBody>
      </p:sp>
    </p:spTree>
    <p:extLst>
      <p:ext uri="{BB962C8B-B14F-4D97-AF65-F5344CB8AC3E}">
        <p14:creationId xmlns:p14="http://schemas.microsoft.com/office/powerpoint/2010/main" val="350325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93BD-B56A-BBB9-3DB0-F1935925E4D2}"/>
              </a:ext>
            </a:extLst>
          </p:cNvPr>
          <p:cNvSpPr>
            <a:spLocks noGrp="1"/>
          </p:cNvSpPr>
          <p:nvPr>
            <p:ph type="title"/>
          </p:nvPr>
        </p:nvSpPr>
        <p:spPr/>
        <p:txBody>
          <a:bodyPr>
            <a:normAutofit/>
          </a:bodyPr>
          <a:lstStyle/>
          <a:p>
            <a:r>
              <a:rPr lang="en-US" dirty="0">
                <a:effectLst/>
                <a:latin typeface="+mn-lt"/>
                <a:ea typeface="Times New Roman" panose="02020603050405020304" pitchFamily="18" charset="0"/>
              </a:rPr>
              <a:t>Training Requirements</a:t>
            </a:r>
            <a:br>
              <a:rPr lang="en-US" dirty="0">
                <a:effectLst/>
                <a:latin typeface="+mn-lt"/>
                <a:ea typeface="Times New Roman" panose="02020603050405020304" pitchFamily="18" charset="0"/>
              </a:rPr>
            </a:br>
            <a:endParaRPr lang="en-US" dirty="0">
              <a:latin typeface="+mn-lt"/>
            </a:endParaRPr>
          </a:p>
        </p:txBody>
      </p:sp>
      <p:sp>
        <p:nvSpPr>
          <p:cNvPr id="3" name="Content Placeholder 2">
            <a:extLst>
              <a:ext uri="{FF2B5EF4-FFF2-40B4-BE49-F238E27FC236}">
                <a16:creationId xmlns:a16="http://schemas.microsoft.com/office/drawing/2014/main" id="{5CD5D4FA-2E9B-8FB1-72E6-575D4F1C764B}"/>
              </a:ext>
            </a:extLst>
          </p:cNvPr>
          <p:cNvSpPr>
            <a:spLocks noGrp="1"/>
          </p:cNvSpPr>
          <p:nvPr>
            <p:ph idx="1"/>
          </p:nvPr>
        </p:nvSpPr>
        <p:spPr>
          <a:xfrm>
            <a:off x="676656" y="2011680"/>
            <a:ext cx="10753725" cy="4563291"/>
          </a:xfrm>
        </p:spPr>
        <p:txBody>
          <a:bodyPr>
            <a:normAutofit/>
          </a:bodyPr>
          <a:lstStyle/>
          <a:p>
            <a:pPr marL="342900" marR="0" lvl="0" indent="-342900" algn="just" rtl="0">
              <a:spcBef>
                <a:spcPts val="0"/>
              </a:spcBef>
              <a:spcAft>
                <a:spcPts val="600"/>
              </a:spcAft>
              <a:buFont typeface="Symbol" panose="05050102010706020507" pitchFamily="18" charset="2"/>
              <a:buChar char=""/>
            </a:pPr>
            <a:r>
              <a:rPr lang="en-US" sz="2000" dirty="0">
                <a:effectLst/>
                <a:ea typeface="Times New Roman" panose="02020603050405020304" pitchFamily="18" charset="0"/>
              </a:rPr>
              <a:t>Hardware Team:</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Bachelors Degree in Computer Engineering, Electrical and Electronic Engineering or a related technical discipline.</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Extensive experience with Arduino, </a:t>
            </a:r>
            <a:r>
              <a:rPr lang="en-US" sz="2000" dirty="0" err="1">
                <a:effectLst/>
                <a:ea typeface="Times New Roman" panose="02020603050405020304" pitchFamily="18" charset="0"/>
              </a:rPr>
              <a:t>RaspberryPi</a:t>
            </a:r>
            <a:r>
              <a:rPr lang="en-US" sz="2000" dirty="0">
                <a:effectLst/>
                <a:ea typeface="Times New Roman" panose="02020603050405020304" pitchFamily="18" charset="0"/>
              </a:rPr>
              <a:t> and Microcontrollers. </a:t>
            </a:r>
          </a:p>
          <a:p>
            <a:pPr marL="0" marR="0" lvl="0" indent="0" algn="just">
              <a:spcBef>
                <a:spcPts val="0"/>
              </a:spcBef>
              <a:spcAft>
                <a:spcPts val="600"/>
              </a:spcAft>
              <a:buNone/>
            </a:pPr>
            <a:r>
              <a:rPr lang="en-US" sz="2000" dirty="0">
                <a:effectLst/>
                <a:ea typeface="Times New Roman" panose="02020603050405020304" pitchFamily="18" charset="0"/>
              </a:rPr>
              <a:t> </a:t>
            </a:r>
          </a:p>
          <a:p>
            <a:pPr marL="342900" marR="0" lvl="0" indent="-342900" algn="just" rtl="0">
              <a:spcBef>
                <a:spcPts val="0"/>
              </a:spcBef>
              <a:spcAft>
                <a:spcPts val="600"/>
              </a:spcAft>
              <a:buFont typeface="Symbol" panose="05050102010706020507" pitchFamily="18" charset="2"/>
              <a:buChar char=""/>
            </a:pPr>
            <a:r>
              <a:rPr lang="en-US" sz="2000" dirty="0">
                <a:effectLst/>
                <a:ea typeface="Times New Roman" panose="02020603050405020304" pitchFamily="18" charset="0"/>
              </a:rPr>
              <a:t>Software Team : </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Bachelors Degree in Software Engineering, Computer Science or a related technical discipline.</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Extensive experience with Python.  </a:t>
            </a:r>
          </a:p>
          <a:p>
            <a:pPr marL="457200" marR="0" algn="just">
              <a:spcBef>
                <a:spcPts val="0"/>
              </a:spcBef>
              <a:spcAft>
                <a:spcPts val="600"/>
              </a:spcAft>
            </a:pPr>
            <a:r>
              <a:rPr lang="en-US" sz="2000" dirty="0">
                <a:effectLst/>
                <a:ea typeface="Times New Roman" panose="02020603050405020304" pitchFamily="18" charset="0"/>
              </a:rPr>
              <a:t> </a:t>
            </a:r>
          </a:p>
          <a:p>
            <a:pPr marL="342900" marR="0" lvl="0" indent="-342900" algn="just">
              <a:spcBef>
                <a:spcPts val="0"/>
              </a:spcBef>
              <a:spcAft>
                <a:spcPts val="600"/>
              </a:spcAft>
              <a:buFont typeface="Symbol" panose="05050102010706020507" pitchFamily="18" charset="2"/>
              <a:buChar char=""/>
            </a:pPr>
            <a:r>
              <a:rPr lang="en-US" sz="2000" dirty="0">
                <a:effectLst/>
                <a:ea typeface="Times New Roman" panose="02020603050405020304" pitchFamily="18" charset="0"/>
              </a:rPr>
              <a:t>Smart contract team: </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Write well-documented, performant, clean, and re-usable Solidity code.</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Familiar with EVM environments </a:t>
            </a:r>
          </a:p>
          <a:p>
            <a:pPr marL="342900" marR="0" lvl="0" indent="-342900" algn="just">
              <a:spcBef>
                <a:spcPts val="0"/>
              </a:spcBef>
              <a:spcAft>
                <a:spcPts val="600"/>
              </a:spcAft>
              <a:buFont typeface="Wingdings" panose="05000000000000000000" pitchFamily="2" charset="2"/>
              <a:buChar char=""/>
            </a:pPr>
            <a:r>
              <a:rPr lang="en-US" sz="2000" dirty="0">
                <a:effectLst/>
                <a:ea typeface="Times New Roman" panose="02020603050405020304" pitchFamily="18" charset="0"/>
              </a:rPr>
              <a:t>Familiar with Pact and Plutus programming languages. </a:t>
            </a:r>
          </a:p>
          <a:p>
            <a:endParaRPr lang="en-US" dirty="0"/>
          </a:p>
        </p:txBody>
      </p:sp>
    </p:spTree>
    <p:extLst>
      <p:ext uri="{BB962C8B-B14F-4D97-AF65-F5344CB8AC3E}">
        <p14:creationId xmlns:p14="http://schemas.microsoft.com/office/powerpoint/2010/main" val="90649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3F5A-0E87-11CB-53E6-FAFDEC1F2E01}"/>
              </a:ext>
            </a:extLst>
          </p:cNvPr>
          <p:cNvSpPr>
            <a:spLocks noGrp="1"/>
          </p:cNvSpPr>
          <p:nvPr>
            <p:ph type="title"/>
          </p:nvPr>
        </p:nvSpPr>
        <p:spPr>
          <a:xfrm>
            <a:off x="566058" y="499533"/>
            <a:ext cx="10863942" cy="1658198"/>
          </a:xfrm>
        </p:spPr>
        <p:txBody>
          <a:bodyPr>
            <a:noAutofit/>
          </a:bodyPr>
          <a:lstStyle/>
          <a:p>
            <a:r>
              <a:rPr lang="en-US" dirty="0">
                <a:effectLst/>
                <a:ea typeface="Times New Roman" panose="02020603050405020304" pitchFamily="18" charset="0"/>
              </a:rPr>
              <a:t>HR Change Management Process</a:t>
            </a:r>
            <a:br>
              <a:rPr lang="en-US" dirty="0">
                <a:effectLst/>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7434AF9-3E1B-4C75-D98F-C04C0CE89B00}"/>
              </a:ext>
            </a:extLst>
          </p:cNvPr>
          <p:cNvSpPr>
            <a:spLocks noGrp="1"/>
          </p:cNvSpPr>
          <p:nvPr>
            <p:ph idx="1"/>
          </p:nvPr>
        </p:nvSpPr>
        <p:spPr/>
        <p:txBody>
          <a:bodyPr>
            <a:normAutofit/>
          </a:bodyPr>
          <a:lstStyle/>
          <a:p>
            <a:r>
              <a:rPr lang="en-US" dirty="0">
                <a:effectLst/>
                <a:ea typeface="Times New Roman" panose="02020603050405020304" pitchFamily="18" charset="0"/>
              </a:rPr>
              <a:t>Changes will be overlooked carefully. But before the changes, it will be discussed as to why the change is needed and if that change is even enough to fix the main problem and we will also look for the risks revolving around the said change and then it will be implemented upon approval. The changes will be implemented in the simple following 4 steps:</a:t>
            </a:r>
          </a:p>
          <a:p>
            <a:endParaRPr lang="en-US" dirty="0">
              <a:effectLst/>
              <a:ea typeface="Times New Roman" panose="02020603050405020304" pitchFamily="18" charset="0"/>
            </a:endParaRPr>
          </a:p>
          <a:p>
            <a:pPr marL="342900" indent="-342900" algn="just">
              <a:spcBef>
                <a:spcPts val="0"/>
              </a:spcBef>
              <a:buFont typeface="Wingdings" panose="05000000000000000000" pitchFamily="2" charset="2"/>
              <a:buChar char=""/>
            </a:pPr>
            <a:r>
              <a:rPr lang="en-US" dirty="0">
                <a:effectLst/>
                <a:ea typeface="Times New Roman" panose="02020603050405020304" pitchFamily="18" charset="0"/>
              </a:rPr>
              <a:t>Preparing for Change</a:t>
            </a:r>
            <a:endParaRPr lang="en-US" dirty="0">
              <a:ea typeface="Times New Roman" panose="02020603050405020304" pitchFamily="18" charset="0"/>
            </a:endParaRPr>
          </a:p>
          <a:p>
            <a:pPr marL="342900" marR="0" lvl="0" indent="-342900" algn="just" rtl="0">
              <a:spcBef>
                <a:spcPts val="0"/>
              </a:spcBef>
              <a:spcAft>
                <a:spcPts val="0"/>
              </a:spcAft>
              <a:buFont typeface="Wingdings" panose="05000000000000000000" pitchFamily="2" charset="2"/>
              <a:buChar char=""/>
            </a:pPr>
            <a:r>
              <a:rPr lang="en-US" dirty="0">
                <a:effectLst/>
                <a:ea typeface="Times New Roman" panose="02020603050405020304" pitchFamily="18" charset="0"/>
              </a:rPr>
              <a:t>Initiating Change </a:t>
            </a:r>
          </a:p>
          <a:p>
            <a:pPr marL="342900" marR="0" lvl="0" indent="-342900" algn="just">
              <a:spcBef>
                <a:spcPts val="0"/>
              </a:spcBef>
              <a:spcAft>
                <a:spcPts val="0"/>
              </a:spcAft>
              <a:buFont typeface="Wingdings" panose="05000000000000000000" pitchFamily="2" charset="2"/>
              <a:buChar char=""/>
            </a:pPr>
            <a:r>
              <a:rPr lang="en-US" dirty="0">
                <a:effectLst/>
                <a:ea typeface="Times New Roman" panose="02020603050405020304" pitchFamily="18" charset="0"/>
              </a:rPr>
              <a:t>Putting Change in Place </a:t>
            </a:r>
          </a:p>
          <a:p>
            <a:pPr marL="342900" marR="0" lvl="0" indent="-342900" algn="just">
              <a:spcBef>
                <a:spcPts val="0"/>
              </a:spcBef>
              <a:spcAft>
                <a:spcPts val="0"/>
              </a:spcAft>
              <a:buFont typeface="Wingdings" panose="05000000000000000000" pitchFamily="2" charset="2"/>
              <a:buChar char=""/>
            </a:pPr>
            <a:r>
              <a:rPr lang="en-US" dirty="0">
                <a:effectLst/>
                <a:ea typeface="Times New Roman" panose="02020603050405020304" pitchFamily="18" charset="0"/>
              </a:rPr>
              <a:t>Stabilizing Change</a:t>
            </a:r>
          </a:p>
          <a:p>
            <a:endParaRPr lang="en-US" sz="3200" dirty="0"/>
          </a:p>
        </p:txBody>
      </p:sp>
    </p:spTree>
    <p:extLst>
      <p:ext uri="{BB962C8B-B14F-4D97-AF65-F5344CB8AC3E}">
        <p14:creationId xmlns:p14="http://schemas.microsoft.com/office/powerpoint/2010/main" val="348840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6BDE-8CCE-A069-BF64-6CFD33AB524A}"/>
              </a:ext>
            </a:extLst>
          </p:cNvPr>
          <p:cNvSpPr>
            <a:spLocks noGrp="1"/>
          </p:cNvSpPr>
          <p:nvPr>
            <p:ph type="title"/>
          </p:nvPr>
        </p:nvSpPr>
        <p:spPr/>
        <p:txBody>
          <a:bodyPr>
            <a:normAutofit/>
          </a:bodyPr>
          <a:lstStyle/>
          <a:p>
            <a:r>
              <a:rPr lang="en-US" dirty="0">
                <a:effectLst/>
                <a:ea typeface="Times New Roman" panose="02020603050405020304" pitchFamily="18" charset="0"/>
                <a:cs typeface="Times New Roman" panose="02020603050405020304" pitchFamily="18" charset="0"/>
              </a:rPr>
              <a:t>Plan Modification Rules</a:t>
            </a:r>
            <a:endParaRPr lang="en-US" dirty="0"/>
          </a:p>
        </p:txBody>
      </p:sp>
      <p:sp>
        <p:nvSpPr>
          <p:cNvPr id="3" name="Content Placeholder 2">
            <a:extLst>
              <a:ext uri="{FF2B5EF4-FFF2-40B4-BE49-F238E27FC236}">
                <a16:creationId xmlns:a16="http://schemas.microsoft.com/office/drawing/2014/main" id="{A7B69C0A-F012-F015-07B3-B10A03B53B47}"/>
              </a:ext>
            </a:extLst>
          </p:cNvPr>
          <p:cNvSpPr>
            <a:spLocks noGrp="1"/>
          </p:cNvSpPr>
          <p:nvPr>
            <p:ph idx="1"/>
          </p:nvPr>
        </p:nvSpPr>
        <p:spPr/>
        <p:txBody>
          <a:bodyPr>
            <a:normAutofit/>
          </a:bodyPr>
          <a:lstStyle/>
          <a:p>
            <a:pPr marL="342900" marR="0" lvl="0" indent="-342900" rtl="0">
              <a:spcBef>
                <a:spcPts val="0"/>
              </a:spcBef>
              <a:spcAft>
                <a:spcPts val="0"/>
              </a:spcAft>
              <a:buFont typeface="Symbol" panose="05050102010706020507" pitchFamily="18" charset="2"/>
              <a:buChar char=""/>
            </a:pPr>
            <a:r>
              <a:rPr lang="en-US" dirty="0">
                <a:effectLst/>
                <a:ea typeface="Times New Roman" panose="02020603050405020304" pitchFamily="18" charset="0"/>
              </a:rPr>
              <a:t>Any changes on the plan need the project manager approval.</a:t>
            </a:r>
          </a:p>
          <a:p>
            <a:pPr marL="457200" marR="0">
              <a:spcBef>
                <a:spcPts val="0"/>
              </a:spcBef>
              <a:spcAft>
                <a:spcPts val="0"/>
              </a:spcAft>
            </a:pPr>
            <a:r>
              <a:rPr lang="en-US" dirty="0">
                <a:effectLst/>
                <a:ea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dirty="0">
                <a:effectLst/>
                <a:ea typeface="Times New Roman" panose="02020603050405020304" pitchFamily="18" charset="0"/>
              </a:rPr>
              <a:t>Changes related to the financial issues needs the approval of the finance department with the project manager approval.</a:t>
            </a:r>
          </a:p>
          <a:p>
            <a:pPr marL="457200" marR="0">
              <a:spcBef>
                <a:spcPts val="0"/>
              </a:spcBef>
              <a:spcAft>
                <a:spcPts val="0"/>
              </a:spcAft>
            </a:pPr>
            <a:r>
              <a:rPr lang="en-US" dirty="0">
                <a:effectLst/>
                <a:ea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dirty="0">
                <a:effectLst/>
                <a:ea typeface="Times New Roman" panose="02020603050405020304" pitchFamily="18" charset="0"/>
              </a:rPr>
              <a:t>Changes related to the hardware work needs the approval of the hardware department with the project manager approval.</a:t>
            </a:r>
          </a:p>
          <a:p>
            <a:pPr marL="457200" marR="0">
              <a:spcBef>
                <a:spcPts val="0"/>
              </a:spcBef>
              <a:spcAft>
                <a:spcPts val="0"/>
              </a:spcAft>
            </a:pPr>
            <a:r>
              <a:rPr lang="en-US" dirty="0">
                <a:effectLst/>
                <a:ea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dirty="0">
                <a:effectLst/>
                <a:ea typeface="Times New Roman" panose="02020603050405020304" pitchFamily="18" charset="0"/>
              </a:rPr>
              <a:t>Changes related to the software work needs the approval of the software department with the project manager approval </a:t>
            </a:r>
          </a:p>
          <a:p>
            <a:endParaRPr lang="en-US" sz="3200" dirty="0"/>
          </a:p>
        </p:txBody>
      </p:sp>
    </p:spTree>
    <p:extLst>
      <p:ext uri="{BB962C8B-B14F-4D97-AF65-F5344CB8AC3E}">
        <p14:creationId xmlns:p14="http://schemas.microsoft.com/office/powerpoint/2010/main" val="180562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0787-78FB-7EC4-296E-29E21E74335D}"/>
              </a:ext>
            </a:extLst>
          </p:cNvPr>
          <p:cNvSpPr>
            <a:spLocks noGrp="1"/>
          </p:cNvSpPr>
          <p:nvPr>
            <p:ph type="title"/>
          </p:nvPr>
        </p:nvSpPr>
        <p:spPr/>
        <p:txBody>
          <a:bodyPr>
            <a:noAutofit/>
          </a:bodyPr>
          <a:lstStyle/>
          <a:p>
            <a:r>
              <a:rPr lang="en-US" dirty="0">
                <a:effectLst/>
                <a:ea typeface="Times New Roman" panose="02020603050405020304" pitchFamily="18" charset="0"/>
              </a:rPr>
              <a:t>Achievement of Project Objectives</a:t>
            </a:r>
            <a:br>
              <a:rPr lang="en-US" dirty="0">
                <a:effectLst/>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A71D03-0C57-6D16-1433-0DAD83020DAA}"/>
              </a:ext>
            </a:extLst>
          </p:cNvPr>
          <p:cNvSpPr>
            <a:spLocks noGrp="1"/>
          </p:cNvSpPr>
          <p:nvPr>
            <p:ph idx="1"/>
          </p:nvPr>
        </p:nvSpPr>
        <p:spPr/>
        <p:txBody>
          <a:bodyPr>
            <a:normAutofit lnSpcReduction="10000"/>
          </a:bodyPr>
          <a:lstStyle/>
          <a:p>
            <a:pPr marL="0" marR="0">
              <a:lnSpc>
                <a:spcPct val="200000"/>
              </a:lnSpc>
              <a:spcBef>
                <a:spcPts val="600"/>
              </a:spcBef>
              <a:spcAft>
                <a:spcPts val="0"/>
              </a:spcAft>
            </a:pPr>
            <a:r>
              <a:rPr lang="en-US" dirty="0">
                <a:effectLst/>
                <a:ea typeface="Times New Roman" panose="02020603050405020304" pitchFamily="18" charset="0"/>
              </a:rPr>
              <a:t>Project objectives</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Find a solution to recognize masked faces.</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Find alternative authentication method based on touch less.</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Decentralization of processing the data.</a:t>
            </a:r>
          </a:p>
          <a:p>
            <a:pPr marL="0" marR="0" algn="just">
              <a:spcBef>
                <a:spcPts val="0"/>
              </a:spcBef>
              <a:spcAft>
                <a:spcPts val="600"/>
              </a:spcAft>
            </a:pPr>
            <a:r>
              <a:rPr lang="en-US" dirty="0">
                <a:effectLst/>
                <a:ea typeface="Times New Roman" panose="02020603050405020304" pitchFamily="18" charset="0"/>
              </a:rPr>
              <a:t> </a:t>
            </a:r>
          </a:p>
          <a:p>
            <a:pPr marL="0" marR="0" algn="just">
              <a:spcBef>
                <a:spcPts val="0"/>
              </a:spcBef>
              <a:spcAft>
                <a:spcPts val="600"/>
              </a:spcAft>
            </a:pPr>
            <a:r>
              <a:rPr lang="en-US" dirty="0">
                <a:effectLst/>
                <a:ea typeface="Times New Roman" panose="02020603050405020304" pitchFamily="18" charset="0"/>
              </a:rPr>
              <a:t>Project outputs:</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Masked Face Recognition System.</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Alternative authentication method, RFID system.</a:t>
            </a:r>
          </a:p>
          <a:p>
            <a:pPr marL="342900" marR="0" lvl="0" indent="-342900" algn="just">
              <a:spcBef>
                <a:spcPts val="0"/>
              </a:spcBef>
              <a:spcAft>
                <a:spcPts val="600"/>
              </a:spcAft>
              <a:buFont typeface="Symbol" panose="05050102010706020507" pitchFamily="18" charset="2"/>
              <a:buChar char=""/>
            </a:pPr>
            <a:r>
              <a:rPr lang="en-US" dirty="0">
                <a:effectLst/>
                <a:ea typeface="Times New Roman" panose="02020603050405020304" pitchFamily="18" charset="0"/>
              </a:rPr>
              <a:t>Blockchain connection to data transfer and validation</a:t>
            </a:r>
          </a:p>
          <a:p>
            <a:endParaRPr lang="en-US" sz="3200" dirty="0"/>
          </a:p>
        </p:txBody>
      </p:sp>
    </p:spTree>
    <p:extLst>
      <p:ext uri="{BB962C8B-B14F-4D97-AF65-F5344CB8AC3E}">
        <p14:creationId xmlns:p14="http://schemas.microsoft.com/office/powerpoint/2010/main" val="1268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BC4E-82F2-E8D0-A022-57B9CCED4357}"/>
              </a:ext>
            </a:extLst>
          </p:cNvPr>
          <p:cNvSpPr>
            <a:spLocks noGrp="1"/>
          </p:cNvSpPr>
          <p:nvPr>
            <p:ph type="title"/>
          </p:nvPr>
        </p:nvSpPr>
        <p:spPr>
          <a:xfrm>
            <a:off x="700087" y="499533"/>
            <a:ext cx="10772775" cy="1658198"/>
          </a:xfrm>
        </p:spPr>
        <p:txBody>
          <a:bodyPr>
            <a:normAutofit/>
          </a:bodyPr>
          <a:lstStyle/>
          <a:p>
            <a:r>
              <a:rPr lang="en-US" dirty="0">
                <a:effectLst/>
                <a:latin typeface="+mn-lt"/>
                <a:ea typeface="Times New Roman" panose="02020603050405020304" pitchFamily="18" charset="0"/>
              </a:rPr>
              <a:t>Project Performance</a:t>
            </a:r>
            <a:br>
              <a:rPr lang="en-US" dirty="0">
                <a:effectLst/>
                <a:latin typeface="+mn-lt"/>
                <a:ea typeface="Times New Roman" panose="02020603050405020304" pitchFamily="18" charset="0"/>
              </a:rPr>
            </a:br>
            <a:endParaRPr lang="en-US" dirty="0">
              <a:latin typeface="+mn-lt"/>
            </a:endParaRPr>
          </a:p>
        </p:txBody>
      </p:sp>
      <p:sp>
        <p:nvSpPr>
          <p:cNvPr id="3" name="Content Placeholder 2">
            <a:extLst>
              <a:ext uri="{FF2B5EF4-FFF2-40B4-BE49-F238E27FC236}">
                <a16:creationId xmlns:a16="http://schemas.microsoft.com/office/drawing/2014/main" id="{F4979040-9929-8CCA-4044-3438243560C9}"/>
              </a:ext>
            </a:extLst>
          </p:cNvPr>
          <p:cNvSpPr>
            <a:spLocks noGrp="1"/>
          </p:cNvSpPr>
          <p:nvPr>
            <p:ph idx="1"/>
          </p:nvPr>
        </p:nvSpPr>
        <p:spPr>
          <a:xfrm>
            <a:off x="719137" y="2022565"/>
            <a:ext cx="10753725" cy="3766185"/>
          </a:xfrm>
        </p:spPr>
        <p:txBody>
          <a:bodyPr>
            <a:normAutofit/>
          </a:bodyPr>
          <a:lstStyle/>
          <a:p>
            <a:pPr marL="251460" marR="0" indent="-342900" algn="just">
              <a:spcBef>
                <a:spcPts val="0"/>
              </a:spcBef>
              <a:spcAft>
                <a:spcPts val="600"/>
              </a:spcAft>
              <a:buFont typeface="Wingdings" panose="05000000000000000000" pitchFamily="2" charset="2"/>
              <a:buChar char="v"/>
            </a:pPr>
            <a:r>
              <a:rPr lang="en-US" dirty="0">
                <a:effectLst/>
                <a:latin typeface="+mj-lt"/>
                <a:ea typeface="Times New Roman" panose="02020603050405020304" pitchFamily="18" charset="0"/>
              </a:rPr>
              <a:t>Cost: In the cost estimation was </a:t>
            </a:r>
            <a:r>
              <a:rPr lang="ar-SA" b="1" dirty="0">
                <a:effectLst/>
                <a:latin typeface="+mj-lt"/>
                <a:ea typeface="Times New Roman" panose="02020603050405020304" pitchFamily="18" charset="0"/>
              </a:rPr>
              <a:t>1880</a:t>
            </a:r>
            <a:r>
              <a:rPr lang="en-US" b="1" dirty="0">
                <a:effectLst/>
                <a:latin typeface="+mj-lt"/>
                <a:ea typeface="Times New Roman" panose="02020603050405020304" pitchFamily="18" charset="0"/>
              </a:rPr>
              <a:t>TL </a:t>
            </a:r>
            <a:r>
              <a:rPr lang="en-US" dirty="0">
                <a:effectLst/>
                <a:latin typeface="+mj-lt"/>
                <a:ea typeface="Times New Roman" panose="02020603050405020304" pitchFamily="18" charset="0"/>
              </a:rPr>
              <a:t>but in face the project costs us </a:t>
            </a:r>
            <a:r>
              <a:rPr lang="en-US" b="1" dirty="0">
                <a:effectLst/>
                <a:latin typeface="+mj-lt"/>
                <a:ea typeface="Times New Roman" panose="02020603050405020304" pitchFamily="18" charset="0"/>
              </a:rPr>
              <a:t>2300TL</a:t>
            </a:r>
          </a:p>
          <a:p>
            <a:pPr marL="251460" marR="0" indent="-342900" algn="just">
              <a:spcBef>
                <a:spcPts val="0"/>
              </a:spcBef>
              <a:spcAft>
                <a:spcPts val="600"/>
              </a:spcAft>
              <a:buFont typeface="Wingdings" panose="05000000000000000000" pitchFamily="2" charset="2"/>
              <a:buChar char="v"/>
            </a:pPr>
            <a:endParaRPr lang="en-US" dirty="0">
              <a:effectLst/>
              <a:latin typeface="+mj-lt"/>
              <a:ea typeface="Times New Roman" panose="02020603050405020304" pitchFamily="18" charset="0"/>
            </a:endParaRPr>
          </a:p>
          <a:p>
            <a:pPr marL="251460" marR="0" indent="-342900" algn="just">
              <a:spcBef>
                <a:spcPts val="0"/>
              </a:spcBef>
              <a:spcAft>
                <a:spcPts val="0"/>
              </a:spcAft>
              <a:buFont typeface="Wingdings" panose="05000000000000000000" pitchFamily="2" charset="2"/>
              <a:buChar char="v"/>
            </a:pPr>
            <a:r>
              <a:rPr lang="en-US" dirty="0">
                <a:effectLst/>
                <a:latin typeface="+mj-lt"/>
                <a:ea typeface="Times New Roman" panose="02020603050405020304" pitchFamily="18" charset="0"/>
              </a:rPr>
              <a:t>Time: The project was done on the time without any changes</a:t>
            </a:r>
          </a:p>
          <a:p>
            <a:pPr>
              <a:buFont typeface="Wingdings" panose="05000000000000000000" pitchFamily="2" charset="2"/>
              <a:buChar char="v"/>
            </a:pPr>
            <a:endParaRPr lang="en-US" dirty="0">
              <a:latin typeface="+mj-lt"/>
            </a:endParaRPr>
          </a:p>
        </p:txBody>
      </p:sp>
    </p:spTree>
    <p:extLst>
      <p:ext uri="{BB962C8B-B14F-4D97-AF65-F5344CB8AC3E}">
        <p14:creationId xmlns:p14="http://schemas.microsoft.com/office/powerpoint/2010/main" val="360772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0297-02C0-0117-48F2-736579B9A256}"/>
              </a:ext>
            </a:extLst>
          </p:cNvPr>
          <p:cNvSpPr>
            <a:spLocks noGrp="1"/>
          </p:cNvSpPr>
          <p:nvPr>
            <p:ph type="title"/>
          </p:nvPr>
        </p:nvSpPr>
        <p:spPr/>
        <p:txBody>
          <a:bodyPr/>
          <a:lstStyle/>
          <a:p>
            <a:r>
              <a:rPr lang="en-US" dirty="0">
                <a:effectLst/>
                <a:latin typeface="+mn-lt"/>
                <a:ea typeface="Times New Roman" panose="02020603050405020304" pitchFamily="18" charset="0"/>
              </a:rPr>
              <a:t>Approved Changes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9A35245-10FF-864B-588D-D85EE18275AC}"/>
              </a:ext>
            </a:extLst>
          </p:cNvPr>
          <p:cNvSpPr>
            <a:spLocks noGrp="1"/>
          </p:cNvSpPr>
          <p:nvPr>
            <p:ph idx="1"/>
          </p:nvPr>
        </p:nvSpPr>
        <p:spPr/>
        <p:txBody>
          <a:bodyPr>
            <a:normAutofit/>
          </a:bodyPr>
          <a:lstStyle/>
          <a:p>
            <a:r>
              <a:rPr lang="en-US" dirty="0">
                <a:effectLst/>
                <a:ea typeface="Times New Roman" panose="02020603050405020304" pitchFamily="18" charset="0"/>
              </a:rPr>
              <a:t>One of the team members left the team, the tasks assigned to each team member were restructured by dividing the tasks of the member who left on the rest of the team members to complete the project within the specified time.</a:t>
            </a:r>
          </a:p>
          <a:p>
            <a:endParaRPr lang="en-US" dirty="0"/>
          </a:p>
        </p:txBody>
      </p:sp>
    </p:spTree>
    <p:extLst>
      <p:ext uri="{BB962C8B-B14F-4D97-AF65-F5344CB8AC3E}">
        <p14:creationId xmlns:p14="http://schemas.microsoft.com/office/powerpoint/2010/main" val="370675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B21B-C661-F4AB-D16B-C88D35950E87}"/>
              </a:ext>
            </a:extLst>
          </p:cNvPr>
          <p:cNvSpPr>
            <a:spLocks noGrp="1"/>
          </p:cNvSpPr>
          <p:nvPr>
            <p:ph type="title"/>
          </p:nvPr>
        </p:nvSpPr>
        <p:spPr/>
        <p:txBody>
          <a:bodyPr>
            <a:normAutofit/>
          </a:bodyPr>
          <a:lstStyle/>
          <a:p>
            <a:r>
              <a:rPr lang="en-US" dirty="0">
                <a:effectLst/>
                <a:latin typeface="+mn-lt"/>
                <a:ea typeface="Times New Roman" panose="02020603050405020304" pitchFamily="18" charset="0"/>
              </a:rPr>
              <a:t>Post Implementation Review</a:t>
            </a:r>
            <a:br>
              <a:rPr lang="en-US" dirty="0">
                <a:effectLst/>
                <a:latin typeface="+mn-lt"/>
                <a:ea typeface="Times New Roman" panose="02020603050405020304" pitchFamily="18" charset="0"/>
              </a:rPr>
            </a:br>
            <a:endParaRPr lang="en-US" dirty="0">
              <a:latin typeface="+mn-lt"/>
            </a:endParaRPr>
          </a:p>
        </p:txBody>
      </p:sp>
      <p:sp>
        <p:nvSpPr>
          <p:cNvPr id="3" name="Content Placeholder 2">
            <a:extLst>
              <a:ext uri="{FF2B5EF4-FFF2-40B4-BE49-F238E27FC236}">
                <a16:creationId xmlns:a16="http://schemas.microsoft.com/office/drawing/2014/main" id="{54317EF8-FD08-838D-B900-565CCC2AD12C}"/>
              </a:ext>
            </a:extLst>
          </p:cNvPr>
          <p:cNvSpPr>
            <a:spLocks noGrp="1"/>
          </p:cNvSpPr>
          <p:nvPr>
            <p:ph idx="1"/>
          </p:nvPr>
        </p:nvSpPr>
        <p:spPr/>
        <p:txBody>
          <a:bodyPr>
            <a:normAutofit/>
          </a:bodyPr>
          <a:lstStyle/>
          <a:p>
            <a:r>
              <a:rPr lang="en-US" dirty="0">
                <a:effectLst/>
                <a:ea typeface="Times New Roman" panose="02020603050405020304" pitchFamily="18" charset="0"/>
              </a:rPr>
              <a:t>A review after implementation began with a comprehensive evaluation of the actual cost of the project compared to the Cost Estimation and a review of the reasons that led to an increase in the cost. The review also included an evaluation of the time, as the project was completed on time actually, and the last review was for the quality of the product and to ensure that the product can perform its function with the highest limit of permissible errors.</a:t>
            </a:r>
          </a:p>
          <a:p>
            <a:endParaRPr lang="en-US" dirty="0"/>
          </a:p>
        </p:txBody>
      </p:sp>
    </p:spTree>
    <p:extLst>
      <p:ext uri="{BB962C8B-B14F-4D97-AF65-F5344CB8AC3E}">
        <p14:creationId xmlns:p14="http://schemas.microsoft.com/office/powerpoint/2010/main" val="118317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A76F-B197-6430-A38A-EFC50F5DD884}"/>
              </a:ext>
            </a:extLst>
          </p:cNvPr>
          <p:cNvSpPr>
            <a:spLocks noGrp="1"/>
          </p:cNvSpPr>
          <p:nvPr>
            <p:ph type="title"/>
          </p:nvPr>
        </p:nvSpPr>
        <p:spPr/>
        <p:txBody>
          <a:bodyPr/>
          <a:lstStyle/>
          <a:p>
            <a:r>
              <a:rPr lang="en-US" dirty="0"/>
              <a:t>Pareto Diagram</a:t>
            </a:r>
          </a:p>
        </p:txBody>
      </p:sp>
      <p:graphicFrame>
        <p:nvGraphicFramePr>
          <p:cNvPr id="4" name="Content Placeholder 3">
            <a:extLst>
              <a:ext uri="{FF2B5EF4-FFF2-40B4-BE49-F238E27FC236}">
                <a16:creationId xmlns:a16="http://schemas.microsoft.com/office/drawing/2014/main" id="{4CEBC838-4671-A35C-A8C8-AB74E2DC0255}"/>
              </a:ext>
            </a:extLst>
          </p:cNvPr>
          <p:cNvGraphicFramePr>
            <a:graphicFrameLocks noGrp="1"/>
          </p:cNvGraphicFramePr>
          <p:nvPr>
            <p:ph idx="1"/>
            <p:extLst>
              <p:ext uri="{D42A27DB-BD31-4B8C-83A1-F6EECF244321}">
                <p14:modId xmlns:p14="http://schemas.microsoft.com/office/powerpoint/2010/main" val="2811935217"/>
              </p:ext>
            </p:extLst>
          </p:nvPr>
        </p:nvGraphicFramePr>
        <p:xfrm>
          <a:off x="1273628" y="2630432"/>
          <a:ext cx="8621488" cy="2627368"/>
        </p:xfrm>
        <a:graphic>
          <a:graphicData uri="http://schemas.openxmlformats.org/drawingml/2006/table">
            <a:tbl>
              <a:tblPr/>
              <a:tblGrid>
                <a:gridCol w="2257648">
                  <a:extLst>
                    <a:ext uri="{9D8B030D-6E8A-4147-A177-3AD203B41FA5}">
                      <a16:colId xmlns:a16="http://schemas.microsoft.com/office/drawing/2014/main" val="1054922342"/>
                    </a:ext>
                  </a:extLst>
                </a:gridCol>
                <a:gridCol w="909120">
                  <a:extLst>
                    <a:ext uri="{9D8B030D-6E8A-4147-A177-3AD203B41FA5}">
                      <a16:colId xmlns:a16="http://schemas.microsoft.com/office/drawing/2014/main" val="1802743445"/>
                    </a:ext>
                  </a:extLst>
                </a:gridCol>
                <a:gridCol w="909120">
                  <a:extLst>
                    <a:ext uri="{9D8B030D-6E8A-4147-A177-3AD203B41FA5}">
                      <a16:colId xmlns:a16="http://schemas.microsoft.com/office/drawing/2014/main" val="2895640954"/>
                    </a:ext>
                  </a:extLst>
                </a:gridCol>
                <a:gridCol w="909120">
                  <a:extLst>
                    <a:ext uri="{9D8B030D-6E8A-4147-A177-3AD203B41FA5}">
                      <a16:colId xmlns:a16="http://schemas.microsoft.com/office/drawing/2014/main" val="3370197232"/>
                    </a:ext>
                  </a:extLst>
                </a:gridCol>
                <a:gridCol w="909120">
                  <a:extLst>
                    <a:ext uri="{9D8B030D-6E8A-4147-A177-3AD203B41FA5}">
                      <a16:colId xmlns:a16="http://schemas.microsoft.com/office/drawing/2014/main" val="3604480397"/>
                    </a:ext>
                  </a:extLst>
                </a:gridCol>
                <a:gridCol w="909120">
                  <a:extLst>
                    <a:ext uri="{9D8B030D-6E8A-4147-A177-3AD203B41FA5}">
                      <a16:colId xmlns:a16="http://schemas.microsoft.com/office/drawing/2014/main" val="2525377767"/>
                    </a:ext>
                  </a:extLst>
                </a:gridCol>
                <a:gridCol w="909120">
                  <a:extLst>
                    <a:ext uri="{9D8B030D-6E8A-4147-A177-3AD203B41FA5}">
                      <a16:colId xmlns:a16="http://schemas.microsoft.com/office/drawing/2014/main" val="993883013"/>
                    </a:ext>
                  </a:extLst>
                </a:gridCol>
                <a:gridCol w="909120">
                  <a:extLst>
                    <a:ext uri="{9D8B030D-6E8A-4147-A177-3AD203B41FA5}">
                      <a16:colId xmlns:a16="http://schemas.microsoft.com/office/drawing/2014/main" val="719734623"/>
                    </a:ext>
                  </a:extLst>
                </a:gridCol>
              </a:tblGrid>
              <a:tr h="656842">
                <a:tc>
                  <a:txBody>
                    <a:bodyPr/>
                    <a:lstStyle/>
                    <a:p>
                      <a:pPr algn="ctr" fontAlgn="b"/>
                      <a:r>
                        <a:rPr lang="en-US" sz="1800" b="1" i="0" u="sng" strike="noStrike" dirty="0">
                          <a:effectLst/>
                          <a:latin typeface="+mj-lt"/>
                        </a:rPr>
                        <a:t>Quality Issue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b"/>
                      <a:r>
                        <a:rPr lang="en-US" sz="1800" b="0" i="0" u="none" strike="noStrike">
                          <a:effectLst/>
                          <a:latin typeface="+mj-lt"/>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859568"/>
                  </a:ext>
                </a:extLst>
              </a:tr>
              <a:tr h="656842">
                <a:tc>
                  <a:txBody>
                    <a:bodyPr/>
                    <a:lstStyle/>
                    <a:p>
                      <a:pPr algn="ctr" fontAlgn="b"/>
                      <a:r>
                        <a:rPr lang="en-US" sz="1800" b="1" i="0" u="none" strike="noStrike" dirty="0">
                          <a:effectLst/>
                          <a:latin typeface="+mj-lt"/>
                        </a:rPr>
                        <a:t>Number of Defects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b"/>
                      <a:r>
                        <a:rPr lang="en-US" sz="1800" b="0" i="0" u="none" strike="noStrike" dirty="0">
                          <a:effectLst/>
                          <a:latin typeface="+mj-lt"/>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853879"/>
                  </a:ext>
                </a:extLst>
              </a:tr>
              <a:tr h="656842">
                <a:tc>
                  <a:txBody>
                    <a:bodyPr/>
                    <a:lstStyle/>
                    <a:p>
                      <a:pPr algn="ctr" fontAlgn="b"/>
                      <a:r>
                        <a:rPr lang="en-US" sz="1800" b="1" i="0" u="none" strike="noStrike" dirty="0">
                          <a:effectLst/>
                          <a:latin typeface="+mj-lt"/>
                        </a:rPr>
                        <a:t>% Occurrence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b"/>
                      <a:r>
                        <a:rPr lang="en-US" sz="1800" b="0" i="0" u="none" strike="noStrike">
                          <a:effectLst/>
                          <a:latin typeface="+mj-lt"/>
                        </a:rPr>
                        <a:t>20.83%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20.83%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16.67%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16.67%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955522"/>
                  </a:ext>
                </a:extLst>
              </a:tr>
              <a:tr h="656842">
                <a:tc>
                  <a:txBody>
                    <a:bodyPr/>
                    <a:lstStyle/>
                    <a:p>
                      <a:pPr algn="ctr" fontAlgn="b"/>
                      <a:r>
                        <a:rPr lang="en-US" sz="1800" b="1" i="0" u="none" strike="noStrike" dirty="0">
                          <a:effectLst/>
                          <a:latin typeface="+mj-lt"/>
                        </a:rPr>
                        <a:t>Cumulative % Occurrence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b"/>
                      <a:r>
                        <a:rPr lang="en-US" sz="1800" b="0" i="0" u="none" strike="noStrike">
                          <a:effectLst/>
                          <a:latin typeface="+mj-lt"/>
                        </a:rPr>
                        <a:t>20.83%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41.67%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58.33%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effectLst/>
                          <a:latin typeface="+mj-lt"/>
                        </a:rPr>
                        <a:t>70.83%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87.50%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95.83%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effectLst/>
                          <a:latin typeface="+mj-lt"/>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518569"/>
                  </a:ext>
                </a:extLst>
              </a:tr>
            </a:tbl>
          </a:graphicData>
        </a:graphic>
      </p:graphicFrame>
    </p:spTree>
    <p:extLst>
      <p:ext uri="{BB962C8B-B14F-4D97-AF65-F5344CB8AC3E}">
        <p14:creationId xmlns:p14="http://schemas.microsoft.com/office/powerpoint/2010/main" val="302659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399C-3C3E-4F7D-2BB2-907A1BF4351D}"/>
              </a:ext>
            </a:extLst>
          </p:cNvPr>
          <p:cNvSpPr>
            <a:spLocks noGrp="1"/>
          </p:cNvSpPr>
          <p:nvPr>
            <p:ph type="title"/>
          </p:nvPr>
        </p:nvSpPr>
        <p:spPr>
          <a:xfrm>
            <a:off x="591910" y="193167"/>
            <a:ext cx="10772775" cy="1658198"/>
          </a:xfrm>
        </p:spPr>
        <p:txBody>
          <a:bodyPr/>
          <a:lstStyle/>
          <a:p>
            <a:r>
              <a:rPr lang="en-US" dirty="0"/>
              <a:t>Cont.</a:t>
            </a:r>
          </a:p>
        </p:txBody>
      </p:sp>
      <p:pic>
        <p:nvPicPr>
          <p:cNvPr id="5" name="Content Placeholder 4">
            <a:extLst>
              <a:ext uri="{FF2B5EF4-FFF2-40B4-BE49-F238E27FC236}">
                <a16:creationId xmlns:a16="http://schemas.microsoft.com/office/drawing/2014/main" id="{D6A416C1-0340-56D8-9166-B3DB4DE38BD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59352" y="1851365"/>
            <a:ext cx="8486776" cy="4507102"/>
          </a:xfrm>
        </p:spPr>
      </p:pic>
    </p:spTree>
    <p:extLst>
      <p:ext uri="{BB962C8B-B14F-4D97-AF65-F5344CB8AC3E}">
        <p14:creationId xmlns:p14="http://schemas.microsoft.com/office/powerpoint/2010/main" val="216987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9A7F-D17A-D6A6-9F2B-0D2519654FBC}"/>
              </a:ext>
            </a:extLst>
          </p:cNvPr>
          <p:cNvSpPr>
            <a:spLocks noGrp="1"/>
          </p:cNvSpPr>
          <p:nvPr>
            <p:ph type="title"/>
          </p:nvPr>
        </p:nvSpPr>
        <p:spPr/>
        <p:txBody>
          <a:bodyPr/>
          <a:lstStyle/>
          <a:p>
            <a:r>
              <a:rPr lang="en-US" dirty="0"/>
              <a:t>Resource Histogram</a:t>
            </a:r>
          </a:p>
        </p:txBody>
      </p:sp>
      <p:graphicFrame>
        <p:nvGraphicFramePr>
          <p:cNvPr id="4" name="Content Placeholder 3">
            <a:extLst>
              <a:ext uri="{FF2B5EF4-FFF2-40B4-BE49-F238E27FC236}">
                <a16:creationId xmlns:a16="http://schemas.microsoft.com/office/drawing/2014/main" id="{ADBCAA3F-BED7-3370-89AF-C7DB50731860}"/>
              </a:ext>
            </a:extLst>
          </p:cNvPr>
          <p:cNvGraphicFramePr>
            <a:graphicFrameLocks noGrp="1"/>
          </p:cNvGraphicFramePr>
          <p:nvPr>
            <p:ph idx="1"/>
            <p:extLst>
              <p:ext uri="{D42A27DB-BD31-4B8C-83A1-F6EECF244321}">
                <p14:modId xmlns:p14="http://schemas.microsoft.com/office/powerpoint/2010/main" val="675303736"/>
              </p:ext>
            </p:extLst>
          </p:nvPr>
        </p:nvGraphicFramePr>
        <p:xfrm>
          <a:off x="1740183" y="2285999"/>
          <a:ext cx="8606855" cy="3417776"/>
        </p:xfrm>
        <a:graphic>
          <a:graphicData uri="http://schemas.openxmlformats.org/drawingml/2006/table">
            <a:tbl>
              <a:tblPr>
                <a:tableStyleId>{5C22544A-7EE6-4342-B048-85BDC9FD1C3A}</a:tableStyleId>
              </a:tblPr>
              <a:tblGrid>
                <a:gridCol w="1527356">
                  <a:extLst>
                    <a:ext uri="{9D8B030D-6E8A-4147-A177-3AD203B41FA5}">
                      <a16:colId xmlns:a16="http://schemas.microsoft.com/office/drawing/2014/main" val="209795701"/>
                    </a:ext>
                  </a:extLst>
                </a:gridCol>
                <a:gridCol w="1011357">
                  <a:extLst>
                    <a:ext uri="{9D8B030D-6E8A-4147-A177-3AD203B41FA5}">
                      <a16:colId xmlns:a16="http://schemas.microsoft.com/office/drawing/2014/main" val="2427734931"/>
                    </a:ext>
                  </a:extLst>
                </a:gridCol>
                <a:gridCol w="1011357">
                  <a:extLst>
                    <a:ext uri="{9D8B030D-6E8A-4147-A177-3AD203B41FA5}">
                      <a16:colId xmlns:a16="http://schemas.microsoft.com/office/drawing/2014/main" val="3982523969"/>
                    </a:ext>
                  </a:extLst>
                </a:gridCol>
                <a:gridCol w="1011357">
                  <a:extLst>
                    <a:ext uri="{9D8B030D-6E8A-4147-A177-3AD203B41FA5}">
                      <a16:colId xmlns:a16="http://schemas.microsoft.com/office/drawing/2014/main" val="3637250213"/>
                    </a:ext>
                  </a:extLst>
                </a:gridCol>
                <a:gridCol w="1011357">
                  <a:extLst>
                    <a:ext uri="{9D8B030D-6E8A-4147-A177-3AD203B41FA5}">
                      <a16:colId xmlns:a16="http://schemas.microsoft.com/office/drawing/2014/main" val="3355178809"/>
                    </a:ext>
                  </a:extLst>
                </a:gridCol>
                <a:gridCol w="1011357">
                  <a:extLst>
                    <a:ext uri="{9D8B030D-6E8A-4147-A177-3AD203B41FA5}">
                      <a16:colId xmlns:a16="http://schemas.microsoft.com/office/drawing/2014/main" val="1455759826"/>
                    </a:ext>
                  </a:extLst>
                </a:gridCol>
                <a:gridCol w="1011357">
                  <a:extLst>
                    <a:ext uri="{9D8B030D-6E8A-4147-A177-3AD203B41FA5}">
                      <a16:colId xmlns:a16="http://schemas.microsoft.com/office/drawing/2014/main" val="3234233688"/>
                    </a:ext>
                  </a:extLst>
                </a:gridCol>
                <a:gridCol w="1011357">
                  <a:extLst>
                    <a:ext uri="{9D8B030D-6E8A-4147-A177-3AD203B41FA5}">
                      <a16:colId xmlns:a16="http://schemas.microsoft.com/office/drawing/2014/main" val="2542616524"/>
                    </a:ext>
                  </a:extLst>
                </a:gridCol>
              </a:tblGrid>
              <a:tr h="854444">
                <a:tc>
                  <a:txBody>
                    <a:bodyPr/>
                    <a:lstStyle/>
                    <a:p>
                      <a:pPr algn="l" fontAlgn="b"/>
                      <a:r>
                        <a:rPr lang="en-US" sz="2000" u="none" strike="noStrike" dirty="0">
                          <a:effectLst/>
                        </a:rPr>
                        <a:t>Resource</a:t>
                      </a:r>
                      <a:endParaRPr lang="en-US" sz="2000" b="0" i="0" u="none" strike="noStrike" dirty="0">
                        <a:effectLst/>
                        <a:latin typeface="Trebuchet MS" panose="020B0603020202020204" pitchFamily="34" charset="0"/>
                      </a:endParaRPr>
                    </a:p>
                  </a:txBody>
                  <a:tcPr marL="6350" marR="6350" marT="6350" marB="0" anchor="b">
                    <a:solidFill>
                      <a:schemeClr val="accent1"/>
                    </a:solidFill>
                  </a:tcPr>
                </a:tc>
                <a:tc>
                  <a:txBody>
                    <a:bodyPr/>
                    <a:lstStyle/>
                    <a:p>
                      <a:pPr algn="ctr" fontAlgn="b"/>
                      <a:r>
                        <a:rPr lang="en-US" sz="2000" u="none" strike="noStrike" dirty="0">
                          <a:effectLst/>
                        </a:rPr>
                        <a:t>1</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2</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3</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4</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5</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6</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7</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extLst>
                  <a:ext uri="{0D108BD9-81ED-4DB2-BD59-A6C34878D82A}">
                    <a16:rowId xmlns:a16="http://schemas.microsoft.com/office/drawing/2014/main" val="2632222585"/>
                  </a:ext>
                </a:extLst>
              </a:tr>
              <a:tr h="854444">
                <a:tc>
                  <a:txBody>
                    <a:bodyPr/>
                    <a:lstStyle/>
                    <a:p>
                      <a:pPr algn="l" fontAlgn="b"/>
                      <a:r>
                        <a:rPr lang="en-US" sz="2000" b="1" u="none" strike="noStrike" dirty="0">
                          <a:effectLst/>
                        </a:rPr>
                        <a:t>Ahmad</a:t>
                      </a:r>
                      <a:endParaRPr lang="en-US" sz="2000" b="1" i="0" u="none" strike="noStrike" dirty="0">
                        <a:effectLst/>
                        <a:latin typeface="Trebuchet MS" panose="020B0603020202020204" pitchFamily="34" charset="0"/>
                      </a:endParaRPr>
                    </a:p>
                  </a:txBody>
                  <a:tcPr marL="6350" marR="6350" marT="6350" marB="0" anchor="b">
                    <a:solidFill>
                      <a:schemeClr val="accent1"/>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0</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1</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1</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extLst>
                  <a:ext uri="{0D108BD9-81ED-4DB2-BD59-A6C34878D82A}">
                    <a16:rowId xmlns:a16="http://schemas.microsoft.com/office/drawing/2014/main" val="1324765875"/>
                  </a:ext>
                </a:extLst>
              </a:tr>
              <a:tr h="854444">
                <a:tc>
                  <a:txBody>
                    <a:bodyPr/>
                    <a:lstStyle/>
                    <a:p>
                      <a:pPr algn="l" fontAlgn="b"/>
                      <a:r>
                        <a:rPr lang="en-US" sz="2000" b="1" u="none" strike="noStrike" dirty="0">
                          <a:effectLst/>
                        </a:rPr>
                        <a:t>Zaid</a:t>
                      </a:r>
                      <a:endParaRPr lang="en-US" sz="2000" b="1" i="0" u="none" strike="noStrike" dirty="0">
                        <a:effectLst/>
                        <a:latin typeface="Trebuchet MS" panose="020B0603020202020204" pitchFamily="34" charset="0"/>
                      </a:endParaRPr>
                    </a:p>
                  </a:txBody>
                  <a:tcPr marL="6350" marR="6350" marT="6350" marB="0" anchor="b">
                    <a:solidFill>
                      <a:schemeClr val="accent1"/>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0</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0</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extLst>
                  <a:ext uri="{0D108BD9-81ED-4DB2-BD59-A6C34878D82A}">
                    <a16:rowId xmlns:a16="http://schemas.microsoft.com/office/drawing/2014/main" val="820117155"/>
                  </a:ext>
                </a:extLst>
              </a:tr>
              <a:tr h="854444">
                <a:tc>
                  <a:txBody>
                    <a:bodyPr/>
                    <a:lstStyle/>
                    <a:p>
                      <a:pPr algn="l" fontAlgn="b"/>
                      <a:r>
                        <a:rPr lang="en-US" sz="2000" b="1" u="none" strike="noStrike" dirty="0">
                          <a:effectLst/>
                        </a:rPr>
                        <a:t>Ferhat</a:t>
                      </a:r>
                      <a:endParaRPr lang="en-US" sz="2000" b="1" i="0" u="none" strike="noStrike" dirty="0">
                        <a:effectLst/>
                        <a:latin typeface="Trebuchet MS" panose="020B0603020202020204" pitchFamily="34" charset="0"/>
                      </a:endParaRPr>
                    </a:p>
                  </a:txBody>
                  <a:tcPr marL="6350" marR="6350" marT="6350" marB="0" anchor="b">
                    <a:solidFill>
                      <a:schemeClr val="accent1"/>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0</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a:effectLst/>
                        </a:rPr>
                        <a:t>1</a:t>
                      </a:r>
                      <a:endParaRPr lang="en-US" sz="2000" b="0" i="0" u="none" strike="noStrike">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1</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tc>
                  <a:txBody>
                    <a:bodyPr/>
                    <a:lstStyle/>
                    <a:p>
                      <a:pPr algn="ctr" fontAlgn="b"/>
                      <a:r>
                        <a:rPr lang="en-US" sz="2000" u="none" strike="noStrike" dirty="0">
                          <a:effectLst/>
                        </a:rPr>
                        <a:t>1</a:t>
                      </a:r>
                      <a:endParaRPr lang="en-US" sz="2000" b="0" i="0" u="none" strike="noStrike" dirty="0">
                        <a:effectLst/>
                        <a:latin typeface="Trebuchet MS" panose="020B0603020202020204" pitchFamily="34" charset="0"/>
                      </a:endParaRPr>
                    </a:p>
                  </a:txBody>
                  <a:tcPr marL="6350" marR="6350" marT="6350" marB="0" anchor="b">
                    <a:solidFill>
                      <a:schemeClr val="tx2">
                        <a:lumMod val="10000"/>
                        <a:lumOff val="90000"/>
                      </a:schemeClr>
                    </a:solidFill>
                  </a:tcPr>
                </a:tc>
                <a:extLst>
                  <a:ext uri="{0D108BD9-81ED-4DB2-BD59-A6C34878D82A}">
                    <a16:rowId xmlns:a16="http://schemas.microsoft.com/office/drawing/2014/main" val="3629406122"/>
                  </a:ext>
                </a:extLst>
              </a:tr>
            </a:tbl>
          </a:graphicData>
        </a:graphic>
      </p:graphicFrame>
    </p:spTree>
    <p:extLst>
      <p:ext uri="{BB962C8B-B14F-4D97-AF65-F5344CB8AC3E}">
        <p14:creationId xmlns:p14="http://schemas.microsoft.com/office/powerpoint/2010/main" val="31881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CEF3-8EC6-9C16-26E4-2543C719F73D}"/>
              </a:ext>
            </a:extLst>
          </p:cNvPr>
          <p:cNvSpPr>
            <a:spLocks noGrp="1"/>
          </p:cNvSpPr>
          <p:nvPr>
            <p:ph type="title"/>
          </p:nvPr>
        </p:nvSpPr>
        <p:spPr>
          <a:xfrm>
            <a:off x="983796" y="230959"/>
            <a:ext cx="10772775" cy="1658198"/>
          </a:xfrm>
        </p:spPr>
        <p:txBody>
          <a:bodyPr>
            <a:normAutofit/>
          </a:bodyPr>
          <a:lstStyle/>
          <a:p>
            <a:r>
              <a:rPr lang="en-US" dirty="0">
                <a:effectLst/>
                <a:latin typeface="+mn-lt"/>
                <a:ea typeface="Times New Roman" panose="02020603050405020304" pitchFamily="18" charset="0"/>
                <a:cs typeface="Times New Roman" panose="02020603050405020304" pitchFamily="18" charset="0"/>
              </a:rPr>
              <a:t>Resource Requirements</a:t>
            </a:r>
            <a:endParaRPr lang="en-US" dirty="0">
              <a:latin typeface="+mn-lt"/>
            </a:endParaRPr>
          </a:p>
        </p:txBody>
      </p:sp>
      <p:pic>
        <p:nvPicPr>
          <p:cNvPr id="3076" name="Chart 1">
            <a:extLst>
              <a:ext uri="{FF2B5EF4-FFF2-40B4-BE49-F238E27FC236}">
                <a16:creationId xmlns:a16="http://schemas.microsoft.com/office/drawing/2014/main" id="{373A852B-7595-AA46-E236-DF3CF0DACA1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5" y="1889157"/>
            <a:ext cx="9067798" cy="468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40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5824-4C89-CF30-8E75-F9A67CAD6FF8}"/>
              </a:ext>
            </a:extLst>
          </p:cNvPr>
          <p:cNvSpPr>
            <a:spLocks noGrp="1"/>
          </p:cNvSpPr>
          <p:nvPr>
            <p:ph type="title"/>
          </p:nvPr>
        </p:nvSpPr>
        <p:spPr/>
        <p:txBody>
          <a:bodyPr/>
          <a:lstStyle/>
          <a:p>
            <a:r>
              <a:rPr lang="en-US" dirty="0"/>
              <a:t>Gant Chart </a:t>
            </a:r>
          </a:p>
        </p:txBody>
      </p:sp>
      <p:pic>
        <p:nvPicPr>
          <p:cNvPr id="7" name="Content Placeholder 6">
            <a:extLst>
              <a:ext uri="{FF2B5EF4-FFF2-40B4-BE49-F238E27FC236}">
                <a16:creationId xmlns:a16="http://schemas.microsoft.com/office/drawing/2014/main" id="{600565E2-C7E7-109A-8A40-7DD795AC4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15" y="2157731"/>
            <a:ext cx="8452818" cy="4397830"/>
          </a:xfrm>
        </p:spPr>
      </p:pic>
    </p:spTree>
    <p:extLst>
      <p:ext uri="{BB962C8B-B14F-4D97-AF65-F5344CB8AC3E}">
        <p14:creationId xmlns:p14="http://schemas.microsoft.com/office/powerpoint/2010/main" val="418910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603B-473D-309C-6B0B-E55F7AC42852}"/>
              </a:ext>
            </a:extLst>
          </p:cNvPr>
          <p:cNvSpPr>
            <a:spLocks noGrp="1"/>
          </p:cNvSpPr>
          <p:nvPr>
            <p:ph type="title"/>
          </p:nvPr>
        </p:nvSpPr>
        <p:spPr/>
        <p:txBody>
          <a:bodyPr/>
          <a:lstStyle/>
          <a:p>
            <a:r>
              <a:rPr lang="en-US" dirty="0"/>
              <a:t>Cont.	</a:t>
            </a:r>
          </a:p>
        </p:txBody>
      </p:sp>
      <p:pic>
        <p:nvPicPr>
          <p:cNvPr id="4" name="Content Placeholder 3">
            <a:extLst>
              <a:ext uri="{FF2B5EF4-FFF2-40B4-BE49-F238E27FC236}">
                <a16:creationId xmlns:a16="http://schemas.microsoft.com/office/drawing/2014/main" id="{DE3D60DD-AF4D-6312-B806-37C7B5431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837" y="1994997"/>
            <a:ext cx="9478379" cy="4363470"/>
          </a:xfrm>
          <a:prstGeom prst="rect">
            <a:avLst/>
          </a:prstGeom>
        </p:spPr>
      </p:pic>
    </p:spTree>
    <p:extLst>
      <p:ext uri="{BB962C8B-B14F-4D97-AF65-F5344CB8AC3E}">
        <p14:creationId xmlns:p14="http://schemas.microsoft.com/office/powerpoint/2010/main" val="137884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E3B-1FF1-F80D-E269-03E8F8E55873}"/>
              </a:ext>
            </a:extLst>
          </p:cNvPr>
          <p:cNvSpPr>
            <a:spLocks noGrp="1"/>
          </p:cNvSpPr>
          <p:nvPr>
            <p:ph type="title"/>
          </p:nvPr>
        </p:nvSpPr>
        <p:spPr>
          <a:xfrm>
            <a:off x="188685" y="325362"/>
            <a:ext cx="10772775" cy="1658198"/>
          </a:xfrm>
        </p:spPr>
        <p:txBody>
          <a:bodyPr>
            <a:normAutofit/>
          </a:bodyPr>
          <a:lstStyle/>
          <a:p>
            <a:r>
              <a:rPr lang="en-US" dirty="0">
                <a:effectLst/>
                <a:latin typeface="+mn-lt"/>
                <a:ea typeface="Times New Roman" panose="02020603050405020304" pitchFamily="18" charset="0"/>
                <a:cs typeface="Times New Roman" panose="02020603050405020304" pitchFamily="18" charset="0"/>
              </a:rPr>
              <a:t>Project Organization</a:t>
            </a:r>
            <a:endParaRPr lang="en-US" dirty="0">
              <a:latin typeface="+mn-lt"/>
            </a:endParaRPr>
          </a:p>
        </p:txBody>
      </p:sp>
      <p:pic>
        <p:nvPicPr>
          <p:cNvPr id="4099" name="Picture 3">
            <a:extLst>
              <a:ext uri="{FF2B5EF4-FFF2-40B4-BE49-F238E27FC236}">
                <a16:creationId xmlns:a16="http://schemas.microsoft.com/office/drawing/2014/main" id="{A29A3B55-4AAC-3EED-F06A-A670B3BA5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050" y="2950391"/>
            <a:ext cx="518795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04A2D30B-33E5-31E0-02BC-1128575B2E5E}"/>
              </a:ext>
            </a:extLst>
          </p:cNvPr>
          <p:cNvGraphicFramePr>
            <a:graphicFrameLocks noGrp="1"/>
          </p:cNvGraphicFramePr>
          <p:nvPr>
            <p:extLst>
              <p:ext uri="{D42A27DB-BD31-4B8C-83A1-F6EECF244321}">
                <p14:modId xmlns:p14="http://schemas.microsoft.com/office/powerpoint/2010/main" val="2466947879"/>
              </p:ext>
            </p:extLst>
          </p:nvPr>
        </p:nvGraphicFramePr>
        <p:xfrm>
          <a:off x="188685" y="1983559"/>
          <a:ext cx="7844973" cy="3459299"/>
        </p:xfrm>
        <a:graphic>
          <a:graphicData uri="http://schemas.openxmlformats.org/drawingml/2006/table">
            <a:tbl>
              <a:tblPr firstRow="1" firstCol="1" lastRow="1" lastCol="1" bandRow="1" bandCol="1">
                <a:tableStyleId>{5C22544A-7EE6-4342-B048-85BDC9FD1C3A}</a:tableStyleId>
              </a:tblPr>
              <a:tblGrid>
                <a:gridCol w="1505750">
                  <a:extLst>
                    <a:ext uri="{9D8B030D-6E8A-4147-A177-3AD203B41FA5}">
                      <a16:colId xmlns:a16="http://schemas.microsoft.com/office/drawing/2014/main" val="2917846608"/>
                    </a:ext>
                  </a:extLst>
                </a:gridCol>
                <a:gridCol w="1467246">
                  <a:extLst>
                    <a:ext uri="{9D8B030D-6E8A-4147-A177-3AD203B41FA5}">
                      <a16:colId xmlns:a16="http://schemas.microsoft.com/office/drawing/2014/main" val="488955816"/>
                    </a:ext>
                  </a:extLst>
                </a:gridCol>
                <a:gridCol w="1796322">
                  <a:extLst>
                    <a:ext uri="{9D8B030D-6E8A-4147-A177-3AD203B41FA5}">
                      <a16:colId xmlns:a16="http://schemas.microsoft.com/office/drawing/2014/main" val="426941231"/>
                    </a:ext>
                  </a:extLst>
                </a:gridCol>
                <a:gridCol w="3075655">
                  <a:extLst>
                    <a:ext uri="{9D8B030D-6E8A-4147-A177-3AD203B41FA5}">
                      <a16:colId xmlns:a16="http://schemas.microsoft.com/office/drawing/2014/main" val="123224637"/>
                    </a:ext>
                  </a:extLst>
                </a:gridCol>
              </a:tblGrid>
              <a:tr h="576681">
                <a:tc>
                  <a:txBody>
                    <a:bodyPr/>
                    <a:lstStyle/>
                    <a:p>
                      <a:pPr marL="0" marR="0" algn="ctr">
                        <a:spcBef>
                          <a:spcPts val="0"/>
                        </a:spcBef>
                        <a:spcAft>
                          <a:spcPts val="600"/>
                        </a:spcAft>
                      </a:pPr>
                      <a:r>
                        <a:rPr lang="en-US" sz="1600" u="sng" dirty="0">
                          <a:effectLst/>
                        </a:rPr>
                        <a:t>Name</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600" u="sng">
                          <a:effectLst/>
                        </a:rPr>
                        <a:t>Role</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600" u="sng">
                          <a:effectLst/>
                        </a:rPr>
                        <a:t>Phone Number</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600" u="sng">
                          <a:effectLst/>
                        </a:rPr>
                        <a:t>Email Address</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7829006"/>
                  </a:ext>
                </a:extLst>
              </a:tr>
              <a:tr h="1729256">
                <a:tc>
                  <a:txBody>
                    <a:bodyPr/>
                    <a:lstStyle/>
                    <a:p>
                      <a:pPr marL="0" marR="0" algn="ctr">
                        <a:spcBef>
                          <a:spcPts val="0"/>
                        </a:spcBef>
                        <a:spcAft>
                          <a:spcPts val="600"/>
                        </a:spcAft>
                      </a:pPr>
                      <a:r>
                        <a:rPr lang="en-US" sz="1600" b="0">
                          <a:solidFill>
                            <a:schemeClr val="tx1"/>
                          </a:solidFill>
                          <a:effectLst/>
                          <a:latin typeface="+mj-lt"/>
                        </a:rPr>
                        <a:t> </a:t>
                      </a:r>
                    </a:p>
                    <a:p>
                      <a:pPr marL="0" marR="0" algn="ctr">
                        <a:spcBef>
                          <a:spcPts val="0"/>
                        </a:spcBef>
                        <a:spcAft>
                          <a:spcPts val="600"/>
                        </a:spcAft>
                      </a:pPr>
                      <a:r>
                        <a:rPr lang="en-US" sz="1600" b="0">
                          <a:solidFill>
                            <a:schemeClr val="tx1"/>
                          </a:solidFill>
                          <a:effectLst/>
                          <a:latin typeface="+mj-lt"/>
                        </a:rPr>
                        <a:t> </a:t>
                      </a:r>
                    </a:p>
                    <a:p>
                      <a:pPr marL="0" marR="0" algn="ctr">
                        <a:spcBef>
                          <a:spcPts val="0"/>
                        </a:spcBef>
                        <a:spcAft>
                          <a:spcPts val="600"/>
                        </a:spcAft>
                      </a:pPr>
                      <a:r>
                        <a:rPr lang="en-US" sz="1600" b="0">
                          <a:solidFill>
                            <a:schemeClr val="tx1"/>
                          </a:solidFill>
                          <a:effectLst/>
                          <a:latin typeface="+mj-lt"/>
                        </a:rPr>
                        <a:t>Ahmad Jawabreh</a:t>
                      </a:r>
                      <a:endParaRPr lang="en-US" sz="1600" b="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dirty="0">
                          <a:solidFill>
                            <a:schemeClr val="tx1"/>
                          </a:solidFill>
                          <a:effectLst/>
                          <a:latin typeface="+mj-lt"/>
                        </a:rPr>
                        <a:t>Project Manager</a:t>
                      </a:r>
                    </a:p>
                    <a:p>
                      <a:pPr marL="0" marR="0">
                        <a:spcBef>
                          <a:spcPts val="0"/>
                        </a:spcBef>
                        <a:spcAft>
                          <a:spcPts val="600"/>
                        </a:spcAft>
                      </a:pPr>
                      <a:r>
                        <a:rPr lang="en-US" sz="1600" b="0" dirty="0">
                          <a:solidFill>
                            <a:schemeClr val="tx1"/>
                          </a:solidFill>
                          <a:effectLst/>
                          <a:latin typeface="+mj-lt"/>
                        </a:rPr>
                        <a:t>Hardware Specialist</a:t>
                      </a:r>
                    </a:p>
                    <a:p>
                      <a:pPr marL="0" marR="0">
                        <a:spcBef>
                          <a:spcPts val="0"/>
                        </a:spcBef>
                        <a:spcAft>
                          <a:spcPts val="600"/>
                        </a:spcAft>
                      </a:pPr>
                      <a:r>
                        <a:rPr lang="en-US" sz="1600" b="0" dirty="0">
                          <a:solidFill>
                            <a:schemeClr val="tx1"/>
                          </a:solidFill>
                          <a:effectLst/>
                          <a:latin typeface="+mj-lt"/>
                        </a:rPr>
                        <a:t>Smart Contract Developer </a:t>
                      </a:r>
                      <a:endParaRPr lang="en-US" sz="1600" b="0" dirty="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dirty="0">
                          <a:solidFill>
                            <a:schemeClr val="tx1"/>
                          </a:solidFill>
                          <a:effectLst/>
                          <a:latin typeface="+mj-lt"/>
                        </a:rPr>
                        <a:t> </a:t>
                      </a:r>
                    </a:p>
                    <a:p>
                      <a:pPr marL="0" marR="0">
                        <a:spcBef>
                          <a:spcPts val="0"/>
                        </a:spcBef>
                        <a:spcAft>
                          <a:spcPts val="600"/>
                        </a:spcAft>
                      </a:pPr>
                      <a:r>
                        <a:rPr lang="en-US" sz="1600" b="0" dirty="0">
                          <a:solidFill>
                            <a:schemeClr val="tx1"/>
                          </a:solidFill>
                          <a:effectLst/>
                          <a:latin typeface="+mj-lt"/>
                        </a:rPr>
                        <a:t> </a:t>
                      </a:r>
                    </a:p>
                    <a:p>
                      <a:pPr marL="0" marR="0">
                        <a:spcBef>
                          <a:spcPts val="0"/>
                        </a:spcBef>
                        <a:spcAft>
                          <a:spcPts val="600"/>
                        </a:spcAft>
                      </a:pPr>
                      <a:r>
                        <a:rPr lang="en-US" sz="1600" b="0" dirty="0">
                          <a:solidFill>
                            <a:schemeClr val="tx1"/>
                          </a:solidFill>
                          <a:effectLst/>
                          <a:latin typeface="+mj-lt"/>
                        </a:rPr>
                        <a:t>+972592675704</a:t>
                      </a:r>
                      <a:endParaRPr lang="en-US" sz="1600" b="0" dirty="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dirty="0">
                          <a:solidFill>
                            <a:schemeClr val="tx1"/>
                          </a:solidFill>
                          <a:effectLst/>
                          <a:latin typeface="+mj-lt"/>
                        </a:rPr>
                        <a:t> </a:t>
                      </a:r>
                    </a:p>
                    <a:p>
                      <a:pPr marL="0" marR="0">
                        <a:spcBef>
                          <a:spcPts val="0"/>
                        </a:spcBef>
                        <a:spcAft>
                          <a:spcPts val="600"/>
                        </a:spcAft>
                      </a:pPr>
                      <a:r>
                        <a:rPr lang="en-US" sz="1600" b="0" dirty="0">
                          <a:solidFill>
                            <a:schemeClr val="tx1"/>
                          </a:solidFill>
                          <a:effectLst/>
                          <a:latin typeface="+mj-lt"/>
                        </a:rPr>
                        <a:t> </a:t>
                      </a:r>
                    </a:p>
                    <a:p>
                      <a:pPr marL="0" marR="0">
                        <a:spcBef>
                          <a:spcPts val="0"/>
                        </a:spcBef>
                        <a:spcAft>
                          <a:spcPts val="600"/>
                        </a:spcAft>
                      </a:pPr>
                      <a:r>
                        <a:rPr lang="en-US" sz="1600" b="0" dirty="0">
                          <a:solidFill>
                            <a:schemeClr val="tx1"/>
                          </a:solidFill>
                          <a:effectLst/>
                          <a:latin typeface="+mj-lt"/>
                        </a:rPr>
                        <a:t>Ahmadjawabreh@protonmail.com</a:t>
                      </a:r>
                      <a:endParaRPr lang="en-US" sz="1600" b="0" dirty="0">
                        <a:solidFill>
                          <a:schemeClr val="tx1"/>
                        </a:solidFill>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566468147"/>
                  </a:ext>
                </a:extLst>
              </a:tr>
              <a:tr h="576681">
                <a:tc>
                  <a:txBody>
                    <a:bodyPr/>
                    <a:lstStyle/>
                    <a:p>
                      <a:pPr marL="0" marR="0" algn="ctr">
                        <a:spcBef>
                          <a:spcPts val="0"/>
                        </a:spcBef>
                        <a:spcAft>
                          <a:spcPts val="600"/>
                        </a:spcAft>
                      </a:pPr>
                      <a:r>
                        <a:rPr lang="en-US" sz="1600" b="0">
                          <a:solidFill>
                            <a:schemeClr val="tx1"/>
                          </a:solidFill>
                          <a:effectLst/>
                          <a:latin typeface="+mj-lt"/>
                        </a:rPr>
                        <a:t>Zaid Mohtasib</a:t>
                      </a:r>
                      <a:endParaRPr lang="en-US" sz="1600" b="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dirty="0">
                          <a:solidFill>
                            <a:schemeClr val="tx1"/>
                          </a:solidFill>
                          <a:effectLst/>
                          <a:latin typeface="+mj-lt"/>
                        </a:rPr>
                        <a:t>Software Engineer</a:t>
                      </a:r>
                      <a:endParaRPr lang="en-US" sz="1600" b="0" dirty="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dirty="0">
                          <a:solidFill>
                            <a:schemeClr val="tx1"/>
                          </a:solidFill>
                          <a:effectLst/>
                          <a:latin typeface="+mj-lt"/>
                        </a:rPr>
                        <a:t>+97256937208</a:t>
                      </a:r>
                      <a:endParaRPr lang="en-US" sz="1600" b="0" dirty="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u="sng" dirty="0">
                          <a:solidFill>
                            <a:schemeClr val="tx1"/>
                          </a:solidFill>
                          <a:effectLst/>
                          <a:latin typeface="+mj-lt"/>
                          <a:hlinkClick r:id="rId3">
                            <a:extLst>
                              <a:ext uri="{A12FA001-AC4F-418D-AE19-62706E023703}">
                                <ahyp:hlinkClr xmlns:ahyp="http://schemas.microsoft.com/office/drawing/2018/hyperlinkcolor" val="tx"/>
                              </a:ext>
                            </a:extLst>
                          </a:hlinkClick>
                        </a:rPr>
                        <a:t>Zaidmoh@protonmail.com</a:t>
                      </a:r>
                      <a:endParaRPr lang="en-US" sz="1600" b="0" dirty="0">
                        <a:solidFill>
                          <a:schemeClr val="tx1"/>
                        </a:solidFill>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3988260481"/>
                  </a:ext>
                </a:extLst>
              </a:tr>
              <a:tr h="576681">
                <a:tc>
                  <a:txBody>
                    <a:bodyPr/>
                    <a:lstStyle/>
                    <a:p>
                      <a:pPr marL="0" marR="0" algn="ctr">
                        <a:spcBef>
                          <a:spcPts val="0"/>
                        </a:spcBef>
                        <a:spcAft>
                          <a:spcPts val="600"/>
                        </a:spcAft>
                      </a:pPr>
                      <a:r>
                        <a:rPr lang="en-US" sz="1600" b="0">
                          <a:solidFill>
                            <a:schemeClr val="tx1"/>
                          </a:solidFill>
                          <a:effectLst/>
                          <a:latin typeface="+mj-lt"/>
                        </a:rPr>
                        <a:t>Ferhat Bal</a:t>
                      </a:r>
                      <a:endParaRPr lang="en-US" sz="1600" b="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a:solidFill>
                            <a:schemeClr val="tx1"/>
                          </a:solidFill>
                          <a:effectLst/>
                          <a:latin typeface="+mj-lt"/>
                        </a:rPr>
                        <a:t>QA Specialist </a:t>
                      </a:r>
                      <a:endParaRPr lang="en-US" sz="1600" b="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a:solidFill>
                            <a:schemeClr val="tx1"/>
                          </a:solidFill>
                          <a:effectLst/>
                          <a:latin typeface="+mj-lt"/>
                        </a:rPr>
                        <a:t>+905338817935</a:t>
                      </a:r>
                      <a:endParaRPr lang="en-US" sz="1600" b="0">
                        <a:solidFill>
                          <a:schemeClr val="tx1"/>
                        </a:solidFill>
                        <a:effectLst/>
                        <a:latin typeface="+mj-lt"/>
                        <a:ea typeface="Times New Roman" panose="02020603050405020304" pitchFamily="18" charset="0"/>
                      </a:endParaRPr>
                    </a:p>
                  </a:txBody>
                  <a:tcPr marL="68580" marR="68580" marT="0" marB="0"/>
                </a:tc>
                <a:tc>
                  <a:txBody>
                    <a:bodyPr/>
                    <a:lstStyle/>
                    <a:p>
                      <a:pPr marL="0" marR="0">
                        <a:spcBef>
                          <a:spcPts val="0"/>
                        </a:spcBef>
                        <a:spcAft>
                          <a:spcPts val="600"/>
                        </a:spcAft>
                      </a:pPr>
                      <a:r>
                        <a:rPr lang="en-US" sz="1600" b="0" u="sng" dirty="0">
                          <a:solidFill>
                            <a:schemeClr val="tx1"/>
                          </a:solidFill>
                          <a:effectLst/>
                          <a:latin typeface="+mj-lt"/>
                          <a:hlinkClick r:id="rId4">
                            <a:extLst>
                              <a:ext uri="{A12FA001-AC4F-418D-AE19-62706E023703}">
                                <ahyp:hlinkClr xmlns:ahyp="http://schemas.microsoft.com/office/drawing/2018/hyperlinkcolor" val="tx"/>
                              </a:ext>
                            </a:extLst>
                          </a:hlinkClick>
                        </a:rPr>
                        <a:t>ferhatbal@protonmail.com</a:t>
                      </a:r>
                      <a:endParaRPr lang="en-US" sz="1600" b="0" dirty="0">
                        <a:solidFill>
                          <a:schemeClr val="tx1"/>
                        </a:solidFill>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3437389640"/>
                  </a:ext>
                </a:extLst>
              </a:tr>
            </a:tbl>
          </a:graphicData>
        </a:graphic>
      </p:graphicFrame>
    </p:spTree>
    <p:extLst>
      <p:ext uri="{BB962C8B-B14F-4D97-AF65-F5344CB8AC3E}">
        <p14:creationId xmlns:p14="http://schemas.microsoft.com/office/powerpoint/2010/main" val="355614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D1E7-6CE2-036A-AA38-F148A9FF5F6C}"/>
              </a:ext>
            </a:extLst>
          </p:cNvPr>
          <p:cNvSpPr>
            <a:spLocks noGrp="1"/>
          </p:cNvSpPr>
          <p:nvPr>
            <p:ph type="title"/>
          </p:nvPr>
        </p:nvSpPr>
        <p:spPr/>
        <p:txBody>
          <a:bodyPr>
            <a:normAutofit/>
          </a:bodyPr>
          <a:lstStyle/>
          <a:p>
            <a:r>
              <a:rPr lang="en-US" dirty="0">
                <a:effectLst/>
                <a:latin typeface="+mn-lt"/>
                <a:ea typeface="Times New Roman" panose="02020603050405020304" pitchFamily="18" charset="0"/>
                <a:cs typeface="Times New Roman" panose="02020603050405020304" pitchFamily="18" charset="0"/>
              </a:rPr>
              <a:t>Resource Assignment</a:t>
            </a:r>
            <a:endParaRPr lang="en-US" sz="16600" dirty="0">
              <a:latin typeface="+mn-lt"/>
            </a:endParaRPr>
          </a:p>
        </p:txBody>
      </p:sp>
      <p:graphicFrame>
        <p:nvGraphicFramePr>
          <p:cNvPr id="4" name="Table 4">
            <a:extLst>
              <a:ext uri="{FF2B5EF4-FFF2-40B4-BE49-F238E27FC236}">
                <a16:creationId xmlns:a16="http://schemas.microsoft.com/office/drawing/2014/main" id="{75012E56-C43C-6901-DC3F-F86DE9D0ADB5}"/>
              </a:ext>
            </a:extLst>
          </p:cNvPr>
          <p:cNvGraphicFramePr>
            <a:graphicFrameLocks noGrp="1"/>
          </p:cNvGraphicFramePr>
          <p:nvPr>
            <p:ph idx="1"/>
            <p:extLst>
              <p:ext uri="{D42A27DB-BD31-4B8C-83A1-F6EECF244321}">
                <p14:modId xmlns:p14="http://schemas.microsoft.com/office/powerpoint/2010/main" val="3177988903"/>
              </p:ext>
            </p:extLst>
          </p:nvPr>
        </p:nvGraphicFramePr>
        <p:xfrm>
          <a:off x="719137" y="2816905"/>
          <a:ext cx="10753725" cy="2194151"/>
        </p:xfrm>
        <a:graphic>
          <a:graphicData uri="http://schemas.openxmlformats.org/drawingml/2006/table">
            <a:tbl>
              <a:tblPr firstRow="1" bandRow="1">
                <a:tableStyleId>{5C22544A-7EE6-4342-B048-85BDC9FD1C3A}</a:tableStyleId>
              </a:tblPr>
              <a:tblGrid>
                <a:gridCol w="2567668">
                  <a:extLst>
                    <a:ext uri="{9D8B030D-6E8A-4147-A177-3AD203B41FA5}">
                      <a16:colId xmlns:a16="http://schemas.microsoft.com/office/drawing/2014/main" val="3229093699"/>
                    </a:ext>
                  </a:extLst>
                </a:gridCol>
                <a:gridCol w="4601482">
                  <a:extLst>
                    <a:ext uri="{9D8B030D-6E8A-4147-A177-3AD203B41FA5}">
                      <a16:colId xmlns:a16="http://schemas.microsoft.com/office/drawing/2014/main" val="1402071034"/>
                    </a:ext>
                  </a:extLst>
                </a:gridCol>
                <a:gridCol w="3584575">
                  <a:extLst>
                    <a:ext uri="{9D8B030D-6E8A-4147-A177-3AD203B41FA5}">
                      <a16:colId xmlns:a16="http://schemas.microsoft.com/office/drawing/2014/main" val="1231556754"/>
                    </a:ext>
                  </a:extLst>
                </a:gridCol>
              </a:tblGrid>
              <a:tr h="339951">
                <a:tc>
                  <a:txBody>
                    <a:bodyPr/>
                    <a:lstStyle/>
                    <a:p>
                      <a:pPr marL="0" marR="0" algn="l">
                        <a:spcBef>
                          <a:spcPts val="0"/>
                        </a:spcBef>
                        <a:spcAft>
                          <a:spcPts val="0"/>
                        </a:spcAft>
                      </a:pPr>
                      <a:r>
                        <a:rPr lang="en-US" sz="2000" dirty="0">
                          <a:effectLst/>
                          <a:latin typeface="+mn-lt"/>
                          <a:ea typeface="Times New Roman" panose="02020603050405020304" pitchFamily="18" charset="0"/>
                        </a:rPr>
                        <a:t>Task ID</a:t>
                      </a:r>
                    </a:p>
                  </a:txBody>
                  <a:tcPr marL="68580" marR="68580" marT="0" marB="0"/>
                </a:tc>
                <a:tc>
                  <a:txBody>
                    <a:bodyPr/>
                    <a:lstStyle/>
                    <a:p>
                      <a:pPr marL="0" marR="0" algn="l">
                        <a:spcBef>
                          <a:spcPts val="0"/>
                        </a:spcBef>
                        <a:spcAft>
                          <a:spcPts val="0"/>
                        </a:spcAft>
                      </a:pPr>
                      <a:r>
                        <a:rPr lang="en-US" sz="2000">
                          <a:effectLst/>
                          <a:latin typeface="+mn-lt"/>
                          <a:ea typeface="Times New Roman" panose="02020603050405020304" pitchFamily="18" charset="0"/>
                        </a:rPr>
                        <a:t>Task </a:t>
                      </a: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Team member</a:t>
                      </a:r>
                    </a:p>
                  </a:txBody>
                  <a:tcPr marL="68580" marR="68580" marT="0" marB="0"/>
                </a:tc>
                <a:extLst>
                  <a:ext uri="{0D108BD9-81ED-4DB2-BD59-A6C34878D82A}">
                    <a16:rowId xmlns:a16="http://schemas.microsoft.com/office/drawing/2014/main" val="1189000958"/>
                  </a:ext>
                </a:extLst>
              </a:tr>
              <a:tr h="370840">
                <a:tc>
                  <a:txBody>
                    <a:bodyPr/>
                    <a:lstStyle/>
                    <a:p>
                      <a:pPr marL="0" marR="0" algn="l">
                        <a:spcBef>
                          <a:spcPts val="0"/>
                        </a:spcBef>
                        <a:spcAft>
                          <a:spcPts val="0"/>
                        </a:spcAft>
                      </a:pPr>
                      <a:r>
                        <a:rPr lang="en-US" sz="24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400">
                          <a:effectLst/>
                          <a:latin typeface="+mn-lt"/>
                          <a:ea typeface="Times New Roman" panose="02020603050405020304" pitchFamily="18" charset="0"/>
                        </a:rPr>
                        <a:t>Hardware connecting</a:t>
                      </a:r>
                      <a:endParaRPr lang="en-US" sz="200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Ahmad (P)</a:t>
                      </a:r>
                    </a:p>
                  </a:txBody>
                  <a:tcPr marL="68580" marR="68580" marT="0" marB="0"/>
                </a:tc>
                <a:extLst>
                  <a:ext uri="{0D108BD9-81ED-4DB2-BD59-A6C34878D82A}">
                    <a16:rowId xmlns:a16="http://schemas.microsoft.com/office/drawing/2014/main" val="2948929050"/>
                  </a:ext>
                </a:extLst>
              </a:tr>
              <a:tr h="370840">
                <a:tc>
                  <a:txBody>
                    <a:bodyPr/>
                    <a:lstStyle/>
                    <a:p>
                      <a:pPr marL="0" marR="0" algn="l">
                        <a:spcBef>
                          <a:spcPts val="0"/>
                        </a:spcBef>
                        <a:spcAft>
                          <a:spcPts val="0"/>
                        </a:spcAft>
                      </a:pPr>
                      <a:r>
                        <a:rPr lang="en-US" sz="2400" dirty="0">
                          <a:effectLst/>
                          <a:latin typeface="+mn-lt"/>
                          <a:ea typeface="Times New Roman" panose="02020603050405020304" pitchFamily="18" charset="0"/>
                        </a:rPr>
                        <a:t>2 </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400" dirty="0">
                          <a:effectLst/>
                          <a:latin typeface="+mn-lt"/>
                          <a:ea typeface="Times New Roman" panose="02020603050405020304" pitchFamily="18" charset="0"/>
                        </a:rPr>
                        <a:t>Coding </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Zaid (P)</a:t>
                      </a:r>
                    </a:p>
                  </a:txBody>
                  <a:tcPr marL="68580" marR="68580" marT="0" marB="0"/>
                </a:tc>
                <a:extLst>
                  <a:ext uri="{0D108BD9-81ED-4DB2-BD59-A6C34878D82A}">
                    <a16:rowId xmlns:a16="http://schemas.microsoft.com/office/drawing/2014/main" val="3585788684"/>
                  </a:ext>
                </a:extLst>
              </a:tr>
              <a:tr h="370840">
                <a:tc>
                  <a:txBody>
                    <a:bodyPr/>
                    <a:lstStyle/>
                    <a:p>
                      <a:pPr marL="0" marR="0" algn="l">
                        <a:spcBef>
                          <a:spcPts val="0"/>
                        </a:spcBef>
                        <a:spcAft>
                          <a:spcPts val="0"/>
                        </a:spcAft>
                      </a:pPr>
                      <a:r>
                        <a:rPr lang="en-US" sz="2400" dirty="0">
                          <a:effectLst/>
                          <a:latin typeface="+mn-lt"/>
                          <a:ea typeface="Times New Roman" panose="02020603050405020304" pitchFamily="18" charset="0"/>
                        </a:rPr>
                        <a:t>3</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400" dirty="0">
                          <a:effectLst/>
                          <a:latin typeface="+mn-lt"/>
                          <a:ea typeface="Times New Roman" panose="02020603050405020304" pitchFamily="18" charset="0"/>
                        </a:rPr>
                        <a:t>Database creation</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Zaid (P)</a:t>
                      </a:r>
                    </a:p>
                  </a:txBody>
                  <a:tcPr marL="68580" marR="68580" marT="0" marB="0"/>
                </a:tc>
                <a:extLst>
                  <a:ext uri="{0D108BD9-81ED-4DB2-BD59-A6C34878D82A}">
                    <a16:rowId xmlns:a16="http://schemas.microsoft.com/office/drawing/2014/main" val="3637299014"/>
                  </a:ext>
                </a:extLst>
              </a:tr>
              <a:tr h="370840">
                <a:tc>
                  <a:txBody>
                    <a:bodyPr/>
                    <a:lstStyle/>
                    <a:p>
                      <a:pPr marL="0" marR="0" algn="l">
                        <a:spcBef>
                          <a:spcPts val="0"/>
                        </a:spcBef>
                        <a:spcAft>
                          <a:spcPts val="0"/>
                        </a:spcAft>
                      </a:pPr>
                      <a:r>
                        <a:rPr lang="en-US" sz="2400" dirty="0">
                          <a:effectLst/>
                          <a:latin typeface="+mn-lt"/>
                          <a:ea typeface="Times New Roman" panose="02020603050405020304" pitchFamily="18" charset="0"/>
                        </a:rPr>
                        <a:t>4</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400" dirty="0">
                          <a:effectLst/>
                          <a:latin typeface="+mn-lt"/>
                          <a:ea typeface="Times New Roman" panose="02020603050405020304" pitchFamily="18" charset="0"/>
                        </a:rPr>
                        <a:t>Smart contract development</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Ahmad (P) </a:t>
                      </a:r>
                    </a:p>
                  </a:txBody>
                  <a:tcPr marL="68580" marR="68580" marT="0" marB="0"/>
                </a:tc>
                <a:extLst>
                  <a:ext uri="{0D108BD9-81ED-4DB2-BD59-A6C34878D82A}">
                    <a16:rowId xmlns:a16="http://schemas.microsoft.com/office/drawing/2014/main" val="3056140390"/>
                  </a:ext>
                </a:extLst>
              </a:tr>
              <a:tr h="370840">
                <a:tc>
                  <a:txBody>
                    <a:bodyPr/>
                    <a:lstStyle/>
                    <a:p>
                      <a:pPr marL="0" marR="0" algn="l">
                        <a:spcBef>
                          <a:spcPts val="0"/>
                        </a:spcBef>
                        <a:spcAft>
                          <a:spcPts val="0"/>
                        </a:spcAft>
                      </a:pPr>
                      <a:r>
                        <a:rPr lang="en-US" sz="2400" dirty="0">
                          <a:effectLst/>
                          <a:latin typeface="+mn-lt"/>
                          <a:ea typeface="Times New Roman" panose="02020603050405020304" pitchFamily="18" charset="0"/>
                        </a:rPr>
                        <a:t>5</a:t>
                      </a:r>
                      <a:endParaRPr lang="en-US" sz="2000" dirty="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400">
                          <a:effectLst/>
                          <a:latin typeface="+mn-lt"/>
                          <a:ea typeface="Times New Roman" panose="02020603050405020304" pitchFamily="18" charset="0"/>
                        </a:rPr>
                        <a:t>Testing</a:t>
                      </a:r>
                      <a:endParaRPr lang="en-US" sz="2000">
                        <a:effectLst/>
                        <a:latin typeface="+mn-lt"/>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latin typeface="+mn-lt"/>
                          <a:ea typeface="Times New Roman" panose="02020603050405020304" pitchFamily="18" charset="0"/>
                        </a:rPr>
                        <a:t>Ferhat (P)</a:t>
                      </a:r>
                    </a:p>
                  </a:txBody>
                  <a:tcPr marL="68580" marR="68580" marT="0" marB="0"/>
                </a:tc>
                <a:extLst>
                  <a:ext uri="{0D108BD9-81ED-4DB2-BD59-A6C34878D82A}">
                    <a16:rowId xmlns:a16="http://schemas.microsoft.com/office/drawing/2014/main" val="2821787994"/>
                  </a:ext>
                </a:extLst>
              </a:tr>
            </a:tbl>
          </a:graphicData>
        </a:graphic>
      </p:graphicFrame>
    </p:spTree>
    <p:extLst>
      <p:ext uri="{BB962C8B-B14F-4D97-AF65-F5344CB8AC3E}">
        <p14:creationId xmlns:p14="http://schemas.microsoft.com/office/powerpoint/2010/main" val="382146006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34</TotalTime>
  <Words>751</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Symbol</vt:lpstr>
      <vt:lpstr>Times New Roman</vt:lpstr>
      <vt:lpstr>Trebuchet MS</vt:lpstr>
      <vt:lpstr>Wingdings</vt:lpstr>
      <vt:lpstr>Metropolitan</vt:lpstr>
      <vt:lpstr>Masked Face Recognition System</vt:lpstr>
      <vt:lpstr>Pareto Diagram</vt:lpstr>
      <vt:lpstr>Cont.</vt:lpstr>
      <vt:lpstr>Resource Histogram</vt:lpstr>
      <vt:lpstr>Resource Requirements</vt:lpstr>
      <vt:lpstr>Gant Chart </vt:lpstr>
      <vt:lpstr>Cont. </vt:lpstr>
      <vt:lpstr>Project Organization</vt:lpstr>
      <vt:lpstr>Resource Assignment</vt:lpstr>
      <vt:lpstr>Resource Constraints</vt:lpstr>
      <vt:lpstr>Contingency Plans </vt:lpstr>
      <vt:lpstr>Training Requirements </vt:lpstr>
      <vt:lpstr>HR Change Management Process </vt:lpstr>
      <vt:lpstr>Plan Modification Rules</vt:lpstr>
      <vt:lpstr>Achievement of Project Objectives </vt:lpstr>
      <vt:lpstr>Project Performance </vt:lpstr>
      <vt:lpstr>Approved Changes </vt:lpstr>
      <vt:lpstr>Post Implementation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Face Recognition System</dc:title>
  <dc:creator>Ahmad Jawabreh</dc:creator>
  <cp:lastModifiedBy>Ahmad Jawabreh</cp:lastModifiedBy>
  <cp:revision>2</cp:revision>
  <dcterms:created xsi:type="dcterms:W3CDTF">2022-05-25T03:19:40Z</dcterms:created>
  <dcterms:modified xsi:type="dcterms:W3CDTF">2022-05-25T05:41:57Z</dcterms:modified>
</cp:coreProperties>
</file>