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34" r:id="rId3"/>
    <p:sldId id="447" r:id="rId4"/>
    <p:sldId id="358" r:id="rId5"/>
    <p:sldId id="401" r:id="rId6"/>
    <p:sldId id="433" r:id="rId7"/>
    <p:sldId id="414" r:id="rId8"/>
    <p:sldId id="417" r:id="rId9"/>
    <p:sldId id="403" r:id="rId10"/>
    <p:sldId id="416" r:id="rId11"/>
    <p:sldId id="367" r:id="rId12"/>
    <p:sldId id="333" r:id="rId13"/>
    <p:sldId id="448" r:id="rId14"/>
    <p:sldId id="449" r:id="rId15"/>
    <p:sldId id="458" r:id="rId16"/>
    <p:sldId id="442" r:id="rId17"/>
    <p:sldId id="459" r:id="rId18"/>
    <p:sldId id="460" r:id="rId19"/>
    <p:sldId id="461" r:id="rId20"/>
    <p:sldId id="423" r:id="rId21"/>
    <p:sldId id="440" r:id="rId22"/>
    <p:sldId id="443" r:id="rId23"/>
    <p:sldId id="439" r:id="rId24"/>
    <p:sldId id="388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da602998797138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908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82288-AC8E-4CF7-BE54-D877467A6E9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9950B-68DE-4848-BF47-8ED0AD64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9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49942-A3FF-4F0F-9103-7CCA9982648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3B8C1-045C-4C04-B8FA-DE4B015C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0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0B8-6DA6-4774-874C-F9F00011E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5345"/>
            <a:ext cx="9144000" cy="23789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4E474-D57C-410E-B413-9F06003F7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31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777BE3-8F6F-4102-B304-D24F6D9F1316}"/>
              </a:ext>
            </a:extLst>
          </p:cNvPr>
          <p:cNvCxnSpPr>
            <a:cxnSpLocks/>
          </p:cNvCxnSpPr>
          <p:nvPr userDrawn="1"/>
        </p:nvCxnSpPr>
        <p:spPr>
          <a:xfrm>
            <a:off x="479425" y="908842"/>
            <a:ext cx="112331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15455-578F-4FEE-A2BB-EE66C9C71F9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20816"/>
            <a:ext cx="112331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D345-0FD0-4AF3-91B0-5BC7D4A5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A0AEF-BFC0-4E76-853A-CFB8CBE6B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DCA1-29F6-4A92-B556-FBAA725F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703F2177-4B0A-41BC-8490-756C70DBEC20}" type="datetime1">
              <a:rPr lang="en-US" smtClean="0"/>
              <a:t>10/1/2022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3DAB-1251-4FC6-83B1-492CA742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22D6-114C-4068-8C7F-40C3C3C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09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B169D-1317-401E-9FBD-DF32F600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83226"/>
            <a:ext cx="2628900" cy="5193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B4AE3-DA57-4547-833A-1C7C6D04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83225"/>
            <a:ext cx="7734300" cy="5193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F9DE-3248-4584-AC33-4457F88C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BFA7DB77-59E5-465D-B16D-0B730AF8EA28}" type="datetime1">
              <a:rPr lang="en-US" smtClean="0"/>
              <a:t>10/1/2022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AB8C-0EE7-439A-B2A5-2E15913C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3959-67FB-4A5E-AB24-FCDACDB8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976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5DD9-CC99-4F9B-A426-ED42B668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CF5C-478B-4FA9-86A9-A6227984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9297-7ABD-4BA9-8950-4AC5CB16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C364180-86EC-4F9D-AE56-B27B1C2CA841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40AE-06DC-4F55-9370-A84E7805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4235-1B78-4EFD-8AA7-0B6A2E82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C236C58-7B1B-4967-B7B3-A7380CC861AF}" type="slidenum">
              <a:rPr lang="x-none" smtClean="0"/>
              <a:pPr/>
              <a:t>‹#›</a:t>
            </a:fld>
            <a:r>
              <a:rPr lang="en-US" dirty="0"/>
              <a:t>/39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043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D017-603B-4270-997E-7896C34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A998B-97A9-4F37-91F0-434D222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1AD7-EC5E-457A-86D8-6A77EF7E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9F2C9D54-7D88-4805-A65D-BE3653385CE5}" type="datetime1">
              <a:rPr lang="en-US" smtClean="0"/>
              <a:t>10/1/2022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1413-6EDB-423E-A383-E9289D97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4503-A4A7-462B-9A50-166AFDF1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755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C6E7-59F7-40ED-B022-90DE4EF0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EE9-4B3E-40E5-B7A7-78802EF2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5681"/>
            <a:ext cx="5181600" cy="5061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5CAC-93CA-49A8-98A2-77E131C46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5681"/>
            <a:ext cx="5181600" cy="5061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BF708-50E0-4373-B6EE-21C6E80C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6667D3D7-E4EA-4E9F-B03A-AA8A14E71355}" type="datetime1">
              <a:rPr lang="en-US" smtClean="0"/>
              <a:t>10/1/2022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E125A-9EFD-49BC-9A44-8341394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DD1A-42F5-48A1-9CE2-9F2CFB4F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341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DA5-A6D1-4D7C-BF9B-E7F031F4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5425"/>
            <a:ext cx="10944225" cy="719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8CD6-866C-469F-B549-276FB2A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020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F5881-7864-4CA6-9CB8-80BF4CC83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6007"/>
            <a:ext cx="5157787" cy="4263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6575-AC06-4B8D-9AB4-69EA0329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020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E040A-6645-4CA4-ABF1-0CE905A5B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6007"/>
            <a:ext cx="5183188" cy="4263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F9E3E-5890-44EA-AEB4-5BF20FF7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6995E811-F995-4F41-93D3-DC9B9C05A9CE}" type="datetime1">
              <a:rPr lang="en-US" smtClean="0"/>
              <a:t>10/1/2022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B7AAD-5BD3-4D84-926D-31AA5DDB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FABE3-3523-4740-8EB3-00DF21C4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443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EDB5-81A8-4417-9392-F79D7BB3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560C3-C055-43F4-A69E-957EFA21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1BAB90D3-DA40-4BD7-8390-43CB0C974D38}" type="datetime1">
              <a:rPr lang="en-US" smtClean="0"/>
              <a:t>10/1/2022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685F-0A08-4309-A58F-DC75B5A7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5F788-CFA2-402D-AE45-973E61EA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78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AC3DD-26FC-446F-B9AF-AE58CEFD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4834F42C-8726-429E-8719-FED7187000C6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05CFE-09B6-422E-B556-F0962C01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6DB7-0BCF-469C-92A8-A4DB800C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49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0211-7415-4C92-A56A-59CC879A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6816-FEF9-4009-9B63-6DDE52D2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F1991-10AE-47EA-960A-AB1E5DA0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88DE-04E9-42EB-A293-B3BADACA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3C5F35B4-69DD-4E79-A8EC-FE60829CE973}" type="datetime1">
              <a:rPr lang="en-US" smtClean="0"/>
              <a:t>10/1/2022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A04F-373F-41D7-BC84-82E6CF1F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22F08-06C8-4AA9-A6F2-B9490666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913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3EA0-61A7-4D4F-BD92-B4ABC4F3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9ADC0-BE50-43E6-8129-17E51D43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918CB-FA30-4502-BDD5-F2595D9C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F896-49C2-46AC-A5F6-5B30A105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667" y="6347195"/>
            <a:ext cx="2743200" cy="365125"/>
          </a:xfrm>
          <a:prstGeom prst="rect">
            <a:avLst/>
          </a:prstGeom>
        </p:spPr>
        <p:txBody>
          <a:bodyPr/>
          <a:lstStyle/>
          <a:p>
            <a:fld id="{F427B8EF-5921-471A-AFB8-037281AB982F}" type="datetime1">
              <a:rPr lang="en-US" smtClean="0"/>
              <a:t>10/1/2022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899F-B99B-4002-A33F-04EDFCD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0B4-D964-4129-BF3B-70A6297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235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62E02-1157-4E77-BD05-D5F1F2DA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5449"/>
            <a:ext cx="1094422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69A1-F5D0-4431-9488-B907F985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164450"/>
            <a:ext cx="10944226" cy="486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Fifth level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7B23-9B9B-425E-B073-438D81F6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47195"/>
            <a:ext cx="4114800" cy="461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rgbClr val="2014B9"/>
                </a:solidFill>
              </a:defRPr>
            </a:lvl1pPr>
          </a:lstStyle>
          <a:p>
            <a:r>
              <a:rPr lang="en-US" b="0"/>
              <a:t>PAKISTAN TEAM 04</a:t>
            </a:r>
            <a:endParaRPr lang="x-none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6E84-7BD3-4F68-9A7B-7FA4C6D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61122" y="6353288"/>
            <a:ext cx="2799211" cy="345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2014B9"/>
                </a:solidFill>
              </a:defRPr>
            </a:lvl1pPr>
          </a:lstStyle>
          <a:p>
            <a:r>
              <a:rPr lang="en-GB" dirty="0"/>
              <a:t>Slide </a:t>
            </a:r>
            <a:fld id="{CC236C58-7B1B-4967-B7B3-A7380CC861AF}" type="slidenum">
              <a:rPr lang="x-none" smtClean="0"/>
              <a:pPr/>
              <a:t>‹#›</a:t>
            </a:fld>
            <a:endParaRPr lang="x-none"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C0ADF-D9A0-40D4-9871-C609F02DB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667" y="6347195"/>
            <a:ext cx="27432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014B9"/>
                </a:solidFill>
              </a:defRPr>
            </a:lvl1pPr>
          </a:lstStyle>
          <a:p>
            <a:fld id="{E7EF5791-D6C8-4B4B-80FE-0406A12BC04C}" type="datetime1">
              <a:rPr lang="en-US" smtClean="0">
                <a:solidFill>
                  <a:srgbClr val="2014B9"/>
                </a:solidFill>
              </a:rPr>
              <a:t>10/1/2022</a:t>
            </a:fld>
            <a:endParaRPr lang="x-none" dirty="0">
              <a:solidFill>
                <a:srgbClr val="2014B9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227D40-E670-4D04-9667-28D59BFE0371}"/>
              </a:ext>
            </a:extLst>
          </p:cNvPr>
          <p:cNvCxnSpPr>
            <a:cxnSpLocks/>
          </p:cNvCxnSpPr>
          <p:nvPr userDrawn="1"/>
        </p:nvCxnSpPr>
        <p:spPr>
          <a:xfrm>
            <a:off x="479425" y="893602"/>
            <a:ext cx="112331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3E65F-AEC4-460C-86D5-3A7C21045189}"/>
              </a:ext>
            </a:extLst>
          </p:cNvPr>
          <p:cNvCxnSpPr>
            <a:cxnSpLocks/>
          </p:cNvCxnSpPr>
          <p:nvPr userDrawn="1"/>
        </p:nvCxnSpPr>
        <p:spPr>
          <a:xfrm>
            <a:off x="479425" y="6295349"/>
            <a:ext cx="112331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014B9"/>
          </a:solidFill>
          <a:latin typeface="+mn-lt"/>
          <a:ea typeface="+mj-ea"/>
          <a:cs typeface="+mj-cs"/>
        </a:defRPr>
      </a:lvl1pPr>
    </p:titleStyle>
    <p:bodyStyle>
      <a:lvl1pPr marL="360363" indent="-360363" algn="l" defTabSz="89535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tabLst>
          <a:tab pos="360363" algn="ctr"/>
        </a:tabLst>
        <a:defRPr sz="3400" b="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895350" indent="-4381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—"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764D-8C08-44DA-ACBD-127D3C88A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5345"/>
            <a:ext cx="11059886" cy="2378966"/>
          </a:xfrm>
        </p:spPr>
        <p:txBody>
          <a:bodyPr>
            <a:normAutofit/>
          </a:bodyPr>
          <a:lstStyle/>
          <a:p>
            <a:r>
              <a:rPr lang="en-GB" b="1" dirty="0"/>
              <a:t>Fast Transient DC-DC Converter 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AA1D3-2A37-426D-9807-E18871C2C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32" y="3885066"/>
            <a:ext cx="9144000" cy="2543381"/>
          </a:xfrm>
        </p:spPr>
        <p:txBody>
          <a:bodyPr>
            <a:normAutofit/>
          </a:bodyPr>
          <a:lstStyle/>
          <a:p>
            <a:r>
              <a:rPr lang="en-GB" sz="3000" b="1" dirty="0"/>
              <a:t>PICO Project Presentation</a:t>
            </a:r>
          </a:p>
          <a:p>
            <a:r>
              <a:rPr lang="en-GB" sz="3000" b="1" dirty="0"/>
              <a:t>Team : Pakistan 04</a:t>
            </a:r>
          </a:p>
        </p:txBody>
      </p:sp>
    </p:spTree>
    <p:extLst>
      <p:ext uri="{BB962C8B-B14F-4D97-AF65-F5344CB8AC3E}">
        <p14:creationId xmlns:p14="http://schemas.microsoft.com/office/powerpoint/2010/main" val="199336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BUILDING BLOCKS OF DC-DC CONVERTER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055279"/>
            <a:ext cx="10944225" cy="508690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2495-E180-4B8D-B48E-C3C19DAFD1DD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97EB-51F8-BA25-D2EC-94DB01EC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10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9374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78" y="1097280"/>
            <a:ext cx="10972355" cy="5153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Optimization of : </a:t>
            </a:r>
          </a:p>
          <a:p>
            <a:r>
              <a:rPr lang="en-US" sz="3600" dirty="0"/>
              <a:t>Transient response from no load to full load.</a:t>
            </a:r>
          </a:p>
          <a:p>
            <a:r>
              <a:rPr lang="en-US" sz="3600" dirty="0"/>
              <a:t>Delay of the control loop.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EA1E-894E-4422-B248-EF8F1E8E6EDF}" type="datetime1">
              <a:rPr lang="en-US" smtClean="0"/>
              <a:t>10/1/2022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E9B9A-8E4D-C97E-A1DA-8C50FFA5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11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5349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CONTRIBUTING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88" y="945448"/>
            <a:ext cx="61556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Reason of poor Transient Performance</a:t>
            </a:r>
          </a:p>
          <a:p>
            <a:endParaRPr lang="en-US" sz="2800" b="1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Switch Delay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L,C network Delay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Compensator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Comparator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Non Overlapping Clock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Driver Delay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70182"/>
            <a:ext cx="6773026" cy="478310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8644-7C96-43FF-BC83-AB9835DE47BA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C2D76-FE25-A05D-EF17-215DDC8E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12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4936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46DF-4A15-E823-7D0D-83CE9DE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2553F7C-F05E-6E43-A26B-BD34FB1FEA6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5512488"/>
                  </p:ext>
                </p:extLst>
              </p:nvPr>
            </p:nvGraphicFramePr>
            <p:xfrm>
              <a:off x="942975" y="1085850"/>
              <a:ext cx="10001250" cy="47339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00625">
                      <a:extLst>
                        <a:ext uri="{9D8B030D-6E8A-4147-A177-3AD203B41FA5}">
                          <a16:colId xmlns:a16="http://schemas.microsoft.com/office/drawing/2014/main" val="2075981399"/>
                        </a:ext>
                      </a:extLst>
                    </a:gridCol>
                    <a:gridCol w="5000625">
                      <a:extLst>
                        <a:ext uri="{9D8B030D-6E8A-4147-A177-3AD203B41FA5}">
                          <a16:colId xmlns:a16="http://schemas.microsoft.com/office/drawing/2014/main" val="635695251"/>
                        </a:ext>
                      </a:extLst>
                    </a:gridCol>
                  </a:tblGrid>
                  <a:tr h="493591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Parameters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Value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7858783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Switching frequency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</a:rPr>
                            <a:t>100 MHz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4655338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Vin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1.8 V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4790752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 err="1">
                              <a:effectLst/>
                            </a:rPr>
                            <a:t>Vout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 V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3693036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IL(max)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250mA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2519415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Lo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100nH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4145704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Co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3nF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1834791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Settling time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&lt;1us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3705648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Efficiency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≈85%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2467889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Output Voltage ripples (∆Vo)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&lt;100mV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3486514"/>
                      </a:ext>
                    </a:extLst>
                  </a:tr>
                  <a:tr h="432628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Estimated Area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2.5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mm</m:t>
                                  </m:r>
                                </m:e>
                                <m:sup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3932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2553F7C-F05E-6E43-A26B-BD34FB1FEA6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5512488"/>
                  </p:ext>
                </p:extLst>
              </p:nvPr>
            </p:nvGraphicFramePr>
            <p:xfrm>
              <a:off x="942975" y="1085850"/>
              <a:ext cx="10001250" cy="47339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00625">
                      <a:extLst>
                        <a:ext uri="{9D8B030D-6E8A-4147-A177-3AD203B41FA5}">
                          <a16:colId xmlns:a16="http://schemas.microsoft.com/office/drawing/2014/main" val="2075981399"/>
                        </a:ext>
                      </a:extLst>
                    </a:gridCol>
                    <a:gridCol w="5000625">
                      <a:extLst>
                        <a:ext uri="{9D8B030D-6E8A-4147-A177-3AD203B41FA5}">
                          <a16:colId xmlns:a16="http://schemas.microsoft.com/office/drawing/2014/main" val="635695251"/>
                        </a:ext>
                      </a:extLst>
                    </a:gridCol>
                  </a:tblGrid>
                  <a:tr h="493591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Parameters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Value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47858783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Switching frequency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22" t="-136232" r="-487" b="-9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4655338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Vin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1.8 V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4790752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 err="1">
                              <a:effectLst/>
                            </a:rPr>
                            <a:t>Vout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 V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3693036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IL(max)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250mA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92519415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Lo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100nH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4145704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Co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3nF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1834791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Settling time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&lt;1us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3705648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Efficiency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≈85%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2467889"/>
                      </a:ext>
                    </a:extLst>
                  </a:tr>
                  <a:tr h="423079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Output Voltage ripples (∆Vo)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>
                              <a:effectLst/>
                            </a:rPr>
                            <a:t>&lt;100mV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3486514"/>
                      </a:ext>
                    </a:extLst>
                  </a:tr>
                  <a:tr h="432628">
                    <a:tc>
                      <a:txBody>
                        <a:bodyPr/>
                        <a:lstStyle/>
                        <a:p>
                          <a:pPr marL="0" marR="0" algn="ctr"/>
                          <a:r>
                            <a:rPr lang="en-US" sz="2000" dirty="0">
                              <a:effectLst/>
                            </a:rPr>
                            <a:t>Estimated Area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22" t="-1012676" r="-487" b="-84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32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527-530E-4BE0-F0C8-2CA0882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9EB3-8E7C-462F-ACA1-0D1D98695CC6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ACF0-5229-7CFE-0FD6-6694E23F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664892-9E60-76C3-A119-2E5FA95B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13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3614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93B5-8E8D-B5A2-B941-24BFFADB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204-07D9-174F-31AE-AD0F675B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8AA4-3142-4C96-9FDF-531CBDF29F88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83DE-115F-63FB-4A5A-692A8D34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663069-4DCB-ECFB-7E3C-7D742C46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7" y="1557337"/>
            <a:ext cx="10915909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3DD82-52F1-C503-8B2C-7767BD6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14</a:t>
            </a:fld>
            <a:r>
              <a:rPr lang="en-US" dirty="0"/>
              <a:t>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5073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4E2-CEE1-FCD2-9E74-9724A7FC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View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84D9-687A-309B-4A7A-033F5BB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D4A6-4FA1-4930-A822-43CAE3BF3C1A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CD65-1D0F-BC92-A3A8-06E8ED8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71C688-0615-F63E-1909-F1813A73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807535"/>
            <a:ext cx="10944225" cy="357471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2D17A2-9151-3648-104D-7140F970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15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8741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CLOSED LOOP DC-DC CONVERTER SCHEMATIC (SKYWATER 130NM)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F7A6-F22D-486C-90E0-EF5677406A43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753D16-9E5E-156B-5D09-414EA816C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"/>
          <a:stretch/>
        </p:blipFill>
        <p:spPr>
          <a:xfrm>
            <a:off x="1571625" y="1165225"/>
            <a:ext cx="9229332" cy="4859338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892C6F-16FD-4E8C-18F0-528F9BC6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16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8661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C268-9E22-8DFF-C513-C5B99A15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Schematic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4A046F-FE83-0341-A2F9-287D6658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108" y="2036450"/>
            <a:ext cx="10944225" cy="27025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38CA-AEEF-7C1F-570C-4DD82B61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55D9-7E75-40E9-9AD2-DA6C7B6FAC5C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CA92-4D0C-A41F-7856-B547119A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39281-F7C5-6771-D672-920624B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17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812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96BB-ECEF-4290-84C3-D015878BD07F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23C73E-1EED-A7EB-BF55-08577B35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840" y="1595118"/>
            <a:ext cx="6024880" cy="32816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84E4EA-DFC5-6512-6FB6-A0445672F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60" y="1595118"/>
            <a:ext cx="4496753" cy="32816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C747-3F6C-4E09-9A38-5D81308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18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501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1B6D-2BEC-A54D-A009-EB8DC566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Pair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6EBC0E-4F71-05BA-9106-7668D960D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6349" y="1165225"/>
            <a:ext cx="7699303" cy="4859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5BBA-F5BA-6C20-9A54-5B77420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A479-E54E-4F3E-B770-084316B05713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572-4CC7-82F5-9670-5D1369B5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C9D-9833-A76A-10E0-3FB1C2D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19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21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527-2198-4D00-B566-4B98C3EE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3571-BB1C-5E3C-DDB8-B09A45BF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164450"/>
            <a:ext cx="10944226" cy="4860052"/>
          </a:xfrm>
        </p:spPr>
        <p:txBody>
          <a:bodyPr>
            <a:normAutofit/>
          </a:bodyPr>
          <a:lstStyle/>
          <a:p>
            <a:r>
              <a:rPr lang="en-PK" dirty="0"/>
              <a:t>Muhammad Jawad Shakil</a:t>
            </a:r>
            <a:r>
              <a:rPr lang="en-US" dirty="0"/>
              <a:t> (MS Fellow at FAST NU ISB)</a:t>
            </a:r>
            <a:endParaRPr lang="en-PK" dirty="0"/>
          </a:p>
          <a:p>
            <a:r>
              <a:rPr lang="en-PK" dirty="0"/>
              <a:t>Zohaib Ahmed</a:t>
            </a:r>
            <a:r>
              <a:rPr lang="en-US" dirty="0"/>
              <a:t> (MS Fellow at FAST NU ISB)</a:t>
            </a:r>
            <a:endParaRPr lang="en-PK" dirty="0"/>
          </a:p>
          <a:p>
            <a:r>
              <a:rPr lang="en-PK" dirty="0"/>
              <a:t>Sonia Kiran</a:t>
            </a:r>
            <a:r>
              <a:rPr lang="en-US" dirty="0"/>
              <a:t> (MS Fellow at FAST NU ISB)</a:t>
            </a:r>
          </a:p>
          <a:p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7DBC-E210-7C91-2177-3446BA49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C16F-438F-4BB9-8370-C0E0FDF43060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902E-53F9-9621-707F-87615FB9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B7DDCF-A4D9-D87D-3F26-B55BFC8E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3008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6" y="142987"/>
            <a:ext cx="10944225" cy="720000"/>
          </a:xfrm>
        </p:spPr>
        <p:txBody>
          <a:bodyPr>
            <a:normAutofit/>
          </a:bodyPr>
          <a:lstStyle/>
          <a:p>
            <a:r>
              <a:rPr lang="en-US" dirty="0"/>
              <a:t>FOLDED CASCODE AMPLIFIER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820" y="995387"/>
            <a:ext cx="496916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DC Gain=49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</a:t>
            </a:r>
            <a:r>
              <a:rPr lang="en-US" sz="2000" dirty="0"/>
              <a:t>3dB</a:t>
            </a:r>
            <a:r>
              <a:rPr lang="en-US" sz="3200" dirty="0"/>
              <a:t> = 13 MHz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</a:t>
            </a:r>
            <a:r>
              <a:rPr lang="en-US" sz="2000" dirty="0" err="1"/>
              <a:t>UGB</a:t>
            </a:r>
            <a:r>
              <a:rPr lang="en-US" sz="3200" dirty="0"/>
              <a:t> = 1.8 GHz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Phase Margin= 115 deg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3729-D061-467F-8E1D-B98DBEA5FD7D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A7BA72-8703-7B37-15B9-6880D32B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165225"/>
            <a:ext cx="6737161" cy="4630326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269C96-9778-8F5D-58FF-1073BE45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20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9132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FOLDED CASCODE AMPLIFIER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DDF7-55C7-48D8-BEC7-304200715123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125448" y="2364508"/>
            <a:ext cx="10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Gain plot 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045560" y="4890973"/>
            <a:ext cx="125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plot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DED825-D162-0C7B-7229-27575FC71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35" y="1098992"/>
            <a:ext cx="5317430" cy="239280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875E0-178F-7E01-CDC3-026D97154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36" y="3645341"/>
            <a:ext cx="5317430" cy="238030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548BFB-3423-B106-58BD-92BABBF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21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0012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5449"/>
            <a:ext cx="10944225" cy="671196"/>
          </a:xfrm>
        </p:spPr>
        <p:txBody>
          <a:bodyPr>
            <a:normAutofit/>
          </a:bodyPr>
          <a:lstStyle/>
          <a:p>
            <a:r>
              <a:rPr lang="en-US" sz="3200" b="1" dirty="0"/>
              <a:t>FINAL SIMULATION RESULTS (SKYWATER 130NM) 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3DB8-6028-4195-8776-1874E8F7835F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7" y="1082098"/>
            <a:ext cx="9945789" cy="4859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8F3B-E55A-5E9B-1A80-71FBE69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22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0970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AREA ESTIMATE AND PAD COUNT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Estimated Analog Area: 2.5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Total Pad count: 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Pads Distribution:</a:t>
                </a:r>
              </a:p>
              <a:p>
                <a:pPr lvl="1"/>
                <a:r>
                  <a:rPr lang="en-US" dirty="0"/>
                  <a:t>Power pads : 02</a:t>
                </a:r>
              </a:p>
              <a:p>
                <a:pPr lvl="1"/>
                <a:r>
                  <a:rPr lang="en-US" dirty="0"/>
                  <a:t>Analog Input pads: 06</a:t>
                </a:r>
              </a:p>
              <a:p>
                <a:pPr lvl="1"/>
                <a:r>
                  <a:rPr lang="en-US" dirty="0"/>
                  <a:t>Analog output pads: 02</a:t>
                </a:r>
              </a:p>
              <a:p>
                <a:pPr lvl="1"/>
                <a:r>
                  <a:rPr lang="en-US" dirty="0"/>
                  <a:t>Biasing pads: 06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2" t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DB0C-D6EB-44D2-952A-99A65600956A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9FE7DF-1F59-0FE4-E89D-120C1560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23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5413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887" y="945448"/>
            <a:ext cx="10944226" cy="59125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Electrical and thermal characterization of an inductor-based ANPC-type buck converter in 14 nm CMOS technology for microprocessor applications. </a:t>
            </a:r>
            <a:r>
              <a:rPr lang="en-US" sz="2000" i="1" dirty="0"/>
              <a:t>IEEE Open Journal of Power Electronics</a:t>
            </a:r>
            <a:r>
              <a:rPr lang="en-US" sz="2000" dirty="0"/>
              <a:t>,2020.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comparative analysis of Switched-Capacitor and inductor-based DC-DC conversion technologies. In </a:t>
            </a:r>
            <a:r>
              <a:rPr lang="en-US" sz="2000" i="1" dirty="0"/>
              <a:t>2010 IEEE 12th Workshop on Control and Modeling for Power Electronics</a:t>
            </a:r>
            <a:r>
              <a:rPr lang="en-US" sz="2000" dirty="0"/>
              <a:t>. IEEE.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Investigation of On-Chip Inductors for Fully Integrated DC-DC Converters.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arXiv:1909.13622 </a:t>
            </a:r>
            <a:r>
              <a:rPr lang="en-US" sz="2000" dirty="0"/>
              <a:t>,2019.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 four-phase buck converter with capacitor-current-sensor calibration for load-transient-response optimization that reduces undershoot/overshoot and shortens settling time to near their theoretical limits. </a:t>
            </a:r>
            <a:r>
              <a:rPr lang="en-US" sz="2000" i="1" dirty="0"/>
              <a:t>IEEE JSSC </a:t>
            </a:r>
            <a:r>
              <a:rPr lang="en-US" sz="2000" dirty="0"/>
              <a:t>,2017.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5. Design of a 20 MHz DC-DC buck converter with 84 percent efficiency for portable applications. In </a:t>
            </a:r>
            <a:r>
              <a:rPr lang="en-US" sz="2000" i="1" dirty="0"/>
              <a:t>2011 24th International Conference on VLSI Design,</a:t>
            </a:r>
            <a:r>
              <a:rPr lang="en-US" sz="2000" dirty="0"/>
              <a:t> IEEE, 2011.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6. A SAR-ADC-Assisted DC-DC Buck Converter With Fast Transient Recovery. </a:t>
            </a:r>
            <a:r>
              <a:rPr lang="en-US" sz="2000" i="1" dirty="0"/>
              <a:t>IEEE Transactions on Circuits and Systems II, 2020.</a:t>
            </a:r>
            <a:endParaRPr lang="en-US" sz="2000" dirty="0"/>
          </a:p>
          <a:p>
            <a:endParaRPr lang="en-US" sz="24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225449"/>
            <a:ext cx="10944225" cy="720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6782-9A22-4755-A188-6233B14AF810}" type="datetime1">
              <a:rPr lang="en-US" smtClean="0"/>
              <a:t>10/1/2022</a:t>
            </a:fld>
            <a:endParaRPr lang="x-non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01337-724E-1D1C-6C7D-8BE2A785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24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464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Working Principle</a:t>
            </a:r>
          </a:p>
          <a:p>
            <a:r>
              <a:rPr lang="en-US" dirty="0"/>
              <a:t>Building Blocks of DC-DC Converter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Detailed Design</a:t>
            </a:r>
          </a:p>
          <a:p>
            <a:r>
              <a:rPr lang="en-US" dirty="0"/>
              <a:t>Simulation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3845-59A4-4C88-9399-F8CD45B92C4A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23AC0F-EA3B-3DAB-14E0-39774598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3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919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45449"/>
            <a:ext cx="10944226" cy="507905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600" dirty="0"/>
              <a:t>Multiple SoC modules require analog and mixed signal circuitry for minimal power loss[1].</a:t>
            </a:r>
          </a:p>
          <a:p>
            <a:pPr algn="just"/>
            <a:r>
              <a:rPr lang="en-US" sz="3600" dirty="0"/>
              <a:t>Global power supply should be split into local supplies.</a:t>
            </a:r>
          </a:p>
          <a:p>
            <a:pPr algn="just"/>
            <a:r>
              <a:rPr lang="en-US" sz="3600" dirty="0"/>
              <a:t>In a chip, diff. modules requires diff. power supply for optimal operation.</a:t>
            </a:r>
          </a:p>
          <a:p>
            <a:pPr algn="just"/>
            <a:r>
              <a:rPr lang="en-US" sz="3600" dirty="0"/>
              <a:t>Hence we need </a:t>
            </a:r>
            <a:r>
              <a:rPr lang="en-US" sz="3600" b="1" dirty="0">
                <a:solidFill>
                  <a:srgbClr val="FF0000"/>
                </a:solidFill>
              </a:rPr>
              <a:t>On-Chip DC-DC Converter</a:t>
            </a:r>
            <a:r>
              <a:rPr lang="en-US" sz="3600" dirty="0"/>
              <a:t>.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Transient Response </a:t>
            </a:r>
            <a:r>
              <a:rPr lang="en-US" sz="3600" dirty="0"/>
              <a:t>of Converter should be stable under load variation.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36AE-C5F7-4688-8E6F-8CBAEF6D353F}" type="datetime1">
              <a:rPr lang="en-US" smtClean="0"/>
              <a:t>10/1/2022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PAKISTAN TEAM 04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623888" y="5809058"/>
            <a:ext cx="1080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1. Electrical and thermal characterization of an inductor-based ANPC-type buck converter in 14 nm CMOS technology for microprocessor applications. 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IEEE Open Journal of Power Electronics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,2020.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8BF-C95A-2477-0384-AAA6B526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4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0886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67" y="945449"/>
            <a:ext cx="11272406" cy="52890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There are two architecture for DC-DC Converters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Inductor based (IB) </a:t>
            </a:r>
            <a:r>
              <a:rPr lang="en-US" sz="3600" dirty="0"/>
              <a:t>DC-DC Converter i.e. uses inductor as a main component for energy storing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Switch Capacitor (SC) </a:t>
            </a:r>
            <a:r>
              <a:rPr lang="en-US" sz="3600" dirty="0"/>
              <a:t>based DC-DC Converter i.e. uses capacitor as a main component for energy storing device.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0B19-7A9B-4B02-8ED9-E8CD0534F692}" type="datetime1">
              <a:rPr lang="en-US" smtClean="0"/>
              <a:t>10/1/2022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PAKISTAN TEAM 04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FC3A-F21E-EAB9-5A48-E7E8288A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5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240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Inductor based DC-DC Converter?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667" y="945450"/>
                <a:ext cx="11272406" cy="44887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600" dirty="0"/>
                  <a:t>IB</a:t>
                </a:r>
                <a:r>
                  <a:rPr lang="en-US" sz="3600" dirty="0">
                    <a:effectLst/>
                  </a:rPr>
                  <a:t> DC-DC converters are preferred as compared to SC DC-DC Converters for high power applications.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&gt;100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mWatt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IB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Converter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000" dirty="0">
                  <a:effectLst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mWatt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SC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DC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Converter</m:t>
                    </m:r>
                    <m:r>
                      <a:rPr lang="en-US" sz="3000" b="0" i="0" smtClean="0">
                        <a:effectLst/>
                        <a:latin typeface="Cambria Math" panose="02040503050406030204" pitchFamily="18" charset="0"/>
                      </a:rPr>
                      <m:t>[2].</m:t>
                    </m:r>
                  </m:oMath>
                </a14:m>
                <a:endParaRPr lang="en-US" sz="3000" dirty="0">
                  <a:effectLst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600" dirty="0">
                    <a:effectLst/>
                  </a:rPr>
                  <a:t>Provides dynamic range rather than discrete voltage.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67" y="945450"/>
                <a:ext cx="11272406" cy="4488700"/>
              </a:xfrm>
              <a:blipFill>
                <a:blip r:embed="rId2"/>
                <a:stretch>
                  <a:fillRect l="-1460" t="-2038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DDB-8C57-4DA8-8441-EBEBBBAD583C}" type="datetime1">
              <a:rPr lang="en-US" smtClean="0"/>
              <a:t>10/1/2022</a:t>
            </a:fld>
            <a:endParaRPr 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PAKISTAN TEAM 04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54038" y="5901909"/>
            <a:ext cx="11106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2. A comparative analysis of Switched-Capacitor and inductor-based DC-DC conversion technologies. In 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2010 IEEE 12th Workshop on Control and Modeling for Power Electronics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. IEEE.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71B7D-4D88-66C5-3760-880F9CD5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6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22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25449"/>
            <a:ext cx="11323385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Transient Response of Inductor Based Step Down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45449"/>
            <a:ext cx="10944226" cy="4808965"/>
          </a:xfrm>
        </p:spPr>
        <p:txBody>
          <a:bodyPr>
            <a:normAutofit/>
          </a:bodyPr>
          <a:lstStyle/>
          <a:p>
            <a:r>
              <a:rPr lang="en-US" sz="3600" dirty="0"/>
              <a:t>Fast transient response plays vital role in high speed applications.</a:t>
            </a:r>
          </a:p>
          <a:p>
            <a:r>
              <a:rPr lang="en-US" sz="3600" dirty="0"/>
              <a:t>Sudden transient, due to the load variation, causes instability of the system.</a:t>
            </a:r>
          </a:p>
          <a:p>
            <a:r>
              <a:rPr lang="en-US" sz="3600" dirty="0"/>
              <a:t>Each converter has to be stabilized at specific frequency known as Crossover frequency (fc).</a:t>
            </a:r>
          </a:p>
          <a:p>
            <a:r>
              <a:rPr lang="en-US" sz="3600" dirty="0"/>
              <a:t>fc=≈1/5, 1/10 of fs.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068C-B732-4B1F-A991-ED71351BD929}" type="datetime1">
              <a:rPr lang="en-US" smtClean="0"/>
              <a:t>10/1/2022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7" name="TextBox 6"/>
          <p:cNvSpPr txBox="1"/>
          <p:nvPr/>
        </p:nvSpPr>
        <p:spPr>
          <a:xfrm>
            <a:off x="415769" y="5754414"/>
            <a:ext cx="1136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4. A four-phase buck converter with capacitor-current-sensor calibration for load-transient-response optimization that reduces undershoot/overshoot and shortens settling time to near their theoretical limits. 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</a:rPr>
              <a:t>IEEE JSSC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,2017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1E472C-C7D5-2CBD-E1CF-46D5E19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7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0180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4" y="2799524"/>
            <a:ext cx="5527388" cy="26508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872910"/>
            <a:ext cx="5509057" cy="26508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615" y="551062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1: </a:t>
            </a:r>
            <a:r>
              <a:rPr lang="en-US" dirty="0"/>
              <a:t>Current flow of DC-DC Converter when switch S1 is on and S2 is off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13839" y="5510619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PHASE 2: </a:t>
            </a:r>
            <a:r>
              <a:rPr lang="en-US" dirty="0"/>
              <a:t>Current flow of DC-DC Converter when switch S1 is off and S2 is 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4CE3-4F69-4A2C-97A0-3780CBBF8AD8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/>
          </a:p>
        </p:txBody>
      </p:sp>
      <p:sp>
        <p:nvSpPr>
          <p:cNvPr id="5" name="TextBox 4"/>
          <p:cNvSpPr txBox="1"/>
          <p:nvPr/>
        </p:nvSpPr>
        <p:spPr>
          <a:xfrm>
            <a:off x="623887" y="1026251"/>
            <a:ext cx="96419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 down converter operates in two conduction modes.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Continuous Conduction Mode (CCM).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Discontinuous Conduction Mode (DCM).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EF74-6658-707C-F00B-8DFD5DAC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8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671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AND C DEPENDENCE ON FREQUENCY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4414" y="1579124"/>
            <a:ext cx="103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04414" y="3005697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…(2)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idx="1"/>
              </p:nvPr>
            </p:nvSpPr>
            <p:spPr>
              <a:xfrm>
                <a:off x="457415" y="1070380"/>
                <a:ext cx="6735865" cy="48600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sz="3600" dirty="0"/>
                  <a:t> = frequency of pulse.</a:t>
                </a: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3600" dirty="0"/>
                  <a:t> = duty Cycle.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</m:oMath>
                </a14:m>
                <a:r>
                  <a:rPr lang="en-US" sz="3600" dirty="0"/>
                  <a:t> = minimum Inductance for CCM.</a:t>
                </a: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𝐂</m:t>
                        </m:r>
                      </m:sub>
                    </m:sSub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= minimum capacitance for CCM.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5" y="1070380"/>
                <a:ext cx="6735865" cy="4860052"/>
              </a:xfrm>
              <a:blipFill>
                <a:blip r:embed="rId2"/>
                <a:stretch>
                  <a:fillRect l="-2443" t="-3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193280" y="2730238"/>
                <a:ext cx="2899954" cy="1275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num>
                        <m:den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𝟏𝟔</m:t>
                          </m:r>
                          <m:sSub>
                            <m:sSubPr>
                              <m:ctrlPr>
                                <a:rPr lang="pt-BR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0" y="2730238"/>
                <a:ext cx="2899954" cy="1275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0DD1-8413-42E4-BCC0-7215D0FB89B5}" type="datetime1">
              <a:rPr lang="en-US" smtClean="0"/>
              <a:t>10/1/2022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PAKISTAN TEAM 04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93280" y="1354094"/>
                <a:ext cx="3074560" cy="1172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0" y="1354094"/>
                <a:ext cx="3074560" cy="1172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0842-3327-E498-F7A8-569182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6C58-7B1B-4967-B7B3-A7380CC861AF}" type="slidenum">
              <a:rPr lang="x-none" smtClean="0"/>
              <a:pPr/>
              <a:t>9</a:t>
            </a:fld>
            <a:r>
              <a:rPr lang="en-US" dirty="0"/>
              <a:t>/24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451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ptx" id="{DCA0D7CE-C82D-4137-9797-E5E29997648E}" vid="{9F4628C8-16CE-467C-AF5D-2F593A7D0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Template</Template>
  <TotalTime>4922</TotalTime>
  <Words>955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Fast Transient DC-DC Converter </vt:lpstr>
      <vt:lpstr>TEAM MEMBERS</vt:lpstr>
      <vt:lpstr>OUTLINE</vt:lpstr>
      <vt:lpstr>Motivation </vt:lpstr>
      <vt:lpstr>Background </vt:lpstr>
      <vt:lpstr>Why Inductor based DC-DC Converter?</vt:lpstr>
      <vt:lpstr>Transient Response of Inductor Based Step Down Converter</vt:lpstr>
      <vt:lpstr>WORKING PRINCIPLE</vt:lpstr>
      <vt:lpstr>L AND C DEPENDENCE ON FREQUENCY </vt:lpstr>
      <vt:lpstr>BUILDING BLOCKS OF DC-DC CONVERTER</vt:lpstr>
      <vt:lpstr>Problem Statement</vt:lpstr>
      <vt:lpstr>DELAY CONTRIBUTING ELEMENTS</vt:lpstr>
      <vt:lpstr>Design Goals</vt:lpstr>
      <vt:lpstr>Architecture</vt:lpstr>
      <vt:lpstr>TOP View</vt:lpstr>
      <vt:lpstr>CLOSED LOOP DC-DC CONVERTER SCHEMATIC (SKYWATER 130NM) </vt:lpstr>
      <vt:lpstr>Buffer Schematic</vt:lpstr>
      <vt:lpstr>COMPARATOR </vt:lpstr>
      <vt:lpstr>Comparator Pair</vt:lpstr>
      <vt:lpstr>FOLDED CASCODE AMPLIFIER</vt:lpstr>
      <vt:lpstr>FOLDED CASCODE AMPLIFIER</vt:lpstr>
      <vt:lpstr>FINAL SIMULATION RESULTS (SKYWATER 130NM) </vt:lpstr>
      <vt:lpstr>AREA ESTIMATE AND PAD COUNT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MIMO Channel Estimation with Low-Resolution Spatial Sigma-Delta ADC</dc:title>
  <dc:creator>Muhammad</dc:creator>
  <cp:lastModifiedBy>Zohaib Ahmad</cp:lastModifiedBy>
  <cp:revision>622</cp:revision>
  <dcterms:created xsi:type="dcterms:W3CDTF">2021-01-19T06:56:40Z</dcterms:created>
  <dcterms:modified xsi:type="dcterms:W3CDTF">2022-10-01T06:48:49Z</dcterms:modified>
</cp:coreProperties>
</file>