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60" r:id="rId3"/>
    <p:sldId id="258" r:id="rId4"/>
    <p:sldId id="261" r:id="rId5"/>
    <p:sldId id="262" r:id="rId6"/>
    <p:sldId id="263" r:id="rId7"/>
    <p:sldId id="280" r:id="rId8"/>
    <p:sldId id="265" r:id="rId9"/>
    <p:sldId id="267" r:id="rId10"/>
    <p:sldId id="266" r:id="rId11"/>
    <p:sldId id="27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AF27-71BD-42D0-892F-1E715C1180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45F48-21CF-4F4F-9C68-48E5BF49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FD7798D-A1B3-405B-B80B-F8C86C6E07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610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6969-7A63-4F78-AC53-52E54B62D39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80520" y="3200400"/>
            <a:ext cx="8457480" cy="31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           Lab 02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	</a:t>
            </a:r>
            <a:r>
              <a:rPr lang="en-US" sz="25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Usama Bin Imran</a:t>
            </a:r>
            <a:endParaRPr lang="en-US" sz="25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609480"/>
            <a:ext cx="9143280" cy="19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lang="en-US" sz="4400" b="1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Computer Organization and 			Assembly Language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8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Assembler Directives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Bahnschrift" panose="020B0502040204020203" pitchFamily="34" charset="0"/>
            </a:endParaRPr>
          </a:p>
          <a:p>
            <a:endParaRPr lang="en-US" sz="1600" b="1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―"/>
            </a:pPr>
            <a:r>
              <a:rPr lang="en-US" sz="2400" dirty="0">
                <a:latin typeface="Bahnschrift" panose="020B0502040204020203" pitchFamily="34" charset="0"/>
              </a:rPr>
              <a:t>.MODEL directive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―"/>
            </a:pPr>
            <a:r>
              <a:rPr lang="en-US" sz="2400" dirty="0">
                <a:latin typeface="Bahnschrift" panose="020B0502040204020203" pitchFamily="34" charset="0"/>
              </a:rPr>
              <a:t>.STACK  directive</a:t>
            </a:r>
          </a:p>
          <a:p>
            <a:pPr marL="457200" indent="-457200">
              <a:buFont typeface="Arial" panose="020B0604020202020204" pitchFamily="34" charset="0"/>
              <a:buChar char="―"/>
            </a:pPr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―"/>
            </a:pPr>
            <a:r>
              <a:rPr lang="en-US" sz="2400" dirty="0">
                <a:latin typeface="Bahnschrift" panose="020B0502040204020203" pitchFamily="34" charset="0"/>
              </a:rPr>
              <a:t>.DATA  directive</a:t>
            </a:r>
          </a:p>
          <a:p>
            <a:pPr marL="457200" indent="-457200">
              <a:buFont typeface="Arial" panose="020B0604020202020204" pitchFamily="34" charset="0"/>
              <a:buChar char="―"/>
            </a:pPr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―"/>
            </a:pPr>
            <a:r>
              <a:rPr lang="en-US" sz="2400" dirty="0">
                <a:latin typeface="Bahnschrift" panose="020B0502040204020203" pitchFamily="34" charset="0"/>
              </a:rPr>
              <a:t>.CODE  directive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4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.MODEL Directive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389" y="1524000"/>
            <a:ext cx="804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It specifies the total amount of memory the program would take.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70054"/>
              </p:ext>
            </p:extLst>
          </p:nvPr>
        </p:nvGraphicFramePr>
        <p:xfrm>
          <a:off x="914400" y="223327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Code + data &lt;= 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Code &lt;= 64KB,    Data &lt;=64KB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ahnschrift Light Condensed" panose="020B0502040204020203" pitchFamily="34" charset="0"/>
                        </a:rPr>
                        <a:t>Code =</a:t>
                      </a:r>
                      <a:r>
                        <a:rPr lang="en-US" sz="1800" baseline="0" dirty="0">
                          <a:latin typeface="Bahnschrift Light Condensed" panose="020B0502040204020203" pitchFamily="34" charset="0"/>
                        </a:rPr>
                        <a:t>  Any size</a:t>
                      </a:r>
                      <a:r>
                        <a:rPr lang="en-US" sz="1800" dirty="0">
                          <a:latin typeface="Bahnschrift Light Condensed" panose="020B0502040204020203" pitchFamily="34" charset="0"/>
                        </a:rPr>
                        <a:t>,    Data &lt;=64KB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Compact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Bahnschrift Light Condensed" panose="020B0502040204020203" pitchFamily="34" charset="0"/>
                        </a:rPr>
                        <a:t>Code &lt;=64KB,    Data</a:t>
                      </a:r>
                      <a:r>
                        <a:rPr lang="en-US" sz="1800" baseline="0" dirty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800" dirty="0">
                          <a:latin typeface="Bahnschrift Light Condensed" panose="020B0502040204020203" pitchFamily="34" charset="0"/>
                        </a:rPr>
                        <a:t>=</a:t>
                      </a:r>
                      <a:r>
                        <a:rPr lang="en-US" sz="1800" baseline="0" dirty="0">
                          <a:latin typeface="Bahnschrift Light Condensed" panose="020B0502040204020203" pitchFamily="34" charset="0"/>
                        </a:rPr>
                        <a:t> Any size</a:t>
                      </a:r>
                      <a:endParaRPr lang="en-US" sz="1800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Code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=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Any size</a:t>
                      </a: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,    Data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=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Any size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Code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=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Any size</a:t>
                      </a: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,    Data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=</a:t>
                      </a:r>
                      <a:r>
                        <a:rPr lang="en-US" baseline="0" dirty="0">
                          <a:latin typeface="Bahnschrift Light Condensed" panose="020B0502040204020203" pitchFamily="34" charset="0"/>
                        </a:rPr>
                        <a:t> Any size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2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Other Directives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217510"/>
            <a:ext cx="804922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                            </a:t>
            </a:r>
            <a:r>
              <a:rPr lang="en-US" sz="1400" dirty="0">
                <a:latin typeface="Bahnschrift" panose="020B0502040204020203" pitchFamily="34" charset="0"/>
              </a:rPr>
              <a:t>Specifies the storage for stack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</a:t>
            </a:r>
            <a:r>
              <a:rPr lang="en-US" sz="1400" b="1" dirty="0">
                <a:solidFill>
                  <a:srgbClr val="92D050"/>
                </a:solidFill>
                <a:latin typeface="Bahnschrift" panose="020B0502040204020203" pitchFamily="34" charset="0"/>
              </a:rPr>
              <a:t>Usually used 100h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>
                <a:latin typeface="Bahnschrift" panose="020B0502040204020203" pitchFamily="34" charset="0"/>
              </a:rPr>
              <a:t>                                                 Define variables to be used in our program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endParaRPr lang="en-US" sz="1400" dirty="0">
              <a:latin typeface="Bahnschrift" panose="020B0502040204020203" pitchFamily="34" charset="0"/>
            </a:endParaRP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>
                <a:latin typeface="Bahnschrift" panose="020B0502040204020203" pitchFamily="34" charset="0"/>
              </a:rPr>
              <a:t>		           It contains the instructions of the program.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310" y="2209800"/>
            <a:ext cx="827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. STACK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310" y="3288268"/>
            <a:ext cx="827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.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310" y="4295275"/>
            <a:ext cx="827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. CODE</a:t>
            </a:r>
          </a:p>
        </p:txBody>
      </p:sp>
    </p:spTree>
    <p:extLst>
      <p:ext uri="{BB962C8B-B14F-4D97-AF65-F5344CB8AC3E}">
        <p14:creationId xmlns:p14="http://schemas.microsoft.com/office/powerpoint/2010/main" val="314306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Program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389" y="1371600"/>
            <a:ext cx="8049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.model small</a:t>
            </a:r>
          </a:p>
          <a:p>
            <a:r>
              <a:rPr lang="en-US" dirty="0"/>
              <a:t>.stack 100h</a:t>
            </a:r>
          </a:p>
          <a:p>
            <a:r>
              <a:rPr lang="en-US" dirty="0"/>
              <a:t>.data</a:t>
            </a:r>
          </a:p>
          <a:p>
            <a:r>
              <a:rPr lang="en-US" dirty="0"/>
              <a:t>.code</a:t>
            </a:r>
          </a:p>
          <a:p>
            <a:endParaRPr lang="en-US" dirty="0"/>
          </a:p>
          <a:p>
            <a:r>
              <a:rPr lang="en-US" dirty="0"/>
              <a:t>mov ah,4ch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867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What we studied in previous class?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What is Assembly language?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Close to computer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Low level language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Based on Mnemonics/keywords</a:t>
            </a:r>
          </a:p>
          <a:p>
            <a:pPr lvl="1"/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Why do we study Assembly language?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Better/deep understanding of software and hardware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Optimization of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6026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Continue…..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1" y="1761141"/>
            <a:ext cx="2133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High level language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3559" y="2631607"/>
            <a:ext cx="2133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Assembly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3732" y="3409331"/>
            <a:ext cx="2133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Object file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3732" y="4182999"/>
            <a:ext cx="2133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Machine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23732" y="4888468"/>
            <a:ext cx="2133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Hardware</a:t>
            </a:r>
          </a:p>
        </p:txBody>
      </p:sp>
      <p:sp>
        <p:nvSpPr>
          <p:cNvPr id="16" name="Curved Right Arrow 15"/>
          <p:cNvSpPr/>
          <p:nvPr/>
        </p:nvSpPr>
        <p:spPr>
          <a:xfrm>
            <a:off x="2819400" y="1892833"/>
            <a:ext cx="457201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2866358" y="3485531"/>
            <a:ext cx="457201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457159" y="2751741"/>
            <a:ext cx="410241" cy="962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00200" y="2303581"/>
            <a:ext cx="1066800" cy="2957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compiler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03154" y="3085056"/>
            <a:ext cx="1066800" cy="2957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Assembler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618593" y="3871051"/>
            <a:ext cx="1066800" cy="2957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Linker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4628" y="1797174"/>
            <a:ext cx="128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Bahnschrift Condensed" panose="020B0502040204020203" pitchFamily="34" charset="0"/>
              </a:rPr>
              <a:t>Filename.c</a:t>
            </a:r>
            <a:endParaRPr lang="en-US" sz="1600" dirty="0">
              <a:latin typeface="Bahnschrift Condensed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94628" y="2582464"/>
            <a:ext cx="128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Filename.asm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4628" y="3440109"/>
            <a:ext cx="128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Filename.obj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35874" y="4166811"/>
            <a:ext cx="128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Filename.exe</a:t>
            </a:r>
          </a:p>
        </p:txBody>
      </p:sp>
    </p:spTree>
    <p:extLst>
      <p:ext uri="{BB962C8B-B14F-4D97-AF65-F5344CB8AC3E}">
        <p14:creationId xmlns:p14="http://schemas.microsoft.com/office/powerpoint/2010/main" val="760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Today’s Agenda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In today’s lab we will undergo the following topics: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Details of registers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Assembly instructions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Addressing Mode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Directives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Program Structure, syntax 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56139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Registers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What are registers?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Temporary storage of data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Fastest storage area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Quickly accessible by CPU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Built into CPU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Why do we study Registers?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Optimization of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19331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Registers ( Continue……)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257211"/>
            <a:ext cx="8049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Why we use registers?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Processor operation slowly involve processing data. This can be stored in memory and accessed from there on.</a:t>
            </a:r>
          </a:p>
          <a:p>
            <a:pPr lvl="1"/>
            <a:endParaRPr lang="en-US" dirty="0">
              <a:latin typeface="Bahnschrif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However, Reading data from and storing data into memory slows down the processor because it involves complicated processes of sending data request across the control bus.</a:t>
            </a:r>
          </a:p>
          <a:p>
            <a:pPr lvl="1"/>
            <a:endParaRPr lang="en-US" dirty="0">
              <a:latin typeface="Bahnschrif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Thus, registers are used to optimize the processing time as they are already present in CPU and saves a lot of time.</a:t>
            </a:r>
          </a:p>
        </p:txBody>
      </p:sp>
    </p:spTree>
    <p:extLst>
      <p:ext uri="{BB962C8B-B14F-4D97-AF65-F5344CB8AC3E}">
        <p14:creationId xmlns:p14="http://schemas.microsoft.com/office/powerpoint/2010/main" val="40498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Types of Registers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There are 14 types of registers, They include: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Accumulator register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Base register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Counter register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Data register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Instruction pointer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Stack pointer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Base Pointer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Flag register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Source Index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Destination Index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Code segment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Data segment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Stack segment</a:t>
            </a:r>
          </a:p>
          <a:p>
            <a:pPr marL="742950" lvl="1" indent="-285750">
              <a:buFont typeface="Arial" panose="020B0604020202020204" pitchFamily="34" charset="0"/>
              <a:buChar char="―"/>
            </a:pPr>
            <a:r>
              <a:rPr lang="en-US" dirty="0">
                <a:latin typeface="Bahnschrift" panose="020B0502040204020203" pitchFamily="34" charset="0"/>
              </a:rPr>
              <a:t>Extra segment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57600" y="2133600"/>
            <a:ext cx="1447800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81400" y="1905000"/>
            <a:ext cx="228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81600" y="2362200"/>
            <a:ext cx="2057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General purpose registers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57600" y="3200400"/>
            <a:ext cx="1447800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05200" y="2971800"/>
            <a:ext cx="304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31130" y="3442900"/>
            <a:ext cx="2263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Special purpose registers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95700" y="4191000"/>
            <a:ext cx="14097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05200" y="3886200"/>
            <a:ext cx="304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95900" y="4267200"/>
            <a:ext cx="209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Index Registers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695700" y="4800600"/>
            <a:ext cx="1409700" cy="9143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05200" y="4648200"/>
            <a:ext cx="304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295900" y="5053799"/>
            <a:ext cx="209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279489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Assembly Instructions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32131"/>
            <a:ext cx="80492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 order to pass any data to registers we use mov instruction</a:t>
            </a:r>
            <a:endParaRPr lang="en-US" sz="2400" b="1" dirty="0">
              <a:latin typeface="Bahnschrift" panose="020B0502040204020203" pitchFamily="34" charset="0"/>
            </a:endParaRPr>
          </a:p>
          <a:p>
            <a:r>
              <a:rPr lang="en-US" sz="2400" b="1" dirty="0">
                <a:latin typeface="Bahnschrift" panose="020B0502040204020203" pitchFamily="34" charset="0"/>
              </a:rPr>
              <a:t>	MOV al, 4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	MOV ah, 2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To perform addition and subtraction of numbers, keywords, ADD and SUB </a:t>
            </a:r>
            <a:r>
              <a:rPr lang="en-US" sz="2400">
                <a:latin typeface="Bahnschrift" panose="020B0502040204020203" pitchFamily="34" charset="0"/>
              </a:rPr>
              <a:t>are used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1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Addressing Modes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217510"/>
            <a:ext cx="8049224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There include basically three types of addressing modes, They include: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                            </a:t>
            </a:r>
            <a:r>
              <a:rPr lang="en-US" sz="1400" dirty="0">
                <a:latin typeface="Bahnschrift" panose="020B0502040204020203" pitchFamily="34" charset="0"/>
              </a:rPr>
              <a:t>In register addressing, both the operands are registers.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</a:t>
            </a:r>
            <a:r>
              <a:rPr lang="en-US" sz="1400" b="1" dirty="0">
                <a:solidFill>
                  <a:srgbClr val="92D050"/>
                </a:solidFill>
                <a:latin typeface="Bahnschrift" panose="020B0502040204020203" pitchFamily="34" charset="0"/>
              </a:rPr>
              <a:t>Operand Reg1, Reg2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          For-example: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MOV DX, AX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>
                <a:latin typeface="Bahnschrift" panose="020B0502040204020203" pitchFamily="34" charset="0"/>
              </a:rPr>
              <a:t>                                                 In Immediate addressing, one of the operand is register and the other           		           one is immediate value.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</a:t>
            </a:r>
            <a:r>
              <a:rPr lang="en-US" sz="1400" b="1" dirty="0">
                <a:solidFill>
                  <a:srgbClr val="92D050"/>
                </a:solidFill>
                <a:latin typeface="Bahnschrift" panose="020B0502040204020203" pitchFamily="34" charset="0"/>
              </a:rPr>
              <a:t>Operand Reg1, Immediate Value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           For-example: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MOV DL, 2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>
                <a:latin typeface="Bahnschrift" panose="020B0502040204020203" pitchFamily="34" charset="0"/>
              </a:rPr>
              <a:t>		            In Memory addressing, one of the operand is register and the other 		            access static data directly </a:t>
            </a:r>
            <a:r>
              <a:rPr lang="en-US" sz="1400" dirty="0" err="1">
                <a:latin typeface="Bahnschrift" panose="020B0502040204020203" pitchFamily="34" charset="0"/>
              </a:rPr>
              <a:t>i.e</a:t>
            </a:r>
            <a:r>
              <a:rPr lang="en-US" sz="1400" dirty="0">
                <a:latin typeface="Bahnschrift" panose="020B0502040204020203" pitchFamily="34" charset="0"/>
              </a:rPr>
              <a:t> (Store address of the memory)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</a:t>
            </a:r>
            <a:r>
              <a:rPr lang="en-US" sz="1400" b="1" dirty="0">
                <a:solidFill>
                  <a:srgbClr val="92D050"/>
                </a:solidFill>
                <a:latin typeface="Bahnschrift" panose="020B0502040204020203" pitchFamily="34" charset="0"/>
              </a:rPr>
              <a:t>Operand Reg1, [Address]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            For-example: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		MOV DL, [Address]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310" y="2209800"/>
            <a:ext cx="2057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Register Addressing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310" y="3581400"/>
            <a:ext cx="2057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Immediate Addressing: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310" y="5015327"/>
            <a:ext cx="2057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Memory Addressing:</a:t>
            </a:r>
          </a:p>
        </p:txBody>
      </p:sp>
    </p:spTree>
    <p:extLst>
      <p:ext uri="{BB962C8B-B14F-4D97-AF65-F5344CB8AC3E}">
        <p14:creationId xmlns:p14="http://schemas.microsoft.com/office/powerpoint/2010/main" val="403089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621</Words>
  <Application>Microsoft Office PowerPoint</Application>
  <PresentationFormat>On-screen Show (4:3)</PresentationFormat>
  <Paragraphs>177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Condensed</vt:lpstr>
      <vt:lpstr>Bahnschrift Light Condensed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Zia</dc:creator>
  <cp:lastModifiedBy>Usama Bin</cp:lastModifiedBy>
  <cp:revision>58</cp:revision>
  <dcterms:created xsi:type="dcterms:W3CDTF">2021-09-05T10:46:34Z</dcterms:created>
  <dcterms:modified xsi:type="dcterms:W3CDTF">2023-08-28T17:19:00Z</dcterms:modified>
</cp:coreProperties>
</file>