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28"/>
  </p:notesMasterIdLst>
  <p:sldIdLst>
    <p:sldId id="256" r:id="rId4"/>
    <p:sldId id="257" r:id="rId5"/>
    <p:sldId id="295" r:id="rId6"/>
    <p:sldId id="296" r:id="rId7"/>
    <p:sldId id="297" r:id="rId8"/>
    <p:sldId id="306" r:id="rId9"/>
    <p:sldId id="307" r:id="rId10"/>
    <p:sldId id="260" r:id="rId11"/>
    <p:sldId id="261" r:id="rId12"/>
    <p:sldId id="298" r:id="rId13"/>
    <p:sldId id="262" r:id="rId14"/>
    <p:sldId id="263" r:id="rId15"/>
    <p:sldId id="264" r:id="rId16"/>
    <p:sldId id="265" r:id="rId17"/>
    <p:sldId id="267" r:id="rId18"/>
    <p:sldId id="268" r:id="rId19"/>
    <p:sldId id="281" r:id="rId20"/>
    <p:sldId id="282" r:id="rId21"/>
    <p:sldId id="283" r:id="rId22"/>
    <p:sldId id="284" r:id="rId23"/>
    <p:sldId id="285" r:id="rId24"/>
    <p:sldId id="305" r:id="rId25"/>
    <p:sldId id="304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A23A6E4-B947-4945-B3A2-2FFE57FF0FF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FD7798D-A1B3-405B-B80B-F8C86C6E07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07A7B26A-9A81-429F-B575-B36F0A6B88B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2"/>
          <p:cNvSpPr/>
          <p:nvPr/>
        </p:nvSpPr>
        <p:spPr>
          <a:xfrm>
            <a:off x="3884760" y="8685360"/>
            <a:ext cx="29714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FA7F46DF-3436-400A-A498-531D4CAA81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5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2"/>
          <p:cNvSpPr/>
          <p:nvPr/>
        </p:nvSpPr>
        <p:spPr>
          <a:xfrm>
            <a:off x="3884760" y="8685360"/>
            <a:ext cx="29714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FA7F46DF-3436-400A-A498-531D4CAA81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44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3884760" y="8685360"/>
            <a:ext cx="29714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7193E0F-163F-4DD0-B16D-6E46A0ED9B5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36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"/>
          <p:cNvSpPr/>
          <p:nvPr/>
        </p:nvSpPr>
        <p:spPr>
          <a:xfrm>
            <a:off x="3884760" y="8685360"/>
            <a:ext cx="29714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0718B998-C190-4991-8BD8-FDFDAC542F5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53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"/>
          <p:cNvSpPr/>
          <p:nvPr/>
        </p:nvSpPr>
        <p:spPr>
          <a:xfrm>
            <a:off x="3884760" y="8685360"/>
            <a:ext cx="29714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2D754EA-43A5-4462-8821-946FE1034A6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54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3884760" y="8685360"/>
            <a:ext cx="29714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723280B-9E72-45ED-82A4-6A3F4FF7D61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64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https://ebth-14fa.kxcdn.com/media/W1siZiIsIjIwMTQvMTAvMjAvMjEvMzAvMjcvNzQ0L1RUVF82OTg4LkpQRyJdLFsicCIsInRodW1iIiwiNzgxeDg1NVx1MDAzZSJdXQ/TTT_6988.JPG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884760" y="8685360"/>
            <a:ext cx="29714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363D85-90A1-437F-86F0-9764D7A0D24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59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3D66A5D-1CC1-45D5-BE8E-31CEE5D97C3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083A2437-AAB2-44C3-9DDD-93709829CF8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E8FB32CF-5031-48CF-B907-554B220ABE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533160"/>
            <a:ext cx="8228880" cy="317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228600" y="533160"/>
            <a:ext cx="8228880" cy="317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28600" y="533160"/>
            <a:ext cx="8228880" cy="317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76320" y="6502320"/>
            <a:ext cx="469800" cy="34308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0" y="6512040"/>
            <a:ext cx="914328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360"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FAST, National University of Computer and Emerging Sciences, Islamabad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0" y="0"/>
            <a:ext cx="9143280" cy="39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360"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Lecture 01: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pic>
        <p:nvPicPr>
          <p:cNvPr id="5" name="Picture 4"/>
          <p:cNvPicPr/>
          <p:nvPr/>
        </p:nvPicPr>
        <p:blipFill>
          <a:blip r:embed="rId14"/>
          <a:stretch/>
        </p:blipFill>
        <p:spPr>
          <a:xfrm>
            <a:off x="76320" y="6502320"/>
            <a:ext cx="469800" cy="343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76320" y="6502320"/>
            <a:ext cx="469800" cy="3430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6512040"/>
            <a:ext cx="914328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360"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FAST, National University of Computer and Emerging Sciences, Islamabad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0" y="0"/>
            <a:ext cx="9143280" cy="39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360"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Lecture 01: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14"/>
          <a:stretch/>
        </p:blipFill>
        <p:spPr>
          <a:xfrm>
            <a:off x="76320" y="6502320"/>
            <a:ext cx="469800" cy="34308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14"/>
          <a:stretch/>
        </p:blipFill>
        <p:spPr>
          <a:xfrm>
            <a:off x="76320" y="6502320"/>
            <a:ext cx="469800" cy="3430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6512040"/>
            <a:ext cx="914328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360"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FAST, National University of Computer and Emerging Sciences, Islamabad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0" y="0"/>
            <a:ext cx="9143280" cy="39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360"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Lecture 01: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228600" y="533160"/>
            <a:ext cx="8228880" cy="685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14"/>
          <a:stretch/>
        </p:blipFill>
        <p:spPr>
          <a:xfrm>
            <a:off x="76320" y="6502320"/>
            <a:ext cx="469800" cy="343080"/>
          </a:xfrm>
          <a:prstGeom prst="rect">
            <a:avLst/>
          </a:prstGeom>
          <a:ln>
            <a:noFill/>
          </a:ln>
        </p:spPr>
      </p:pic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80520" y="3200400"/>
            <a:ext cx="8457480" cy="31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           Lab 01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      Introduction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	</a:t>
            </a:r>
            <a:r>
              <a:rPr lang="en-US" sz="25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Usama Bin Imran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609480"/>
            <a:ext cx="9143280" cy="198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lang="en-US" sz="4400" b="1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Computer Organization and 			Assembly Language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Program Translation Sequence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C:\Users\RajaZia\Desktop\z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6294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47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436040" y="27468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Program Translation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2"/>
          <p:cNvPicPr/>
          <p:nvPr/>
        </p:nvPicPr>
        <p:blipFill>
          <a:blip r:embed="rId2"/>
          <a:srcRect l="15813" t="22908" r="27378" b="19783"/>
          <a:stretch/>
        </p:blipFill>
        <p:spPr>
          <a:xfrm>
            <a:off x="1295640" y="1676520"/>
            <a:ext cx="7542720" cy="4342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578680" y="2600640"/>
            <a:ext cx="639972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198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Assembler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743920" y="1600200"/>
            <a:ext cx="6399720" cy="15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8360">
              <a:lnSpc>
                <a:spcPts val="101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Brief Introduction to Assembler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11800" y="36576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Assembler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81960" y="169128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82240">
              <a:lnSpc>
                <a:spcPct val="15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Assembler, A program that converts source-code programs from assembly language to machine language. It generates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lvl="2" indent="-318960">
              <a:lnSpc>
                <a:spcPct val="150000"/>
              </a:lnSpc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 file: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machine language translation of the program.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lvl="2" indent="-318960">
              <a:lnSpc>
                <a:spcPct val="150000"/>
              </a:lnSpc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Linker: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Copies sub-routines from link library into object file &amp; produces executable program.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lvl="2" indent="-318960">
              <a:lnSpc>
                <a:spcPct val="150000"/>
              </a:lnSpc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Debugger: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Provides a way for programmer to trace execution of a program and examine the contents of memory.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6520" y="2209680"/>
            <a:ext cx="585180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 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Microsoft Macro Assembler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(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MASM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is an x86 assembler that uses the Intel syntax for 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Visual Studio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and Microsoft Windows.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012040" y="3200400"/>
            <a:ext cx="639972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198"/>
              </a:lnSpc>
            </a:pPr>
            <a:r>
              <a:rPr lang="en-US" sz="4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Visual Studio 2022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40080" y="731520"/>
            <a:ext cx="8292960" cy="10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Installing 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Visual Studio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40080" y="2133720"/>
            <a:ext cx="8292960" cy="44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Download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“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Visual Studio Installer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” from Google Classroom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Follow the Video guide provided on Google Classroom </a:t>
            </a: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https://www.loom.com/share/895449b27f4a4697acebf6e35b55904f?sid=41d8103d-f68b-4805-8c76-82c57475eb41 	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52040" y="27504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Intel 8086 (Registers)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52040" y="1448280"/>
            <a:ext cx="7497000" cy="47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8086 has total of Fourteen Registers accessible to programmer.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Each register is 16 bits long i.e. it can contain 16-bit binary number at max.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6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General Purpose/Data Registers (AX, BX, CX, DX).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Index/Pointer registers (SP,  BP, SI, DI).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Segment Registers (SS, DS, SS, ES).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Control Registers (Flags, Instruction Pointer).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16040" y="45504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Inside 8086 (Data Registers)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16040" y="1628280"/>
            <a:ext cx="7497000" cy="47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8086 CPU has four 16-bit data registers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236520">
              <a:lnSpc>
                <a:spcPct val="100000"/>
              </a:lnSpc>
              <a:buClr>
                <a:srgbClr val="3891A7"/>
              </a:buClr>
              <a:buFont typeface="Verdana"/>
              <a:buChar char="◦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AX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- the accumulator register (divided into </a:t>
            </a:r>
            <a:r>
              <a:rPr lang="en-US" sz="24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AH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</a:t>
            </a:r>
            <a:r>
              <a:rPr lang="en-US" sz="24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AL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236520">
              <a:lnSpc>
                <a:spcPct val="100000"/>
              </a:lnSpc>
              <a:buClr>
                <a:srgbClr val="3891A7"/>
              </a:buClr>
              <a:buFont typeface="Verdana"/>
              <a:buChar char="◦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BX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- the base address register (divided into </a:t>
            </a:r>
            <a:r>
              <a:rPr lang="en-US" sz="24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BH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</a:t>
            </a:r>
            <a:r>
              <a:rPr lang="en-US" sz="24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BL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236520">
              <a:lnSpc>
                <a:spcPct val="100000"/>
              </a:lnSpc>
              <a:buClr>
                <a:srgbClr val="3891A7"/>
              </a:buClr>
              <a:buFont typeface="Verdana"/>
              <a:buChar char="◦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CX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- the count register (divided into </a:t>
            </a:r>
            <a:r>
              <a:rPr lang="en-US" sz="24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CH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</a:t>
            </a:r>
            <a:r>
              <a:rPr lang="en-US" sz="24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236520">
              <a:lnSpc>
                <a:spcPct val="100000"/>
              </a:lnSpc>
              <a:buClr>
                <a:srgbClr val="3891A7"/>
              </a:buClr>
              <a:buFont typeface="Verdana"/>
              <a:buChar char="◦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DX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- the data register (divided into </a:t>
            </a:r>
            <a:r>
              <a:rPr lang="en-US" sz="24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DH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</a:t>
            </a:r>
            <a:r>
              <a:rPr lang="en-US" sz="24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DL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These registers can be used in arithmetic or logic operations and as temporary storage.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 main purpose of a register is to keep a number (variable).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968040" y="27468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Inside 8086 (Registers)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23080" y="1600200"/>
            <a:ext cx="815220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 size of the above registers is 16 bit, it's something like: </a:t>
            </a:r>
            <a:r>
              <a:rPr lang="en-US" sz="20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0011000000111001b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(in binary form), or </a:t>
            </a:r>
            <a:r>
              <a:rPr lang="en-US" sz="20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12345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in decimal (human) form.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 general purpose registers (AX, BX, CX, DX) are made of two separate 8 bit registers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236520">
              <a:lnSpc>
                <a:spcPct val="100000"/>
              </a:lnSpc>
              <a:buClr>
                <a:srgbClr val="3891A7"/>
              </a:buClr>
              <a:buFont typeface="Verdana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For example if AX=</a:t>
            </a:r>
            <a:r>
              <a:rPr lang="en-US" sz="1800" b="0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</a:t>
            </a:r>
            <a:r>
              <a:rPr lang="en-US" sz="18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0011000000111001b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then AH=</a:t>
            </a:r>
            <a:r>
              <a:rPr lang="en-US" sz="18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00110000b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and AL=</a:t>
            </a:r>
            <a:r>
              <a:rPr lang="en-US" sz="1800" b="1" strike="noStrike" spc="-1">
                <a:solidFill>
                  <a:srgbClr val="E17B7C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00111001b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Registers are located inside the CPU, they are much faster than memory. accessing a memory location requires the use of a system bus, so it takes much longer.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Accessing data in a register usually takes no time. therefore, you should try to keep variables in the registers for manipulation.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28600" y="533160"/>
            <a:ext cx="822888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About 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0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Office: A307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Office hours – to be decided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Usama.imran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@isb.nu.edu.pk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360800" y="70704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Inside 8086 (Data Registers)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360800" y="1880280"/>
            <a:ext cx="7497000" cy="47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Each data register has a special purpose too.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8" name="Table 3"/>
          <p:cNvGraphicFramePr/>
          <p:nvPr/>
        </p:nvGraphicFramePr>
        <p:xfrm>
          <a:off x="991800" y="3150000"/>
          <a:ext cx="7097760" cy="3091320"/>
        </p:xfrm>
        <a:graphic>
          <a:graphicData uri="http://schemas.openxmlformats.org/drawingml/2006/table">
            <a:tbl>
              <a:tblPr/>
              <a:tblGrid>
                <a:gridCol w="354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Register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75A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Special Purpose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75A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AX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Multiply/divide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BX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Index Registers for MOVE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CX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Count Register for String Operations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DX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Port address for IN and OUT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6200" marR="1062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40440" y="27432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Instruction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40440" y="1447560"/>
            <a:ext cx="8228520" cy="47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Assembler converts the instruction in to machine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236520">
              <a:lnSpc>
                <a:spcPct val="100000"/>
              </a:lnSpc>
              <a:buClr>
                <a:srgbClr val="3891A7"/>
              </a:buClr>
              <a:buFont typeface="Verdana"/>
              <a:buChar char="◦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Machine code is a sequence of bits can be read by the processor.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Tells CPU what to do.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Each instruction has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236520">
              <a:lnSpc>
                <a:spcPct val="100000"/>
              </a:lnSpc>
              <a:buClr>
                <a:srgbClr val="3891A7"/>
              </a:buClr>
              <a:buFont typeface="Verdana"/>
              <a:buChar char="◦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Mnemonic (Required)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7040" lvl="2" indent="-227520">
              <a:lnSpc>
                <a:spcPct val="100000"/>
              </a:lnSpc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Symbolic Code for Instructions or Commands to perform a particular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7280" lvl="3" indent="-172800">
              <a:lnSpc>
                <a:spcPct val="100000"/>
              </a:lnSpc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mov, inc, add, sub, mul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236520">
              <a:lnSpc>
                <a:spcPct val="100000"/>
              </a:lnSpc>
              <a:buClr>
                <a:srgbClr val="3891A7"/>
              </a:buClr>
              <a:buFont typeface="Verdana"/>
              <a:buChar char="◦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Operand (Optional/Depend on Instruction)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7040" lvl="2" indent="-227520">
              <a:lnSpc>
                <a:spcPct val="100000"/>
              </a:lnSpc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On which operation is to be performed.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09600" y="274680"/>
            <a:ext cx="78558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Lab Tasks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23080" y="1600200"/>
            <a:ext cx="81525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8260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 the following values in the registers, A, B C and D and observe what values are stored in memory:</a:t>
            </a:r>
          </a:p>
          <a:p>
            <a:pPr marL="365760" indent="-28260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61F314-BC6F-452B-9715-204B4434F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67947"/>
              </p:ext>
            </p:extLst>
          </p:nvPr>
        </p:nvGraphicFramePr>
        <p:xfrm>
          <a:off x="1956780" y="2554940"/>
          <a:ext cx="52304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220">
                  <a:extLst>
                    <a:ext uri="{9D8B030D-6E8A-4147-A177-3AD203B41FA5}">
                      <a16:colId xmlns:a16="http://schemas.microsoft.com/office/drawing/2014/main" val="4170187396"/>
                    </a:ext>
                  </a:extLst>
                </a:gridCol>
                <a:gridCol w="2615220">
                  <a:extLst>
                    <a:ext uri="{9D8B030D-6E8A-4147-A177-3AD203B41FA5}">
                      <a16:colId xmlns:a16="http://schemas.microsoft.com/office/drawing/2014/main" val="295106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to be moved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in memory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AL, 257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AL? AH? AX?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7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AX, 567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AL? AH?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9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AH,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AL? AX?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AL, 254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BX, 0FF4h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BL? BH?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9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CX, 1237o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CL? CH?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DL, 01001001b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DL? DH?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7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DH, 0Ah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DL? DX?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4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08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09600" y="274680"/>
            <a:ext cx="78558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Lab Tasks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23080" y="1600200"/>
            <a:ext cx="81525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8260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 the following values in the registers, A, B C and D and observe what values are stored in memory:</a:t>
            </a:r>
          </a:p>
          <a:p>
            <a:pPr marL="365760" indent="-28260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61F314-BC6F-452B-9715-204B4434FE45}"/>
              </a:ext>
            </a:extLst>
          </p:cNvPr>
          <p:cNvGraphicFramePr>
            <a:graphicFrameLocks noGrp="1"/>
          </p:cNvGraphicFramePr>
          <p:nvPr/>
        </p:nvGraphicFramePr>
        <p:xfrm>
          <a:off x="1956780" y="2554940"/>
          <a:ext cx="52304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220">
                  <a:extLst>
                    <a:ext uri="{9D8B030D-6E8A-4147-A177-3AD203B41FA5}">
                      <a16:colId xmlns:a16="http://schemas.microsoft.com/office/drawing/2014/main" val="4170187396"/>
                    </a:ext>
                  </a:extLst>
                </a:gridCol>
                <a:gridCol w="2615220">
                  <a:extLst>
                    <a:ext uri="{9D8B030D-6E8A-4147-A177-3AD203B41FA5}">
                      <a16:colId xmlns:a16="http://schemas.microsoft.com/office/drawing/2014/main" val="295106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to be moved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in memory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AL, 25h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AL? AH? AX?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7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AX, 70ABh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AL? AH?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9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AH, 10011000b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AL? AX?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AL, 20o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BX, 11111111b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BL? BH?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9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CX, 1237h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CL? CH?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DL, 0FFh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DL? DH?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7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DH, 217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DL? DX?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4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43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194560" y="2856960"/>
            <a:ext cx="8228880" cy="8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Thank You :)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28600" y="533160"/>
            <a:ext cx="82292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Rules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28600" y="1600200"/>
            <a:ext cx="8767618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76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Deadline of anything wouldn’t ever be extended.</a:t>
            </a:r>
          </a:p>
          <a:p>
            <a:pPr marL="91476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retake of assignments, quizzes, and lab tasks.</a:t>
            </a:r>
          </a:p>
          <a:p>
            <a:pPr marL="91476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request a re-checking of any of your evaluation as per following rules: Assignment/Quizzes: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days after handing over</a:t>
            </a: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Exam: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day</a:t>
            </a:r>
          </a:p>
          <a:p>
            <a:pPr marL="91476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Attendance will not be marked if you come inside the lab after 10 minutes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indent="-28512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779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28600" y="533160"/>
            <a:ext cx="82292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Rules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76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Submit your work on Google Classroom.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76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 submissions won’t be accepted</a:t>
            </a:r>
          </a:p>
          <a:p>
            <a:pPr marL="74268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2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2800" b="1" spc="-1" dirty="0">
              <a:solidFill>
                <a:srgbClr val="FF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indent="-28512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160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28600" y="533160"/>
            <a:ext cx="82292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Dishonesty, Plagiarism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parties involved in any kind of cheating in any exam (Quizzes, Assignments &amp; Projects) will get negative marks.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913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72040" y="489527"/>
            <a:ext cx="8229240" cy="9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Tentative Evaluation Breakdown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1" name="Table 4"/>
          <p:cNvGraphicFramePr/>
          <p:nvPr>
            <p:extLst>
              <p:ext uri="{D42A27DB-BD31-4B8C-83A1-F6EECF244321}">
                <p14:modId xmlns:p14="http://schemas.microsoft.com/office/powerpoint/2010/main" val="1611162493"/>
              </p:ext>
            </p:extLst>
          </p:nvPr>
        </p:nvGraphicFramePr>
        <p:xfrm>
          <a:off x="3276600" y="1479887"/>
          <a:ext cx="3276600" cy="2461374"/>
        </p:xfrm>
        <a:graphic>
          <a:graphicData uri="http://schemas.openxmlformats.org/drawingml/2006/table">
            <a:tbl>
              <a:tblPr/>
              <a:tblGrid>
                <a:gridCol w="177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Assignments</a:t>
                      </a:r>
                    </a:p>
                  </a:txBody>
                  <a:tcPr>
                    <a:lnR w="28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anchor="ctr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Quizzes</a:t>
                      </a:r>
                    </a:p>
                  </a:txBody>
                  <a:tcPr>
                    <a:lnR w="28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anchor="ctr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Project </a:t>
                      </a:r>
                    </a:p>
                  </a:txBody>
                  <a:tcPr>
                    <a:lnR w="28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</a:p>
                  </a:txBody>
                  <a:tcPr anchor="ctr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 tasks</a:t>
                      </a:r>
                    </a:p>
                  </a:txBody>
                  <a:tcPr>
                    <a:lnR w="28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20</a:t>
                      </a:r>
                    </a:p>
                  </a:txBody>
                  <a:tcPr anchor="ctr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Final Exam</a:t>
                      </a:r>
                    </a:p>
                  </a:txBody>
                  <a:tcPr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 </a:t>
                      </a:r>
                    </a:p>
                  </a:txBody>
                  <a:tcPr anchor="ctr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000000"/>
                      </a:solidFill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67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lnR w="28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 anchor="ctr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06054" y="4248727"/>
            <a:ext cx="434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Grading: Absolute</a:t>
            </a:r>
          </a:p>
        </p:txBody>
      </p:sp>
    </p:spTree>
    <p:extLst>
      <p:ext uri="{BB962C8B-B14F-4D97-AF65-F5344CB8AC3E}">
        <p14:creationId xmlns:p14="http://schemas.microsoft.com/office/powerpoint/2010/main" val="1375995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560" y="732000"/>
            <a:ext cx="82292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Agenda for today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86160" y="179904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Assembly Language?</a:t>
            </a:r>
          </a:p>
          <a:p>
            <a:pPr>
              <a:buFontTx/>
              <a:buChar char="-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Assembler</a:t>
            </a:r>
          </a:p>
          <a:p>
            <a:pPr lvl="1">
              <a:buFontTx/>
              <a:buChar char="-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Registers</a:t>
            </a:r>
          </a:p>
          <a:p>
            <a:pPr lvl="1">
              <a:buFontTx/>
              <a:buChar char="-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Instructions</a:t>
            </a:r>
          </a:p>
          <a:p>
            <a:pPr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DOSBOX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59017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54480" y="1828800"/>
            <a:ext cx="6400080" cy="20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Program Translation Sequence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554480"/>
            <a:ext cx="713160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360">
              <a:lnSpc>
                <a:spcPts val="101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Source code transformation into Machine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436040" y="287640"/>
            <a:ext cx="74970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Program Translation Sequence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35320" y="1460880"/>
            <a:ext cx="5998320" cy="1055160"/>
          </a:xfrm>
          <a:prstGeom prst="roundRect">
            <a:avLst>
              <a:gd name="adj" fmla="val 10000"/>
            </a:avLst>
          </a:prstGeom>
          <a:solidFill>
            <a:srgbClr val="FEB80A"/>
          </a:solidFill>
          <a:ln>
            <a:noFill/>
          </a:ln>
          <a:effectLst>
            <a:outerShdw dist="25560" dir="540000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1480" tIns="141480" rIns="110520" bIns="141480" anchor="ctr"/>
          <a:lstStyle/>
          <a:p>
            <a:pPr>
              <a:lnSpc>
                <a:spcPct val="90000"/>
              </a:lnSpc>
            </a:pPr>
            <a:r>
              <a:rPr lang="en-US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High level language (C, C++)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937880" y="2709000"/>
            <a:ext cx="5998320" cy="1055160"/>
          </a:xfrm>
          <a:prstGeom prst="roundRect">
            <a:avLst>
              <a:gd name="adj" fmla="val 10000"/>
            </a:avLst>
          </a:prstGeom>
          <a:solidFill>
            <a:srgbClr val="C32D2E"/>
          </a:solidFill>
          <a:ln>
            <a:noFill/>
          </a:ln>
          <a:effectLst>
            <a:outerShdw dist="25560" dir="540000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1480" tIns="141480" rIns="110520" bIns="141480" anchor="ctr"/>
          <a:lstStyle/>
          <a:p>
            <a:pPr>
              <a:lnSpc>
                <a:spcPct val="90000"/>
              </a:lnSpc>
            </a:pPr>
            <a:r>
              <a:rPr lang="en-US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Assembly Language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432880" y="3957120"/>
            <a:ext cx="5998320" cy="1055160"/>
          </a:xfrm>
          <a:prstGeom prst="roundRect">
            <a:avLst>
              <a:gd name="adj" fmla="val 10000"/>
            </a:avLst>
          </a:prstGeom>
          <a:solidFill>
            <a:srgbClr val="84AA33"/>
          </a:solidFill>
          <a:ln>
            <a:noFill/>
          </a:ln>
          <a:effectLst>
            <a:outerShdw dist="25560" dir="540000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1480" tIns="141480" rIns="110520" bIns="141480" anchor="ctr"/>
          <a:lstStyle/>
          <a:p>
            <a:pPr>
              <a:lnSpc>
                <a:spcPct val="90000"/>
              </a:lnSpc>
            </a:pPr>
            <a:r>
              <a:rPr lang="en-US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Machine Language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2935440" y="5205240"/>
            <a:ext cx="5998320" cy="1055160"/>
          </a:xfrm>
          <a:prstGeom prst="roundRect">
            <a:avLst>
              <a:gd name="adj" fmla="val 10000"/>
            </a:avLst>
          </a:prstGeom>
          <a:solidFill>
            <a:srgbClr val="964305"/>
          </a:solidFill>
          <a:ln>
            <a:noFill/>
          </a:ln>
          <a:effectLst>
            <a:outerShdw dist="25560" dir="540000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1480" tIns="141480" rIns="110520" bIns="141480" anchor="ctr"/>
          <a:lstStyle/>
          <a:p>
            <a:pPr>
              <a:lnSpc>
                <a:spcPct val="90000"/>
              </a:lnSpc>
            </a:pPr>
            <a:r>
              <a:rPr lang="en-US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748560" y="2269800"/>
            <a:ext cx="685440" cy="685440"/>
          </a:xfrm>
          <a:prstGeom prst="downArrow">
            <a:avLst>
              <a:gd name="adj1" fmla="val 55000"/>
              <a:gd name="adj2" fmla="val 45000"/>
            </a:avLst>
          </a:prstGeom>
          <a:solidFill>
            <a:srgbClr val="FEE6CC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3" name="CustomShape 7"/>
          <p:cNvSpPr/>
          <p:nvPr/>
        </p:nvSpPr>
        <p:spPr>
          <a:xfrm>
            <a:off x="7250760" y="3517920"/>
            <a:ext cx="685440" cy="685440"/>
          </a:xfrm>
          <a:prstGeom prst="downArrow">
            <a:avLst>
              <a:gd name="adj1" fmla="val 55000"/>
              <a:gd name="adj2" fmla="val 45000"/>
            </a:avLst>
          </a:prstGeom>
          <a:solidFill>
            <a:srgbClr val="E9CDCD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CustomShape 8"/>
          <p:cNvSpPr/>
          <p:nvPr/>
        </p:nvSpPr>
        <p:spPr>
          <a:xfrm>
            <a:off x="7745760" y="4766040"/>
            <a:ext cx="685440" cy="685440"/>
          </a:xfrm>
          <a:prstGeom prst="downArrow">
            <a:avLst>
              <a:gd name="adj1" fmla="val 55000"/>
              <a:gd name="adj2" fmla="val 45000"/>
            </a:avLst>
          </a:prstGeom>
          <a:solidFill>
            <a:srgbClr val="D8E1CD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9265</TotalTime>
  <Words>973</Words>
  <Application>Microsoft Office PowerPoint</Application>
  <PresentationFormat>On-screen Show (4:3)</PresentationFormat>
  <Paragraphs>170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Gill Sans MT</vt:lpstr>
      <vt:lpstr>Symbol</vt:lpstr>
      <vt:lpstr>Times New Roman</vt:lpstr>
      <vt:lpstr>Trebuchet MS</vt:lpstr>
      <vt:lpstr>Verdana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Translation 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Ehtesham Zahoor</dc:creator>
  <dc:description/>
  <cp:lastModifiedBy>Usama Abdullah Imran</cp:lastModifiedBy>
  <cp:revision>342</cp:revision>
  <dcterms:created xsi:type="dcterms:W3CDTF">2006-05-17T03:38:36Z</dcterms:created>
  <dcterms:modified xsi:type="dcterms:W3CDTF">2023-08-21T06:53:02Z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43</vt:i4>
  </property>
</Properties>
</file>