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303" r:id="rId4"/>
    <p:sldId id="304" r:id="rId5"/>
    <p:sldId id="305" r:id="rId6"/>
    <p:sldId id="310" r:id="rId7"/>
    <p:sldId id="311" r:id="rId8"/>
    <p:sldId id="312" r:id="rId9"/>
    <p:sldId id="309" r:id="rId10"/>
    <p:sldId id="314" r:id="rId11"/>
    <p:sldId id="295" r:id="rId12"/>
    <p:sldId id="313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65D1-907E-4E32-94E7-773C29D4E39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DAA2-DAD4-4EF7-A754-8DDF5EE1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FDAA2-DAD4-4EF7-A754-8DDF5EE18D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6969-7A63-4F78-AC53-52E54B62D39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8472" y="2057400"/>
            <a:ext cx="74676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400" b="1" kern="0" dirty="0">
                <a:solidFill>
                  <a:srgbClr val="2B34C3"/>
                </a:solidFill>
                <a:latin typeface="+mj-lt"/>
                <a:ea typeface="Trebuchet MS" charset="0"/>
                <a:cs typeface="Trebuchet MS" charset="0"/>
              </a:rPr>
              <a:t>Lab 05</a:t>
            </a:r>
            <a:endParaRPr lang="en-US" sz="4800" b="1" kern="0" dirty="0">
              <a:solidFill>
                <a:srgbClr val="2B34C3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15639" y="4172633"/>
            <a:ext cx="740664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000" b="1" kern="0" dirty="0">
                <a:solidFill>
                  <a:sysClr val="windowText" lastClr="000000"/>
                </a:solidFill>
                <a:latin typeface="+mj-lt"/>
              </a:rPr>
              <a:t>National University of Computer and Emerging Sciences, Islamabad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7614" y="3019790"/>
            <a:ext cx="5943600" cy="11430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458" y="609600"/>
            <a:ext cx="8049224" cy="1323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Computer Organization and Assembly Language Lab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784739"/>
            <a:ext cx="8151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rgbClr val="0070C0"/>
                </a:solidFill>
              </a:rPr>
              <a:t>Flag Register</a:t>
            </a:r>
            <a:r>
              <a:rPr lang="en-US" sz="2800" dirty="0">
                <a:solidFill>
                  <a:srgbClr val="0070C0"/>
                </a:solidFill>
                <a:ea typeface="Trebuchet MS" charset="0"/>
                <a:cs typeface="Trebuchet MS" charset="0"/>
              </a:rPr>
              <a:t>, Jump Instruction</a:t>
            </a:r>
            <a:r>
              <a:rPr lang="en-US" sz="2800" dirty="0">
                <a:solidFill>
                  <a:srgbClr val="0070C0"/>
                </a:solidFill>
              </a:rPr>
              <a:t>, Loops</a:t>
            </a:r>
            <a:endParaRPr lang="en-US" sz="2800" dirty="0">
              <a:solidFill>
                <a:srgbClr val="7030A0"/>
              </a:solidFill>
              <a:ea typeface="Trebuchet MS" charset="0"/>
              <a:cs typeface="Trebuchet M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76943"/>
            <a:ext cx="3657600" cy="34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Labels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label is an identifier that is followed by a colon.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are simply a way to tell the assembler that those locations have symbolic names.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Label1: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Above: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START: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691615"/>
            <a:ext cx="831393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6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Jump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JMP command is to jump to a specific line or block of code. That line or block of code is identified by a label.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Syntax: JMP [label]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START: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		…..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		JMP START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691615"/>
            <a:ext cx="831393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keyword ‘loop’ runs a static loop of specific number of times and that number is stored in the Counter register, CX.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cx,5	; loop runs 5 times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		loop1: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		….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		loop loop1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691615"/>
            <a:ext cx="831393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9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691615"/>
            <a:ext cx="831393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6624"/>
              </p:ext>
            </p:extLst>
          </p:nvPr>
        </p:nvGraphicFramePr>
        <p:xfrm>
          <a:off x="762000" y="1371604"/>
          <a:ext cx="7467599" cy="3327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8661">
                  <a:extLst>
                    <a:ext uri="{9D8B030D-6E8A-4147-A177-3AD203B41FA5}">
                      <a16:colId xmlns:a16="http://schemas.microsoft.com/office/drawing/2014/main" val="622998898"/>
                    </a:ext>
                  </a:extLst>
                </a:gridCol>
                <a:gridCol w="2489469">
                  <a:extLst>
                    <a:ext uri="{9D8B030D-6E8A-4147-A177-3AD203B41FA5}">
                      <a16:colId xmlns:a16="http://schemas.microsoft.com/office/drawing/2014/main" val="3171211379"/>
                    </a:ext>
                  </a:extLst>
                </a:gridCol>
                <a:gridCol w="2489469">
                  <a:extLst>
                    <a:ext uri="{9D8B030D-6E8A-4147-A177-3AD203B41FA5}">
                      <a16:colId xmlns:a16="http://schemas.microsoft.com/office/drawing/2014/main" val="4217442613"/>
                    </a:ext>
                  </a:extLst>
                </a:gridCol>
              </a:tblGrid>
              <a:tr h="36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Cleared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005244"/>
                  </a:ext>
                </a:extLst>
              </a:tr>
              <a:tr h="36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Carry Flag  (CF)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64519"/>
                  </a:ext>
                </a:extLst>
              </a:tr>
              <a:tr h="36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Parity Flag   (PF)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818627"/>
                  </a:ext>
                </a:extLst>
              </a:tr>
              <a:tr h="36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Auxiliary Flag  (AF)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160216"/>
                  </a:ext>
                </a:extLst>
              </a:tr>
              <a:tr h="36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Zero Flag  (ZF)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ZR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322299"/>
                  </a:ext>
                </a:extLst>
              </a:tr>
              <a:tr h="36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Sign Flag  (SF)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544555"/>
                  </a:ext>
                </a:extLst>
              </a:tr>
              <a:tr h="36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Interrupt Flag (IF)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444641"/>
                  </a:ext>
                </a:extLst>
              </a:tr>
              <a:tr h="36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Direction Flag (DF)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059080"/>
                  </a:ext>
                </a:extLst>
              </a:tr>
              <a:tr h="36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Overflow Flag (OF)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80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9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Flag Register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472802"/>
            <a:ext cx="8385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98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flag register is a 32-bit register named EFLAGS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 certain operations and indicate the status of the 80386.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98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low-order 16 bits of EFLAGS is named FLAGS and can be treated as a unit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28087"/>
              </p:ext>
            </p:extLst>
          </p:nvPr>
        </p:nvGraphicFramePr>
        <p:xfrm>
          <a:off x="838200" y="4260574"/>
          <a:ext cx="7467600" cy="540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85411804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69456647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711334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5821549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89895505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88524472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60659965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72629876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7967371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31229777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70361982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37912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5223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64594085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3706651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560930276"/>
                    </a:ext>
                  </a:extLst>
                </a:gridCol>
              </a:tblGrid>
              <a:tr h="540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440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3886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15   14     13    12     11    10      9        8       7     6       5      4      3       2        1        0 		</a:t>
            </a:r>
          </a:p>
        </p:txBody>
      </p:sp>
    </p:spTree>
    <p:extLst>
      <p:ext uri="{BB962C8B-B14F-4D97-AF65-F5344CB8AC3E}">
        <p14:creationId xmlns:p14="http://schemas.microsoft.com/office/powerpoint/2010/main" val="356139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Continue….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62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5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Zero Flag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1524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Zero flag is set when the result of an arithmetic operation equals zero.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79494"/>
              </p:ext>
            </p:extLst>
          </p:nvPr>
        </p:nvGraphicFramePr>
        <p:xfrm>
          <a:off x="2133600" y="3058160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93427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3627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912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78645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24944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18796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93788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1613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8046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49980"/>
              </p:ext>
            </p:extLst>
          </p:nvPr>
        </p:nvGraphicFramePr>
        <p:xfrm>
          <a:off x="2133600" y="3793278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42725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75484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9431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484113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8563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5648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49286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080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48714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905000" y="4419600"/>
            <a:ext cx="5257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73073"/>
              </p:ext>
            </p:extLst>
          </p:nvPr>
        </p:nvGraphicFramePr>
        <p:xfrm>
          <a:off x="2133600" y="4749465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85905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42554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3777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51794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7422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94518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4936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097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73191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62222" r="18800" b="27778"/>
          <a:stretch/>
        </p:blipFill>
        <p:spPr>
          <a:xfrm>
            <a:off x="1600200" y="3948484"/>
            <a:ext cx="427688" cy="9388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9566"/>
              </p:ext>
            </p:extLst>
          </p:nvPr>
        </p:nvGraphicFramePr>
        <p:xfrm>
          <a:off x="1371600" y="4759219"/>
          <a:ext cx="5383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316">
                  <a:extLst>
                    <a:ext uri="{9D8B030D-6E8A-4147-A177-3AD203B41FA5}">
                      <a16:colId xmlns:a16="http://schemas.microsoft.com/office/drawing/2014/main" val="1429282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917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2010" y="4688621"/>
            <a:ext cx="6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ZF</a:t>
            </a:r>
          </a:p>
        </p:txBody>
      </p:sp>
    </p:spTree>
    <p:extLst>
      <p:ext uri="{BB962C8B-B14F-4D97-AF65-F5344CB8AC3E}">
        <p14:creationId xmlns:p14="http://schemas.microsoft.com/office/powerpoint/2010/main" val="300218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Carry Flag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524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When the result of an unsigned arithmetic operation is out of range, the Carry flag is set to 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44407"/>
              </p:ext>
            </p:extLst>
          </p:nvPr>
        </p:nvGraphicFramePr>
        <p:xfrm>
          <a:off x="2133600" y="3058160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93427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3627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912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78645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24944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18796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93788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1613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8046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8791"/>
              </p:ext>
            </p:extLst>
          </p:nvPr>
        </p:nvGraphicFramePr>
        <p:xfrm>
          <a:off x="2133600" y="3793278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42725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75484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9431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484113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8563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5648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49286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080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48714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905000" y="4419600"/>
            <a:ext cx="5257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76769"/>
              </p:ext>
            </p:extLst>
          </p:nvPr>
        </p:nvGraphicFramePr>
        <p:xfrm>
          <a:off x="2133600" y="4749465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85905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42554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3777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51794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7422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94518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4936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097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7319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0" t="27778" r="30800" b="43333"/>
          <a:stretch/>
        </p:blipFill>
        <p:spPr>
          <a:xfrm>
            <a:off x="1588476" y="3834658"/>
            <a:ext cx="316524" cy="30480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55602"/>
              </p:ext>
            </p:extLst>
          </p:nvPr>
        </p:nvGraphicFramePr>
        <p:xfrm>
          <a:off x="1371600" y="4759219"/>
          <a:ext cx="5383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316">
                  <a:extLst>
                    <a:ext uri="{9D8B030D-6E8A-4147-A177-3AD203B41FA5}">
                      <a16:colId xmlns:a16="http://schemas.microsoft.com/office/drawing/2014/main" val="1429282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917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12010" y="4688621"/>
            <a:ext cx="6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201" y="266622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1       1        1        1         1         1             1      		</a:t>
            </a:r>
          </a:p>
        </p:txBody>
      </p:sp>
    </p:spTree>
    <p:extLst>
      <p:ext uri="{BB962C8B-B14F-4D97-AF65-F5344CB8AC3E}">
        <p14:creationId xmlns:p14="http://schemas.microsoft.com/office/powerpoint/2010/main" val="375095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Parity Flag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5240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Parity Flag is set when the result of an arithmetic operation has an even number 1 bits.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mov</a:t>
            </a:r>
            <a:r>
              <a:rPr lang="en-US" sz="2400" dirty="0"/>
              <a:t> al, 10001100b</a:t>
            </a:r>
          </a:p>
          <a:p>
            <a:r>
              <a:rPr lang="en-US" sz="2400" dirty="0"/>
              <a:t>		add al, 00000010b	; PF = 1</a:t>
            </a:r>
          </a:p>
          <a:p>
            <a:r>
              <a:rPr lang="en-US" sz="2400" dirty="0"/>
              <a:t>		sub al, 10000000b	; PF = 0</a:t>
            </a:r>
          </a:p>
        </p:txBody>
      </p:sp>
    </p:spTree>
    <p:extLst>
      <p:ext uri="{BB962C8B-B14F-4D97-AF65-F5344CB8AC3E}">
        <p14:creationId xmlns:p14="http://schemas.microsoft.com/office/powerpoint/2010/main" val="23271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Trebuchet MS" charset="0"/>
                <a:cs typeface="Trebuchet MS" charset="0"/>
              </a:rPr>
              <a:t>Auxiliary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 Flag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524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auxiliary flag is set when there is a carry from bit 3 to bit 4.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41318"/>
              </p:ext>
            </p:extLst>
          </p:nvPr>
        </p:nvGraphicFramePr>
        <p:xfrm>
          <a:off x="2133600" y="3058160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93427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3627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912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78645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24944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18796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93788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1613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8046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6390"/>
              </p:ext>
            </p:extLst>
          </p:nvPr>
        </p:nvGraphicFramePr>
        <p:xfrm>
          <a:off x="2133600" y="3793278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42725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75484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9431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484113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8563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5648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49286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080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48714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905000" y="4419600"/>
            <a:ext cx="5257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24302"/>
              </p:ext>
            </p:extLst>
          </p:nvPr>
        </p:nvGraphicFramePr>
        <p:xfrm>
          <a:off x="2133600" y="4749465"/>
          <a:ext cx="487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85905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42554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3777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51794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7422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94518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4936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097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7319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0" t="27778" r="30800" b="43333"/>
          <a:stretch/>
        </p:blipFill>
        <p:spPr>
          <a:xfrm>
            <a:off x="1588476" y="3834658"/>
            <a:ext cx="316524" cy="30480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4759219"/>
          <a:ext cx="5383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316">
                  <a:extLst>
                    <a:ext uri="{9D8B030D-6E8A-4147-A177-3AD203B41FA5}">
                      <a16:colId xmlns:a16="http://schemas.microsoft.com/office/drawing/2014/main" val="1429282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917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12010" y="4688621"/>
            <a:ext cx="6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2801" y="266622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1         1         1             1        1     		</a:t>
            </a:r>
          </a:p>
        </p:txBody>
      </p:sp>
    </p:spTree>
    <p:extLst>
      <p:ext uri="{BB962C8B-B14F-4D97-AF65-F5344CB8AC3E}">
        <p14:creationId xmlns:p14="http://schemas.microsoft.com/office/powerpoint/2010/main" val="70110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Trebuchet MS" charset="0"/>
                <a:cs typeface="Trebuchet MS" charset="0"/>
              </a:rPr>
              <a:t>Sign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 Flag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5240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Sign flag is set when the result of a signed arithmetic operation is negative.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mov</a:t>
            </a:r>
            <a:r>
              <a:rPr lang="en-US" sz="2400" dirty="0"/>
              <a:t> al, 1</a:t>
            </a:r>
          </a:p>
          <a:p>
            <a:r>
              <a:rPr lang="en-US" sz="2400" dirty="0"/>
              <a:t>		sub al, 2	;AL= -1 SF =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OverFlow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 Flag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524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overflow flag is set when result of signed arithmetic result is out of range</a:t>
            </a:r>
          </a:p>
        </p:txBody>
      </p:sp>
      <p:sp>
        <p:nvSpPr>
          <p:cNvPr id="2" name="Rectangle 1"/>
          <p:cNvSpPr/>
          <p:nvPr/>
        </p:nvSpPr>
        <p:spPr>
          <a:xfrm>
            <a:off x="3123238" y="2871400"/>
            <a:ext cx="40719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al,+127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al,1 		; OF = 1</a:t>
            </a:r>
          </a:p>
        </p:txBody>
      </p:sp>
    </p:spTree>
    <p:extLst>
      <p:ext uri="{BB962C8B-B14F-4D97-AF65-F5344CB8AC3E}">
        <p14:creationId xmlns:p14="http://schemas.microsoft.com/office/powerpoint/2010/main" val="173052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569</Words>
  <Application>Microsoft Office PowerPoint</Application>
  <PresentationFormat>On-screen Show (4:3)</PresentationFormat>
  <Paragraphs>178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Zia</dc:creator>
  <cp:lastModifiedBy>Usama Abdullah Imran</cp:lastModifiedBy>
  <cp:revision>163</cp:revision>
  <dcterms:created xsi:type="dcterms:W3CDTF">2021-09-05T10:46:34Z</dcterms:created>
  <dcterms:modified xsi:type="dcterms:W3CDTF">2023-09-21T07:00:22Z</dcterms:modified>
</cp:coreProperties>
</file>