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80" r:id="rId24"/>
    <p:sldId id="276" r:id="rId25"/>
    <p:sldId id="277"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2F15D-D801-D428-3057-D9E9CCE739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B9A0DE-11E8-3D81-E203-3120A9A8D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00DFB-01A6-42BD-8E45-13784A706A2C}"/>
              </a:ext>
            </a:extLst>
          </p:cNvPr>
          <p:cNvSpPr>
            <a:spLocks noGrp="1"/>
          </p:cNvSpPr>
          <p:nvPr>
            <p:ph type="dt" sz="half" idx="10"/>
          </p:nvPr>
        </p:nvSpPr>
        <p:spPr/>
        <p:txBody>
          <a:bodyPr/>
          <a:lstStyle/>
          <a:p>
            <a:fld id="{7246999D-C56D-4EB2-8512-DCF9447FECA0}" type="datetimeFigureOut">
              <a:rPr lang="en-US" smtClean="0"/>
              <a:t>11/13/2022</a:t>
            </a:fld>
            <a:endParaRPr lang="en-US"/>
          </a:p>
        </p:txBody>
      </p:sp>
      <p:sp>
        <p:nvSpPr>
          <p:cNvPr id="5" name="Footer Placeholder 4">
            <a:extLst>
              <a:ext uri="{FF2B5EF4-FFF2-40B4-BE49-F238E27FC236}">
                <a16:creationId xmlns:a16="http://schemas.microsoft.com/office/drawing/2014/main" id="{F5A82E4F-5842-AFF7-9DCE-EAA6FF726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A5752-6F96-E471-A333-3FC484BEC60A}"/>
              </a:ext>
            </a:extLst>
          </p:cNvPr>
          <p:cNvSpPr>
            <a:spLocks noGrp="1"/>
          </p:cNvSpPr>
          <p:nvPr>
            <p:ph type="sldNum" sz="quarter" idx="12"/>
          </p:nvPr>
        </p:nvSpPr>
        <p:spPr/>
        <p:txBody>
          <a:bodyPr/>
          <a:lstStyle/>
          <a:p>
            <a:fld id="{8AB8D6D9-9F72-4EE2-B5D6-328CC49AEC82}" type="slidenum">
              <a:rPr lang="en-US" smtClean="0"/>
              <a:t>‹#›</a:t>
            </a:fld>
            <a:endParaRPr lang="en-US"/>
          </a:p>
        </p:txBody>
      </p:sp>
    </p:spTree>
    <p:extLst>
      <p:ext uri="{BB962C8B-B14F-4D97-AF65-F5344CB8AC3E}">
        <p14:creationId xmlns:p14="http://schemas.microsoft.com/office/powerpoint/2010/main" val="418188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9D20-4EFC-898D-A681-8F45B2FA3F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52565-F2DB-EF5F-271C-63C8B660CC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B0252-9243-A409-B0CD-343492B4B11B}"/>
              </a:ext>
            </a:extLst>
          </p:cNvPr>
          <p:cNvSpPr>
            <a:spLocks noGrp="1"/>
          </p:cNvSpPr>
          <p:nvPr>
            <p:ph type="dt" sz="half" idx="10"/>
          </p:nvPr>
        </p:nvSpPr>
        <p:spPr/>
        <p:txBody>
          <a:bodyPr/>
          <a:lstStyle/>
          <a:p>
            <a:fld id="{7246999D-C56D-4EB2-8512-DCF9447FECA0}" type="datetimeFigureOut">
              <a:rPr lang="en-US" smtClean="0"/>
              <a:t>11/13/2022</a:t>
            </a:fld>
            <a:endParaRPr lang="en-US"/>
          </a:p>
        </p:txBody>
      </p:sp>
      <p:sp>
        <p:nvSpPr>
          <p:cNvPr id="5" name="Footer Placeholder 4">
            <a:extLst>
              <a:ext uri="{FF2B5EF4-FFF2-40B4-BE49-F238E27FC236}">
                <a16:creationId xmlns:a16="http://schemas.microsoft.com/office/drawing/2014/main" id="{8A64CBDA-BD78-A613-5950-8F295A0FD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20DDA-F073-CEFC-2243-4A775BC6781E}"/>
              </a:ext>
            </a:extLst>
          </p:cNvPr>
          <p:cNvSpPr>
            <a:spLocks noGrp="1"/>
          </p:cNvSpPr>
          <p:nvPr>
            <p:ph type="sldNum" sz="quarter" idx="12"/>
          </p:nvPr>
        </p:nvSpPr>
        <p:spPr/>
        <p:txBody>
          <a:bodyPr/>
          <a:lstStyle/>
          <a:p>
            <a:fld id="{8AB8D6D9-9F72-4EE2-B5D6-328CC49AEC82}" type="slidenum">
              <a:rPr lang="en-US" smtClean="0"/>
              <a:t>‹#›</a:t>
            </a:fld>
            <a:endParaRPr lang="en-US"/>
          </a:p>
        </p:txBody>
      </p:sp>
    </p:spTree>
    <p:extLst>
      <p:ext uri="{BB962C8B-B14F-4D97-AF65-F5344CB8AC3E}">
        <p14:creationId xmlns:p14="http://schemas.microsoft.com/office/powerpoint/2010/main" val="248730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CE43D-D7A4-D707-A91F-F425773A9B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2DA8A0-6887-2412-1765-8321BBAD52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136F7-F879-482C-1175-A8F6531593CE}"/>
              </a:ext>
            </a:extLst>
          </p:cNvPr>
          <p:cNvSpPr>
            <a:spLocks noGrp="1"/>
          </p:cNvSpPr>
          <p:nvPr>
            <p:ph type="dt" sz="half" idx="10"/>
          </p:nvPr>
        </p:nvSpPr>
        <p:spPr/>
        <p:txBody>
          <a:bodyPr/>
          <a:lstStyle/>
          <a:p>
            <a:fld id="{7246999D-C56D-4EB2-8512-DCF9447FECA0}" type="datetimeFigureOut">
              <a:rPr lang="en-US" smtClean="0"/>
              <a:t>11/13/2022</a:t>
            </a:fld>
            <a:endParaRPr lang="en-US"/>
          </a:p>
        </p:txBody>
      </p:sp>
      <p:sp>
        <p:nvSpPr>
          <p:cNvPr id="5" name="Footer Placeholder 4">
            <a:extLst>
              <a:ext uri="{FF2B5EF4-FFF2-40B4-BE49-F238E27FC236}">
                <a16:creationId xmlns:a16="http://schemas.microsoft.com/office/drawing/2014/main" id="{EAA40E65-7FF6-8B90-FED1-10AFD8DD0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A8664-3100-58E7-7CCB-ED5A49AFE35D}"/>
              </a:ext>
            </a:extLst>
          </p:cNvPr>
          <p:cNvSpPr>
            <a:spLocks noGrp="1"/>
          </p:cNvSpPr>
          <p:nvPr>
            <p:ph type="sldNum" sz="quarter" idx="12"/>
          </p:nvPr>
        </p:nvSpPr>
        <p:spPr/>
        <p:txBody>
          <a:bodyPr/>
          <a:lstStyle/>
          <a:p>
            <a:fld id="{8AB8D6D9-9F72-4EE2-B5D6-328CC49AEC82}" type="slidenum">
              <a:rPr lang="en-US" smtClean="0"/>
              <a:t>‹#›</a:t>
            </a:fld>
            <a:endParaRPr lang="en-US"/>
          </a:p>
        </p:txBody>
      </p:sp>
    </p:spTree>
    <p:extLst>
      <p:ext uri="{BB962C8B-B14F-4D97-AF65-F5344CB8AC3E}">
        <p14:creationId xmlns:p14="http://schemas.microsoft.com/office/powerpoint/2010/main" val="189397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4C22-2E06-12CD-A0B7-340A1D1AA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C0F75E-D88E-8BD9-3B0E-1B1FE25F15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8F060-8785-A27A-E792-CA35B90D46E7}"/>
              </a:ext>
            </a:extLst>
          </p:cNvPr>
          <p:cNvSpPr>
            <a:spLocks noGrp="1"/>
          </p:cNvSpPr>
          <p:nvPr>
            <p:ph type="dt" sz="half" idx="10"/>
          </p:nvPr>
        </p:nvSpPr>
        <p:spPr/>
        <p:txBody>
          <a:bodyPr/>
          <a:lstStyle/>
          <a:p>
            <a:fld id="{7246999D-C56D-4EB2-8512-DCF9447FECA0}" type="datetimeFigureOut">
              <a:rPr lang="en-US" smtClean="0"/>
              <a:t>11/13/2022</a:t>
            </a:fld>
            <a:endParaRPr lang="en-US"/>
          </a:p>
        </p:txBody>
      </p:sp>
      <p:sp>
        <p:nvSpPr>
          <p:cNvPr id="5" name="Footer Placeholder 4">
            <a:extLst>
              <a:ext uri="{FF2B5EF4-FFF2-40B4-BE49-F238E27FC236}">
                <a16:creationId xmlns:a16="http://schemas.microsoft.com/office/drawing/2014/main" id="{DD951194-2F13-F78C-CE61-9E4765A8B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B6BCC-F935-05F3-A3B4-A098E5C1E402}"/>
              </a:ext>
            </a:extLst>
          </p:cNvPr>
          <p:cNvSpPr>
            <a:spLocks noGrp="1"/>
          </p:cNvSpPr>
          <p:nvPr>
            <p:ph type="sldNum" sz="quarter" idx="12"/>
          </p:nvPr>
        </p:nvSpPr>
        <p:spPr/>
        <p:txBody>
          <a:bodyPr/>
          <a:lstStyle/>
          <a:p>
            <a:fld id="{8AB8D6D9-9F72-4EE2-B5D6-328CC49AEC82}" type="slidenum">
              <a:rPr lang="en-US" smtClean="0"/>
              <a:t>‹#›</a:t>
            </a:fld>
            <a:endParaRPr lang="en-US"/>
          </a:p>
        </p:txBody>
      </p:sp>
    </p:spTree>
    <p:extLst>
      <p:ext uri="{BB962C8B-B14F-4D97-AF65-F5344CB8AC3E}">
        <p14:creationId xmlns:p14="http://schemas.microsoft.com/office/powerpoint/2010/main" val="368564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622C-413A-B4AD-6454-F8B79DA41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4CA90F-CA64-EE40-93D1-1B13D0D4E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A4C1E3-A962-57D9-6022-9BC35CE3FFB5}"/>
              </a:ext>
            </a:extLst>
          </p:cNvPr>
          <p:cNvSpPr>
            <a:spLocks noGrp="1"/>
          </p:cNvSpPr>
          <p:nvPr>
            <p:ph type="dt" sz="half" idx="10"/>
          </p:nvPr>
        </p:nvSpPr>
        <p:spPr/>
        <p:txBody>
          <a:bodyPr/>
          <a:lstStyle/>
          <a:p>
            <a:fld id="{7246999D-C56D-4EB2-8512-DCF9447FECA0}" type="datetimeFigureOut">
              <a:rPr lang="en-US" smtClean="0"/>
              <a:t>11/13/2022</a:t>
            </a:fld>
            <a:endParaRPr lang="en-US"/>
          </a:p>
        </p:txBody>
      </p:sp>
      <p:sp>
        <p:nvSpPr>
          <p:cNvPr id="5" name="Footer Placeholder 4">
            <a:extLst>
              <a:ext uri="{FF2B5EF4-FFF2-40B4-BE49-F238E27FC236}">
                <a16:creationId xmlns:a16="http://schemas.microsoft.com/office/drawing/2014/main" id="{00CC6F45-7990-63F4-6D6E-3369C287D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E1DC9-AB91-1DE4-7E1A-B0E8849C524B}"/>
              </a:ext>
            </a:extLst>
          </p:cNvPr>
          <p:cNvSpPr>
            <a:spLocks noGrp="1"/>
          </p:cNvSpPr>
          <p:nvPr>
            <p:ph type="sldNum" sz="quarter" idx="12"/>
          </p:nvPr>
        </p:nvSpPr>
        <p:spPr/>
        <p:txBody>
          <a:bodyPr/>
          <a:lstStyle/>
          <a:p>
            <a:fld id="{8AB8D6D9-9F72-4EE2-B5D6-328CC49AEC82}" type="slidenum">
              <a:rPr lang="en-US" smtClean="0"/>
              <a:t>‹#›</a:t>
            </a:fld>
            <a:endParaRPr lang="en-US"/>
          </a:p>
        </p:txBody>
      </p:sp>
    </p:spTree>
    <p:extLst>
      <p:ext uri="{BB962C8B-B14F-4D97-AF65-F5344CB8AC3E}">
        <p14:creationId xmlns:p14="http://schemas.microsoft.com/office/powerpoint/2010/main" val="354606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242A-8F58-BF22-898C-696353124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64B80-FC0E-CDA8-6041-D0859B8D33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772289-C303-3251-9149-B1D7B5D33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E9B8DF-21FC-85B7-E985-33CDF25DA0AB}"/>
              </a:ext>
            </a:extLst>
          </p:cNvPr>
          <p:cNvSpPr>
            <a:spLocks noGrp="1"/>
          </p:cNvSpPr>
          <p:nvPr>
            <p:ph type="dt" sz="half" idx="10"/>
          </p:nvPr>
        </p:nvSpPr>
        <p:spPr/>
        <p:txBody>
          <a:bodyPr/>
          <a:lstStyle/>
          <a:p>
            <a:fld id="{7246999D-C56D-4EB2-8512-DCF9447FECA0}" type="datetimeFigureOut">
              <a:rPr lang="en-US" smtClean="0"/>
              <a:t>11/13/2022</a:t>
            </a:fld>
            <a:endParaRPr lang="en-US"/>
          </a:p>
        </p:txBody>
      </p:sp>
      <p:sp>
        <p:nvSpPr>
          <p:cNvPr id="6" name="Footer Placeholder 5">
            <a:extLst>
              <a:ext uri="{FF2B5EF4-FFF2-40B4-BE49-F238E27FC236}">
                <a16:creationId xmlns:a16="http://schemas.microsoft.com/office/drawing/2014/main" id="{6DC0CE0E-726C-0048-8CD8-CFF896356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5FCA5-BB81-048D-6BF6-A64E9E21CC81}"/>
              </a:ext>
            </a:extLst>
          </p:cNvPr>
          <p:cNvSpPr>
            <a:spLocks noGrp="1"/>
          </p:cNvSpPr>
          <p:nvPr>
            <p:ph type="sldNum" sz="quarter" idx="12"/>
          </p:nvPr>
        </p:nvSpPr>
        <p:spPr/>
        <p:txBody>
          <a:bodyPr/>
          <a:lstStyle/>
          <a:p>
            <a:fld id="{8AB8D6D9-9F72-4EE2-B5D6-328CC49AEC82}" type="slidenum">
              <a:rPr lang="en-US" smtClean="0"/>
              <a:t>‹#›</a:t>
            </a:fld>
            <a:endParaRPr lang="en-US"/>
          </a:p>
        </p:txBody>
      </p:sp>
    </p:spTree>
    <p:extLst>
      <p:ext uri="{BB962C8B-B14F-4D97-AF65-F5344CB8AC3E}">
        <p14:creationId xmlns:p14="http://schemas.microsoft.com/office/powerpoint/2010/main" val="162781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735C-711A-97C0-3D7A-9C7538520F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84C496-126B-A6A9-720E-FF730C2F74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6E0875-A5A4-B349-4431-DFB69DEB8E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DA4B9D-3074-CA39-9DA1-412C99BB8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EE5F2-3AEA-8E3A-5016-0A9C8B04A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9628D5-CDAC-D8A3-A7B9-FB10DBD5CA42}"/>
              </a:ext>
            </a:extLst>
          </p:cNvPr>
          <p:cNvSpPr>
            <a:spLocks noGrp="1"/>
          </p:cNvSpPr>
          <p:nvPr>
            <p:ph type="dt" sz="half" idx="10"/>
          </p:nvPr>
        </p:nvSpPr>
        <p:spPr/>
        <p:txBody>
          <a:bodyPr/>
          <a:lstStyle/>
          <a:p>
            <a:fld id="{7246999D-C56D-4EB2-8512-DCF9447FECA0}" type="datetimeFigureOut">
              <a:rPr lang="en-US" smtClean="0"/>
              <a:t>11/13/2022</a:t>
            </a:fld>
            <a:endParaRPr lang="en-US"/>
          </a:p>
        </p:txBody>
      </p:sp>
      <p:sp>
        <p:nvSpPr>
          <p:cNvPr id="8" name="Footer Placeholder 7">
            <a:extLst>
              <a:ext uri="{FF2B5EF4-FFF2-40B4-BE49-F238E27FC236}">
                <a16:creationId xmlns:a16="http://schemas.microsoft.com/office/drawing/2014/main" id="{1B9CB765-7714-1647-92CC-337DEF46B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222F3-797C-C614-519B-DBB957649F43}"/>
              </a:ext>
            </a:extLst>
          </p:cNvPr>
          <p:cNvSpPr>
            <a:spLocks noGrp="1"/>
          </p:cNvSpPr>
          <p:nvPr>
            <p:ph type="sldNum" sz="quarter" idx="12"/>
          </p:nvPr>
        </p:nvSpPr>
        <p:spPr/>
        <p:txBody>
          <a:bodyPr/>
          <a:lstStyle/>
          <a:p>
            <a:fld id="{8AB8D6D9-9F72-4EE2-B5D6-328CC49AEC82}" type="slidenum">
              <a:rPr lang="en-US" smtClean="0"/>
              <a:t>‹#›</a:t>
            </a:fld>
            <a:endParaRPr lang="en-US"/>
          </a:p>
        </p:txBody>
      </p:sp>
    </p:spTree>
    <p:extLst>
      <p:ext uri="{BB962C8B-B14F-4D97-AF65-F5344CB8AC3E}">
        <p14:creationId xmlns:p14="http://schemas.microsoft.com/office/powerpoint/2010/main" val="140224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BF5B-8FE0-1229-9269-F7B9C47B40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485D51-CCFC-FB61-D0C6-AFB34C5EC68E}"/>
              </a:ext>
            </a:extLst>
          </p:cNvPr>
          <p:cNvSpPr>
            <a:spLocks noGrp="1"/>
          </p:cNvSpPr>
          <p:nvPr>
            <p:ph type="dt" sz="half" idx="10"/>
          </p:nvPr>
        </p:nvSpPr>
        <p:spPr/>
        <p:txBody>
          <a:bodyPr/>
          <a:lstStyle/>
          <a:p>
            <a:fld id="{7246999D-C56D-4EB2-8512-DCF9447FECA0}" type="datetimeFigureOut">
              <a:rPr lang="en-US" smtClean="0"/>
              <a:t>11/13/2022</a:t>
            </a:fld>
            <a:endParaRPr lang="en-US"/>
          </a:p>
        </p:txBody>
      </p:sp>
      <p:sp>
        <p:nvSpPr>
          <p:cNvPr id="4" name="Footer Placeholder 3">
            <a:extLst>
              <a:ext uri="{FF2B5EF4-FFF2-40B4-BE49-F238E27FC236}">
                <a16:creationId xmlns:a16="http://schemas.microsoft.com/office/drawing/2014/main" id="{50BF445A-0AF7-FF37-795B-2110F3E977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32F2EB-6953-F4BB-ECFE-91EE697BAF4C}"/>
              </a:ext>
            </a:extLst>
          </p:cNvPr>
          <p:cNvSpPr>
            <a:spLocks noGrp="1"/>
          </p:cNvSpPr>
          <p:nvPr>
            <p:ph type="sldNum" sz="quarter" idx="12"/>
          </p:nvPr>
        </p:nvSpPr>
        <p:spPr/>
        <p:txBody>
          <a:bodyPr/>
          <a:lstStyle/>
          <a:p>
            <a:fld id="{8AB8D6D9-9F72-4EE2-B5D6-328CC49AEC82}" type="slidenum">
              <a:rPr lang="en-US" smtClean="0"/>
              <a:t>‹#›</a:t>
            </a:fld>
            <a:endParaRPr lang="en-US"/>
          </a:p>
        </p:txBody>
      </p:sp>
    </p:spTree>
    <p:extLst>
      <p:ext uri="{BB962C8B-B14F-4D97-AF65-F5344CB8AC3E}">
        <p14:creationId xmlns:p14="http://schemas.microsoft.com/office/powerpoint/2010/main" val="147012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0B0C1-5AEE-FBCB-1235-8E95D9F93C61}"/>
              </a:ext>
            </a:extLst>
          </p:cNvPr>
          <p:cNvSpPr>
            <a:spLocks noGrp="1"/>
          </p:cNvSpPr>
          <p:nvPr>
            <p:ph type="dt" sz="half" idx="10"/>
          </p:nvPr>
        </p:nvSpPr>
        <p:spPr/>
        <p:txBody>
          <a:bodyPr/>
          <a:lstStyle/>
          <a:p>
            <a:fld id="{7246999D-C56D-4EB2-8512-DCF9447FECA0}" type="datetimeFigureOut">
              <a:rPr lang="en-US" smtClean="0"/>
              <a:t>11/13/2022</a:t>
            </a:fld>
            <a:endParaRPr lang="en-US"/>
          </a:p>
        </p:txBody>
      </p:sp>
      <p:sp>
        <p:nvSpPr>
          <p:cNvPr id="3" name="Footer Placeholder 2">
            <a:extLst>
              <a:ext uri="{FF2B5EF4-FFF2-40B4-BE49-F238E27FC236}">
                <a16:creationId xmlns:a16="http://schemas.microsoft.com/office/drawing/2014/main" id="{E5AC2B0A-42DF-245B-CC6C-2BFAC93567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94C62F-C05E-90AE-82CF-24C04031C3E9}"/>
              </a:ext>
            </a:extLst>
          </p:cNvPr>
          <p:cNvSpPr>
            <a:spLocks noGrp="1"/>
          </p:cNvSpPr>
          <p:nvPr>
            <p:ph type="sldNum" sz="quarter" idx="12"/>
          </p:nvPr>
        </p:nvSpPr>
        <p:spPr/>
        <p:txBody>
          <a:bodyPr/>
          <a:lstStyle/>
          <a:p>
            <a:fld id="{8AB8D6D9-9F72-4EE2-B5D6-328CC49AEC82}" type="slidenum">
              <a:rPr lang="en-US" smtClean="0"/>
              <a:t>‹#›</a:t>
            </a:fld>
            <a:endParaRPr lang="en-US"/>
          </a:p>
        </p:txBody>
      </p:sp>
    </p:spTree>
    <p:extLst>
      <p:ext uri="{BB962C8B-B14F-4D97-AF65-F5344CB8AC3E}">
        <p14:creationId xmlns:p14="http://schemas.microsoft.com/office/powerpoint/2010/main" val="211864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7F34-C80F-CAD6-40E4-8A890B9D1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7027D4-322B-9D00-98DF-1A6EF2A86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A689BE-184B-9CFC-B541-539B0B8F3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F06E6-1531-09B4-7856-CE916D3B31F1}"/>
              </a:ext>
            </a:extLst>
          </p:cNvPr>
          <p:cNvSpPr>
            <a:spLocks noGrp="1"/>
          </p:cNvSpPr>
          <p:nvPr>
            <p:ph type="dt" sz="half" idx="10"/>
          </p:nvPr>
        </p:nvSpPr>
        <p:spPr/>
        <p:txBody>
          <a:bodyPr/>
          <a:lstStyle/>
          <a:p>
            <a:fld id="{7246999D-C56D-4EB2-8512-DCF9447FECA0}" type="datetimeFigureOut">
              <a:rPr lang="en-US" smtClean="0"/>
              <a:t>11/13/2022</a:t>
            </a:fld>
            <a:endParaRPr lang="en-US"/>
          </a:p>
        </p:txBody>
      </p:sp>
      <p:sp>
        <p:nvSpPr>
          <p:cNvPr id="6" name="Footer Placeholder 5">
            <a:extLst>
              <a:ext uri="{FF2B5EF4-FFF2-40B4-BE49-F238E27FC236}">
                <a16:creationId xmlns:a16="http://schemas.microsoft.com/office/drawing/2014/main" id="{313619C4-0BC7-8C28-8076-D188C331B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88D74-734D-C865-C368-A3602C3FE976}"/>
              </a:ext>
            </a:extLst>
          </p:cNvPr>
          <p:cNvSpPr>
            <a:spLocks noGrp="1"/>
          </p:cNvSpPr>
          <p:nvPr>
            <p:ph type="sldNum" sz="quarter" idx="12"/>
          </p:nvPr>
        </p:nvSpPr>
        <p:spPr/>
        <p:txBody>
          <a:bodyPr/>
          <a:lstStyle/>
          <a:p>
            <a:fld id="{8AB8D6D9-9F72-4EE2-B5D6-328CC49AEC82}" type="slidenum">
              <a:rPr lang="en-US" smtClean="0"/>
              <a:t>‹#›</a:t>
            </a:fld>
            <a:endParaRPr lang="en-US"/>
          </a:p>
        </p:txBody>
      </p:sp>
    </p:spTree>
    <p:extLst>
      <p:ext uri="{BB962C8B-B14F-4D97-AF65-F5344CB8AC3E}">
        <p14:creationId xmlns:p14="http://schemas.microsoft.com/office/powerpoint/2010/main" val="262731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C915-E1E4-21DB-975D-2DDE60D6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610AA2-30F6-B9F1-D14C-DB3B50B2EA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4AD699-A75C-0D5F-6083-354630655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484CCB-A5E9-5DF6-DB1F-4E17FFA5035C}"/>
              </a:ext>
            </a:extLst>
          </p:cNvPr>
          <p:cNvSpPr>
            <a:spLocks noGrp="1"/>
          </p:cNvSpPr>
          <p:nvPr>
            <p:ph type="dt" sz="half" idx="10"/>
          </p:nvPr>
        </p:nvSpPr>
        <p:spPr/>
        <p:txBody>
          <a:bodyPr/>
          <a:lstStyle/>
          <a:p>
            <a:fld id="{7246999D-C56D-4EB2-8512-DCF9447FECA0}" type="datetimeFigureOut">
              <a:rPr lang="en-US" smtClean="0"/>
              <a:t>11/13/2022</a:t>
            </a:fld>
            <a:endParaRPr lang="en-US"/>
          </a:p>
        </p:txBody>
      </p:sp>
      <p:sp>
        <p:nvSpPr>
          <p:cNvPr id="6" name="Footer Placeholder 5">
            <a:extLst>
              <a:ext uri="{FF2B5EF4-FFF2-40B4-BE49-F238E27FC236}">
                <a16:creationId xmlns:a16="http://schemas.microsoft.com/office/drawing/2014/main" id="{03777D38-0806-A584-ACB8-DBF0BE998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9C6B2-9947-AEB4-B325-8FE3F59B7B86}"/>
              </a:ext>
            </a:extLst>
          </p:cNvPr>
          <p:cNvSpPr>
            <a:spLocks noGrp="1"/>
          </p:cNvSpPr>
          <p:nvPr>
            <p:ph type="sldNum" sz="quarter" idx="12"/>
          </p:nvPr>
        </p:nvSpPr>
        <p:spPr/>
        <p:txBody>
          <a:bodyPr/>
          <a:lstStyle/>
          <a:p>
            <a:fld id="{8AB8D6D9-9F72-4EE2-B5D6-328CC49AEC82}" type="slidenum">
              <a:rPr lang="en-US" smtClean="0"/>
              <a:t>‹#›</a:t>
            </a:fld>
            <a:endParaRPr lang="en-US"/>
          </a:p>
        </p:txBody>
      </p:sp>
    </p:spTree>
    <p:extLst>
      <p:ext uri="{BB962C8B-B14F-4D97-AF65-F5344CB8AC3E}">
        <p14:creationId xmlns:p14="http://schemas.microsoft.com/office/powerpoint/2010/main" val="419417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E1C3EC-7580-E4CC-741E-CF7360AAA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E4AD5B-35B4-88D8-E1D4-43724220E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36F97-D3FA-FC15-3B60-297AE0CFF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6999D-C56D-4EB2-8512-DCF9447FECA0}" type="datetimeFigureOut">
              <a:rPr lang="en-US" smtClean="0"/>
              <a:t>11/13/2022</a:t>
            </a:fld>
            <a:endParaRPr lang="en-US"/>
          </a:p>
        </p:txBody>
      </p:sp>
      <p:sp>
        <p:nvSpPr>
          <p:cNvPr id="5" name="Footer Placeholder 4">
            <a:extLst>
              <a:ext uri="{FF2B5EF4-FFF2-40B4-BE49-F238E27FC236}">
                <a16:creationId xmlns:a16="http://schemas.microsoft.com/office/drawing/2014/main" id="{D67D926C-1B6F-959B-919B-53F43344B2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309DE9-1B95-A7C2-C539-1CB4776BB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8D6D9-9F72-4EE2-B5D6-328CC49AEC82}" type="slidenum">
              <a:rPr lang="en-US" smtClean="0"/>
              <a:t>‹#›</a:t>
            </a:fld>
            <a:endParaRPr lang="en-US"/>
          </a:p>
        </p:txBody>
      </p:sp>
    </p:spTree>
    <p:extLst>
      <p:ext uri="{BB962C8B-B14F-4D97-AF65-F5344CB8AC3E}">
        <p14:creationId xmlns:p14="http://schemas.microsoft.com/office/powerpoint/2010/main" val="378717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etcode.com/problems/the-maze/" TargetMode="External"/><Relationship Id="rId2" Type="http://schemas.openxmlformats.org/officeDocument/2006/relationships/hyperlink" Target="https://hc.labnet.sfbu.edu/~henry/npu/classes/algorithm/graph_alg/slide/maze.html#Approach%205:%20Wheeled%20robots%20move%20in%20a%20Hotel:%20BFS" TargetMode="External"/><Relationship Id="rId1" Type="http://schemas.openxmlformats.org/officeDocument/2006/relationships/slideLayout" Target="../slideLayouts/slideLayout2.xml"/><Relationship Id="rId4" Type="http://schemas.openxmlformats.org/officeDocument/2006/relationships/hyperlink" Target="https://medium.com/tech-life-fun/leet-code-490-the-maze-graphical-explained-python3-solution-b4369bbf405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B818-2813-AD38-721C-0635242E78D2}"/>
              </a:ext>
            </a:extLst>
          </p:cNvPr>
          <p:cNvSpPr>
            <a:spLocks noGrp="1"/>
          </p:cNvSpPr>
          <p:nvPr>
            <p:ph type="ctrTitle"/>
          </p:nvPr>
        </p:nvSpPr>
        <p:spPr/>
        <p:txBody>
          <a:bodyPr/>
          <a:lstStyle/>
          <a:p>
            <a:r>
              <a:rPr lang="en-US" dirty="0"/>
              <a:t>Maze</a:t>
            </a:r>
          </a:p>
        </p:txBody>
      </p:sp>
      <p:sp>
        <p:nvSpPr>
          <p:cNvPr id="3" name="Subtitle 2">
            <a:extLst>
              <a:ext uri="{FF2B5EF4-FFF2-40B4-BE49-F238E27FC236}">
                <a16:creationId xmlns:a16="http://schemas.microsoft.com/office/drawing/2014/main" id="{AD1A77E9-04C7-2241-8FD8-C29A7B4DC68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034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04B0-CE5A-831C-D50C-DC12E8F7DD21}"/>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CADD71A2-4801-4284-E7BE-FA2DD10EE847}"/>
              </a:ext>
            </a:extLst>
          </p:cNvPr>
          <p:cNvSpPr>
            <a:spLocks noGrp="1"/>
          </p:cNvSpPr>
          <p:nvPr>
            <p:ph idx="1"/>
          </p:nvPr>
        </p:nvSpPr>
        <p:spPr/>
        <p:txBody>
          <a:bodyPr/>
          <a:lstStyle/>
          <a:p>
            <a:pPr marL="0" indent="0">
              <a:buNone/>
            </a:pPr>
            <a:r>
              <a:rPr lang="en-US" dirty="0"/>
              <a:t>There is a ball in maze with empty spaces (represented as 0) and wall(represented as 1). </a:t>
            </a:r>
          </a:p>
          <a:p>
            <a:pPr marL="0" indent="0">
              <a:buNone/>
            </a:pPr>
            <a:r>
              <a:rPr lang="en-US" dirty="0"/>
              <a:t>Our goal is to find the  shortest path for ball through empty spaces by rolling up, down, left, or right, but it won't stop the rolling until hitting a wall . </a:t>
            </a:r>
          </a:p>
          <a:p>
            <a:pPr marL="0" indent="0">
              <a:buNone/>
            </a:pPr>
            <a:r>
              <a:rPr lang="en-US" dirty="0"/>
              <a:t>When the ball stops , it could choose the next direction</a:t>
            </a:r>
          </a:p>
        </p:txBody>
      </p:sp>
    </p:spTree>
    <p:extLst>
      <p:ext uri="{BB962C8B-B14F-4D97-AF65-F5344CB8AC3E}">
        <p14:creationId xmlns:p14="http://schemas.microsoft.com/office/powerpoint/2010/main" val="82977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1FB-CCBA-1DDC-2372-074DC6201387}"/>
              </a:ext>
            </a:extLst>
          </p:cNvPr>
          <p:cNvSpPr>
            <a:spLocks noGrp="1"/>
          </p:cNvSpPr>
          <p:nvPr>
            <p:ph type="title"/>
          </p:nvPr>
        </p:nvSpPr>
        <p:spPr/>
        <p:txBody>
          <a:bodyPr/>
          <a:lstStyle/>
          <a:p>
            <a:r>
              <a:rPr lang="en-US" b="1" dirty="0"/>
              <a:t>Implementation</a:t>
            </a:r>
          </a:p>
        </p:txBody>
      </p:sp>
      <p:sp>
        <p:nvSpPr>
          <p:cNvPr id="3" name="Content Placeholder 2">
            <a:extLst>
              <a:ext uri="{FF2B5EF4-FFF2-40B4-BE49-F238E27FC236}">
                <a16:creationId xmlns:a16="http://schemas.microsoft.com/office/drawing/2014/main" id="{DC79BB56-7599-6417-6564-A82EF4E37B84}"/>
              </a:ext>
            </a:extLst>
          </p:cNvPr>
          <p:cNvSpPr>
            <a:spLocks noGrp="1"/>
          </p:cNvSpPr>
          <p:nvPr>
            <p:ph idx="1"/>
          </p:nvPr>
        </p:nvSpPr>
        <p:spPr/>
        <p:txBody>
          <a:bodyPr/>
          <a:lstStyle/>
          <a:p>
            <a:pPr marL="0" indent="0">
              <a:buNone/>
            </a:pPr>
            <a:r>
              <a:rPr lang="en-US" b="1" dirty="0"/>
              <a:t>Approach 5: Wheeled robots move in a Hotel: BFS</a:t>
            </a:r>
          </a:p>
        </p:txBody>
      </p:sp>
      <p:pic>
        <p:nvPicPr>
          <p:cNvPr id="4" name="Picture 3">
            <a:extLst>
              <a:ext uri="{FF2B5EF4-FFF2-40B4-BE49-F238E27FC236}">
                <a16:creationId xmlns:a16="http://schemas.microsoft.com/office/drawing/2014/main" id="{791E3ECA-7C7E-F0CF-7698-DBBAAA08C6E3}"/>
              </a:ext>
            </a:extLst>
          </p:cNvPr>
          <p:cNvPicPr/>
          <p:nvPr/>
        </p:nvPicPr>
        <p:blipFill>
          <a:blip r:embed="rId2"/>
          <a:stretch>
            <a:fillRect/>
          </a:stretch>
        </p:blipFill>
        <p:spPr>
          <a:xfrm>
            <a:off x="4558930" y="2488724"/>
            <a:ext cx="3374390" cy="3025140"/>
          </a:xfrm>
          <a:prstGeom prst="rect">
            <a:avLst/>
          </a:prstGeom>
        </p:spPr>
      </p:pic>
    </p:spTree>
    <p:extLst>
      <p:ext uri="{BB962C8B-B14F-4D97-AF65-F5344CB8AC3E}">
        <p14:creationId xmlns:p14="http://schemas.microsoft.com/office/powerpoint/2010/main" val="260016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E304-5670-A415-A3B3-EB28E3BF2959}"/>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59625CCD-C5EE-B5F4-4CA3-C85559F89457}"/>
              </a:ext>
            </a:extLst>
          </p:cNvPr>
          <p:cNvSpPr>
            <a:spLocks noGrp="1"/>
          </p:cNvSpPr>
          <p:nvPr>
            <p:ph idx="1"/>
          </p:nvPr>
        </p:nvSpPr>
        <p:spPr/>
        <p:txBody>
          <a:bodyPr/>
          <a:lstStyle/>
          <a:p>
            <a:pPr marL="0" indent="0">
              <a:buNone/>
            </a:pPr>
            <a:r>
              <a:rPr lang="en-US" dirty="0"/>
              <a:t>Visited : 0</a:t>
            </a:r>
          </a:p>
          <a:p>
            <a:pPr marL="0" indent="0">
              <a:buNone/>
            </a:pPr>
            <a:r>
              <a:rPr lang="en-US" dirty="0"/>
              <a:t>Queue: 0</a:t>
            </a:r>
          </a:p>
          <a:p>
            <a:pPr marL="0" indent="0">
              <a:buNone/>
            </a:pPr>
            <a:r>
              <a:rPr lang="en-US" dirty="0"/>
              <a:t>1.Add 0 to queue </a:t>
            </a:r>
          </a:p>
          <a:p>
            <a:pPr marL="0" indent="0">
              <a:buNone/>
            </a:pPr>
            <a:r>
              <a:rPr lang="en-US" dirty="0"/>
              <a:t>2. Mark 0 as visited</a:t>
            </a:r>
          </a:p>
          <a:p>
            <a:pPr marL="0" indent="0">
              <a:buNone/>
            </a:pPr>
            <a:endParaRPr lang="en-US" dirty="0"/>
          </a:p>
        </p:txBody>
      </p:sp>
    </p:spTree>
    <p:extLst>
      <p:ext uri="{BB962C8B-B14F-4D97-AF65-F5344CB8AC3E}">
        <p14:creationId xmlns:p14="http://schemas.microsoft.com/office/powerpoint/2010/main" val="77760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15CA-0C53-1A85-4F11-27CB19B45C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8B589D-A720-912D-DBA6-8A5DB124681B}"/>
              </a:ext>
            </a:extLst>
          </p:cNvPr>
          <p:cNvSpPr>
            <a:spLocks noGrp="1"/>
          </p:cNvSpPr>
          <p:nvPr>
            <p:ph idx="1"/>
          </p:nvPr>
        </p:nvSpPr>
        <p:spPr/>
        <p:txBody>
          <a:bodyPr>
            <a:normAutofit lnSpcReduction="10000"/>
          </a:bodyPr>
          <a:lstStyle/>
          <a:p>
            <a:pPr marL="0" indent="0">
              <a:buNone/>
            </a:pPr>
            <a:r>
              <a:rPr lang="en-US" dirty="0"/>
              <a:t>Visited : 0</a:t>
            </a:r>
          </a:p>
          <a:p>
            <a:pPr marL="0" indent="0">
              <a:buNone/>
            </a:pPr>
            <a:r>
              <a:rPr lang="en-US" dirty="0"/>
              <a:t>Queue : 1</a:t>
            </a:r>
          </a:p>
          <a:p>
            <a:pPr marL="0" indent="0">
              <a:buNone/>
            </a:pPr>
            <a:r>
              <a:rPr lang="en-US" dirty="0"/>
              <a:t>1. Remove  0 from Queue</a:t>
            </a:r>
          </a:p>
          <a:p>
            <a:pPr marL="0" indent="0">
              <a:buNone/>
            </a:pPr>
            <a:r>
              <a:rPr lang="en-US" dirty="0"/>
              <a:t>2. Print 0</a:t>
            </a:r>
          </a:p>
          <a:p>
            <a:pPr marL="0" indent="0">
              <a:buNone/>
            </a:pPr>
            <a:r>
              <a:rPr lang="en-US" dirty="0"/>
              <a:t>Visited : 0    C   K</a:t>
            </a:r>
          </a:p>
          <a:p>
            <a:pPr marL="0" indent="0">
              <a:buNone/>
            </a:pPr>
            <a:r>
              <a:rPr lang="en-US" dirty="0"/>
              <a:t>1    1    1</a:t>
            </a:r>
          </a:p>
          <a:p>
            <a:pPr marL="0" indent="0">
              <a:buNone/>
            </a:pPr>
            <a:r>
              <a:rPr lang="en-US" dirty="0"/>
              <a:t>Queue   :  C   K</a:t>
            </a:r>
          </a:p>
          <a:p>
            <a:pPr marL="0" indent="0">
              <a:buNone/>
            </a:pPr>
            <a:r>
              <a:rPr lang="en-US" dirty="0"/>
              <a:t>1. Add C and K  to queue </a:t>
            </a:r>
          </a:p>
          <a:p>
            <a:pPr marL="0" indent="0">
              <a:buNone/>
            </a:pPr>
            <a:r>
              <a:rPr lang="en-US" dirty="0"/>
              <a:t>2. Mark C and K  as visited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30112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7446-048E-4CC7-2285-EDEFAE106F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8C0D1D-5014-03DD-1430-B825529E6822}"/>
              </a:ext>
            </a:extLst>
          </p:cNvPr>
          <p:cNvSpPr>
            <a:spLocks noGrp="1"/>
          </p:cNvSpPr>
          <p:nvPr>
            <p:ph idx="1"/>
          </p:nvPr>
        </p:nvSpPr>
        <p:spPr/>
        <p:txBody>
          <a:bodyPr>
            <a:normAutofit fontScale="85000" lnSpcReduction="20000"/>
          </a:bodyPr>
          <a:lstStyle/>
          <a:p>
            <a:pPr marL="0" indent="0">
              <a:buNone/>
            </a:pPr>
            <a:r>
              <a:rPr lang="en-US" dirty="0"/>
              <a:t>Visited : 0  C  K </a:t>
            </a:r>
          </a:p>
          <a:p>
            <a:pPr marL="0" indent="0">
              <a:buNone/>
            </a:pPr>
            <a:r>
              <a:rPr lang="en-US" dirty="0"/>
              <a:t>1   1  1</a:t>
            </a:r>
          </a:p>
          <a:p>
            <a:pPr marL="0" indent="0">
              <a:buNone/>
            </a:pPr>
            <a:r>
              <a:rPr lang="en-US" dirty="0"/>
              <a:t>Queue:  K</a:t>
            </a:r>
          </a:p>
          <a:p>
            <a:pPr marL="0" indent="0">
              <a:buNone/>
            </a:pPr>
            <a:r>
              <a:rPr lang="en-US" dirty="0"/>
              <a:t>1. Remove  C  from Queue</a:t>
            </a:r>
          </a:p>
          <a:p>
            <a:pPr marL="0" indent="0">
              <a:buNone/>
            </a:pPr>
            <a:r>
              <a:rPr lang="en-US" dirty="0"/>
              <a:t>2. Print 0   C</a:t>
            </a:r>
          </a:p>
          <a:p>
            <a:pPr marL="0" indent="0">
              <a:buNone/>
            </a:pPr>
            <a:endParaRPr lang="en-US" dirty="0"/>
          </a:p>
          <a:p>
            <a:pPr marL="0" indent="0">
              <a:buNone/>
            </a:pPr>
            <a:r>
              <a:rPr lang="en-US" dirty="0"/>
              <a:t>Visited : 0    C   K   G</a:t>
            </a:r>
          </a:p>
          <a:p>
            <a:pPr marL="0" indent="0">
              <a:buNone/>
            </a:pPr>
            <a:r>
              <a:rPr lang="en-US" dirty="0"/>
              <a:t>1    1    1    1</a:t>
            </a:r>
          </a:p>
          <a:p>
            <a:pPr marL="0" indent="0">
              <a:buNone/>
            </a:pPr>
            <a:r>
              <a:rPr lang="en-US" dirty="0"/>
              <a:t>Queue   : K  G</a:t>
            </a:r>
          </a:p>
          <a:p>
            <a:pPr marL="0" indent="0">
              <a:buNone/>
            </a:pPr>
            <a:r>
              <a:rPr lang="en-US" dirty="0"/>
              <a:t>1. Add G   to queue </a:t>
            </a:r>
          </a:p>
          <a:p>
            <a:pPr marL="0" indent="0">
              <a:buNone/>
            </a:pPr>
            <a:r>
              <a:rPr lang="en-US" dirty="0"/>
              <a:t>2. Mark G   as visited</a:t>
            </a:r>
          </a:p>
          <a:p>
            <a:pPr marL="0" indent="0">
              <a:buNone/>
            </a:pPr>
            <a:endParaRPr lang="en-US" dirty="0"/>
          </a:p>
        </p:txBody>
      </p:sp>
    </p:spTree>
    <p:extLst>
      <p:ext uri="{BB962C8B-B14F-4D97-AF65-F5344CB8AC3E}">
        <p14:creationId xmlns:p14="http://schemas.microsoft.com/office/powerpoint/2010/main" val="3545119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966F-B745-4327-9525-4196AABD55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6AC839-4211-67D8-622A-5FCCAF1BBD6F}"/>
              </a:ext>
            </a:extLst>
          </p:cNvPr>
          <p:cNvSpPr>
            <a:spLocks noGrp="1"/>
          </p:cNvSpPr>
          <p:nvPr>
            <p:ph idx="1"/>
          </p:nvPr>
        </p:nvSpPr>
        <p:spPr/>
        <p:txBody>
          <a:bodyPr>
            <a:normAutofit fontScale="85000" lnSpcReduction="20000"/>
          </a:bodyPr>
          <a:lstStyle/>
          <a:p>
            <a:pPr marL="0" indent="0">
              <a:buNone/>
            </a:pPr>
            <a:r>
              <a:rPr lang="en-US" dirty="0"/>
              <a:t>Visited : 0  C  K  G</a:t>
            </a:r>
          </a:p>
          <a:p>
            <a:pPr marL="0" indent="0">
              <a:buNone/>
            </a:pPr>
            <a:r>
              <a:rPr lang="en-US" dirty="0"/>
              <a:t>1   1  1   1</a:t>
            </a:r>
          </a:p>
          <a:p>
            <a:pPr marL="0" indent="0">
              <a:buNone/>
            </a:pPr>
            <a:r>
              <a:rPr lang="en-US" dirty="0"/>
              <a:t>Queue:  G</a:t>
            </a:r>
          </a:p>
          <a:p>
            <a:pPr marL="0" indent="0">
              <a:buNone/>
            </a:pPr>
            <a:r>
              <a:rPr lang="en-US" dirty="0"/>
              <a:t>1.  Remove  K  from Queue</a:t>
            </a:r>
          </a:p>
          <a:p>
            <a:pPr marL="0" indent="0">
              <a:buNone/>
            </a:pPr>
            <a:r>
              <a:rPr lang="en-US" dirty="0"/>
              <a:t>2.  Print 0   C K</a:t>
            </a:r>
          </a:p>
          <a:p>
            <a:pPr marL="0" indent="0">
              <a:buNone/>
            </a:pPr>
            <a:endParaRPr lang="en-US" dirty="0"/>
          </a:p>
          <a:p>
            <a:pPr marL="0" indent="0">
              <a:buNone/>
            </a:pPr>
            <a:r>
              <a:rPr lang="en-US" dirty="0"/>
              <a:t>Visited : 0    C   K   G</a:t>
            </a:r>
          </a:p>
          <a:p>
            <a:pPr marL="0" indent="0">
              <a:buNone/>
            </a:pPr>
            <a:r>
              <a:rPr lang="en-US" dirty="0"/>
              <a:t>1    1    1    1</a:t>
            </a:r>
          </a:p>
          <a:p>
            <a:pPr marL="0" indent="0">
              <a:buNone/>
            </a:pPr>
            <a:r>
              <a:rPr lang="en-US" dirty="0"/>
              <a:t>Queue   :     </a:t>
            </a:r>
          </a:p>
          <a:p>
            <a:pPr marL="0" indent="0">
              <a:buNone/>
            </a:pPr>
            <a:r>
              <a:rPr lang="en-US" dirty="0"/>
              <a:t>1. Remove G   from  queue </a:t>
            </a:r>
          </a:p>
          <a:p>
            <a:pPr marL="0" indent="0">
              <a:buNone/>
            </a:pPr>
            <a:r>
              <a:rPr lang="en-US" dirty="0"/>
              <a:t>2. Print 0 C K G</a:t>
            </a:r>
          </a:p>
          <a:p>
            <a:pPr marL="0" indent="0">
              <a:buNone/>
            </a:pPr>
            <a:endParaRPr lang="en-US" dirty="0"/>
          </a:p>
        </p:txBody>
      </p:sp>
    </p:spTree>
    <p:extLst>
      <p:ext uri="{BB962C8B-B14F-4D97-AF65-F5344CB8AC3E}">
        <p14:creationId xmlns:p14="http://schemas.microsoft.com/office/powerpoint/2010/main" val="2435651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5380-39FF-64DF-7909-CE694176C7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A23E2F-4E8C-0C8A-9163-883DF1C50527}"/>
              </a:ext>
            </a:extLst>
          </p:cNvPr>
          <p:cNvSpPr>
            <a:spLocks noGrp="1"/>
          </p:cNvSpPr>
          <p:nvPr>
            <p:ph idx="1"/>
          </p:nvPr>
        </p:nvSpPr>
        <p:spPr/>
        <p:txBody>
          <a:bodyPr>
            <a:normAutofit fontScale="85000" lnSpcReduction="20000"/>
          </a:bodyPr>
          <a:lstStyle/>
          <a:p>
            <a:pPr marL="0" indent="0">
              <a:buNone/>
            </a:pPr>
            <a:r>
              <a:rPr lang="en-US" dirty="0"/>
              <a:t>Visited : 0  C  K  G D</a:t>
            </a:r>
          </a:p>
          <a:p>
            <a:pPr marL="0" indent="0">
              <a:buNone/>
            </a:pPr>
            <a:r>
              <a:rPr lang="en-US" dirty="0"/>
              <a:t>1   1  1   1 1</a:t>
            </a:r>
          </a:p>
          <a:p>
            <a:pPr marL="0" indent="0">
              <a:buNone/>
            </a:pPr>
            <a:r>
              <a:rPr lang="en-US" dirty="0"/>
              <a:t>Queue:  D</a:t>
            </a:r>
          </a:p>
          <a:p>
            <a:pPr marL="0" indent="0">
              <a:buNone/>
            </a:pPr>
            <a:r>
              <a:rPr lang="en-US" dirty="0"/>
              <a:t>1. Add D   to the Queue</a:t>
            </a:r>
          </a:p>
          <a:p>
            <a:pPr marL="0" indent="0">
              <a:buNone/>
            </a:pPr>
            <a:r>
              <a:rPr lang="en-US" dirty="0"/>
              <a:t>2. Mark D   as visited</a:t>
            </a:r>
          </a:p>
          <a:p>
            <a:pPr marL="0" indent="0">
              <a:buNone/>
            </a:pPr>
            <a:endParaRPr lang="en-US" dirty="0"/>
          </a:p>
          <a:p>
            <a:pPr marL="0" indent="0">
              <a:buNone/>
            </a:pPr>
            <a:r>
              <a:rPr lang="en-US" dirty="0"/>
              <a:t>Visited : 0    C   K   G  D</a:t>
            </a:r>
          </a:p>
          <a:p>
            <a:pPr marL="0" indent="0">
              <a:buNone/>
            </a:pPr>
            <a:r>
              <a:rPr lang="en-US" dirty="0"/>
              <a:t>1    1    1    1  1</a:t>
            </a:r>
          </a:p>
          <a:p>
            <a:pPr marL="0" indent="0">
              <a:buNone/>
            </a:pPr>
            <a:r>
              <a:rPr lang="en-US" dirty="0"/>
              <a:t>Queue:     </a:t>
            </a:r>
          </a:p>
          <a:p>
            <a:pPr marL="0" indent="0">
              <a:buNone/>
            </a:pPr>
            <a:r>
              <a:rPr lang="en-US" dirty="0"/>
              <a:t>1. Remove D   from  queue </a:t>
            </a:r>
          </a:p>
          <a:p>
            <a:pPr marL="0" indent="0">
              <a:buNone/>
            </a:pPr>
            <a:r>
              <a:rPr lang="en-US" dirty="0"/>
              <a:t>2. Print 0 C K G D</a:t>
            </a:r>
          </a:p>
          <a:p>
            <a:pPr marL="0" indent="0">
              <a:buNone/>
            </a:pPr>
            <a:endParaRPr lang="en-US" dirty="0"/>
          </a:p>
        </p:txBody>
      </p:sp>
    </p:spTree>
    <p:extLst>
      <p:ext uri="{BB962C8B-B14F-4D97-AF65-F5344CB8AC3E}">
        <p14:creationId xmlns:p14="http://schemas.microsoft.com/office/powerpoint/2010/main" val="218869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0D75-221B-2A57-DAB5-856E74D1B2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754486-BEFE-8A4C-006B-657ED93EAF12}"/>
              </a:ext>
            </a:extLst>
          </p:cNvPr>
          <p:cNvSpPr>
            <a:spLocks noGrp="1"/>
          </p:cNvSpPr>
          <p:nvPr>
            <p:ph idx="1"/>
          </p:nvPr>
        </p:nvSpPr>
        <p:spPr/>
        <p:txBody>
          <a:bodyPr>
            <a:normAutofit fontScale="85000" lnSpcReduction="20000"/>
          </a:bodyPr>
          <a:lstStyle/>
          <a:p>
            <a:pPr marL="0" indent="0">
              <a:buNone/>
            </a:pPr>
            <a:r>
              <a:rPr lang="en-US" dirty="0"/>
              <a:t>Visited : 0  C  K  G  D  A  I </a:t>
            </a:r>
          </a:p>
          <a:p>
            <a:pPr marL="0" indent="0">
              <a:buNone/>
            </a:pPr>
            <a:r>
              <a:rPr lang="en-US" dirty="0"/>
              <a:t>1   1  1   1 1   1  1</a:t>
            </a:r>
          </a:p>
          <a:p>
            <a:pPr marL="0" indent="0">
              <a:buNone/>
            </a:pPr>
            <a:r>
              <a:rPr lang="en-US" dirty="0"/>
              <a:t>Queue:  A  I</a:t>
            </a:r>
          </a:p>
          <a:p>
            <a:pPr marL="0" indent="0">
              <a:buNone/>
            </a:pPr>
            <a:r>
              <a:rPr lang="en-US" dirty="0"/>
              <a:t>1. Add A  I   to the Queue</a:t>
            </a:r>
          </a:p>
          <a:p>
            <a:pPr marL="0" indent="0">
              <a:buNone/>
            </a:pPr>
            <a:r>
              <a:rPr lang="en-US" dirty="0"/>
              <a:t>2. Mark A  I    as visited</a:t>
            </a:r>
          </a:p>
          <a:p>
            <a:pPr marL="0" indent="0">
              <a:buNone/>
            </a:pPr>
            <a:endParaRPr lang="en-US" dirty="0"/>
          </a:p>
          <a:p>
            <a:pPr marL="0" indent="0">
              <a:buNone/>
            </a:pPr>
            <a:r>
              <a:rPr lang="en-US" dirty="0"/>
              <a:t>Visited : 0    C   K   G  D  A  I</a:t>
            </a:r>
          </a:p>
          <a:p>
            <a:pPr marL="0" indent="0">
              <a:buNone/>
            </a:pPr>
            <a:r>
              <a:rPr lang="en-US" dirty="0"/>
              <a:t>1    1    1    1  1   1   1</a:t>
            </a:r>
          </a:p>
          <a:p>
            <a:pPr marL="0" indent="0">
              <a:buNone/>
            </a:pPr>
            <a:r>
              <a:rPr lang="en-US" dirty="0"/>
              <a:t>Queue   :      I</a:t>
            </a:r>
          </a:p>
          <a:p>
            <a:pPr marL="0" indent="0">
              <a:buNone/>
            </a:pPr>
            <a:r>
              <a:rPr lang="en-US" dirty="0"/>
              <a:t>1. Remove A  from  queue </a:t>
            </a:r>
          </a:p>
          <a:p>
            <a:pPr marL="0" indent="0">
              <a:buNone/>
            </a:pPr>
            <a:r>
              <a:rPr lang="en-US" dirty="0"/>
              <a:t>2. Print 0 C G D A</a:t>
            </a:r>
          </a:p>
          <a:p>
            <a:pPr marL="0" indent="0">
              <a:buNone/>
            </a:pPr>
            <a:endParaRPr lang="en-US" dirty="0"/>
          </a:p>
        </p:txBody>
      </p:sp>
    </p:spTree>
    <p:extLst>
      <p:ext uri="{BB962C8B-B14F-4D97-AF65-F5344CB8AC3E}">
        <p14:creationId xmlns:p14="http://schemas.microsoft.com/office/powerpoint/2010/main" val="409164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6195-0145-CFCB-D63A-33CE6DFBE6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25E399-EDB9-516E-2957-F2F5D6A11C96}"/>
              </a:ext>
            </a:extLst>
          </p:cNvPr>
          <p:cNvSpPr>
            <a:spLocks noGrp="1"/>
          </p:cNvSpPr>
          <p:nvPr>
            <p:ph idx="1"/>
          </p:nvPr>
        </p:nvSpPr>
        <p:spPr/>
        <p:txBody>
          <a:bodyPr>
            <a:normAutofit fontScale="92500" lnSpcReduction="20000"/>
          </a:bodyPr>
          <a:lstStyle/>
          <a:p>
            <a:pPr marL="0" indent="0">
              <a:buNone/>
            </a:pPr>
            <a:r>
              <a:rPr lang="en-US" dirty="0"/>
              <a:t>Visited : 0   C   K   G   D   A   I   B</a:t>
            </a:r>
          </a:p>
          <a:p>
            <a:pPr marL="514350" indent="-514350">
              <a:buAutoNum type="arabicPlain"/>
            </a:pPr>
            <a:r>
              <a:rPr lang="en-US" dirty="0"/>
              <a:t>1  1   1   1   1  1    1</a:t>
            </a:r>
          </a:p>
          <a:p>
            <a:pPr marL="0" indent="0">
              <a:buNone/>
            </a:pPr>
            <a:r>
              <a:rPr lang="en-US" dirty="0"/>
              <a:t>Queue:   I  B</a:t>
            </a:r>
          </a:p>
          <a:p>
            <a:pPr marL="0" indent="0">
              <a:buNone/>
            </a:pPr>
            <a:r>
              <a:rPr lang="en-US" dirty="0"/>
              <a:t>1. Add B to the   Queue</a:t>
            </a:r>
          </a:p>
          <a:p>
            <a:pPr marL="0" indent="0">
              <a:buNone/>
            </a:pPr>
            <a:r>
              <a:rPr lang="en-US" dirty="0"/>
              <a:t>2. Mark B as visited</a:t>
            </a:r>
          </a:p>
          <a:p>
            <a:pPr marL="0" indent="0">
              <a:buNone/>
            </a:pPr>
            <a:r>
              <a:rPr lang="en-US" dirty="0"/>
              <a:t>Visited : 0    C   K   G  D  A  I  B  R</a:t>
            </a:r>
          </a:p>
          <a:p>
            <a:pPr marL="0" indent="0">
              <a:buNone/>
            </a:pPr>
            <a:r>
              <a:rPr lang="en-US" dirty="0"/>
              <a:t>1    1    1    1  1   1   1  1 1 </a:t>
            </a:r>
          </a:p>
          <a:p>
            <a:pPr marL="0" indent="0">
              <a:buNone/>
            </a:pPr>
            <a:r>
              <a:rPr lang="en-US" dirty="0"/>
              <a:t>Queue   :      B   R </a:t>
            </a:r>
          </a:p>
          <a:p>
            <a:pPr marL="0" indent="0">
              <a:buNone/>
            </a:pPr>
            <a:r>
              <a:rPr lang="en-US" dirty="0"/>
              <a:t>1. Add R   to  Queue </a:t>
            </a:r>
          </a:p>
          <a:p>
            <a:pPr marL="0" indent="0">
              <a:buNone/>
            </a:pPr>
            <a:r>
              <a:rPr lang="en-US" dirty="0"/>
              <a:t>2. Mark R as Visited</a:t>
            </a:r>
          </a:p>
          <a:p>
            <a:pPr marL="0" indent="0">
              <a:buNone/>
            </a:pPr>
            <a:endParaRPr lang="en-US" dirty="0"/>
          </a:p>
        </p:txBody>
      </p:sp>
    </p:spTree>
    <p:extLst>
      <p:ext uri="{BB962C8B-B14F-4D97-AF65-F5344CB8AC3E}">
        <p14:creationId xmlns:p14="http://schemas.microsoft.com/office/powerpoint/2010/main" val="418796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BFF58C7-167F-86DB-E759-347B94E48715}"/>
              </a:ext>
            </a:extLst>
          </p:cNvPr>
          <p:cNvPicPr>
            <a:picLocks noGrp="1"/>
          </p:cNvPicPr>
          <p:nvPr>
            <p:ph idx="1"/>
          </p:nvPr>
        </p:nvPicPr>
        <p:blipFill>
          <a:blip r:embed="rId2"/>
          <a:stretch>
            <a:fillRect/>
          </a:stretch>
        </p:blipFill>
        <p:spPr>
          <a:xfrm>
            <a:off x="6959744" y="997514"/>
            <a:ext cx="2861603" cy="2420277"/>
          </a:xfrm>
          <a:prstGeom prst="rect">
            <a:avLst/>
          </a:prstGeom>
        </p:spPr>
      </p:pic>
      <p:sp>
        <p:nvSpPr>
          <p:cNvPr id="14" name="TextBox 13">
            <a:extLst>
              <a:ext uri="{FF2B5EF4-FFF2-40B4-BE49-F238E27FC236}">
                <a16:creationId xmlns:a16="http://schemas.microsoft.com/office/drawing/2014/main" id="{B659A3CE-6A80-DEEC-D0A8-58689DA2CB5A}"/>
              </a:ext>
            </a:extLst>
          </p:cNvPr>
          <p:cNvSpPr txBox="1"/>
          <p:nvPr/>
        </p:nvSpPr>
        <p:spPr>
          <a:xfrm>
            <a:off x="754039" y="997514"/>
            <a:ext cx="4841543" cy="4031873"/>
          </a:xfrm>
          <a:prstGeom prst="rect">
            <a:avLst/>
          </a:prstGeom>
          <a:noFill/>
        </p:spPr>
        <p:txBody>
          <a:bodyPr wrap="square">
            <a:spAutoFit/>
          </a:bodyPr>
          <a:lstStyle/>
          <a:p>
            <a:r>
              <a:rPr lang="pt-BR" sz="3200" dirty="0"/>
              <a:t>Visited : 0    C   K   G  D  A  I  B  R</a:t>
            </a:r>
            <a:endParaRPr lang="en-US" sz="3200" dirty="0"/>
          </a:p>
          <a:p>
            <a:r>
              <a:rPr lang="en-US" sz="3200" dirty="0"/>
              <a:t>1    1    1    1  1   1   1  1 1 </a:t>
            </a:r>
          </a:p>
          <a:p>
            <a:r>
              <a:rPr lang="en-US" sz="3200" dirty="0"/>
              <a:t>Queue   :        R</a:t>
            </a:r>
          </a:p>
          <a:p>
            <a:r>
              <a:rPr lang="en-US" sz="3200" dirty="0"/>
              <a:t>1. Remove B   from the  Queue </a:t>
            </a:r>
          </a:p>
          <a:p>
            <a:r>
              <a:rPr lang="en-US" sz="3200" dirty="0"/>
              <a:t>2. Print 0 C K G A I B</a:t>
            </a:r>
          </a:p>
          <a:p>
            <a:r>
              <a:rPr lang="en-US" sz="3200" dirty="0"/>
              <a:t>3. Reached destination R</a:t>
            </a:r>
          </a:p>
        </p:txBody>
      </p:sp>
    </p:spTree>
    <p:extLst>
      <p:ext uri="{BB962C8B-B14F-4D97-AF65-F5344CB8AC3E}">
        <p14:creationId xmlns:p14="http://schemas.microsoft.com/office/powerpoint/2010/main" val="378287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97E5-9F8C-2B7B-01B7-C7E2CB0DF756}"/>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CB4FD2C2-3379-7A0A-C38D-1AA26624E6DA}"/>
              </a:ext>
            </a:extLst>
          </p:cNvPr>
          <p:cNvSpPr>
            <a:spLocks noGrp="1"/>
          </p:cNvSpPr>
          <p:nvPr>
            <p:ph idx="1"/>
          </p:nvPr>
        </p:nvSpPr>
        <p:spPr/>
        <p:txBody>
          <a:bodyPr/>
          <a:lstStyle/>
          <a:p>
            <a:pPr>
              <a:spcBef>
                <a:spcPts val="1200"/>
              </a:spcBef>
            </a:pPr>
            <a:r>
              <a:rPr lang="en-US" sz="2800" b="1" dirty="0"/>
              <a:t>Introduction</a:t>
            </a:r>
          </a:p>
          <a:p>
            <a:pPr>
              <a:spcBef>
                <a:spcPts val="1200"/>
              </a:spcBef>
            </a:pPr>
            <a:r>
              <a:rPr lang="en-US" sz="2800" b="1" dirty="0"/>
              <a:t>Problem Description </a:t>
            </a:r>
          </a:p>
          <a:p>
            <a:pPr>
              <a:spcBef>
                <a:spcPts val="1200"/>
              </a:spcBef>
            </a:pPr>
            <a:r>
              <a:rPr lang="en-US" sz="2800" b="1" dirty="0"/>
              <a:t>Identify Problem</a:t>
            </a:r>
          </a:p>
          <a:p>
            <a:pPr>
              <a:spcBef>
                <a:spcPts val="1200"/>
              </a:spcBef>
            </a:pPr>
            <a:r>
              <a:rPr lang="en-US" sz="2800" b="1" dirty="0"/>
              <a:t>Investigation </a:t>
            </a:r>
          </a:p>
          <a:p>
            <a:pPr>
              <a:spcBef>
                <a:spcPts val="1200"/>
              </a:spcBef>
            </a:pPr>
            <a:r>
              <a:rPr lang="en-US" sz="2800" b="1" dirty="0"/>
              <a:t>Solution</a:t>
            </a:r>
          </a:p>
          <a:p>
            <a:pPr>
              <a:spcBef>
                <a:spcPts val="1200"/>
              </a:spcBef>
            </a:pPr>
            <a:r>
              <a:rPr lang="en-US" sz="2800" b="1" dirty="0"/>
              <a:t>Objective</a:t>
            </a:r>
          </a:p>
          <a:p>
            <a:endParaRPr lang="en-US" dirty="0"/>
          </a:p>
        </p:txBody>
      </p:sp>
    </p:spTree>
    <p:extLst>
      <p:ext uri="{BB962C8B-B14F-4D97-AF65-F5344CB8AC3E}">
        <p14:creationId xmlns:p14="http://schemas.microsoft.com/office/powerpoint/2010/main" val="302071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270D-D074-D57F-4141-ACE031ED37A0}"/>
              </a:ext>
            </a:extLst>
          </p:cNvPr>
          <p:cNvSpPr>
            <a:spLocks noGrp="1"/>
          </p:cNvSpPr>
          <p:nvPr>
            <p:ph type="title"/>
          </p:nvPr>
        </p:nvSpPr>
        <p:spPr/>
        <p:txBody>
          <a:bodyPr/>
          <a:lstStyle/>
          <a:p>
            <a:r>
              <a:rPr lang="en-US" b="1" dirty="0"/>
              <a:t>Result</a:t>
            </a:r>
          </a:p>
        </p:txBody>
      </p:sp>
      <p:sp>
        <p:nvSpPr>
          <p:cNvPr id="3" name="Content Placeholder 2">
            <a:extLst>
              <a:ext uri="{FF2B5EF4-FFF2-40B4-BE49-F238E27FC236}">
                <a16:creationId xmlns:a16="http://schemas.microsoft.com/office/drawing/2014/main" id="{B00F2A7F-5858-E140-5142-E455990DA912}"/>
              </a:ext>
            </a:extLst>
          </p:cNvPr>
          <p:cNvSpPr>
            <a:spLocks noGrp="1"/>
          </p:cNvSpPr>
          <p:nvPr>
            <p:ph idx="1"/>
          </p:nvPr>
        </p:nvSpPr>
        <p:spPr/>
        <p:txBody>
          <a:bodyPr/>
          <a:lstStyle/>
          <a:p>
            <a:pPr marL="0" indent="0">
              <a:buNone/>
            </a:pPr>
            <a:r>
              <a:rPr lang="en-US" dirty="0"/>
              <a:t>The ball can go through the empty spaces by rolling up, down, left, right, but it won't stop rolling until hitting a wall. When the ball stops, it could choose the next direction. </a:t>
            </a:r>
          </a:p>
          <a:p>
            <a:pPr marL="0" indent="0">
              <a:buNone/>
            </a:pPr>
            <a:r>
              <a:rPr lang="en-US" dirty="0"/>
              <a:t>In the above case we found  the possible from 0 to  solution because it pass through the destination which means ball has visited target.</a:t>
            </a:r>
          </a:p>
          <a:p>
            <a:pPr marL="0" indent="0">
              <a:buNone/>
            </a:pPr>
            <a:r>
              <a:rPr lang="en-US" dirty="0"/>
              <a:t>Shortest path: 0    C   K   G  D  A  I  B  R</a:t>
            </a:r>
          </a:p>
          <a:p>
            <a:endParaRPr lang="en-US" dirty="0"/>
          </a:p>
        </p:txBody>
      </p:sp>
    </p:spTree>
    <p:extLst>
      <p:ext uri="{BB962C8B-B14F-4D97-AF65-F5344CB8AC3E}">
        <p14:creationId xmlns:p14="http://schemas.microsoft.com/office/powerpoint/2010/main" val="3759477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F1E9-6532-45D1-BCE9-7FF5AAFE1115}"/>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04268C1F-2D4C-900E-2A9D-B7B0410B10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3126" y="1825625"/>
            <a:ext cx="5765748" cy="4351338"/>
          </a:xfrm>
        </p:spPr>
      </p:pic>
    </p:spTree>
    <p:extLst>
      <p:ext uri="{BB962C8B-B14F-4D97-AF65-F5344CB8AC3E}">
        <p14:creationId xmlns:p14="http://schemas.microsoft.com/office/powerpoint/2010/main" val="214617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5F84-1CF9-3C4F-351D-1905D5532069}"/>
              </a:ext>
            </a:extLst>
          </p:cNvPr>
          <p:cNvSpPr>
            <a:spLocks noGrp="1"/>
          </p:cNvSpPr>
          <p:nvPr>
            <p:ph type="title"/>
          </p:nvPr>
        </p:nvSpPr>
        <p:spPr/>
        <p:txBody>
          <a:bodyPr/>
          <a:lstStyle/>
          <a:p>
            <a:r>
              <a:rPr lang="en-US" b="1" dirty="0"/>
              <a:t>Python Code</a:t>
            </a:r>
          </a:p>
        </p:txBody>
      </p:sp>
      <p:pic>
        <p:nvPicPr>
          <p:cNvPr id="5" name="Content Placeholder 4">
            <a:extLst>
              <a:ext uri="{FF2B5EF4-FFF2-40B4-BE49-F238E27FC236}">
                <a16:creationId xmlns:a16="http://schemas.microsoft.com/office/drawing/2014/main" id="{C494BCE0-3A95-5F93-021F-BD1ABEB9DC7C}"/>
              </a:ext>
            </a:extLst>
          </p:cNvPr>
          <p:cNvPicPr>
            <a:picLocks noGrp="1" noChangeAspect="1"/>
          </p:cNvPicPr>
          <p:nvPr>
            <p:ph idx="1"/>
          </p:nvPr>
        </p:nvPicPr>
        <p:blipFill>
          <a:blip r:embed="rId2"/>
          <a:stretch>
            <a:fillRect/>
          </a:stretch>
        </p:blipFill>
        <p:spPr>
          <a:xfrm>
            <a:off x="3040467" y="1498079"/>
            <a:ext cx="3408809" cy="4351338"/>
          </a:xfrm>
        </p:spPr>
      </p:pic>
    </p:spTree>
    <p:extLst>
      <p:ext uri="{BB962C8B-B14F-4D97-AF65-F5344CB8AC3E}">
        <p14:creationId xmlns:p14="http://schemas.microsoft.com/office/powerpoint/2010/main" val="1492254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22CC-0407-AEA9-E617-F707356608CA}"/>
              </a:ext>
            </a:extLst>
          </p:cNvPr>
          <p:cNvSpPr>
            <a:spLocks noGrp="1"/>
          </p:cNvSpPr>
          <p:nvPr>
            <p:ph type="title"/>
          </p:nvPr>
        </p:nvSpPr>
        <p:spPr/>
        <p:txBody>
          <a:bodyPr/>
          <a:lstStyle/>
          <a:p>
            <a:r>
              <a:rPr lang="en-US" b="1" dirty="0"/>
              <a:t>Result</a:t>
            </a:r>
          </a:p>
        </p:txBody>
      </p:sp>
      <p:pic>
        <p:nvPicPr>
          <p:cNvPr id="5" name="Content Placeholder 4">
            <a:extLst>
              <a:ext uri="{FF2B5EF4-FFF2-40B4-BE49-F238E27FC236}">
                <a16:creationId xmlns:a16="http://schemas.microsoft.com/office/drawing/2014/main" id="{5FCBEDE2-7500-2C07-A70A-886939E8D271}"/>
              </a:ext>
            </a:extLst>
          </p:cNvPr>
          <p:cNvPicPr>
            <a:picLocks noGrp="1" noChangeAspect="1"/>
          </p:cNvPicPr>
          <p:nvPr>
            <p:ph idx="1"/>
          </p:nvPr>
        </p:nvPicPr>
        <p:blipFill>
          <a:blip r:embed="rId2"/>
          <a:stretch>
            <a:fillRect/>
          </a:stretch>
        </p:blipFill>
        <p:spPr>
          <a:xfrm>
            <a:off x="3114675" y="2277269"/>
            <a:ext cx="5962650" cy="3448050"/>
          </a:xfrm>
        </p:spPr>
      </p:pic>
    </p:spTree>
    <p:extLst>
      <p:ext uri="{BB962C8B-B14F-4D97-AF65-F5344CB8AC3E}">
        <p14:creationId xmlns:p14="http://schemas.microsoft.com/office/powerpoint/2010/main" val="1070991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7A0B-19D7-6622-3574-88CD91B9A1F1}"/>
              </a:ext>
            </a:extLst>
          </p:cNvPr>
          <p:cNvSpPr>
            <a:spLocks noGrp="1"/>
          </p:cNvSpPr>
          <p:nvPr>
            <p:ph type="title"/>
          </p:nvPr>
        </p:nvSpPr>
        <p:spPr/>
        <p:txBody>
          <a:bodyPr/>
          <a:lstStyle/>
          <a:p>
            <a:r>
              <a:rPr lang="en-US" b="1" dirty="0"/>
              <a:t>Enhancement Ideas</a:t>
            </a:r>
          </a:p>
        </p:txBody>
      </p:sp>
      <p:sp>
        <p:nvSpPr>
          <p:cNvPr id="3" name="Content Placeholder 2">
            <a:extLst>
              <a:ext uri="{FF2B5EF4-FFF2-40B4-BE49-F238E27FC236}">
                <a16:creationId xmlns:a16="http://schemas.microsoft.com/office/drawing/2014/main" id="{08B594EA-37F8-4F59-27CD-2BC03425F1A7}"/>
              </a:ext>
            </a:extLst>
          </p:cNvPr>
          <p:cNvSpPr>
            <a:spLocks noGrp="1"/>
          </p:cNvSpPr>
          <p:nvPr>
            <p:ph idx="1"/>
          </p:nvPr>
        </p:nvSpPr>
        <p:spPr/>
        <p:txBody>
          <a:bodyPr/>
          <a:lstStyle/>
          <a:p>
            <a:pPr marL="0" indent="0">
              <a:buNone/>
            </a:pPr>
            <a:r>
              <a:rPr lang="en-US" dirty="0"/>
              <a:t>The problem can be solved by using </a:t>
            </a:r>
            <a:r>
              <a:rPr lang="en-US" dirty="0" err="1"/>
              <a:t>using</a:t>
            </a:r>
            <a:r>
              <a:rPr lang="en-US" dirty="0"/>
              <a:t> different approaches i-e Dijkstra's algorithm, Bellman Ford’s algorithm, breadth first approach and Depth first approach etc.</a:t>
            </a:r>
          </a:p>
          <a:p>
            <a:pPr marL="0" indent="0">
              <a:buNone/>
            </a:pPr>
            <a:r>
              <a:rPr lang="en-US" dirty="0"/>
              <a:t>However, shortest path is  required </a:t>
            </a:r>
            <a:r>
              <a:rPr lang="en-US" dirty="0" err="1"/>
              <a:t>thats</a:t>
            </a:r>
            <a:r>
              <a:rPr lang="en-US" dirty="0"/>
              <a:t> why BFS has been considered to solve this problem.</a:t>
            </a:r>
          </a:p>
          <a:p>
            <a:endParaRPr lang="en-US" dirty="0"/>
          </a:p>
        </p:txBody>
      </p:sp>
    </p:spTree>
    <p:extLst>
      <p:ext uri="{BB962C8B-B14F-4D97-AF65-F5344CB8AC3E}">
        <p14:creationId xmlns:p14="http://schemas.microsoft.com/office/powerpoint/2010/main" val="2135319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EB3F7-75A5-AD99-656F-75D41A952D5A}"/>
              </a:ext>
            </a:extLst>
          </p:cNvPr>
          <p:cNvSpPr>
            <a:spLocks noGrp="1"/>
          </p:cNvSpPr>
          <p:nvPr>
            <p:ph type="title"/>
          </p:nvPr>
        </p:nvSpPr>
        <p:spPr>
          <a:xfrm>
            <a:off x="838200" y="187705"/>
            <a:ext cx="10515600" cy="493332"/>
          </a:xfrm>
        </p:spPr>
        <p:txBody>
          <a:bodyPr>
            <a:normAutofit fontScale="90000"/>
          </a:bodyPr>
          <a:lstStyle/>
          <a:p>
            <a:r>
              <a:rPr lang="en-US" b="1" dirty="0"/>
              <a:t>Conclusion</a:t>
            </a:r>
          </a:p>
        </p:txBody>
      </p:sp>
      <p:sp>
        <p:nvSpPr>
          <p:cNvPr id="3" name="Content Placeholder 2">
            <a:extLst>
              <a:ext uri="{FF2B5EF4-FFF2-40B4-BE49-F238E27FC236}">
                <a16:creationId xmlns:a16="http://schemas.microsoft.com/office/drawing/2014/main" id="{A67DD002-4632-CBC9-46C2-15B1BC74A498}"/>
              </a:ext>
            </a:extLst>
          </p:cNvPr>
          <p:cNvSpPr>
            <a:spLocks noGrp="1"/>
          </p:cNvSpPr>
          <p:nvPr>
            <p:ph idx="1"/>
          </p:nvPr>
        </p:nvSpPr>
        <p:spPr>
          <a:xfrm>
            <a:off x="838200" y="681038"/>
            <a:ext cx="10515600" cy="5495926"/>
          </a:xfrm>
        </p:spPr>
        <p:txBody>
          <a:bodyPr>
            <a:normAutofit/>
          </a:bodyPr>
          <a:lstStyle/>
          <a:p>
            <a:pPr marL="0" indent="0">
              <a:buNone/>
            </a:pPr>
            <a:r>
              <a:rPr lang="en-US" b="1" dirty="0"/>
              <a:t>Time complexity</a:t>
            </a:r>
          </a:p>
          <a:p>
            <a:pPr marL="0" indent="0">
              <a:buNone/>
            </a:pPr>
            <a:r>
              <a:rPr lang="en-US" b="1" dirty="0"/>
              <a:t>O(m n) </a:t>
            </a:r>
            <a:r>
              <a:rPr lang="en-US" dirty="0"/>
              <a:t>Complete traversal of maze will be done in the worst case. Here, m and n refers to the number of rows and columns of the maze.</a:t>
            </a:r>
          </a:p>
          <a:p>
            <a:pPr marL="0" indent="0">
              <a:buNone/>
            </a:pPr>
            <a:r>
              <a:rPr lang="en-US" b="1" dirty="0"/>
              <a:t>Space complexity</a:t>
            </a:r>
          </a:p>
          <a:p>
            <a:pPr marL="0" indent="0">
              <a:buNone/>
            </a:pPr>
            <a:r>
              <a:rPr lang="en-US" b="1" dirty="0"/>
              <a:t>O(m n)</a:t>
            </a:r>
            <a:r>
              <a:rPr lang="en-US" dirty="0"/>
              <a:t> visited array of size m n is used and queue size can grow up to m n in worst case.</a:t>
            </a:r>
          </a:p>
          <a:p>
            <a:pPr marL="0" indent="0">
              <a:buNone/>
            </a:pPr>
            <a:r>
              <a:rPr lang="en-US" dirty="0"/>
              <a:t>The breadth-first search algorithm uses a queue to visit cells in increasing distance order from the start until the finish is reached. </a:t>
            </a:r>
          </a:p>
          <a:p>
            <a:pPr marL="0" indent="0">
              <a:buNone/>
            </a:pPr>
            <a:r>
              <a:rPr lang="en-US" dirty="0"/>
              <a:t>Each visited cell needs to keep track of its distance from the start or which adjacent cell nearer to the start caused it to be added to the queue. </a:t>
            </a:r>
          </a:p>
          <a:p>
            <a:pPr marL="0" indent="0">
              <a:buNone/>
            </a:pPr>
            <a:r>
              <a:rPr lang="en-US" dirty="0"/>
              <a:t>Hence, in the given example we are unable to find the shortest path.</a:t>
            </a:r>
          </a:p>
          <a:p>
            <a:endParaRPr lang="en-US" dirty="0"/>
          </a:p>
        </p:txBody>
      </p:sp>
    </p:spTree>
    <p:extLst>
      <p:ext uri="{BB962C8B-B14F-4D97-AF65-F5344CB8AC3E}">
        <p14:creationId xmlns:p14="http://schemas.microsoft.com/office/powerpoint/2010/main" val="3582051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DE84-DBCB-4EF1-527E-0282D9EEC784}"/>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A929DA3D-0550-D211-3706-1FB71F2E61BE}"/>
              </a:ext>
            </a:extLst>
          </p:cNvPr>
          <p:cNvSpPr>
            <a:spLocks noGrp="1"/>
          </p:cNvSpPr>
          <p:nvPr>
            <p:ph idx="1"/>
          </p:nvPr>
        </p:nvSpPr>
        <p:spPr/>
        <p:txBody>
          <a:bodyPr/>
          <a:lstStyle/>
          <a:p>
            <a:pPr marL="0" indent="0">
              <a:buNone/>
            </a:pPr>
            <a:r>
              <a:rPr lang="en-US" dirty="0">
                <a:hlinkClick r:id="rId2"/>
              </a:rPr>
              <a:t>BFS</a:t>
            </a:r>
            <a:endParaRPr lang="en-US" dirty="0"/>
          </a:p>
          <a:p>
            <a:pPr marL="0" indent="0">
              <a:buNone/>
            </a:pPr>
            <a:r>
              <a:rPr lang="en-US" dirty="0">
                <a:hlinkClick r:id="rId3"/>
              </a:rPr>
              <a:t>The Maze</a:t>
            </a:r>
            <a:endParaRPr lang="en-US" dirty="0"/>
          </a:p>
          <a:p>
            <a:pPr marL="0" indent="0">
              <a:buNone/>
            </a:pPr>
            <a:r>
              <a:rPr lang="en-US" dirty="0">
                <a:hlinkClick r:id="rId4"/>
              </a:rPr>
              <a:t>Leet Code 490</a:t>
            </a:r>
            <a:endParaRPr lang="en-US" dirty="0"/>
          </a:p>
        </p:txBody>
      </p:sp>
    </p:spTree>
    <p:extLst>
      <p:ext uri="{BB962C8B-B14F-4D97-AF65-F5344CB8AC3E}">
        <p14:creationId xmlns:p14="http://schemas.microsoft.com/office/powerpoint/2010/main" val="311026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4C77A-51F7-0018-5E1D-4FDECD7A6811}"/>
              </a:ext>
            </a:extLst>
          </p:cNvPr>
          <p:cNvSpPr>
            <a:spLocks noGrp="1"/>
          </p:cNvSpPr>
          <p:nvPr>
            <p:ph idx="1"/>
          </p:nvPr>
        </p:nvSpPr>
        <p:spPr>
          <a:xfrm>
            <a:off x="838200" y="423081"/>
            <a:ext cx="10515600" cy="5753882"/>
          </a:xfrm>
        </p:spPr>
        <p:txBody>
          <a:bodyPr>
            <a:normAutofit/>
          </a:bodyPr>
          <a:lstStyle/>
          <a:p>
            <a:pPr>
              <a:spcBef>
                <a:spcPts val="1200"/>
              </a:spcBef>
            </a:pPr>
            <a:r>
              <a:rPr lang="en-US" sz="2800" b="1" dirty="0"/>
              <a:t>Depth First Traversal-Maze</a:t>
            </a:r>
          </a:p>
          <a:p>
            <a:pPr>
              <a:spcBef>
                <a:spcPts val="1200"/>
              </a:spcBef>
            </a:pPr>
            <a:r>
              <a:rPr lang="en-US" sz="2800" b="1" dirty="0"/>
              <a:t>Implementation</a:t>
            </a:r>
          </a:p>
          <a:p>
            <a:pPr>
              <a:spcBef>
                <a:spcPts val="1200"/>
              </a:spcBef>
            </a:pPr>
            <a:r>
              <a:rPr lang="en-US" sz="2800" b="1" dirty="0"/>
              <a:t>Approach 1 Depth First Search : TREE</a:t>
            </a:r>
          </a:p>
          <a:p>
            <a:pPr>
              <a:spcBef>
                <a:spcPts val="1200"/>
              </a:spcBef>
            </a:pPr>
            <a:r>
              <a:rPr lang="en-US" sz="2800" b="1" dirty="0"/>
              <a:t>Python - code</a:t>
            </a:r>
          </a:p>
          <a:p>
            <a:pPr>
              <a:spcBef>
                <a:spcPts val="1200"/>
              </a:spcBef>
            </a:pPr>
            <a:r>
              <a:rPr lang="en-US" sz="2800" b="1" dirty="0"/>
              <a:t>Test</a:t>
            </a:r>
          </a:p>
          <a:p>
            <a:pPr>
              <a:spcBef>
                <a:spcPts val="1200"/>
              </a:spcBef>
            </a:pPr>
            <a:r>
              <a:rPr lang="en-US" sz="2800" b="1" dirty="0"/>
              <a:t>Enhancement Ideas</a:t>
            </a:r>
          </a:p>
          <a:p>
            <a:pPr>
              <a:spcBef>
                <a:spcPts val="1200"/>
              </a:spcBef>
            </a:pPr>
            <a:r>
              <a:rPr lang="en-US" sz="2800" b="1" dirty="0"/>
              <a:t> Conclusion</a:t>
            </a:r>
          </a:p>
          <a:p>
            <a:pPr>
              <a:spcBef>
                <a:spcPts val="1200"/>
              </a:spcBef>
            </a:pPr>
            <a:r>
              <a:rPr lang="en-US" sz="2800" b="1" dirty="0"/>
              <a:t>References</a:t>
            </a:r>
          </a:p>
          <a:p>
            <a:endParaRPr lang="en-US" dirty="0"/>
          </a:p>
        </p:txBody>
      </p:sp>
    </p:spTree>
    <p:extLst>
      <p:ext uri="{BB962C8B-B14F-4D97-AF65-F5344CB8AC3E}">
        <p14:creationId xmlns:p14="http://schemas.microsoft.com/office/powerpoint/2010/main" val="250482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DC00-343A-889B-4A6C-06EC09E47F75}"/>
              </a:ext>
            </a:extLst>
          </p:cNvPr>
          <p:cNvSpPr>
            <a:spLocks noGrp="1"/>
          </p:cNvSpPr>
          <p:nvPr>
            <p:ph type="title"/>
          </p:nvPr>
        </p:nvSpPr>
        <p:spPr/>
        <p:txBody>
          <a:bodyPr/>
          <a:lstStyle/>
          <a:p>
            <a:r>
              <a:rPr lang="en-US" b="1" dirty="0"/>
              <a:t>Problem Description</a:t>
            </a:r>
          </a:p>
        </p:txBody>
      </p:sp>
      <p:sp>
        <p:nvSpPr>
          <p:cNvPr id="3" name="Content Placeholder 2">
            <a:extLst>
              <a:ext uri="{FF2B5EF4-FFF2-40B4-BE49-F238E27FC236}">
                <a16:creationId xmlns:a16="http://schemas.microsoft.com/office/drawing/2014/main" id="{28966766-307D-01FE-CED9-BE08C64F5C77}"/>
              </a:ext>
            </a:extLst>
          </p:cNvPr>
          <p:cNvSpPr>
            <a:spLocks noGrp="1"/>
          </p:cNvSpPr>
          <p:nvPr>
            <p:ph idx="1"/>
          </p:nvPr>
        </p:nvSpPr>
        <p:spPr/>
        <p:txBody>
          <a:bodyPr/>
          <a:lstStyle/>
          <a:p>
            <a:r>
              <a:rPr lang="en-US" sz="1800" b="1" dirty="0">
                <a:solidFill>
                  <a:srgbClr val="000000"/>
                </a:solidFill>
                <a:effectLst/>
                <a:latin typeface="Arial" panose="020B0604020202020204" pitchFamily="34" charset="0"/>
                <a:ea typeface="Arial" panose="020B0604020202020204" pitchFamily="34" charset="0"/>
              </a:rPr>
              <a:t>Robot - Clear Route (Street, Highway)</a:t>
            </a:r>
            <a:endParaRPr lang="en-US" sz="1800" b="1" dirty="0">
              <a:solidFill>
                <a:srgbClr val="1A1A1A"/>
              </a:solidFill>
              <a:effectLst/>
              <a:latin typeface="Calibri" panose="020F0502020204030204" pitchFamily="34" charset="0"/>
              <a:ea typeface="Calibri" panose="020F0502020204030204" pitchFamily="34" charset="0"/>
            </a:endParaRPr>
          </a:p>
          <a:p>
            <a:pPr marL="0" indent="0">
              <a:buNone/>
            </a:pPr>
            <a:endParaRPr lang="en-US" dirty="0"/>
          </a:p>
        </p:txBody>
      </p:sp>
      <p:sp>
        <p:nvSpPr>
          <p:cNvPr id="23" name="Rectangle 20">
            <a:extLst>
              <a:ext uri="{FF2B5EF4-FFF2-40B4-BE49-F238E27FC236}">
                <a16:creationId xmlns:a16="http://schemas.microsoft.com/office/drawing/2014/main" id="{13B9625F-B428-FF40-B0AB-11128A92DC3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21">
            <a:extLst>
              <a:ext uri="{FF2B5EF4-FFF2-40B4-BE49-F238E27FC236}">
                <a16:creationId xmlns:a16="http://schemas.microsoft.com/office/drawing/2014/main" id="{BF1182A7-128F-1C8F-484B-B1E0E70219B4}"/>
              </a:ext>
            </a:extLst>
          </p:cNvPr>
          <p:cNvSpPr>
            <a:spLocks noChangeArrowheads="1"/>
          </p:cNvSpPr>
          <p:nvPr/>
        </p:nvSpPr>
        <p:spPr bwMode="auto">
          <a:xfrm>
            <a:off x="1017882" y="2176703"/>
            <a:ext cx="9114995"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br>
            <a:r>
              <a:rPr kumimoji="0" lang="en-US" altLang="en-US" sz="2000" b="0" i="0" u="none" strike="noStrike" cap="none" normalizeH="0" baseline="0" dirty="0">
                <a:ln>
                  <a:noFill/>
                </a:ln>
                <a:solidFill>
                  <a:srgbClr val="000000"/>
                </a:solidFill>
                <a:effectLst/>
                <a:ea typeface="Calibri" panose="020F0502020204030204" pitchFamily="34" charset="0"/>
              </a:rPr>
              <a:t>The planner's problem is then to find a sequence of stances in L which take the robot from the start to the goal, such that the stances and the surfaces. It requires a clear path from start and can go as far as it can, and backtracks until it finds an unexplored path and then explore it step by step.</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1991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2C079-54E7-5890-6169-33710522DC02}"/>
              </a:ext>
            </a:extLst>
          </p:cNvPr>
          <p:cNvSpPr>
            <a:spLocks noGrp="1"/>
          </p:cNvSpPr>
          <p:nvPr>
            <p:ph idx="1"/>
          </p:nvPr>
        </p:nvSpPr>
        <p:spPr>
          <a:xfrm>
            <a:off x="838200" y="1064525"/>
            <a:ext cx="10515600" cy="1501254"/>
          </a:xfrm>
        </p:spPr>
        <p:txBody>
          <a:bodyPr/>
          <a:lstStyle/>
          <a:p>
            <a:pPr marL="0" indent="0">
              <a:buNone/>
            </a:pPr>
            <a:r>
              <a:rPr lang="en-US" sz="1800" b="1" dirty="0">
                <a:solidFill>
                  <a:srgbClr val="000000"/>
                </a:solidFill>
                <a:effectLst/>
                <a:latin typeface="Arial" panose="020B0604020202020204" pitchFamily="34" charset="0"/>
                <a:ea typeface="Arial" panose="020B0604020202020204" pitchFamily="34" charset="0"/>
              </a:rPr>
              <a:t>Self Driving Car- Unclear Route (Hotel, Hospital)</a:t>
            </a:r>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r>
              <a:rPr lang="en-US" sz="2000" dirty="0">
                <a:solidFill>
                  <a:srgbClr val="000000"/>
                </a:solidFill>
                <a:effectLst/>
                <a:latin typeface="Calibri" panose="020F0502020204030204" pitchFamily="34" charset="0"/>
                <a:ea typeface="Calibri" panose="020F0502020204030204" pitchFamily="34" charset="0"/>
              </a:rPr>
              <a:t>While the self driving car detects curbs and other vehicles when parking. Its like while rolling in an empty space until it detects any hurdle or curb. Self driving cars are looking for available space move in that direction until it achieve its desired path.</a:t>
            </a:r>
          </a:p>
          <a:p>
            <a:endParaRPr lang="en-US" dirty="0"/>
          </a:p>
        </p:txBody>
      </p:sp>
    </p:spTree>
    <p:extLst>
      <p:ext uri="{BB962C8B-B14F-4D97-AF65-F5344CB8AC3E}">
        <p14:creationId xmlns:p14="http://schemas.microsoft.com/office/powerpoint/2010/main" val="12771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26BF-5CD7-D03D-C165-7CE14643753D}"/>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BE60015B-C37C-A9FC-9D5D-F61F87BF651F}"/>
              </a:ext>
            </a:extLst>
          </p:cNvPr>
          <p:cNvSpPr>
            <a:spLocks noGrp="1"/>
          </p:cNvSpPr>
          <p:nvPr>
            <p:ph idx="1"/>
          </p:nvPr>
        </p:nvSpPr>
        <p:spPr>
          <a:xfrm>
            <a:off x="838199" y="1484431"/>
            <a:ext cx="10885227" cy="2132226"/>
          </a:xfrm>
        </p:spPr>
        <p:txBody>
          <a:bodyPr>
            <a:normAutofit/>
          </a:bodyPr>
          <a:lstStyle/>
          <a:p>
            <a:r>
              <a:rPr lang="en-US" dirty="0"/>
              <a:t>Breadth First Approach has been used to get the shortest path for ball. Breadth First Search (BFS) algorithm traverses a graph in a </a:t>
            </a:r>
            <a:r>
              <a:rPr lang="en-US" dirty="0" err="1"/>
              <a:t>breadthward</a:t>
            </a:r>
            <a:r>
              <a:rPr lang="en-US" dirty="0"/>
              <a:t> motion and uses a queue to remember to get the next vertex to start a search, when a dead end occurs in any iteration</a:t>
            </a:r>
          </a:p>
        </p:txBody>
      </p:sp>
    </p:spTree>
    <p:extLst>
      <p:ext uri="{BB962C8B-B14F-4D97-AF65-F5344CB8AC3E}">
        <p14:creationId xmlns:p14="http://schemas.microsoft.com/office/powerpoint/2010/main" val="65567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9183-6521-B76F-3A65-2F033C77A96D}"/>
              </a:ext>
            </a:extLst>
          </p:cNvPr>
          <p:cNvSpPr>
            <a:spLocks noGrp="1"/>
          </p:cNvSpPr>
          <p:nvPr>
            <p:ph type="title"/>
          </p:nvPr>
        </p:nvSpPr>
        <p:spPr/>
        <p:txBody>
          <a:bodyPr/>
          <a:lstStyle/>
          <a:p>
            <a:r>
              <a:rPr lang="en-US" b="1" dirty="0"/>
              <a:t>Identify Problem</a:t>
            </a:r>
          </a:p>
        </p:txBody>
      </p:sp>
      <p:sp>
        <p:nvSpPr>
          <p:cNvPr id="3" name="Content Placeholder 2">
            <a:extLst>
              <a:ext uri="{FF2B5EF4-FFF2-40B4-BE49-F238E27FC236}">
                <a16:creationId xmlns:a16="http://schemas.microsoft.com/office/drawing/2014/main" id="{26122A17-6A81-12CA-3334-EAEF0BC71511}"/>
              </a:ext>
            </a:extLst>
          </p:cNvPr>
          <p:cNvSpPr>
            <a:spLocks noGrp="1"/>
          </p:cNvSpPr>
          <p:nvPr>
            <p:ph idx="1"/>
          </p:nvPr>
        </p:nvSpPr>
        <p:spPr>
          <a:xfrm>
            <a:off x="838200" y="1378424"/>
            <a:ext cx="10515600" cy="4798539"/>
          </a:xfrm>
        </p:spPr>
        <p:txBody>
          <a:bodyPr/>
          <a:lstStyle/>
          <a:p>
            <a:pPr marL="0" indent="0">
              <a:buNone/>
            </a:pPr>
            <a:r>
              <a:rPr lang="en-US" dirty="0"/>
              <a:t>1 = Walkable Path</a:t>
            </a:r>
          </a:p>
          <a:p>
            <a:pPr marL="0" indent="0">
              <a:buNone/>
            </a:pPr>
            <a:r>
              <a:rPr lang="en-US" dirty="0"/>
              <a:t>0 = Non-walkable Path</a:t>
            </a:r>
          </a:p>
          <a:p>
            <a:pPr marL="0" indent="0">
              <a:buNone/>
            </a:pPr>
            <a:r>
              <a:rPr lang="en-US" dirty="0"/>
              <a:t>S = Starting point (start will be (0,0))</a:t>
            </a:r>
          </a:p>
          <a:p>
            <a:pPr marL="0" indent="0">
              <a:buNone/>
            </a:pPr>
            <a:r>
              <a:rPr lang="en-US" dirty="0"/>
              <a:t>D = Destination</a:t>
            </a:r>
          </a:p>
          <a:p>
            <a:pPr marL="0" indent="0">
              <a:buNone/>
            </a:pPr>
            <a:r>
              <a:rPr lang="en-US" dirty="0"/>
              <a:t>When you see problem first thing should come to your mind is what if starting point is not walkable(0) if it is not walkable then you should immediately return False or Not possible. </a:t>
            </a:r>
          </a:p>
          <a:p>
            <a:pPr marL="0" indent="0">
              <a:buNone/>
            </a:pPr>
            <a:r>
              <a:rPr lang="en-US" dirty="0"/>
              <a:t>If the ball doesn't stop at destination because the ball is rolling through all cell, It means there is no possible way for ball.</a:t>
            </a:r>
          </a:p>
          <a:p>
            <a:pPr marL="0" indent="0">
              <a:buNone/>
            </a:pPr>
            <a:endParaRPr lang="en-US" dirty="0"/>
          </a:p>
        </p:txBody>
      </p:sp>
    </p:spTree>
    <p:extLst>
      <p:ext uri="{BB962C8B-B14F-4D97-AF65-F5344CB8AC3E}">
        <p14:creationId xmlns:p14="http://schemas.microsoft.com/office/powerpoint/2010/main" val="48252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0D47-912E-49EC-5C17-95F8685971DF}"/>
              </a:ext>
            </a:extLst>
          </p:cNvPr>
          <p:cNvSpPr>
            <a:spLocks noGrp="1"/>
          </p:cNvSpPr>
          <p:nvPr>
            <p:ph type="title"/>
          </p:nvPr>
        </p:nvSpPr>
        <p:spPr/>
        <p:txBody>
          <a:bodyPr/>
          <a:lstStyle/>
          <a:p>
            <a:r>
              <a:rPr lang="en-US" b="1" dirty="0"/>
              <a:t>Investigation</a:t>
            </a:r>
          </a:p>
        </p:txBody>
      </p:sp>
      <p:sp>
        <p:nvSpPr>
          <p:cNvPr id="3" name="Content Placeholder 2">
            <a:extLst>
              <a:ext uri="{FF2B5EF4-FFF2-40B4-BE49-F238E27FC236}">
                <a16:creationId xmlns:a16="http://schemas.microsoft.com/office/drawing/2014/main" id="{1045AAE0-0A1B-3077-703B-1B8C0ABCEDE3}"/>
              </a:ext>
            </a:extLst>
          </p:cNvPr>
          <p:cNvSpPr>
            <a:spLocks noGrp="1"/>
          </p:cNvSpPr>
          <p:nvPr>
            <p:ph idx="1"/>
          </p:nvPr>
        </p:nvSpPr>
        <p:spPr/>
        <p:txBody>
          <a:bodyPr/>
          <a:lstStyle/>
          <a:p>
            <a:pPr marL="0" indent="0">
              <a:buNone/>
            </a:pPr>
            <a:r>
              <a:rPr lang="en-US" dirty="0"/>
              <a:t>We'll solve with two different methods:</a:t>
            </a:r>
          </a:p>
          <a:p>
            <a:pPr marL="0" indent="0">
              <a:buNone/>
            </a:pPr>
            <a:r>
              <a:rPr lang="en-US" dirty="0"/>
              <a:t>1. Depth first search </a:t>
            </a:r>
          </a:p>
          <a:p>
            <a:pPr marL="0" indent="0">
              <a:buNone/>
            </a:pPr>
            <a:r>
              <a:rPr lang="en-US" dirty="0"/>
              <a:t>2. Breadth first search</a:t>
            </a:r>
          </a:p>
          <a:p>
            <a:pPr marL="0" indent="0">
              <a:buNone/>
            </a:pPr>
            <a:r>
              <a:rPr lang="en-US" dirty="0"/>
              <a:t>If you're not concerned about memory, you can pick either. </a:t>
            </a:r>
          </a:p>
          <a:p>
            <a:pPr marL="0" indent="0">
              <a:buNone/>
            </a:pPr>
            <a:r>
              <a:rPr lang="en-US" dirty="0"/>
              <a:t>They have similar running time,  but either may greatly outperform the other on any given problem simply due to the order in which the cells are visited.</a:t>
            </a:r>
          </a:p>
          <a:p>
            <a:pPr marL="0" indent="0">
              <a:buNone/>
            </a:pPr>
            <a:r>
              <a:rPr lang="en-US" dirty="0"/>
              <a:t>However, if you're looking for the shortest path to some given cell in a general grid, use BFS , as that guarantees to find the shortest path</a:t>
            </a:r>
          </a:p>
          <a:p>
            <a:endParaRPr lang="en-US" dirty="0"/>
          </a:p>
        </p:txBody>
      </p:sp>
    </p:spTree>
    <p:extLst>
      <p:ext uri="{BB962C8B-B14F-4D97-AF65-F5344CB8AC3E}">
        <p14:creationId xmlns:p14="http://schemas.microsoft.com/office/powerpoint/2010/main" val="349329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3BB7-2ED7-486D-1A4C-14D5482CF1A0}"/>
              </a:ext>
            </a:extLst>
          </p:cNvPr>
          <p:cNvSpPr>
            <a:spLocks noGrp="1"/>
          </p:cNvSpPr>
          <p:nvPr>
            <p:ph type="title"/>
          </p:nvPr>
        </p:nvSpPr>
        <p:spPr/>
        <p:txBody>
          <a:bodyPr/>
          <a:lstStyle/>
          <a:p>
            <a:r>
              <a:rPr lang="en-US" b="1" dirty="0"/>
              <a:t>Solution</a:t>
            </a:r>
          </a:p>
        </p:txBody>
      </p:sp>
      <p:sp>
        <p:nvSpPr>
          <p:cNvPr id="3" name="Content Placeholder 2">
            <a:extLst>
              <a:ext uri="{FF2B5EF4-FFF2-40B4-BE49-F238E27FC236}">
                <a16:creationId xmlns:a16="http://schemas.microsoft.com/office/drawing/2014/main" id="{17D800D4-F7BE-D428-9911-505F2B0437D4}"/>
              </a:ext>
            </a:extLst>
          </p:cNvPr>
          <p:cNvSpPr>
            <a:spLocks noGrp="1"/>
          </p:cNvSpPr>
          <p:nvPr>
            <p:ph idx="1"/>
          </p:nvPr>
        </p:nvSpPr>
        <p:spPr>
          <a:xfrm>
            <a:off x="838200" y="1825625"/>
            <a:ext cx="10515600" cy="3114865"/>
          </a:xfrm>
        </p:spPr>
        <p:txBody>
          <a:bodyPr/>
          <a:lstStyle/>
          <a:p>
            <a:pPr marL="0" indent="0">
              <a:buNone/>
            </a:pPr>
            <a:r>
              <a:rPr lang="en-US" dirty="0"/>
              <a:t>When a maze has multiple solutions, the solver may want to find the shortest path from start to finish. </a:t>
            </a:r>
          </a:p>
          <a:p>
            <a:pPr marL="0" indent="0">
              <a:buNone/>
            </a:pPr>
            <a:r>
              <a:rPr lang="en-US" dirty="0"/>
              <a:t>There are several algorithms to find shortest paths, most of them coming from graph theory. </a:t>
            </a:r>
          </a:p>
          <a:p>
            <a:pPr marL="0" indent="0">
              <a:buNone/>
            </a:pPr>
            <a:r>
              <a:rPr lang="en-US" dirty="0"/>
              <a:t>One such algorithm finds the shortest path by implementing a  breadth first -search, while another, the A* </a:t>
            </a:r>
            <a:r>
              <a:rPr lang="en-US" dirty="0" err="1"/>
              <a:t>Algorithm,uses</a:t>
            </a:r>
            <a:r>
              <a:rPr lang="en-US" dirty="0"/>
              <a:t> a heuristic technique</a:t>
            </a:r>
          </a:p>
        </p:txBody>
      </p:sp>
    </p:spTree>
    <p:extLst>
      <p:ext uri="{BB962C8B-B14F-4D97-AF65-F5344CB8AC3E}">
        <p14:creationId xmlns:p14="http://schemas.microsoft.com/office/powerpoint/2010/main" val="3796621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1207</Words>
  <Application>Microsoft Office PowerPoint</Application>
  <PresentationFormat>Widescreen</PresentationFormat>
  <Paragraphs>142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Maze</vt:lpstr>
      <vt:lpstr>Table of Contents</vt:lpstr>
      <vt:lpstr>PowerPoint Presentation</vt:lpstr>
      <vt:lpstr>Problem Description</vt:lpstr>
      <vt:lpstr>PowerPoint Presentation</vt:lpstr>
      <vt:lpstr>Introduction</vt:lpstr>
      <vt:lpstr>Identify Problem</vt:lpstr>
      <vt:lpstr>Investigation</vt:lpstr>
      <vt:lpstr>Solution</vt:lpstr>
      <vt:lpstr>Objective</vt:lpstr>
      <vt:lpstr>Implementation</vt:lpstr>
      <vt:lpstr>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Python Code</vt:lpstr>
      <vt:lpstr>Result</vt:lpstr>
      <vt:lpstr>Enhancement Ideas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dc:title>
  <dc:creator>fawad</dc:creator>
  <cp:lastModifiedBy>fawad</cp:lastModifiedBy>
  <cp:revision>3</cp:revision>
  <dcterms:created xsi:type="dcterms:W3CDTF">2022-11-13T16:39:37Z</dcterms:created>
  <dcterms:modified xsi:type="dcterms:W3CDTF">2022-11-13T18:52:43Z</dcterms:modified>
</cp:coreProperties>
</file>