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68" r:id="rId4"/>
    <p:sldId id="266" r:id="rId5"/>
    <p:sldId id="269" r:id="rId6"/>
    <p:sldId id="267" r:id="rId7"/>
    <p:sldId id="262" r:id="rId8"/>
    <p:sldId id="259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F80C2-42FC-4D46-9871-970595A1E13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2276-3BF2-488F-A0DE-81EE00C8E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880-A6E4-404C-8256-ECC0C19A39E7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8362-2870-49C8-BAA4-66EFB18397AF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E7E0-722A-4AB1-8020-38A581ADB6F2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6095E62-05BC-4E66-B4D8-2D51857688D0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B968-EEAB-4CC0-9718-55F3FE3C295B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FC0C-DE8B-4319-9E9C-990C2D7183B4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8FC-DDE1-4F93-B962-8E930406FDC1}" type="datetime1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ED45-F6D8-4F9E-BB90-22C73ED3A992}" type="datetime1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696D-153F-485D-A9BE-5F11C3E05388}" type="datetime1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F451-83DB-4EEB-851B-0F3099CA594A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B0E2-5AE1-4B92-A5B8-D5DAC12DB22F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F358EE-D106-4341-98DF-A512375998CB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9250" y="6096000"/>
            <a:ext cx="897855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9250" y="838200"/>
            <a:ext cx="897855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10.195.45.160\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ad.plc.cwintra.com\fileshare\foldername" TargetMode="External"/><Relationship Id="rId2" Type="http://schemas.openxmlformats.org/officeDocument/2006/relationships/hyperlink" Target="file:///\\ad.plc.cwintra.com\home\home1\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304800"/>
            <a:ext cx="4637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Line Service Desk</a:t>
            </a:r>
            <a:endParaRPr lang="en-GB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078468"/>
            <a:ext cx="60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Cable &amp; Wireless applications for AD &amp; US Domain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2512"/>
              </p:ext>
            </p:extLst>
          </p:nvPr>
        </p:nvGraphicFramePr>
        <p:xfrm>
          <a:off x="2819400" y="1752600"/>
          <a:ext cx="2933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562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 Domain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Vodafone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Domain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WWC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TPS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2819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Service Support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22057"/>
              </p:ext>
            </p:extLst>
          </p:nvPr>
        </p:nvGraphicFramePr>
        <p:xfrm>
          <a:off x="1524000" y="3352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INCIDENT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IMAC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reset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account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Troubleshooting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Raise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Ticket for both Incident and IMAC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ABF0-1ADD-4E2E-8A93-55BF2566F566}" type="datetime1">
              <a:rPr lang="en-US" smtClean="0"/>
              <a:t>4/5/2017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Vodafone/FSD/Training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6687" y="348593"/>
            <a:ext cx="56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 IT – IMAC</a:t>
            </a:r>
            <a:endParaRPr lang="en-GB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14400"/>
            <a:ext cx="2057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Application Access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2062371"/>
            <a:ext cx="11450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/>
              <a:t>1. Amend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2. Grant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3. Remove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218197" y="4774049"/>
            <a:ext cx="251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1. AD</a:t>
            </a:r>
          </a:p>
          <a:p>
            <a:r>
              <a:rPr lang="en-US" dirty="0" smtClean="0"/>
              <a:t>2. Content server</a:t>
            </a:r>
            <a:endParaRPr lang="en-US" dirty="0"/>
          </a:p>
          <a:p>
            <a:r>
              <a:rPr lang="en-US" dirty="0" smtClean="0"/>
              <a:t>3. Amdocs CRM</a:t>
            </a:r>
          </a:p>
          <a:p>
            <a:r>
              <a:rPr lang="en-US" dirty="0" smtClean="0"/>
              <a:t>4. Just Click IT</a:t>
            </a:r>
          </a:p>
          <a:p>
            <a:r>
              <a:rPr lang="en-US" dirty="0" smtClean="0"/>
              <a:t>5. Amdocs SPT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440668"/>
            <a:ext cx="162655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Leaver request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883223"/>
            <a:ext cx="44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Raise ticket only prior to 5days of user leaving date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41910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Out of 8 INC Only 3 we have to do to remove user </a:t>
            </a:r>
          </a:p>
          <a:p>
            <a:r>
              <a:rPr 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from following application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452232" y="838200"/>
            <a:ext cx="1" cy="5224187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931039"/>
            <a:ext cx="170033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Service request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1762780"/>
            <a:ext cx="346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Provide access for specific part for account already exist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371600"/>
            <a:ext cx="3463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For new account creation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1749623"/>
            <a:ext cx="3463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Types of services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3429000"/>
            <a:ext cx="215693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Non-standard request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0600" y="4088249"/>
            <a:ext cx="4114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Incase, not having standard process for particular application raise through non standard by providing detail statement on user query</a:t>
            </a:r>
          </a:p>
          <a:p>
            <a:endParaRPr lang="en-US" dirty="0"/>
          </a:p>
          <a:p>
            <a:r>
              <a:rPr lang="en-US" dirty="0" smtClean="0"/>
              <a:t>SLA : 20 Business working days   </a:t>
            </a:r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773" y="3352800"/>
            <a:ext cx="9081402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2469075"/>
            <a:ext cx="2912918" cy="35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SLA : 5</a:t>
            </a:r>
            <a:r>
              <a:rPr lang="en-US" dirty="0" smtClean="0"/>
              <a:t> </a:t>
            </a:r>
            <a:r>
              <a:rPr lang="en-US" dirty="0"/>
              <a:t>Business working days   </a:t>
            </a:r>
            <a:endParaRPr lang="en-GB" dirty="0"/>
          </a:p>
          <a:p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06D7-A170-40DA-853D-31F1B1D18383}" type="datetime1">
              <a:rPr lang="en-US" smtClean="0"/>
              <a:t>4/5/2017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000" dirty="0"/>
              <a:t>Technical provisioning </a:t>
            </a:r>
            <a:r>
              <a:rPr lang="en-US" sz="2000" dirty="0" smtClean="0"/>
              <a:t>support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0541" y="1216223"/>
            <a:ext cx="352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: </a:t>
            </a:r>
            <a:r>
              <a:rPr lang="en-US" sz="1400" u="sng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https://tps2.internal.vodafone.com</a:t>
            </a:r>
            <a:endParaRPr lang="en-GB" sz="1400" u="sng" dirty="0">
              <a:solidFill>
                <a:srgbClr val="0000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524000"/>
            <a:ext cx="26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000" dirty="0" smtClean="0"/>
              <a:t>World Wide Connect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0541" y="1902023"/>
            <a:ext cx="352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: </a:t>
            </a:r>
            <a:r>
              <a:rPr lang="en-US" sz="1400" u="sng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https://enterprise.wwc.cwintra.com</a:t>
            </a:r>
            <a:endParaRPr lang="en-GB" sz="1400" u="sng" dirty="0">
              <a:solidFill>
                <a:srgbClr val="0000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2683" y="356209"/>
            <a:ext cx="2202140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endParaRPr lang="en-GB" sz="2800" dirty="0">
              <a:solidFill>
                <a:srgbClr val="0000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572" y="2209800"/>
            <a:ext cx="2744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Password documents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587823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\\10.195.45.160\IT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desk\passwords for SD</a:t>
            </a:r>
            <a:endParaRPr lang="en-GB" sz="1400" u="sng" dirty="0">
              <a:solidFill>
                <a:srgbClr val="0000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2209-1093-4946-B08E-74EF97E81D7B}" type="datetime1">
              <a:rPr lang="en-US" smtClean="0"/>
              <a:t>4/5/2017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6968" y="285416"/>
            <a:ext cx="3952864" cy="55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Wide Connect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002268"/>
            <a:ext cx="352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Domain : </a:t>
            </a:r>
            <a:r>
              <a:rPr lang="en-US" u="sng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ad.plc.cwintra.com</a:t>
            </a:r>
            <a:endParaRPr lang="en-GB" u="sng" dirty="0">
              <a:solidFill>
                <a:srgbClr val="0000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3626"/>
              </p:ext>
            </p:extLst>
          </p:nvPr>
        </p:nvGraphicFramePr>
        <p:xfrm>
          <a:off x="3048000" y="1778000"/>
          <a:ext cx="26670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rgbClr val="0000D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General</a:t>
                      </a:r>
                      <a:r>
                        <a:rPr lang="en-US" sz="1800" b="0" kern="1200" baseline="0" dirty="0" smtClean="0">
                          <a:solidFill>
                            <a:srgbClr val="0000D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information</a:t>
                      </a:r>
                      <a:endParaRPr lang="en-GB" sz="1800" b="0" kern="1200" dirty="0">
                        <a:solidFill>
                          <a:srgbClr val="0000D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D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status</a:t>
                      </a:r>
                      <a:endParaRPr lang="en-GB" dirty="0">
                        <a:solidFill>
                          <a:srgbClr val="0000D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D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access</a:t>
                      </a:r>
                      <a:endParaRPr lang="en-GB" dirty="0">
                        <a:solidFill>
                          <a:srgbClr val="0000D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D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 path</a:t>
                      </a:r>
                      <a:endParaRPr lang="en-GB" dirty="0">
                        <a:solidFill>
                          <a:srgbClr val="0000D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D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access CWW app</a:t>
                      </a:r>
                      <a:endParaRPr lang="en-GB" dirty="0">
                        <a:solidFill>
                          <a:srgbClr val="0000D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0780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drive path : </a:t>
            </a:r>
            <a:r>
              <a:rPr lang="en-US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\\ad.plc.cwintra.com\home\home1\W</a:t>
            </a:r>
            <a:r>
              <a:rPr lang="en-US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(Full access)</a:t>
            </a:r>
          </a:p>
          <a:p>
            <a:r>
              <a:rPr lang="en-US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Drive path : </a:t>
            </a:r>
            <a:r>
              <a:rPr lang="en-US" u="sng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\\ad.plc.cwintra.com\fileshare\foldername</a:t>
            </a:r>
            <a:r>
              <a:rPr lang="en-US" u="sng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(based on mirror)</a:t>
            </a:r>
            <a:endParaRPr lang="en-GB" dirty="0">
              <a:solidFill>
                <a:srgbClr val="0000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035" y="5117068"/>
            <a:ext cx="387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team : UK-EIT server support</a:t>
            </a:r>
            <a:endParaRPr lang="en-GB" u="sng" dirty="0">
              <a:solidFill>
                <a:srgbClr val="0000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EE92-4A17-44E6-895C-90653A51E00B}" type="datetime1">
              <a:rPr lang="en-US" smtClean="0"/>
              <a:t>4/5/2017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93330" y="939225"/>
            <a:ext cx="2770909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SRV account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6968" y="285416"/>
            <a:ext cx="3952864" cy="55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Wide Connect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8993" y="966930"/>
            <a:ext cx="2290007" cy="53161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 account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17696"/>
              </p:ext>
            </p:extLst>
          </p:nvPr>
        </p:nvGraphicFramePr>
        <p:xfrm>
          <a:off x="666750" y="1619250"/>
          <a:ext cx="337185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Worksheet" r:id="rId3" imgW="3371951" imgH="4400468" progId="Excel.Sheet.12">
                  <p:embed/>
                </p:oleObj>
              </mc:Choice>
              <mc:Fallback>
                <p:oleObj name="Worksheet" r:id="rId3" imgW="3371951" imgH="44004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750" y="1619250"/>
                        <a:ext cx="3371850" cy="440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065755"/>
              </p:ext>
            </p:extLst>
          </p:nvPr>
        </p:nvGraphicFramePr>
        <p:xfrm>
          <a:off x="5410200" y="2286000"/>
          <a:ext cx="33718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Worksheet" r:id="rId5" imgW="3371951" imgH="2666975" progId="Excel.Sheet.12">
                  <p:embed/>
                </p:oleObj>
              </mc:Choice>
              <mc:Fallback>
                <p:oleObj name="Worksheet" r:id="rId5" imgW="3371951" imgH="26669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2286000"/>
                        <a:ext cx="337185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CFC9-A29D-4109-921B-049522F44E88}" type="datetime1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285416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provisioning support</a:t>
            </a:r>
            <a:endParaRPr lang="en-US" sz="32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94512"/>
              </p:ext>
            </p:extLst>
          </p:nvPr>
        </p:nvGraphicFramePr>
        <p:xfrm>
          <a:off x="2895600" y="1828800"/>
          <a:ext cx="30480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rgbClr val="0000D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General properties</a:t>
                      </a:r>
                      <a:endParaRPr lang="en-GB" sz="1800" b="0" kern="1200" dirty="0">
                        <a:solidFill>
                          <a:srgbClr val="0000D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D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Exchange properties</a:t>
                      </a:r>
                      <a:endParaRPr lang="en-GB" dirty="0">
                        <a:solidFill>
                          <a:srgbClr val="0000D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D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Mail flow settings</a:t>
                      </a:r>
                      <a:endParaRPr lang="en-GB" dirty="0">
                        <a:solidFill>
                          <a:srgbClr val="0000D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D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en-GB" dirty="0">
                        <a:solidFill>
                          <a:srgbClr val="0000D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D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Terminal service properties</a:t>
                      </a:r>
                      <a:endParaRPr lang="en-GB" dirty="0">
                        <a:solidFill>
                          <a:srgbClr val="0000D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F4C1-F1C0-45C9-ABA2-8803F48D2F8A}" type="datetime1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228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b/w TPS and AD password</a:t>
            </a:r>
            <a:endParaRPr lang="en-US" sz="32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96198"/>
              </p:ext>
            </p:extLst>
          </p:nvPr>
        </p:nvGraphicFramePr>
        <p:xfrm>
          <a:off x="2209800" y="2133600"/>
          <a:ext cx="39506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478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login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WWC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Lync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Mozart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Vodafone Hub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site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remedy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Netvis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locker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Ibill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182469"/>
            <a:ext cx="4495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resetting password on AD &amp; TPS ,it effects following application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278-DA8F-412B-B51A-7B98076FBF4B}" type="datetime1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6687" y="348593"/>
            <a:ext cx="5611091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Line Service Desk – UK IT</a:t>
            </a:r>
            <a:endParaRPr lang="en-GB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19200"/>
            <a:ext cx="4637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 ticket for :</a:t>
            </a:r>
            <a:endParaRPr lang="en-GB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6987" y="1948046"/>
            <a:ext cx="135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dirty="0"/>
              <a:t>INCIDENT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32467" y="1751112"/>
            <a:ext cx="162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91439" y="1905001"/>
            <a:ext cx="1001535" cy="457200"/>
            <a:chOff x="4713465" y="1676400"/>
            <a:chExt cx="1001535" cy="4572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713465" y="1913965"/>
              <a:ext cx="468135" cy="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81600" y="1676400"/>
              <a:ext cx="0" cy="45720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181600" y="2133600"/>
              <a:ext cx="533400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181600" y="1676400"/>
              <a:ext cx="533400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619020" y="2214283"/>
            <a:ext cx="162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reset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1978" y="3203377"/>
            <a:ext cx="84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dirty="0" smtClean="0"/>
              <a:t>IMAC</a:t>
            </a:r>
            <a:endParaRPr lang="en-GB" sz="1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79865" y="3431977"/>
            <a:ext cx="468135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8000" y="3431977"/>
            <a:ext cx="0" cy="4572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48000" y="3889177"/>
            <a:ext cx="533400" cy="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8000" y="3431977"/>
            <a:ext cx="533400" cy="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48000" y="2974777"/>
            <a:ext cx="533400" cy="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48000" y="2974777"/>
            <a:ext cx="0" cy="4572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81400" y="2819400"/>
            <a:ext cx="162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access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1400" y="3276600"/>
            <a:ext cx="162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Non-Standard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81400" y="3735288"/>
            <a:ext cx="162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request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" y="838200"/>
            <a:ext cx="38884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000" dirty="0"/>
              <a:t>IN GO REMEDY Under UK - IT</a:t>
            </a:r>
            <a:endParaRPr lang="en-GB" sz="20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048000" y="3886200"/>
            <a:ext cx="0" cy="4572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48000" y="4343400"/>
            <a:ext cx="533400" cy="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87642" y="4189511"/>
            <a:ext cx="162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Leaver request</a:t>
            </a:r>
          </a:p>
        </p:txBody>
      </p:sp>
      <p:sp>
        <p:nvSpPr>
          <p:cNvPr id="40" name="Cloud Callout 39"/>
          <p:cNvSpPr/>
          <p:nvPr/>
        </p:nvSpPr>
        <p:spPr>
          <a:xfrm>
            <a:off x="6248400" y="1148090"/>
            <a:ext cx="2362200" cy="1290310"/>
          </a:xfrm>
          <a:prstGeom prst="cloudCallout">
            <a:avLst>
              <a:gd name="adj1" fmla="val -48887"/>
              <a:gd name="adj2" fmla="val 67238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 </a:t>
            </a:r>
          </a:p>
          <a:p>
            <a:r>
              <a:rPr lang="en-US" sz="1200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Std   - 20 days</a:t>
            </a:r>
          </a:p>
          <a:p>
            <a:r>
              <a:rPr lang="en-US" sz="1200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      -5Busi days</a:t>
            </a:r>
          </a:p>
          <a:p>
            <a:r>
              <a:rPr lang="en-US" sz="1200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 reset - 1Hr</a:t>
            </a:r>
            <a:endParaRPr lang="en-GB" sz="1200" dirty="0">
              <a:solidFill>
                <a:srgbClr val="0000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4724400"/>
            <a:ext cx="5410200" cy="9018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 group     : Service desk IT OPS UK</a:t>
            </a:r>
          </a:p>
          <a:p>
            <a:r>
              <a:rPr lang="en-US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 group : Service desk IT OPS UK (Incident)</a:t>
            </a:r>
          </a:p>
          <a:p>
            <a:r>
              <a:rPr lang="en-US" dirty="0" smtClean="0">
                <a:solidFill>
                  <a:srgbClr val="00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Service request IT OPS UK (IMAC)</a:t>
            </a:r>
          </a:p>
          <a:p>
            <a:endParaRPr lang="en-GB" dirty="0">
              <a:solidFill>
                <a:srgbClr val="0000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3DC-25EF-4D6B-AD23-012293290DFA}" type="datetime1">
              <a:rPr lang="en-US" smtClean="0"/>
              <a:t>4/5/2017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062335"/>
            <a:ext cx="326326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troubleshooting</a:t>
            </a:r>
            <a:endParaRPr lang="en-US" sz="24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77050"/>
              </p:ext>
            </p:extLst>
          </p:nvPr>
        </p:nvGraphicFramePr>
        <p:xfrm>
          <a:off x="304800" y="1657350"/>
          <a:ext cx="8458201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3" imgW="9124849" imgH="2990924" progId="Excel.Sheet.12">
                  <p:embed/>
                </p:oleObj>
              </mc:Choice>
              <mc:Fallback>
                <p:oleObj name="Worksheet" r:id="rId3" imgW="9124849" imgH="29909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657350"/>
                        <a:ext cx="8458201" cy="299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46687" y="348593"/>
            <a:ext cx="56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 IT - INCIDENT</a:t>
            </a:r>
            <a:endParaRPr lang="en-GB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34D-3D9D-4246-90EE-5FED4F3E4C0B}" type="datetime1">
              <a:rPr lang="en-US" smtClean="0"/>
              <a:t>4/5/2017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6687" y="348593"/>
            <a:ext cx="56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 IT – Password reset</a:t>
            </a:r>
            <a:endParaRPr lang="en-GB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885200"/>
              </p:ext>
            </p:extLst>
          </p:nvPr>
        </p:nvGraphicFramePr>
        <p:xfrm>
          <a:off x="381000" y="1447800"/>
          <a:ext cx="841533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Worksheet" r:id="rId3" imgW="8296224" imgH="3619369" progId="Excel.Sheet.12">
                  <p:embed/>
                </p:oleObj>
              </mc:Choice>
              <mc:Fallback>
                <p:oleObj name="Worksheet" r:id="rId3" imgW="8296224" imgH="36193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447800"/>
                        <a:ext cx="8415338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914400"/>
            <a:ext cx="184436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000" dirty="0"/>
              <a:t>Password Reset</a:t>
            </a:r>
            <a:endParaRPr lang="en-GB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DEB-E7AC-4F2C-A1D9-D4DE271787D4}" type="datetime1">
              <a:rPr lang="en-US" smtClean="0"/>
              <a:t>4/5/2017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Vodafone/FSD/Training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(4:3)</PresentationFormat>
  <Paragraphs>130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Microsoft Excel Worksheet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R88, Jawahar, Vodafone Group (External)</dc:creator>
  <cp:lastModifiedBy>R88, Jawahar, Vodafone Group (External)</cp:lastModifiedBy>
  <cp:revision>20</cp:revision>
  <dcterms:created xsi:type="dcterms:W3CDTF">2006-08-16T00:00:00Z</dcterms:created>
  <dcterms:modified xsi:type="dcterms:W3CDTF">2017-04-05T11:01:20Z</dcterms:modified>
</cp:coreProperties>
</file>