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8" r:id="rId3"/>
    <p:sldId id="257" r:id="rId4"/>
    <p:sldId id="260" r:id="rId5"/>
    <p:sldId id="264" r:id="rId6"/>
    <p:sldId id="265" r:id="rId7"/>
    <p:sldId id="269" r:id="rId8"/>
    <p:sldId id="272" r:id="rId9"/>
    <p:sldId id="273" r:id="rId10"/>
    <p:sldId id="279" r:id="rId11"/>
    <p:sldId id="266" r:id="rId12"/>
    <p:sldId id="267" r:id="rId13"/>
    <p:sldId id="268" r:id="rId14"/>
    <p:sldId id="278" r:id="rId15"/>
    <p:sldId id="270" r:id="rId16"/>
    <p:sldId id="271" r:id="rId17"/>
    <p:sldId id="284" r:id="rId18"/>
    <p:sldId id="285" r:id="rId19"/>
    <p:sldId id="274" r:id="rId20"/>
    <p:sldId id="281" r:id="rId21"/>
    <p:sldId id="275" r:id="rId22"/>
    <p:sldId id="282" r:id="rId23"/>
    <p:sldId id="277" r:id="rId24"/>
    <p:sldId id="286" r:id="rId25"/>
    <p:sldId id="276" r:id="rId26"/>
    <p:sldId id="288" r:id="rId27"/>
    <p:sldId id="287" r:id="rId28"/>
    <p:sldId id="289" r:id="rId29"/>
    <p:sldId id="29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914B41-7740-D933-F2BE-0E2F7D4CA6FC}" v="4" dt="2024-05-02T16:55:26.960"/>
    <p1510:client id="{52324AEC-736D-52DF-F948-9801D46A3D04}" v="1921" dt="2024-05-02T19:45:33.981"/>
    <p1510:client id="{5A75DB93-7F62-7FCB-6541-7E9E2FF79BE6}" v="160" dt="2024-05-02T17:20:55.902"/>
    <p1510:client id="{794DEAE1-71F3-0940-BB54-383F7E6ECD15}" v="79" dt="2024-05-02T19:30:21.143"/>
    <p1510:client id="{8BD0CB86-344A-5DEE-DB2C-EA8C02A08B6B}" v="4" dt="2024-05-02T03:33:51.0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5/3/2024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4413171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22067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6761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08694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438664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177710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60005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extLst>
      <p:ext uri="{BB962C8B-B14F-4D97-AF65-F5344CB8AC3E}">
        <p14:creationId xmlns:p14="http://schemas.microsoft.com/office/powerpoint/2010/main" val="31929568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88554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01485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50975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87569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56299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53869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43243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21587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38711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5/3/2024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174024648"/>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71F4-012E-B89C-5767-77A945089EE7}"/>
              </a:ext>
            </a:extLst>
          </p:cNvPr>
          <p:cNvSpPr>
            <a:spLocks noGrp="1"/>
          </p:cNvSpPr>
          <p:nvPr>
            <p:ph type="ctrTitle"/>
          </p:nvPr>
        </p:nvSpPr>
        <p:spPr>
          <a:xfrm>
            <a:off x="552175" y="526015"/>
            <a:ext cx="11076606" cy="1945861"/>
          </a:xfrm>
        </p:spPr>
        <p:txBody>
          <a:bodyPr>
            <a:noAutofit/>
          </a:bodyPr>
          <a:lstStyle/>
          <a:p>
            <a:r>
              <a:rPr lang="en-US" sz="6000">
                <a:latin typeface="Calibri Light"/>
                <a:ea typeface="Calibri"/>
                <a:cs typeface="Calibri"/>
              </a:rPr>
              <a:t>Insurance Premium Prediction</a:t>
            </a:r>
            <a:endParaRPr lang="en-US" sz="6000">
              <a:latin typeface="Calibri Light"/>
              <a:ea typeface="Calibri Light"/>
              <a:cs typeface="Calibri Light"/>
            </a:endParaRPr>
          </a:p>
        </p:txBody>
      </p:sp>
      <p:sp>
        <p:nvSpPr>
          <p:cNvPr id="3" name="Subtitle 2">
            <a:extLst>
              <a:ext uri="{FF2B5EF4-FFF2-40B4-BE49-F238E27FC236}">
                <a16:creationId xmlns:a16="http://schemas.microsoft.com/office/drawing/2014/main" id="{11080323-99AD-7B26-EFAE-21A05550EA40}"/>
              </a:ext>
            </a:extLst>
          </p:cNvPr>
          <p:cNvSpPr>
            <a:spLocks noGrp="1"/>
          </p:cNvSpPr>
          <p:nvPr>
            <p:ph type="subTitle" idx="1"/>
          </p:nvPr>
        </p:nvSpPr>
        <p:spPr>
          <a:xfrm>
            <a:off x="1524000" y="2895256"/>
            <a:ext cx="9144000" cy="1655762"/>
          </a:xfrm>
        </p:spPr>
        <p:txBody>
          <a:bodyPr vert="horz" lIns="91440" tIns="45720" rIns="91440" bIns="45720" rtlCol="0" anchor="t">
            <a:normAutofit/>
          </a:bodyPr>
          <a:lstStyle/>
          <a:p>
            <a:r>
              <a:rPr lang="en-US">
                <a:ea typeface="Calibri"/>
                <a:cs typeface="Calibri"/>
              </a:rPr>
              <a:t>Course Project</a:t>
            </a:r>
          </a:p>
          <a:p>
            <a:r>
              <a:rPr lang="en-US">
                <a:ea typeface="Calibri"/>
                <a:cs typeface="Calibri"/>
              </a:rPr>
              <a:t>Data Science Tools for Experimental Research</a:t>
            </a:r>
          </a:p>
          <a:p>
            <a:r>
              <a:rPr lang="en-US">
                <a:ea typeface="Calibri"/>
                <a:cs typeface="Calibri"/>
              </a:rPr>
              <a:t>Course Instructor: Dr. Lopamudra </a:t>
            </a:r>
            <a:r>
              <a:rPr lang="en-US" err="1">
                <a:ea typeface="Calibri"/>
                <a:cs typeface="Calibri"/>
              </a:rPr>
              <a:t>giri</a:t>
            </a:r>
            <a:endParaRPr lang="en-US">
              <a:ea typeface="Calibri"/>
              <a:cs typeface="Calibri"/>
            </a:endParaRPr>
          </a:p>
        </p:txBody>
      </p:sp>
      <p:sp>
        <p:nvSpPr>
          <p:cNvPr id="4" name="TextBox 3">
            <a:extLst>
              <a:ext uri="{FF2B5EF4-FFF2-40B4-BE49-F238E27FC236}">
                <a16:creationId xmlns:a16="http://schemas.microsoft.com/office/drawing/2014/main" id="{5E757F08-2AA6-4746-B83F-77224C835A01}"/>
              </a:ext>
            </a:extLst>
          </p:cNvPr>
          <p:cNvSpPr txBox="1"/>
          <p:nvPr/>
        </p:nvSpPr>
        <p:spPr>
          <a:xfrm>
            <a:off x="6473521" y="4553408"/>
            <a:ext cx="4191594" cy="15081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ea typeface="Calibri"/>
                <a:cs typeface="Calibri"/>
              </a:rPr>
              <a:t>Group Members</a:t>
            </a:r>
          </a:p>
          <a:p>
            <a:pPr marL="285750" indent="-285750">
              <a:buFont typeface="Arial"/>
              <a:buChar char="•"/>
            </a:pPr>
            <a:r>
              <a:rPr lang="en-US">
                <a:ea typeface="Calibri"/>
                <a:cs typeface="Calibri"/>
              </a:rPr>
              <a:t>Aditya Prakash            ch21btech11002</a:t>
            </a:r>
          </a:p>
          <a:p>
            <a:pPr marL="285750" indent="-285750">
              <a:buFont typeface="Arial"/>
              <a:buChar char="•"/>
            </a:pPr>
            <a:r>
              <a:rPr lang="en-US">
                <a:ea typeface="Calibri"/>
                <a:cs typeface="Calibri"/>
              </a:rPr>
              <a:t>Bhere Amol Sanjay     ch21btech11006</a:t>
            </a:r>
          </a:p>
          <a:p>
            <a:pPr marL="285750" indent="-285750">
              <a:buFont typeface="Arial"/>
              <a:buChar char="•"/>
            </a:pPr>
            <a:r>
              <a:rPr lang="en-US">
                <a:ea typeface="Calibri"/>
                <a:cs typeface="Calibri"/>
              </a:rPr>
              <a:t>Banothu Jawaharlal    ch21btech11037</a:t>
            </a:r>
          </a:p>
          <a:p>
            <a:pPr marL="285750" indent="-285750">
              <a:buFont typeface="Arial"/>
              <a:buChar char="•"/>
            </a:pPr>
            <a:r>
              <a:rPr lang="en-US" err="1">
                <a:ea typeface="Calibri"/>
                <a:cs typeface="Calibri"/>
              </a:rPr>
              <a:t>Ekshan</a:t>
            </a:r>
            <a:r>
              <a:rPr lang="en-US">
                <a:ea typeface="Calibri"/>
                <a:cs typeface="Calibri"/>
              </a:rPr>
              <a:t> Raj Verma       ch20btech11012</a:t>
            </a:r>
          </a:p>
        </p:txBody>
      </p:sp>
    </p:spTree>
    <p:extLst>
      <p:ext uri="{BB962C8B-B14F-4D97-AF65-F5344CB8AC3E}">
        <p14:creationId xmlns:p14="http://schemas.microsoft.com/office/powerpoint/2010/main" val="1225978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20C52-2D15-605F-72B4-9F457BCFBF07}"/>
              </a:ext>
            </a:extLst>
          </p:cNvPr>
          <p:cNvSpPr>
            <a:spLocks noGrp="1"/>
          </p:cNvSpPr>
          <p:nvPr>
            <p:ph type="title"/>
          </p:nvPr>
        </p:nvSpPr>
        <p:spPr>
          <a:xfrm>
            <a:off x="696533" y="448614"/>
            <a:ext cx="10831641" cy="1456267"/>
          </a:xfrm>
        </p:spPr>
        <p:txBody>
          <a:bodyPr/>
          <a:lstStyle/>
          <a:p>
            <a:pPr algn="ctr"/>
            <a:r>
              <a:rPr lang="en-US" sz="4400" b="1" dirty="0">
                <a:cs typeface="Calibri Light"/>
              </a:rPr>
              <a:t>OUTPUT VISUALIZATION</a:t>
            </a:r>
            <a:endParaRPr lang="en-US" sz="4400" b="1" dirty="0">
              <a:solidFill>
                <a:srgbClr val="000000"/>
              </a:solidFill>
              <a:cs typeface="Calibri Light"/>
            </a:endParaRPr>
          </a:p>
        </p:txBody>
      </p:sp>
      <p:pic>
        <p:nvPicPr>
          <p:cNvPr id="5" name="Content Placeholder 4" descr="A graph with blue dots&#10;&#10;Description automatically generated">
            <a:extLst>
              <a:ext uri="{FF2B5EF4-FFF2-40B4-BE49-F238E27FC236}">
                <a16:creationId xmlns:a16="http://schemas.microsoft.com/office/drawing/2014/main" id="{0927A953-B88E-6D41-5CA9-28F81239FA35}"/>
              </a:ext>
            </a:extLst>
          </p:cNvPr>
          <p:cNvPicPr>
            <a:picLocks noGrp="1" noChangeAspect="1"/>
          </p:cNvPicPr>
          <p:nvPr>
            <p:ph idx="1"/>
          </p:nvPr>
        </p:nvPicPr>
        <p:blipFill>
          <a:blip r:embed="rId2"/>
          <a:stretch>
            <a:fillRect/>
          </a:stretch>
        </p:blipFill>
        <p:spPr>
          <a:xfrm>
            <a:off x="685644" y="2069986"/>
            <a:ext cx="4756548" cy="3649133"/>
          </a:xfrm>
        </p:spPr>
      </p:pic>
      <p:pic>
        <p:nvPicPr>
          <p:cNvPr id="6" name="Picture 5" descr="A graph of blue dots&#10;&#10;Description automatically generated">
            <a:extLst>
              <a:ext uri="{FF2B5EF4-FFF2-40B4-BE49-F238E27FC236}">
                <a16:creationId xmlns:a16="http://schemas.microsoft.com/office/drawing/2014/main" id="{2307E6F3-C8DC-A796-D68C-A7D52FF696B1}"/>
              </a:ext>
            </a:extLst>
          </p:cNvPr>
          <p:cNvPicPr>
            <a:picLocks noChangeAspect="1"/>
          </p:cNvPicPr>
          <p:nvPr/>
        </p:nvPicPr>
        <p:blipFill>
          <a:blip r:embed="rId3"/>
          <a:stretch>
            <a:fillRect/>
          </a:stretch>
        </p:blipFill>
        <p:spPr>
          <a:xfrm>
            <a:off x="6664796" y="2069884"/>
            <a:ext cx="4834839" cy="3644987"/>
          </a:xfrm>
          <a:prstGeom prst="rect">
            <a:avLst/>
          </a:prstGeom>
        </p:spPr>
      </p:pic>
      <p:sp>
        <p:nvSpPr>
          <p:cNvPr id="8" name="TextBox 7">
            <a:extLst>
              <a:ext uri="{FF2B5EF4-FFF2-40B4-BE49-F238E27FC236}">
                <a16:creationId xmlns:a16="http://schemas.microsoft.com/office/drawing/2014/main" id="{03F211AE-D9BA-EB3E-09FD-9085B9CB2DD3}"/>
              </a:ext>
            </a:extLst>
          </p:cNvPr>
          <p:cNvSpPr txBox="1"/>
          <p:nvPr/>
        </p:nvSpPr>
        <p:spPr>
          <a:xfrm>
            <a:off x="406743" y="5848864"/>
            <a:ext cx="52773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Calibri" panose="020F0502020204030204"/>
              </a:rPr>
              <a:t>Before Hyperparameter Tuning</a:t>
            </a:r>
          </a:p>
        </p:txBody>
      </p:sp>
      <p:sp>
        <p:nvSpPr>
          <p:cNvPr id="10" name="TextBox 9">
            <a:extLst>
              <a:ext uri="{FF2B5EF4-FFF2-40B4-BE49-F238E27FC236}">
                <a16:creationId xmlns:a16="http://schemas.microsoft.com/office/drawing/2014/main" id="{B1A6C786-2A77-5409-125B-A12924A1F13D}"/>
              </a:ext>
            </a:extLst>
          </p:cNvPr>
          <p:cNvSpPr txBox="1"/>
          <p:nvPr/>
        </p:nvSpPr>
        <p:spPr>
          <a:xfrm>
            <a:off x="6662351" y="5848864"/>
            <a:ext cx="48654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FFFFFF"/>
                </a:solidFill>
                <a:latin typeface="Calibri"/>
              </a:rPr>
              <a:t>After Hyperparameter</a:t>
            </a:r>
            <a:r>
              <a:rPr lang="en-US" sz="1800" baseline="0" dirty="0">
                <a:solidFill>
                  <a:srgbClr val="FFFFFF"/>
                </a:solidFill>
                <a:latin typeface="Calibri"/>
              </a:rPr>
              <a:t> </a:t>
            </a:r>
            <a:r>
              <a:rPr lang="en-US" dirty="0">
                <a:solidFill>
                  <a:srgbClr val="FFFFFF"/>
                </a:solidFill>
                <a:latin typeface="Calibri"/>
              </a:rPr>
              <a:t>Tuning</a:t>
            </a:r>
            <a:r>
              <a:rPr lang="en-US" sz="1800" dirty="0">
                <a:latin typeface="Calibri"/>
                <a:ea typeface="Calibri"/>
                <a:cs typeface="Calibri"/>
              </a:rPr>
              <a:t>​</a:t>
            </a:r>
            <a:endParaRPr lang="en-US" dirty="0"/>
          </a:p>
        </p:txBody>
      </p:sp>
    </p:spTree>
    <p:extLst>
      <p:ext uri="{BB962C8B-B14F-4D97-AF65-F5344CB8AC3E}">
        <p14:creationId xmlns:p14="http://schemas.microsoft.com/office/powerpoint/2010/main" val="1492160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DBF21-6872-4DD8-B2B8-5A30D8A9E108}"/>
              </a:ext>
            </a:extLst>
          </p:cNvPr>
          <p:cNvSpPr>
            <a:spLocks noGrp="1"/>
          </p:cNvSpPr>
          <p:nvPr>
            <p:ph type="title"/>
          </p:nvPr>
        </p:nvSpPr>
        <p:spPr/>
        <p:txBody>
          <a:bodyPr>
            <a:normAutofit/>
          </a:bodyPr>
          <a:lstStyle/>
          <a:p>
            <a:pPr lvl="1">
              <a:spcAft>
                <a:spcPts val="1000"/>
              </a:spcAft>
            </a:pPr>
            <a:r>
              <a:rPr lang="en-US" sz="4400" b="1" dirty="0">
                <a:latin typeface="Calibri"/>
                <a:cs typeface="Calibri"/>
              </a:rPr>
              <a:t>Gradient Boosting Regressor</a:t>
            </a:r>
            <a:endParaRPr lang="en-US" sz="4400" b="1"/>
          </a:p>
        </p:txBody>
      </p:sp>
      <p:sp>
        <p:nvSpPr>
          <p:cNvPr id="3" name="Content Placeholder 2">
            <a:extLst>
              <a:ext uri="{FF2B5EF4-FFF2-40B4-BE49-F238E27FC236}">
                <a16:creationId xmlns:a16="http://schemas.microsoft.com/office/drawing/2014/main" id="{59CBB7E6-9870-1F60-C48F-66517DD5C236}"/>
              </a:ext>
            </a:extLst>
          </p:cNvPr>
          <p:cNvSpPr>
            <a:spLocks noGrp="1"/>
          </p:cNvSpPr>
          <p:nvPr>
            <p:ph idx="1"/>
          </p:nvPr>
        </p:nvSpPr>
        <p:spPr>
          <a:xfrm>
            <a:off x="6693931" y="2076164"/>
            <a:ext cx="5076825" cy="3712633"/>
          </a:xfrm>
        </p:spPr>
        <p:txBody>
          <a:bodyPr vert="horz" lIns="91440" tIns="45720" rIns="91440" bIns="45720" rtlCol="0" anchor="ctr">
            <a:noAutofit/>
          </a:bodyPr>
          <a:lstStyle/>
          <a:p>
            <a:pPr marL="342900" indent="-342900">
              <a:buAutoNum type="arabicPeriod"/>
            </a:pPr>
            <a:r>
              <a:rPr lang="en-US" sz="1700">
                <a:solidFill>
                  <a:srgbClr val="6A9955"/>
                </a:solidFill>
                <a:latin typeface="Consolas"/>
                <a:cs typeface="Calibri"/>
              </a:rPr>
              <a:t># Gradient Boosting Regressor</a:t>
            </a:r>
            <a:endParaRPr lang="en-US" sz="1700">
              <a:latin typeface="Consolas"/>
              <a:cs typeface="Calibri"/>
            </a:endParaRPr>
          </a:p>
          <a:p>
            <a:pPr marL="342900" indent="-342900">
              <a:buClr>
                <a:srgbClr val="FFFFFF"/>
              </a:buClr>
              <a:buAutoNum type="arabicPeriod"/>
            </a:pPr>
            <a:r>
              <a:rPr lang="en-US" sz="1700" err="1">
                <a:solidFill>
                  <a:srgbClr val="CCCCCC"/>
                </a:solidFill>
                <a:latin typeface="Consolas"/>
                <a:cs typeface="Calibri"/>
              </a:rPr>
              <a:t>gb_model</a:t>
            </a:r>
            <a:r>
              <a:rPr lang="en-US" sz="1700">
                <a:solidFill>
                  <a:srgbClr val="CCCCCC"/>
                </a:solidFill>
                <a:latin typeface="Consolas"/>
                <a:cs typeface="Calibri"/>
              </a:rPr>
              <a:t> </a:t>
            </a:r>
            <a:r>
              <a:rPr lang="en-US" sz="1700">
                <a:solidFill>
                  <a:srgbClr val="D4D4D4"/>
                </a:solidFill>
                <a:latin typeface="Consolas"/>
                <a:cs typeface="Calibri"/>
              </a:rPr>
              <a:t>=</a:t>
            </a:r>
            <a:r>
              <a:rPr lang="en-US" sz="1700">
                <a:solidFill>
                  <a:srgbClr val="CCCCCC"/>
                </a:solidFill>
                <a:latin typeface="Consolas"/>
                <a:cs typeface="Calibri"/>
              </a:rPr>
              <a:t> </a:t>
            </a:r>
            <a:r>
              <a:rPr lang="en-US" sz="1700" err="1">
                <a:solidFill>
                  <a:srgbClr val="CCCCCC"/>
                </a:solidFill>
                <a:latin typeface="Consolas"/>
                <a:cs typeface="Calibri"/>
              </a:rPr>
              <a:t>GradientBoostingRegressor</a:t>
            </a:r>
            <a:r>
              <a:rPr lang="en-US" sz="1700">
                <a:solidFill>
                  <a:srgbClr val="CCCCCC"/>
                </a:solidFill>
                <a:latin typeface="Consolas"/>
                <a:cs typeface="Calibri"/>
              </a:rPr>
              <a:t>()</a:t>
            </a:r>
            <a:endParaRPr lang="en-US" sz="1700">
              <a:latin typeface="Consolas"/>
              <a:cs typeface="Calibri" panose="020F0502020204030204"/>
            </a:endParaRPr>
          </a:p>
          <a:p>
            <a:pPr marL="342900" indent="-342900">
              <a:buClr>
                <a:srgbClr val="FFFFFF"/>
              </a:buClr>
              <a:buAutoNum type="arabicPeriod"/>
            </a:pPr>
            <a:r>
              <a:rPr lang="en-US" sz="1700" err="1">
                <a:solidFill>
                  <a:srgbClr val="CCCCCC"/>
                </a:solidFill>
                <a:latin typeface="Consolas"/>
                <a:cs typeface="Calibri"/>
              </a:rPr>
              <a:t>gb_model.fit</a:t>
            </a:r>
            <a:r>
              <a:rPr lang="en-US" sz="1700">
                <a:solidFill>
                  <a:srgbClr val="CCCCCC"/>
                </a:solidFill>
                <a:latin typeface="Consolas"/>
                <a:cs typeface="Calibri"/>
              </a:rPr>
              <a:t>(</a:t>
            </a:r>
            <a:r>
              <a:rPr lang="en-US" sz="1700" err="1">
                <a:solidFill>
                  <a:srgbClr val="CCCCCC"/>
                </a:solidFill>
                <a:latin typeface="Consolas"/>
                <a:cs typeface="Calibri"/>
              </a:rPr>
              <a:t>X_train</a:t>
            </a:r>
            <a:r>
              <a:rPr lang="en-US" sz="1700">
                <a:solidFill>
                  <a:srgbClr val="CCCCCC"/>
                </a:solidFill>
                <a:latin typeface="Consolas"/>
                <a:cs typeface="Calibri"/>
              </a:rPr>
              <a:t>, </a:t>
            </a:r>
            <a:r>
              <a:rPr lang="en-US" sz="1700" err="1">
                <a:solidFill>
                  <a:srgbClr val="CCCCCC"/>
                </a:solidFill>
                <a:latin typeface="Consolas"/>
                <a:cs typeface="Calibri"/>
              </a:rPr>
              <a:t>y_train</a:t>
            </a:r>
            <a:r>
              <a:rPr lang="en-US" sz="1700">
                <a:solidFill>
                  <a:srgbClr val="CCCCCC"/>
                </a:solidFill>
                <a:latin typeface="Consolas"/>
                <a:cs typeface="Calibri"/>
              </a:rPr>
              <a:t>)</a:t>
            </a:r>
            <a:endParaRPr lang="en-US" sz="1700">
              <a:latin typeface="Consolas"/>
              <a:cs typeface="Calibri"/>
            </a:endParaRPr>
          </a:p>
          <a:p>
            <a:pPr marL="342900" indent="-342900">
              <a:buClr>
                <a:srgbClr val="FFFFFF"/>
              </a:buClr>
              <a:buAutoNum type="arabicPeriod"/>
            </a:pPr>
            <a:r>
              <a:rPr lang="en-US" sz="1700">
                <a:solidFill>
                  <a:srgbClr val="6A9955"/>
                </a:solidFill>
                <a:latin typeface="Consolas"/>
                <a:cs typeface="Calibri"/>
              </a:rPr>
              <a:t># Model Testing</a:t>
            </a:r>
            <a:endParaRPr lang="en-US" sz="1700">
              <a:latin typeface="Consolas"/>
              <a:cs typeface="Calibri" panose="020F0502020204030204"/>
            </a:endParaRPr>
          </a:p>
          <a:p>
            <a:pPr marL="342900" indent="-342900">
              <a:buClr>
                <a:srgbClr val="FFFFFF"/>
              </a:buClr>
              <a:buAutoNum type="arabicPeriod"/>
            </a:pPr>
            <a:r>
              <a:rPr lang="en-US" sz="1700" err="1">
                <a:solidFill>
                  <a:srgbClr val="CCCCCC"/>
                </a:solidFill>
                <a:latin typeface="Consolas"/>
                <a:cs typeface="Calibri"/>
              </a:rPr>
              <a:t>y_pred_gb</a:t>
            </a:r>
            <a:r>
              <a:rPr lang="en-US" sz="1700">
                <a:solidFill>
                  <a:srgbClr val="CCCCCC"/>
                </a:solidFill>
                <a:latin typeface="Consolas"/>
                <a:cs typeface="Calibri"/>
              </a:rPr>
              <a:t> </a:t>
            </a:r>
            <a:r>
              <a:rPr lang="en-US" sz="1700">
                <a:solidFill>
                  <a:srgbClr val="D4D4D4"/>
                </a:solidFill>
                <a:latin typeface="Consolas"/>
                <a:cs typeface="Calibri"/>
              </a:rPr>
              <a:t>=</a:t>
            </a:r>
            <a:r>
              <a:rPr lang="en-US" sz="1700">
                <a:solidFill>
                  <a:srgbClr val="CCCCCC"/>
                </a:solidFill>
                <a:latin typeface="Consolas"/>
                <a:cs typeface="Calibri"/>
              </a:rPr>
              <a:t> </a:t>
            </a:r>
            <a:r>
              <a:rPr lang="en-US" sz="1700" err="1">
                <a:solidFill>
                  <a:srgbClr val="CCCCCC"/>
                </a:solidFill>
                <a:latin typeface="Consolas"/>
                <a:cs typeface="Calibri"/>
              </a:rPr>
              <a:t>gb_model.predict</a:t>
            </a:r>
            <a:r>
              <a:rPr lang="en-US" sz="1700">
                <a:solidFill>
                  <a:srgbClr val="CCCCCC"/>
                </a:solidFill>
                <a:latin typeface="Consolas"/>
                <a:cs typeface="Calibri"/>
              </a:rPr>
              <a:t>(</a:t>
            </a:r>
            <a:r>
              <a:rPr lang="en-US" sz="1700" err="1">
                <a:solidFill>
                  <a:srgbClr val="CCCCCC"/>
                </a:solidFill>
                <a:latin typeface="Consolas"/>
                <a:cs typeface="Calibri"/>
              </a:rPr>
              <a:t>X_test</a:t>
            </a:r>
            <a:r>
              <a:rPr lang="en-US" sz="1700">
                <a:solidFill>
                  <a:srgbClr val="CCCCCC"/>
                </a:solidFill>
                <a:latin typeface="Consolas"/>
                <a:cs typeface="Calibri"/>
              </a:rPr>
              <a:t>)</a:t>
            </a:r>
          </a:p>
          <a:p>
            <a:pPr marL="342900" indent="-342900">
              <a:buClr>
                <a:srgbClr val="FFFFFF"/>
              </a:buClr>
              <a:buAutoNum type="arabicPeriod"/>
            </a:pPr>
            <a:endParaRPr lang="en-US" sz="1700">
              <a:solidFill>
                <a:srgbClr val="CCCCCC"/>
              </a:solidFill>
              <a:latin typeface="Consolas"/>
              <a:cs typeface="Calibri"/>
            </a:endParaRPr>
          </a:p>
          <a:p>
            <a:pPr marL="342900" indent="-342900">
              <a:buClr>
                <a:srgbClr val="FFFFFF"/>
              </a:buClr>
              <a:buAutoNum type="arabicPeriod"/>
            </a:pPr>
            <a:r>
              <a:rPr lang="en-US" sz="1700">
                <a:solidFill>
                  <a:srgbClr val="CCCCCC"/>
                </a:solidFill>
                <a:latin typeface="Consolas"/>
                <a:cs typeface="Calibri"/>
              </a:rPr>
              <a:t>Output of Gradient Boosting Regressor</a:t>
            </a:r>
          </a:p>
          <a:p>
            <a:pPr marL="342900" indent="-342900">
              <a:buClr>
                <a:srgbClr val="FFFFFF"/>
              </a:buClr>
              <a:buAutoNum type="arabicPeriod"/>
            </a:pPr>
            <a:r>
              <a:rPr lang="en-US" sz="1700">
                <a:solidFill>
                  <a:srgbClr val="CCCCCC"/>
                </a:solidFill>
                <a:latin typeface="Consolas"/>
                <a:cs typeface="Calibri"/>
              </a:rPr>
              <a:t>Model Evaluation:
Gradient Boosting Regressor:
Mean Squared Error: 19127731.85259212
R-squared: 0.8767929928096798</a:t>
            </a:r>
            <a:endParaRPr lang="en-US" sz="1700">
              <a:cs typeface="Calibri"/>
            </a:endParaRPr>
          </a:p>
        </p:txBody>
      </p:sp>
      <p:sp>
        <p:nvSpPr>
          <p:cNvPr id="4" name="TextBox 3">
            <a:extLst>
              <a:ext uri="{FF2B5EF4-FFF2-40B4-BE49-F238E27FC236}">
                <a16:creationId xmlns:a16="http://schemas.microsoft.com/office/drawing/2014/main" id="{9B6AD234-0AB1-02BA-233D-1662E258B995}"/>
              </a:ext>
            </a:extLst>
          </p:cNvPr>
          <p:cNvSpPr txBox="1"/>
          <p:nvPr/>
        </p:nvSpPr>
        <p:spPr>
          <a:xfrm>
            <a:off x="684941" y="1943100"/>
            <a:ext cx="5412603"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a:ea typeface="+mn-lt"/>
              <a:cs typeface="+mn-lt"/>
            </a:endParaRPr>
          </a:p>
          <a:p>
            <a:r>
              <a:rPr lang="en-US" sz="2000">
                <a:ea typeface="+mn-lt"/>
                <a:cs typeface="+mn-lt"/>
              </a:rPr>
              <a:t>Gradient boosting is an ensemble learning technique that combines multiple weak learners sequentially, where each subsequent model corrects errors made by the previous ones, resulting in a strong predictive model.</a:t>
            </a:r>
            <a:endParaRPr lang="en-US" sz="2000">
              <a:cs typeface="Calibri"/>
            </a:endParaRPr>
          </a:p>
          <a:p>
            <a:endParaRPr lang="en-US" sz="2000">
              <a:cs typeface="Calibri"/>
            </a:endParaRPr>
          </a:p>
          <a:p>
            <a:endParaRPr lang="en-US" sz="2000">
              <a:latin typeface="Calibri"/>
              <a:cs typeface="Calibri" panose="020F0502020204030204"/>
            </a:endParaRPr>
          </a:p>
          <a:p>
            <a:r>
              <a:rPr lang="en-US" sz="2000">
                <a:latin typeface="Calibri"/>
                <a:cs typeface="Segoe UI"/>
              </a:rPr>
              <a:t>Here, we implemented a Gradient Boosting Regressor model using the scikit-learn library. It trains the model on the training data (</a:t>
            </a:r>
            <a:r>
              <a:rPr lang="en-US" sz="2000" err="1">
                <a:latin typeface="Calibri"/>
                <a:cs typeface="Segoe UI"/>
              </a:rPr>
              <a:t>X_train</a:t>
            </a:r>
            <a:r>
              <a:rPr lang="en-US" sz="2000">
                <a:latin typeface="Calibri"/>
                <a:cs typeface="Segoe UI"/>
              </a:rPr>
              <a:t>, </a:t>
            </a:r>
            <a:r>
              <a:rPr lang="en-US" sz="2000" err="1">
                <a:latin typeface="Calibri"/>
                <a:cs typeface="Segoe UI"/>
              </a:rPr>
              <a:t>y_train</a:t>
            </a:r>
            <a:r>
              <a:rPr lang="en-US" sz="2000">
                <a:latin typeface="Calibri"/>
                <a:cs typeface="Segoe UI"/>
              </a:rPr>
              <a:t>) and predicts the target variable (insurance expenses) for the test data (</a:t>
            </a:r>
            <a:r>
              <a:rPr lang="en-US" sz="2000" err="1">
                <a:latin typeface="Calibri"/>
                <a:cs typeface="Segoe UI"/>
              </a:rPr>
              <a:t>X_test</a:t>
            </a:r>
            <a:r>
              <a:rPr lang="en-US" sz="2000">
                <a:latin typeface="Calibri"/>
                <a:cs typeface="Segoe UI"/>
              </a:rPr>
              <a:t>)</a:t>
            </a:r>
            <a:endParaRPr lang="en-US" sz="2000">
              <a:latin typeface="Calibri"/>
              <a:cs typeface="Calibri"/>
            </a:endParaRPr>
          </a:p>
        </p:txBody>
      </p:sp>
    </p:spTree>
    <p:extLst>
      <p:ext uri="{BB962C8B-B14F-4D97-AF65-F5344CB8AC3E}">
        <p14:creationId xmlns:p14="http://schemas.microsoft.com/office/powerpoint/2010/main" val="3040976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00091-E488-9AE9-55E4-837FB7E77A79}"/>
              </a:ext>
            </a:extLst>
          </p:cNvPr>
          <p:cNvSpPr>
            <a:spLocks noGrp="1"/>
          </p:cNvSpPr>
          <p:nvPr>
            <p:ph type="title"/>
          </p:nvPr>
        </p:nvSpPr>
        <p:spPr>
          <a:xfrm>
            <a:off x="634315" y="413951"/>
            <a:ext cx="11047884" cy="1507753"/>
          </a:xfrm>
        </p:spPr>
        <p:txBody>
          <a:bodyPr>
            <a:normAutofit/>
          </a:bodyPr>
          <a:lstStyle/>
          <a:p>
            <a:r>
              <a:rPr lang="en-US" sz="4400" b="1" dirty="0">
                <a:cs typeface="Calibri Light"/>
              </a:rPr>
              <a:t>Hyperparameter tuning for gradient boosting regressor</a:t>
            </a:r>
          </a:p>
        </p:txBody>
      </p:sp>
      <p:sp>
        <p:nvSpPr>
          <p:cNvPr id="3" name="Content Placeholder 2">
            <a:extLst>
              <a:ext uri="{FF2B5EF4-FFF2-40B4-BE49-F238E27FC236}">
                <a16:creationId xmlns:a16="http://schemas.microsoft.com/office/drawing/2014/main" id="{0ACF3D35-875D-E067-5B5C-10CDABED1148}"/>
              </a:ext>
            </a:extLst>
          </p:cNvPr>
          <p:cNvSpPr>
            <a:spLocks noGrp="1"/>
          </p:cNvSpPr>
          <p:nvPr>
            <p:ph idx="1"/>
          </p:nvPr>
        </p:nvSpPr>
        <p:spPr>
          <a:xfrm>
            <a:off x="6091882" y="2121473"/>
            <a:ext cx="5899235" cy="4442024"/>
          </a:xfrm>
        </p:spPr>
        <p:txBody>
          <a:bodyPr vert="horz" lIns="91440" tIns="45720" rIns="91440" bIns="45720" rtlCol="0" anchor="ctr">
            <a:noAutofit/>
          </a:bodyPr>
          <a:lstStyle/>
          <a:p>
            <a:pPr marL="342900" indent="-342900">
              <a:buAutoNum type="arabicPeriod"/>
            </a:pPr>
            <a:r>
              <a:rPr lang="en-US" sz="1400" b="1">
                <a:solidFill>
                  <a:srgbClr val="6A9955"/>
                </a:solidFill>
                <a:latin typeface="Consolas"/>
              </a:rPr>
              <a:t># Define Gradient Boosting model</a:t>
            </a:r>
            <a:endParaRPr lang="en-US" sz="1400" b="1">
              <a:cs typeface="Calibri" panose="020F0502020204030204"/>
            </a:endParaRPr>
          </a:p>
          <a:p>
            <a:pPr marL="342900" indent="-342900">
              <a:buClr>
                <a:srgbClr val="FFFFFF"/>
              </a:buClr>
              <a:buAutoNum type="arabicPeriod"/>
            </a:pPr>
            <a:r>
              <a:rPr lang="en-US" sz="1400" b="1" err="1">
                <a:solidFill>
                  <a:srgbClr val="CCCCCC"/>
                </a:solidFill>
                <a:latin typeface="Consolas"/>
              </a:rPr>
              <a:t>gb_model</a:t>
            </a:r>
            <a:r>
              <a:rPr lang="en-US" sz="1400" b="1">
                <a:solidFill>
                  <a:srgbClr val="CCCCCC"/>
                </a:solidFill>
                <a:latin typeface="Consolas"/>
              </a:rPr>
              <a:t> </a:t>
            </a:r>
            <a:r>
              <a:rPr lang="en-US" sz="1400" b="1">
                <a:solidFill>
                  <a:srgbClr val="D4D4D4"/>
                </a:solidFill>
                <a:latin typeface="Consolas"/>
              </a:rPr>
              <a:t>=</a:t>
            </a:r>
            <a:r>
              <a:rPr lang="en-US" sz="1400" b="1">
                <a:solidFill>
                  <a:srgbClr val="CCCCCC"/>
                </a:solidFill>
                <a:latin typeface="Consolas"/>
              </a:rPr>
              <a:t> </a:t>
            </a:r>
            <a:r>
              <a:rPr lang="en-US" sz="1400" b="1" err="1">
                <a:solidFill>
                  <a:srgbClr val="CCCCCC"/>
                </a:solidFill>
                <a:latin typeface="Consolas"/>
              </a:rPr>
              <a:t>GradientBoostingRegressor</a:t>
            </a:r>
            <a:r>
              <a:rPr lang="en-US" sz="1400" b="1">
                <a:solidFill>
                  <a:srgbClr val="CCCCCC"/>
                </a:solidFill>
                <a:latin typeface="Consolas"/>
              </a:rPr>
              <a:t>(</a:t>
            </a:r>
            <a:r>
              <a:rPr lang="en-US" sz="1400" b="1" err="1">
                <a:solidFill>
                  <a:srgbClr val="9CDCFE"/>
                </a:solidFill>
                <a:latin typeface="Consolas"/>
              </a:rPr>
              <a:t>random_state</a:t>
            </a:r>
            <a:r>
              <a:rPr lang="en-US" sz="1400" b="1">
                <a:solidFill>
                  <a:srgbClr val="D4D4D4"/>
                </a:solidFill>
                <a:latin typeface="Consolas"/>
              </a:rPr>
              <a:t>=</a:t>
            </a:r>
            <a:r>
              <a:rPr lang="en-US" sz="1400" b="1">
                <a:solidFill>
                  <a:srgbClr val="B5CEA8"/>
                </a:solidFill>
                <a:latin typeface="Consolas"/>
              </a:rPr>
              <a:t>42</a:t>
            </a:r>
            <a:r>
              <a:rPr lang="en-US" sz="1400" b="1">
                <a:solidFill>
                  <a:srgbClr val="CCCCCC"/>
                </a:solidFill>
                <a:latin typeface="Consolas"/>
              </a:rPr>
              <a:t>)</a:t>
            </a:r>
            <a:endParaRPr lang="en-US" sz="1400" b="1">
              <a:cs typeface="Calibri" panose="020F0502020204030204"/>
            </a:endParaRPr>
          </a:p>
          <a:p>
            <a:pPr marL="342900" indent="-342900">
              <a:buClr>
                <a:srgbClr val="FFFFFF"/>
              </a:buClr>
              <a:buAutoNum type="arabicPeriod"/>
            </a:pPr>
            <a:r>
              <a:rPr lang="en-US" sz="1400" b="1">
                <a:solidFill>
                  <a:srgbClr val="6A9955"/>
                </a:solidFill>
                <a:latin typeface="Consolas"/>
              </a:rPr>
              <a:t># Perform </a:t>
            </a:r>
            <a:r>
              <a:rPr lang="en-US" sz="1400" b="1" err="1">
                <a:solidFill>
                  <a:srgbClr val="6A9955"/>
                </a:solidFill>
                <a:latin typeface="Consolas"/>
              </a:rPr>
              <a:t>RandomizedSearchCV</a:t>
            </a:r>
            <a:endParaRPr lang="en-US" sz="1400" b="1">
              <a:cs typeface="Calibri" panose="020F0502020204030204"/>
            </a:endParaRPr>
          </a:p>
          <a:p>
            <a:pPr marL="342900" indent="-342900">
              <a:buClr>
                <a:srgbClr val="FFFFFF"/>
              </a:buClr>
              <a:buAutoNum type="arabicPeriod"/>
            </a:pPr>
            <a:r>
              <a:rPr lang="en-US" sz="1400" b="1" err="1">
                <a:solidFill>
                  <a:srgbClr val="CCCCCC"/>
                </a:solidFill>
                <a:latin typeface="Consolas"/>
              </a:rPr>
              <a:t>random_search</a:t>
            </a:r>
            <a:r>
              <a:rPr lang="en-US" sz="1400" b="1">
                <a:solidFill>
                  <a:srgbClr val="CCCCCC"/>
                </a:solidFill>
                <a:latin typeface="Consolas"/>
              </a:rPr>
              <a:t> </a:t>
            </a:r>
            <a:r>
              <a:rPr lang="en-US" sz="1400" b="1">
                <a:solidFill>
                  <a:srgbClr val="D4D4D4"/>
                </a:solidFill>
                <a:latin typeface="Consolas"/>
              </a:rPr>
              <a:t>=</a:t>
            </a:r>
            <a:r>
              <a:rPr lang="en-US" sz="1400" b="1">
                <a:solidFill>
                  <a:srgbClr val="CCCCCC"/>
                </a:solidFill>
                <a:latin typeface="Consolas"/>
              </a:rPr>
              <a:t> </a:t>
            </a:r>
            <a:r>
              <a:rPr lang="en-US" sz="1400" b="1" err="1">
                <a:solidFill>
                  <a:srgbClr val="CCCCCC"/>
                </a:solidFill>
                <a:latin typeface="Consolas"/>
              </a:rPr>
              <a:t>RandomizedSearchCV</a:t>
            </a:r>
            <a:r>
              <a:rPr lang="en-US" sz="1400" b="1">
                <a:solidFill>
                  <a:srgbClr val="CCCCCC"/>
                </a:solidFill>
                <a:latin typeface="Consolas"/>
              </a:rPr>
              <a:t>(</a:t>
            </a:r>
            <a:r>
              <a:rPr lang="en-US" sz="1400" b="1">
                <a:solidFill>
                  <a:srgbClr val="9CDCFE"/>
                </a:solidFill>
                <a:latin typeface="Consolas"/>
              </a:rPr>
              <a:t>estimator</a:t>
            </a:r>
            <a:r>
              <a:rPr lang="en-US" sz="1400" b="1">
                <a:solidFill>
                  <a:srgbClr val="D4D4D4"/>
                </a:solidFill>
                <a:latin typeface="Consolas"/>
              </a:rPr>
              <a:t>=</a:t>
            </a:r>
            <a:r>
              <a:rPr lang="en-US" sz="1400" b="1" err="1">
                <a:solidFill>
                  <a:srgbClr val="CCCCCC"/>
                </a:solidFill>
                <a:latin typeface="Consolas"/>
              </a:rPr>
              <a:t>gb_model</a:t>
            </a:r>
            <a:r>
              <a:rPr lang="en-US" sz="1400" b="1">
                <a:solidFill>
                  <a:srgbClr val="CCCCCC"/>
                </a:solidFill>
                <a:latin typeface="Consolas"/>
              </a:rPr>
              <a:t>, </a:t>
            </a:r>
            <a:r>
              <a:rPr lang="en-US" sz="1400" b="1" err="1">
                <a:solidFill>
                  <a:srgbClr val="9CDCFE"/>
                </a:solidFill>
                <a:latin typeface="Consolas"/>
              </a:rPr>
              <a:t>param_distributions</a:t>
            </a:r>
            <a:r>
              <a:rPr lang="en-US" sz="1400" b="1">
                <a:solidFill>
                  <a:srgbClr val="D4D4D4"/>
                </a:solidFill>
                <a:latin typeface="Consolas"/>
              </a:rPr>
              <a:t>=</a:t>
            </a:r>
            <a:r>
              <a:rPr lang="en-US" sz="1400" b="1" err="1">
                <a:solidFill>
                  <a:srgbClr val="CCCCCC"/>
                </a:solidFill>
                <a:latin typeface="Consolas"/>
              </a:rPr>
              <a:t>param_grid</a:t>
            </a:r>
            <a:r>
              <a:rPr lang="en-US" sz="1400" b="1">
                <a:solidFill>
                  <a:srgbClr val="CCCCCC"/>
                </a:solidFill>
                <a:latin typeface="Consolas"/>
              </a:rPr>
              <a:t>, </a:t>
            </a:r>
            <a:r>
              <a:rPr lang="en-US" sz="1400" b="1" err="1">
                <a:solidFill>
                  <a:srgbClr val="9CDCFE"/>
                </a:solidFill>
                <a:latin typeface="Consolas"/>
              </a:rPr>
              <a:t>n_iter</a:t>
            </a:r>
            <a:r>
              <a:rPr lang="en-US" sz="1400" b="1">
                <a:solidFill>
                  <a:srgbClr val="D4D4D4"/>
                </a:solidFill>
                <a:latin typeface="Consolas"/>
              </a:rPr>
              <a:t>=</a:t>
            </a:r>
            <a:r>
              <a:rPr lang="en-US" sz="1400" b="1">
                <a:solidFill>
                  <a:srgbClr val="B5CEA8"/>
                </a:solidFill>
                <a:latin typeface="Consolas"/>
              </a:rPr>
              <a:t>10</a:t>
            </a:r>
            <a:r>
              <a:rPr lang="en-US" sz="1400" b="1">
                <a:solidFill>
                  <a:srgbClr val="CCCCCC"/>
                </a:solidFill>
                <a:latin typeface="Consolas"/>
              </a:rPr>
              <a:t>, </a:t>
            </a:r>
            <a:r>
              <a:rPr lang="en-US" sz="1400" b="1">
                <a:solidFill>
                  <a:srgbClr val="9CDCFE"/>
                </a:solidFill>
                <a:latin typeface="Consolas"/>
              </a:rPr>
              <a:t>cv</a:t>
            </a:r>
            <a:r>
              <a:rPr lang="en-US" sz="1400" b="1">
                <a:solidFill>
                  <a:srgbClr val="D4D4D4"/>
                </a:solidFill>
                <a:latin typeface="Consolas"/>
              </a:rPr>
              <a:t>=</a:t>
            </a:r>
            <a:r>
              <a:rPr lang="en-US" sz="1400" b="1">
                <a:solidFill>
                  <a:srgbClr val="B5CEA8"/>
                </a:solidFill>
                <a:latin typeface="Consolas"/>
              </a:rPr>
              <a:t>5</a:t>
            </a:r>
            <a:r>
              <a:rPr lang="en-US" sz="1400" b="1">
                <a:solidFill>
                  <a:srgbClr val="CCCCCC"/>
                </a:solidFill>
                <a:latin typeface="Consolas"/>
              </a:rPr>
              <a:t>, </a:t>
            </a:r>
            <a:r>
              <a:rPr lang="en-US" sz="1400" b="1">
                <a:solidFill>
                  <a:srgbClr val="9CDCFE"/>
                </a:solidFill>
                <a:latin typeface="Consolas"/>
              </a:rPr>
              <a:t>verbose</a:t>
            </a:r>
            <a:r>
              <a:rPr lang="en-US" sz="1400" b="1">
                <a:solidFill>
                  <a:srgbClr val="D4D4D4"/>
                </a:solidFill>
                <a:latin typeface="Consolas"/>
              </a:rPr>
              <a:t>=</a:t>
            </a:r>
            <a:r>
              <a:rPr lang="en-US" sz="1400" b="1">
                <a:solidFill>
                  <a:srgbClr val="B5CEA8"/>
                </a:solidFill>
                <a:latin typeface="Consolas"/>
              </a:rPr>
              <a:t>2</a:t>
            </a:r>
            <a:r>
              <a:rPr lang="en-US" sz="1400" b="1">
                <a:solidFill>
                  <a:srgbClr val="CCCCCC"/>
                </a:solidFill>
                <a:latin typeface="Consolas"/>
              </a:rPr>
              <a:t>, </a:t>
            </a:r>
            <a:r>
              <a:rPr lang="en-US" sz="1400" b="1" err="1">
                <a:solidFill>
                  <a:srgbClr val="9CDCFE"/>
                </a:solidFill>
                <a:latin typeface="Consolas"/>
              </a:rPr>
              <a:t>random_state</a:t>
            </a:r>
            <a:r>
              <a:rPr lang="en-US" sz="1400" b="1">
                <a:solidFill>
                  <a:srgbClr val="D4D4D4"/>
                </a:solidFill>
                <a:latin typeface="Consolas"/>
              </a:rPr>
              <a:t>=</a:t>
            </a:r>
            <a:r>
              <a:rPr lang="en-US" sz="1400" b="1">
                <a:solidFill>
                  <a:srgbClr val="B5CEA8"/>
                </a:solidFill>
                <a:latin typeface="Consolas"/>
              </a:rPr>
              <a:t>42</a:t>
            </a:r>
            <a:r>
              <a:rPr lang="en-US" sz="1400" b="1">
                <a:solidFill>
                  <a:srgbClr val="CCCCCC"/>
                </a:solidFill>
                <a:latin typeface="Consolas"/>
              </a:rPr>
              <a:t>, </a:t>
            </a:r>
            <a:r>
              <a:rPr lang="en-US" sz="1400" b="1" err="1">
                <a:solidFill>
                  <a:srgbClr val="9CDCFE"/>
                </a:solidFill>
                <a:latin typeface="Consolas"/>
              </a:rPr>
              <a:t>n_jobs</a:t>
            </a:r>
            <a:r>
              <a:rPr lang="en-US" sz="1400" b="1">
                <a:solidFill>
                  <a:srgbClr val="D4D4D4"/>
                </a:solidFill>
                <a:latin typeface="Consolas"/>
              </a:rPr>
              <a:t>=-</a:t>
            </a:r>
            <a:r>
              <a:rPr lang="en-US" sz="1400" b="1">
                <a:solidFill>
                  <a:srgbClr val="B5CEA8"/>
                </a:solidFill>
                <a:latin typeface="Consolas"/>
              </a:rPr>
              <a:t>1</a:t>
            </a:r>
            <a:r>
              <a:rPr lang="en-US" sz="1400" b="1">
                <a:solidFill>
                  <a:srgbClr val="CCCCCC"/>
                </a:solidFill>
                <a:latin typeface="Consolas"/>
              </a:rPr>
              <a:t>)</a:t>
            </a:r>
            <a:endParaRPr lang="en-US" sz="1400" b="1">
              <a:cs typeface="Calibri" panose="020F0502020204030204"/>
            </a:endParaRPr>
          </a:p>
          <a:p>
            <a:pPr marL="342900" indent="-342900">
              <a:buClr>
                <a:srgbClr val="FFFFFF"/>
              </a:buClr>
              <a:buAutoNum type="arabicPeriod"/>
            </a:pPr>
            <a:r>
              <a:rPr lang="en-US" sz="1400" b="1" err="1">
                <a:solidFill>
                  <a:srgbClr val="CCCCCC"/>
                </a:solidFill>
                <a:latin typeface="Consolas"/>
              </a:rPr>
              <a:t>random_search.fit</a:t>
            </a:r>
            <a:r>
              <a:rPr lang="en-US" sz="1400" b="1">
                <a:solidFill>
                  <a:srgbClr val="CCCCCC"/>
                </a:solidFill>
                <a:latin typeface="Consolas"/>
              </a:rPr>
              <a:t>(</a:t>
            </a:r>
            <a:r>
              <a:rPr lang="en-US" sz="1400" b="1" err="1">
                <a:solidFill>
                  <a:srgbClr val="CCCCCC"/>
                </a:solidFill>
                <a:latin typeface="Consolas"/>
              </a:rPr>
              <a:t>X_train</a:t>
            </a:r>
            <a:r>
              <a:rPr lang="en-US" sz="1400" b="1">
                <a:solidFill>
                  <a:srgbClr val="CCCCCC"/>
                </a:solidFill>
                <a:latin typeface="Consolas"/>
              </a:rPr>
              <a:t>, </a:t>
            </a:r>
            <a:r>
              <a:rPr lang="en-US" sz="1400" b="1" err="1">
                <a:solidFill>
                  <a:srgbClr val="CCCCCC"/>
                </a:solidFill>
                <a:latin typeface="Consolas"/>
              </a:rPr>
              <a:t>y_train</a:t>
            </a:r>
            <a:r>
              <a:rPr lang="en-US" sz="1400" b="1">
                <a:solidFill>
                  <a:srgbClr val="CCCCCC"/>
                </a:solidFill>
                <a:latin typeface="Consolas"/>
              </a:rPr>
              <a:t>)</a:t>
            </a:r>
            <a:endParaRPr lang="en-US" sz="1400" b="1">
              <a:cs typeface="Calibri" panose="020F0502020204030204"/>
            </a:endParaRPr>
          </a:p>
          <a:p>
            <a:pPr marL="342900" indent="-342900">
              <a:buClr>
                <a:srgbClr val="FFFFFF"/>
              </a:buClr>
              <a:buAutoNum type="arabicPeriod"/>
            </a:pPr>
            <a:r>
              <a:rPr lang="en-US" sz="1400" b="1">
                <a:solidFill>
                  <a:srgbClr val="6A9955"/>
                </a:solidFill>
                <a:latin typeface="Consolas"/>
              </a:rPr>
              <a:t># Get the best parameters</a:t>
            </a:r>
            <a:endParaRPr lang="en-US" sz="1400" b="1">
              <a:cs typeface="Calibri" panose="020F0502020204030204"/>
            </a:endParaRPr>
          </a:p>
          <a:p>
            <a:pPr marL="342900" indent="-342900">
              <a:buClr>
                <a:srgbClr val="FFFFFF"/>
              </a:buClr>
              <a:buAutoNum type="arabicPeriod"/>
            </a:pPr>
            <a:r>
              <a:rPr lang="en-US" sz="1400" b="1" err="1">
                <a:solidFill>
                  <a:srgbClr val="CCCCCC"/>
                </a:solidFill>
                <a:latin typeface="Consolas"/>
              </a:rPr>
              <a:t>best_params</a:t>
            </a:r>
            <a:r>
              <a:rPr lang="en-US" sz="1400" b="1">
                <a:solidFill>
                  <a:srgbClr val="CCCCCC"/>
                </a:solidFill>
                <a:latin typeface="Consolas"/>
              </a:rPr>
              <a:t> </a:t>
            </a:r>
            <a:r>
              <a:rPr lang="en-US" sz="1400" b="1">
                <a:solidFill>
                  <a:srgbClr val="D4D4D4"/>
                </a:solidFill>
                <a:latin typeface="Consolas"/>
              </a:rPr>
              <a:t>=</a:t>
            </a:r>
            <a:r>
              <a:rPr lang="en-US" sz="1400" b="1">
                <a:solidFill>
                  <a:srgbClr val="CCCCCC"/>
                </a:solidFill>
                <a:latin typeface="Consolas"/>
              </a:rPr>
              <a:t> </a:t>
            </a:r>
            <a:r>
              <a:rPr lang="en-US" sz="1400" b="1" err="1">
                <a:solidFill>
                  <a:srgbClr val="CCCCCC"/>
                </a:solidFill>
                <a:latin typeface="Consolas"/>
              </a:rPr>
              <a:t>random_search.best_params</a:t>
            </a:r>
            <a:r>
              <a:rPr lang="en-US" sz="1400" b="1">
                <a:solidFill>
                  <a:srgbClr val="CCCCCC"/>
                </a:solidFill>
                <a:latin typeface="Consolas"/>
              </a:rPr>
              <a:t>_</a:t>
            </a:r>
            <a:endParaRPr lang="en-US" sz="1400" b="1">
              <a:cs typeface="Calibri" panose="020F0502020204030204"/>
            </a:endParaRPr>
          </a:p>
          <a:p>
            <a:pPr marL="342900" indent="-342900">
              <a:buClr>
                <a:srgbClr val="FFFFFF"/>
              </a:buClr>
              <a:buAutoNum type="arabicPeriod"/>
            </a:pPr>
            <a:r>
              <a:rPr lang="en-US" sz="1400" b="1">
                <a:solidFill>
                  <a:srgbClr val="6A9955"/>
                </a:solidFill>
                <a:latin typeface="Consolas"/>
              </a:rPr>
              <a:t># Perform </a:t>
            </a:r>
            <a:r>
              <a:rPr lang="en-US" sz="1400" b="1" err="1">
                <a:solidFill>
                  <a:srgbClr val="6A9955"/>
                </a:solidFill>
                <a:latin typeface="Consolas"/>
              </a:rPr>
              <a:t>GridSearchCV</a:t>
            </a:r>
            <a:endParaRPr lang="en-US" sz="1400" b="1">
              <a:cs typeface="Calibri" panose="020F0502020204030204"/>
            </a:endParaRPr>
          </a:p>
          <a:p>
            <a:pPr marL="342900" indent="-342900">
              <a:buClr>
                <a:srgbClr val="FFFFFF"/>
              </a:buClr>
              <a:buAutoNum type="arabicPeriod"/>
            </a:pPr>
            <a:r>
              <a:rPr lang="en-US" sz="1400" b="1" err="1">
                <a:solidFill>
                  <a:srgbClr val="CCCCCC"/>
                </a:solidFill>
                <a:latin typeface="Consolas"/>
              </a:rPr>
              <a:t>grid_search</a:t>
            </a:r>
            <a:r>
              <a:rPr lang="en-US" sz="1400" b="1">
                <a:solidFill>
                  <a:srgbClr val="CCCCCC"/>
                </a:solidFill>
                <a:latin typeface="Consolas"/>
              </a:rPr>
              <a:t> </a:t>
            </a:r>
            <a:r>
              <a:rPr lang="en-US" sz="1400" b="1">
                <a:solidFill>
                  <a:srgbClr val="D4D4D4"/>
                </a:solidFill>
                <a:latin typeface="Consolas"/>
              </a:rPr>
              <a:t>=</a:t>
            </a:r>
            <a:r>
              <a:rPr lang="en-US" sz="1400" b="1">
                <a:solidFill>
                  <a:srgbClr val="CCCCCC"/>
                </a:solidFill>
                <a:latin typeface="Consolas"/>
              </a:rPr>
              <a:t> </a:t>
            </a:r>
            <a:r>
              <a:rPr lang="en-US" sz="1400" b="1" err="1">
                <a:solidFill>
                  <a:srgbClr val="CCCCCC"/>
                </a:solidFill>
                <a:latin typeface="Consolas"/>
              </a:rPr>
              <a:t>GridSearchCV</a:t>
            </a:r>
            <a:r>
              <a:rPr lang="en-US" sz="1400" b="1">
                <a:solidFill>
                  <a:srgbClr val="CCCCCC"/>
                </a:solidFill>
                <a:latin typeface="Consolas"/>
              </a:rPr>
              <a:t>(</a:t>
            </a:r>
            <a:r>
              <a:rPr lang="en-US" sz="1400" b="1">
                <a:solidFill>
                  <a:srgbClr val="9CDCFE"/>
                </a:solidFill>
                <a:latin typeface="Consolas"/>
              </a:rPr>
              <a:t>estimator</a:t>
            </a:r>
            <a:r>
              <a:rPr lang="en-US" sz="1400" b="1">
                <a:solidFill>
                  <a:srgbClr val="D4D4D4"/>
                </a:solidFill>
                <a:latin typeface="Consolas"/>
              </a:rPr>
              <a:t>=</a:t>
            </a:r>
            <a:r>
              <a:rPr lang="en-US" sz="1400" b="1" err="1">
                <a:solidFill>
                  <a:srgbClr val="CCCCCC"/>
                </a:solidFill>
                <a:latin typeface="Consolas"/>
              </a:rPr>
              <a:t>gb_model</a:t>
            </a:r>
            <a:r>
              <a:rPr lang="en-US" sz="1400" b="1">
                <a:solidFill>
                  <a:srgbClr val="CCCCCC"/>
                </a:solidFill>
                <a:latin typeface="Consolas"/>
              </a:rPr>
              <a:t>, </a:t>
            </a:r>
            <a:r>
              <a:rPr lang="en-US" sz="1400" b="1" err="1">
                <a:solidFill>
                  <a:srgbClr val="9CDCFE"/>
                </a:solidFill>
                <a:latin typeface="Consolas"/>
              </a:rPr>
              <a:t>param_grid</a:t>
            </a:r>
            <a:r>
              <a:rPr lang="en-US" sz="1400" b="1">
                <a:solidFill>
                  <a:srgbClr val="D4D4D4"/>
                </a:solidFill>
                <a:latin typeface="Consolas"/>
              </a:rPr>
              <a:t>=</a:t>
            </a:r>
            <a:r>
              <a:rPr lang="en-US" sz="1400" b="1" err="1">
                <a:solidFill>
                  <a:srgbClr val="CCCCCC"/>
                </a:solidFill>
                <a:latin typeface="Consolas"/>
              </a:rPr>
              <a:t>param_grid</a:t>
            </a:r>
            <a:r>
              <a:rPr lang="en-US" sz="1400" b="1">
                <a:solidFill>
                  <a:srgbClr val="CCCCCC"/>
                </a:solidFill>
                <a:latin typeface="Consolas"/>
              </a:rPr>
              <a:t>, </a:t>
            </a:r>
            <a:r>
              <a:rPr lang="en-US" sz="1400" b="1">
                <a:solidFill>
                  <a:srgbClr val="9CDCFE"/>
                </a:solidFill>
                <a:latin typeface="Consolas"/>
              </a:rPr>
              <a:t>cv</a:t>
            </a:r>
            <a:r>
              <a:rPr lang="en-US" sz="1400" b="1">
                <a:solidFill>
                  <a:srgbClr val="D4D4D4"/>
                </a:solidFill>
                <a:latin typeface="Consolas"/>
              </a:rPr>
              <a:t>=</a:t>
            </a:r>
            <a:r>
              <a:rPr lang="en-US" sz="1400" b="1">
                <a:solidFill>
                  <a:srgbClr val="B5CEA8"/>
                </a:solidFill>
                <a:latin typeface="Consolas"/>
              </a:rPr>
              <a:t>5</a:t>
            </a:r>
            <a:r>
              <a:rPr lang="en-US" sz="1400" b="1">
                <a:solidFill>
                  <a:srgbClr val="CCCCCC"/>
                </a:solidFill>
                <a:latin typeface="Consolas"/>
              </a:rPr>
              <a:t>, </a:t>
            </a:r>
            <a:r>
              <a:rPr lang="en-US" sz="1400" b="1">
                <a:solidFill>
                  <a:srgbClr val="9CDCFE"/>
                </a:solidFill>
                <a:latin typeface="Consolas"/>
              </a:rPr>
              <a:t>verbose</a:t>
            </a:r>
            <a:r>
              <a:rPr lang="en-US" sz="1400" b="1">
                <a:solidFill>
                  <a:srgbClr val="D4D4D4"/>
                </a:solidFill>
                <a:latin typeface="Consolas"/>
              </a:rPr>
              <a:t>=</a:t>
            </a:r>
            <a:r>
              <a:rPr lang="en-US" sz="1400" b="1">
                <a:solidFill>
                  <a:srgbClr val="B5CEA8"/>
                </a:solidFill>
                <a:latin typeface="Consolas"/>
              </a:rPr>
              <a:t>2</a:t>
            </a:r>
            <a:r>
              <a:rPr lang="en-US" sz="1400" b="1">
                <a:solidFill>
                  <a:srgbClr val="CCCCCC"/>
                </a:solidFill>
                <a:latin typeface="Consolas"/>
              </a:rPr>
              <a:t>, </a:t>
            </a:r>
            <a:r>
              <a:rPr lang="en-US" sz="1400" b="1" err="1">
                <a:solidFill>
                  <a:srgbClr val="9CDCFE"/>
                </a:solidFill>
                <a:latin typeface="Consolas"/>
              </a:rPr>
              <a:t>n_jobs</a:t>
            </a:r>
            <a:r>
              <a:rPr lang="en-US" sz="1400" b="1">
                <a:solidFill>
                  <a:srgbClr val="D4D4D4"/>
                </a:solidFill>
                <a:latin typeface="Consolas"/>
              </a:rPr>
              <a:t>=-</a:t>
            </a:r>
            <a:r>
              <a:rPr lang="en-US" sz="1400" b="1">
                <a:solidFill>
                  <a:srgbClr val="B5CEA8"/>
                </a:solidFill>
                <a:latin typeface="Consolas"/>
              </a:rPr>
              <a:t>1</a:t>
            </a:r>
            <a:r>
              <a:rPr lang="en-US" sz="1400" b="1">
                <a:solidFill>
                  <a:srgbClr val="CCCCCC"/>
                </a:solidFill>
                <a:latin typeface="Consolas"/>
              </a:rPr>
              <a:t>)</a:t>
            </a:r>
            <a:endParaRPr lang="en-US" sz="1400" b="1">
              <a:cs typeface="Calibri" panose="020F0502020204030204"/>
            </a:endParaRPr>
          </a:p>
          <a:p>
            <a:pPr marL="342900" indent="-342900">
              <a:buClr>
                <a:srgbClr val="FFFFFF"/>
              </a:buClr>
              <a:buAutoNum type="arabicPeriod"/>
            </a:pPr>
            <a:r>
              <a:rPr lang="en-US" sz="1400" b="1" err="1">
                <a:solidFill>
                  <a:srgbClr val="CCCCCC"/>
                </a:solidFill>
                <a:latin typeface="Consolas"/>
              </a:rPr>
              <a:t>grid_search.fit</a:t>
            </a:r>
            <a:r>
              <a:rPr lang="en-US" sz="1400" b="1">
                <a:solidFill>
                  <a:srgbClr val="CCCCCC"/>
                </a:solidFill>
                <a:latin typeface="Consolas"/>
              </a:rPr>
              <a:t>(</a:t>
            </a:r>
            <a:r>
              <a:rPr lang="en-US" sz="1400" b="1" err="1">
                <a:solidFill>
                  <a:srgbClr val="CCCCCC"/>
                </a:solidFill>
                <a:latin typeface="Consolas"/>
              </a:rPr>
              <a:t>X_train</a:t>
            </a:r>
            <a:r>
              <a:rPr lang="en-US" sz="1400" b="1">
                <a:solidFill>
                  <a:srgbClr val="CCCCCC"/>
                </a:solidFill>
                <a:latin typeface="Consolas"/>
              </a:rPr>
              <a:t>, </a:t>
            </a:r>
            <a:r>
              <a:rPr lang="en-US" sz="1400" b="1" err="1">
                <a:solidFill>
                  <a:srgbClr val="CCCCCC"/>
                </a:solidFill>
                <a:latin typeface="Consolas"/>
              </a:rPr>
              <a:t>y_train</a:t>
            </a:r>
            <a:r>
              <a:rPr lang="en-US" sz="1400" b="1">
                <a:solidFill>
                  <a:srgbClr val="CCCCCC"/>
                </a:solidFill>
                <a:latin typeface="Consolas"/>
              </a:rPr>
              <a:t>)</a:t>
            </a:r>
            <a:endParaRPr lang="en-US" sz="1400" b="1">
              <a:cs typeface="Calibri" panose="020F0502020204030204"/>
            </a:endParaRPr>
          </a:p>
          <a:p>
            <a:pPr marL="342900" indent="-342900">
              <a:buClr>
                <a:srgbClr val="FFFFFF"/>
              </a:buClr>
              <a:buAutoNum type="arabicPeriod"/>
            </a:pPr>
            <a:r>
              <a:rPr lang="en-US" sz="1400" b="1">
                <a:solidFill>
                  <a:srgbClr val="6A9955"/>
                </a:solidFill>
                <a:latin typeface="Consolas"/>
              </a:rPr>
              <a:t># Get the best parameters</a:t>
            </a:r>
            <a:endParaRPr lang="en-US" sz="1400" b="1">
              <a:cs typeface="Calibri" panose="020F0502020204030204"/>
            </a:endParaRPr>
          </a:p>
          <a:p>
            <a:pPr marL="342900" indent="-342900">
              <a:buClr>
                <a:srgbClr val="FFFFFF"/>
              </a:buClr>
              <a:buAutoNum type="arabicPeriod"/>
            </a:pPr>
            <a:r>
              <a:rPr lang="en-US" sz="1400" b="1" err="1">
                <a:solidFill>
                  <a:srgbClr val="CCCCCC"/>
                </a:solidFill>
                <a:latin typeface="Consolas"/>
              </a:rPr>
              <a:t>best_params_g</a:t>
            </a:r>
            <a:r>
              <a:rPr lang="en-US" sz="1400" b="1">
                <a:solidFill>
                  <a:srgbClr val="CCCCCC"/>
                </a:solidFill>
                <a:latin typeface="Consolas"/>
              </a:rPr>
              <a:t> </a:t>
            </a:r>
            <a:r>
              <a:rPr lang="en-US" sz="1400" b="1">
                <a:solidFill>
                  <a:srgbClr val="D4D4D4"/>
                </a:solidFill>
                <a:latin typeface="Consolas"/>
              </a:rPr>
              <a:t>=</a:t>
            </a:r>
            <a:r>
              <a:rPr lang="en-US" sz="1400" b="1">
                <a:solidFill>
                  <a:srgbClr val="CCCCCC"/>
                </a:solidFill>
                <a:latin typeface="Consolas"/>
              </a:rPr>
              <a:t> </a:t>
            </a:r>
            <a:r>
              <a:rPr lang="en-US" sz="1400" b="1" err="1">
                <a:solidFill>
                  <a:srgbClr val="CCCCCC"/>
                </a:solidFill>
                <a:latin typeface="Consolas"/>
              </a:rPr>
              <a:t>grid_search.best_params</a:t>
            </a:r>
            <a:r>
              <a:rPr lang="en-US" sz="1400" b="1">
                <a:solidFill>
                  <a:srgbClr val="CCCCCC"/>
                </a:solidFill>
                <a:latin typeface="Consolas"/>
              </a:rPr>
              <a:t>_</a:t>
            </a:r>
            <a:endParaRPr lang="en-US" sz="1400" b="1">
              <a:cs typeface="Calibri" panose="020F0502020204030204"/>
            </a:endParaRPr>
          </a:p>
        </p:txBody>
      </p:sp>
      <p:sp>
        <p:nvSpPr>
          <p:cNvPr id="4" name="TextBox 3">
            <a:extLst>
              <a:ext uri="{FF2B5EF4-FFF2-40B4-BE49-F238E27FC236}">
                <a16:creationId xmlns:a16="http://schemas.microsoft.com/office/drawing/2014/main" id="{686C8665-A06A-6E70-9F0F-EB034A9E5AB5}"/>
              </a:ext>
            </a:extLst>
          </p:cNvPr>
          <p:cNvSpPr txBox="1"/>
          <p:nvPr/>
        </p:nvSpPr>
        <p:spPr>
          <a:xfrm>
            <a:off x="638433" y="2924432"/>
            <a:ext cx="482428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Segoe UI"/>
                <a:cs typeface="Segoe UI"/>
              </a:rPr>
              <a:t>We performed hyperparameter tuning for a Gradient Boosting Regressor using both RandomizedSearchCV and GridSearchCV techniques to find the best combination of hyperparameters. It systematically searches through a predefined parameter grid to optimize the model's performance.</a:t>
            </a:r>
            <a:endParaRPr lang="en-US">
              <a:cs typeface="Calibri"/>
            </a:endParaRPr>
          </a:p>
          <a:p>
            <a:pPr algn="l"/>
            <a:endParaRPr lang="en-US">
              <a:cs typeface="Calibri"/>
            </a:endParaRPr>
          </a:p>
        </p:txBody>
      </p:sp>
    </p:spTree>
    <p:extLst>
      <p:ext uri="{BB962C8B-B14F-4D97-AF65-F5344CB8AC3E}">
        <p14:creationId xmlns:p14="http://schemas.microsoft.com/office/powerpoint/2010/main" val="3658168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D8A20-5DCB-2303-14A4-88FC67B91774}"/>
              </a:ext>
            </a:extLst>
          </p:cNvPr>
          <p:cNvSpPr>
            <a:spLocks noGrp="1"/>
          </p:cNvSpPr>
          <p:nvPr>
            <p:ph type="title"/>
          </p:nvPr>
        </p:nvSpPr>
        <p:spPr>
          <a:xfrm>
            <a:off x="685801" y="405809"/>
            <a:ext cx="10131425" cy="1456267"/>
          </a:xfrm>
        </p:spPr>
        <p:txBody>
          <a:bodyPr>
            <a:normAutofit/>
          </a:bodyPr>
          <a:lstStyle/>
          <a:p>
            <a:r>
              <a:rPr lang="en-US" sz="4400" b="1" dirty="0">
                <a:cs typeface="Calibri Light"/>
              </a:rPr>
              <a:t>Results for hyper parameter tuning of gradient boost</a:t>
            </a:r>
          </a:p>
        </p:txBody>
      </p:sp>
      <p:sp>
        <p:nvSpPr>
          <p:cNvPr id="3" name="Content Placeholder 2">
            <a:extLst>
              <a:ext uri="{FF2B5EF4-FFF2-40B4-BE49-F238E27FC236}">
                <a16:creationId xmlns:a16="http://schemas.microsoft.com/office/drawing/2014/main" id="{54E72388-5B6C-B134-0339-F9973CD0D48F}"/>
              </a:ext>
            </a:extLst>
          </p:cNvPr>
          <p:cNvSpPr>
            <a:spLocks noGrp="1"/>
          </p:cNvSpPr>
          <p:nvPr>
            <p:ph idx="1"/>
          </p:nvPr>
        </p:nvSpPr>
        <p:spPr>
          <a:xfrm>
            <a:off x="685801" y="2177748"/>
            <a:ext cx="10131425" cy="3649133"/>
          </a:xfrm>
        </p:spPr>
        <p:txBody>
          <a:bodyPr vert="horz" lIns="91440" tIns="45720" rIns="91440" bIns="45720" rtlCol="0" anchor="ctr">
            <a:noAutofit/>
          </a:bodyPr>
          <a:lstStyle/>
          <a:p>
            <a:r>
              <a:rPr lang="en-US" b="1" err="1">
                <a:solidFill>
                  <a:srgbClr val="CCCCCC"/>
                </a:solidFill>
                <a:latin typeface="Consolas"/>
              </a:rPr>
              <a:t>RandomSearchCV</a:t>
            </a:r>
            <a:endParaRPr lang="en-US" b="1">
              <a:cs typeface="Calibri" panose="020F0502020204030204"/>
            </a:endParaRPr>
          </a:p>
          <a:p>
            <a:pPr>
              <a:buClr>
                <a:srgbClr val="FFFFFF"/>
              </a:buClr>
            </a:pPr>
            <a:r>
              <a:rPr lang="en-US" sz="1600" dirty="0">
                <a:solidFill>
                  <a:srgbClr val="CCCCCC"/>
                </a:solidFill>
                <a:latin typeface="Consolas"/>
              </a:rPr>
              <a:t>Best Parameters: {'subsample': 0.9, '</a:t>
            </a:r>
            <a:r>
              <a:rPr lang="en-US" sz="1600" dirty="0" err="1">
                <a:solidFill>
                  <a:srgbClr val="CCCCCC"/>
                </a:solidFill>
                <a:latin typeface="Consolas"/>
              </a:rPr>
              <a:t>n_estimators</a:t>
            </a:r>
            <a:r>
              <a:rPr lang="en-US" sz="1600" dirty="0">
                <a:solidFill>
                  <a:srgbClr val="CCCCCC"/>
                </a:solidFill>
                <a:latin typeface="Consolas"/>
              </a:rPr>
              <a:t>': 300, '</a:t>
            </a:r>
            <a:r>
              <a:rPr lang="en-US" sz="1600" dirty="0" err="1">
                <a:solidFill>
                  <a:srgbClr val="CCCCCC"/>
                </a:solidFill>
                <a:latin typeface="Consolas"/>
              </a:rPr>
              <a:t>min_samples_split</a:t>
            </a:r>
            <a:r>
              <a:rPr lang="en-US" sz="1600" dirty="0">
                <a:solidFill>
                  <a:srgbClr val="CCCCCC"/>
                </a:solidFill>
                <a:latin typeface="Consolas"/>
              </a:rPr>
              <a:t>': 10, '</a:t>
            </a:r>
            <a:r>
              <a:rPr lang="en-US" sz="1600" dirty="0" err="1">
                <a:solidFill>
                  <a:srgbClr val="CCCCCC"/>
                </a:solidFill>
                <a:latin typeface="Consolas"/>
              </a:rPr>
              <a:t>min_samples_leaf</a:t>
            </a:r>
            <a:r>
              <a:rPr lang="en-US" sz="1600" dirty="0">
                <a:solidFill>
                  <a:srgbClr val="CCCCCC"/>
                </a:solidFill>
                <a:latin typeface="Consolas"/>
              </a:rPr>
              <a:t>': 2, '</a:t>
            </a:r>
            <a:r>
              <a:rPr lang="en-US" sz="1600" dirty="0" err="1">
                <a:solidFill>
                  <a:srgbClr val="CCCCCC"/>
                </a:solidFill>
                <a:latin typeface="Consolas"/>
              </a:rPr>
              <a:t>max_depth</a:t>
            </a:r>
            <a:r>
              <a:rPr lang="en-US" sz="1600" dirty="0">
                <a:solidFill>
                  <a:srgbClr val="CCCCCC"/>
                </a:solidFill>
                <a:latin typeface="Consolas"/>
              </a:rPr>
              <a:t>': 5, '</a:t>
            </a:r>
            <a:r>
              <a:rPr lang="en-US" sz="1600" dirty="0" err="1">
                <a:solidFill>
                  <a:srgbClr val="CCCCCC"/>
                </a:solidFill>
                <a:latin typeface="Consolas"/>
              </a:rPr>
              <a:t>learning_rate</a:t>
            </a:r>
            <a:r>
              <a:rPr lang="en-US" sz="1600" dirty="0">
                <a:solidFill>
                  <a:srgbClr val="CCCCCC"/>
                </a:solidFill>
                <a:latin typeface="Consolas"/>
              </a:rPr>
              <a:t>': 0.01}</a:t>
            </a:r>
            <a:endParaRPr lang="en-US" sz="1600" dirty="0">
              <a:cs typeface="Calibri"/>
            </a:endParaRPr>
          </a:p>
          <a:p>
            <a:pPr>
              <a:buClr>
                <a:srgbClr val="FFFFFF"/>
              </a:buClr>
            </a:pPr>
            <a:r>
              <a:rPr lang="en-US" sz="1600" dirty="0">
                <a:solidFill>
                  <a:srgbClr val="CCCCCC"/>
                </a:solidFill>
                <a:latin typeface="Consolas"/>
              </a:rPr>
              <a:t>Mean Squared Error: 19708335.773366116</a:t>
            </a:r>
            <a:endParaRPr lang="en-US" sz="1600" dirty="0">
              <a:cs typeface="Calibri"/>
            </a:endParaRPr>
          </a:p>
          <a:p>
            <a:pPr>
              <a:buClr>
                <a:srgbClr val="FFFFFF"/>
              </a:buClr>
            </a:pPr>
            <a:r>
              <a:rPr lang="en-US" sz="1600" dirty="0">
                <a:solidFill>
                  <a:srgbClr val="CCCCCC"/>
                </a:solidFill>
                <a:latin typeface="Consolas"/>
              </a:rPr>
              <a:t>R-squared: 0.8730531624945744</a:t>
            </a:r>
          </a:p>
          <a:p>
            <a:pPr>
              <a:buClr>
                <a:srgbClr val="FFFFFF"/>
              </a:buClr>
            </a:pPr>
            <a:endParaRPr lang="en-US" sz="1600">
              <a:solidFill>
                <a:srgbClr val="CCCCCC"/>
              </a:solidFill>
              <a:latin typeface="Consolas"/>
              <a:cs typeface="Calibri"/>
            </a:endParaRPr>
          </a:p>
          <a:p>
            <a:pPr>
              <a:buClr>
                <a:srgbClr val="FFFFFF"/>
              </a:buClr>
            </a:pPr>
            <a:r>
              <a:rPr lang="en-US" b="1" err="1">
                <a:solidFill>
                  <a:srgbClr val="CCCCCC"/>
                </a:solidFill>
                <a:latin typeface="Consolas"/>
                <a:cs typeface="Calibri"/>
              </a:rPr>
              <a:t>GridSearchCV</a:t>
            </a:r>
            <a:endParaRPr lang="en-US" b="1">
              <a:solidFill>
                <a:srgbClr val="CCCCCC"/>
              </a:solidFill>
              <a:latin typeface="Consolas"/>
              <a:cs typeface="Calibri"/>
            </a:endParaRPr>
          </a:p>
          <a:p>
            <a:pPr>
              <a:buClr>
                <a:srgbClr val="FFFFFF"/>
              </a:buClr>
            </a:pPr>
            <a:r>
              <a:rPr lang="en-US" sz="1600" dirty="0">
                <a:solidFill>
                  <a:srgbClr val="CCCCCC"/>
                </a:solidFill>
                <a:latin typeface="Consolas"/>
                <a:cs typeface="Calibri"/>
              </a:rPr>
              <a:t>Best Parameters: {'subsample': 0.9, '</a:t>
            </a:r>
            <a:r>
              <a:rPr lang="en-US" sz="1600" dirty="0" err="1">
                <a:solidFill>
                  <a:srgbClr val="CCCCCC"/>
                </a:solidFill>
                <a:latin typeface="Consolas"/>
                <a:cs typeface="Calibri"/>
              </a:rPr>
              <a:t>n_estimators</a:t>
            </a:r>
            <a:r>
              <a:rPr lang="en-US" sz="1600" dirty="0">
                <a:solidFill>
                  <a:srgbClr val="CCCCCC"/>
                </a:solidFill>
                <a:latin typeface="Consolas"/>
                <a:cs typeface="Calibri"/>
              </a:rPr>
              <a:t>': 300, '</a:t>
            </a:r>
            <a:r>
              <a:rPr lang="en-US" sz="1600" dirty="0" err="1">
                <a:solidFill>
                  <a:srgbClr val="CCCCCC"/>
                </a:solidFill>
                <a:latin typeface="Consolas"/>
                <a:cs typeface="Calibri"/>
              </a:rPr>
              <a:t>min_samples_split</a:t>
            </a:r>
            <a:r>
              <a:rPr lang="en-US" sz="1600" dirty="0">
                <a:solidFill>
                  <a:srgbClr val="CCCCCC"/>
                </a:solidFill>
                <a:latin typeface="Consolas"/>
                <a:cs typeface="Calibri"/>
              </a:rPr>
              <a:t>': 10, '</a:t>
            </a:r>
            <a:r>
              <a:rPr lang="en-US" sz="1600" dirty="0" err="1">
                <a:solidFill>
                  <a:srgbClr val="CCCCCC"/>
                </a:solidFill>
                <a:latin typeface="Consolas"/>
                <a:cs typeface="Calibri"/>
              </a:rPr>
              <a:t>min_samples_leaf</a:t>
            </a:r>
            <a:r>
              <a:rPr lang="en-US" sz="1600" dirty="0">
                <a:solidFill>
                  <a:srgbClr val="CCCCCC"/>
                </a:solidFill>
                <a:latin typeface="Consolas"/>
                <a:cs typeface="Calibri"/>
              </a:rPr>
              <a:t>': 2, '</a:t>
            </a:r>
            <a:r>
              <a:rPr lang="en-US" sz="1600" dirty="0" err="1">
                <a:solidFill>
                  <a:srgbClr val="CCCCCC"/>
                </a:solidFill>
                <a:latin typeface="Consolas"/>
                <a:cs typeface="Calibri"/>
              </a:rPr>
              <a:t>max_depth</a:t>
            </a:r>
            <a:r>
              <a:rPr lang="en-US" sz="1600" dirty="0">
                <a:solidFill>
                  <a:srgbClr val="CCCCCC"/>
                </a:solidFill>
                <a:latin typeface="Consolas"/>
                <a:cs typeface="Calibri"/>
              </a:rPr>
              <a:t>': 5, '</a:t>
            </a:r>
            <a:r>
              <a:rPr lang="en-US" sz="1600" dirty="0" err="1">
                <a:solidFill>
                  <a:srgbClr val="CCCCCC"/>
                </a:solidFill>
                <a:latin typeface="Consolas"/>
                <a:cs typeface="Calibri"/>
              </a:rPr>
              <a:t>learning_rate</a:t>
            </a:r>
            <a:r>
              <a:rPr lang="en-US" sz="1600" dirty="0">
                <a:solidFill>
                  <a:srgbClr val="CCCCCC"/>
                </a:solidFill>
                <a:latin typeface="Consolas"/>
                <a:cs typeface="Calibri"/>
              </a:rPr>
              <a:t>': 0.01}</a:t>
            </a:r>
            <a:endParaRPr lang="en-US" sz="1600" dirty="0">
              <a:cs typeface="Calibri"/>
            </a:endParaRPr>
          </a:p>
          <a:p>
            <a:pPr>
              <a:buClr>
                <a:srgbClr val="FFFFFF"/>
              </a:buClr>
            </a:pPr>
            <a:r>
              <a:rPr lang="en-US" sz="1600" dirty="0">
                <a:solidFill>
                  <a:srgbClr val="CCCCCC"/>
                </a:solidFill>
                <a:latin typeface="Consolas"/>
                <a:cs typeface="Calibri"/>
              </a:rPr>
              <a:t>Mean Squared Error: 19343727.16147153</a:t>
            </a:r>
            <a:endParaRPr lang="en-US" sz="1600" dirty="0">
              <a:cs typeface="Calibri"/>
            </a:endParaRPr>
          </a:p>
          <a:p>
            <a:pPr>
              <a:buClr>
                <a:srgbClr val="FFFFFF"/>
              </a:buClr>
            </a:pPr>
            <a:r>
              <a:rPr lang="en-US" sz="1600" dirty="0">
                <a:solidFill>
                  <a:srgbClr val="CCCCCC"/>
                </a:solidFill>
                <a:latin typeface="Consolas"/>
                <a:cs typeface="Calibri"/>
              </a:rPr>
              <a:t>R-squared: 0.8754017073306033</a:t>
            </a:r>
            <a:endParaRPr lang="en-US" sz="1600" dirty="0">
              <a:cs typeface="Calibri"/>
            </a:endParaRPr>
          </a:p>
        </p:txBody>
      </p:sp>
    </p:spTree>
    <p:extLst>
      <p:ext uri="{BB962C8B-B14F-4D97-AF65-F5344CB8AC3E}">
        <p14:creationId xmlns:p14="http://schemas.microsoft.com/office/powerpoint/2010/main" val="1532033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39A62-D891-04E6-E107-9852E8084B4A}"/>
              </a:ext>
            </a:extLst>
          </p:cNvPr>
          <p:cNvSpPr>
            <a:spLocks noGrp="1"/>
          </p:cNvSpPr>
          <p:nvPr>
            <p:ph type="title"/>
          </p:nvPr>
        </p:nvSpPr>
        <p:spPr>
          <a:xfrm>
            <a:off x="1029238" y="446584"/>
            <a:ext cx="10131425" cy="1456267"/>
          </a:xfrm>
        </p:spPr>
        <p:txBody>
          <a:bodyPr>
            <a:normAutofit/>
          </a:bodyPr>
          <a:lstStyle/>
          <a:p>
            <a:pPr algn="ctr"/>
            <a:r>
              <a:rPr lang="en-US" sz="4400" b="1" dirty="0">
                <a:cs typeface="Calibri Light"/>
              </a:rPr>
              <a:t>Output visualization</a:t>
            </a:r>
          </a:p>
        </p:txBody>
      </p:sp>
      <p:pic>
        <p:nvPicPr>
          <p:cNvPr id="4" name="Content Placeholder 3" descr="A graph of blue dots&#10;&#10;Description automatically generated">
            <a:extLst>
              <a:ext uri="{FF2B5EF4-FFF2-40B4-BE49-F238E27FC236}">
                <a16:creationId xmlns:a16="http://schemas.microsoft.com/office/drawing/2014/main" id="{BE8DC157-3A02-25F2-03E3-8FCCE236E1CE}"/>
              </a:ext>
            </a:extLst>
          </p:cNvPr>
          <p:cNvPicPr>
            <a:picLocks noGrp="1" noChangeAspect="1"/>
          </p:cNvPicPr>
          <p:nvPr>
            <p:ph idx="1"/>
          </p:nvPr>
        </p:nvPicPr>
        <p:blipFill>
          <a:blip r:embed="rId2"/>
          <a:stretch>
            <a:fillRect/>
          </a:stretch>
        </p:blipFill>
        <p:spPr>
          <a:xfrm>
            <a:off x="551779" y="2069986"/>
            <a:ext cx="5199331" cy="3988943"/>
          </a:xfrm>
        </p:spPr>
      </p:pic>
      <p:pic>
        <p:nvPicPr>
          <p:cNvPr id="5" name="Picture 4" descr="A graph of blue dots&#10;&#10;Description automatically generated">
            <a:extLst>
              <a:ext uri="{FF2B5EF4-FFF2-40B4-BE49-F238E27FC236}">
                <a16:creationId xmlns:a16="http://schemas.microsoft.com/office/drawing/2014/main" id="{0468E659-56FA-8C1D-3A17-492C13A47117}"/>
              </a:ext>
            </a:extLst>
          </p:cNvPr>
          <p:cNvPicPr>
            <a:picLocks noChangeAspect="1"/>
          </p:cNvPicPr>
          <p:nvPr/>
        </p:nvPicPr>
        <p:blipFill>
          <a:blip r:embed="rId3"/>
          <a:stretch>
            <a:fillRect/>
          </a:stretch>
        </p:blipFill>
        <p:spPr>
          <a:xfrm>
            <a:off x="6345578" y="2069884"/>
            <a:ext cx="5205543" cy="3984798"/>
          </a:xfrm>
          <a:prstGeom prst="rect">
            <a:avLst/>
          </a:prstGeom>
        </p:spPr>
      </p:pic>
      <p:sp>
        <p:nvSpPr>
          <p:cNvPr id="6" name="TextBox 5">
            <a:extLst>
              <a:ext uri="{FF2B5EF4-FFF2-40B4-BE49-F238E27FC236}">
                <a16:creationId xmlns:a16="http://schemas.microsoft.com/office/drawing/2014/main" id="{F0B3224B-0301-9DEF-D1F8-4E80F97285C5}"/>
              </a:ext>
            </a:extLst>
          </p:cNvPr>
          <p:cNvSpPr txBox="1"/>
          <p:nvPr/>
        </p:nvSpPr>
        <p:spPr>
          <a:xfrm>
            <a:off x="540608" y="6178378"/>
            <a:ext cx="52773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Calibri" panose="020F0502020204030204"/>
              </a:rPr>
              <a:t>Before Hyperparameter Tuning</a:t>
            </a:r>
          </a:p>
        </p:txBody>
      </p:sp>
      <p:sp>
        <p:nvSpPr>
          <p:cNvPr id="7" name="TextBox 6">
            <a:extLst>
              <a:ext uri="{FF2B5EF4-FFF2-40B4-BE49-F238E27FC236}">
                <a16:creationId xmlns:a16="http://schemas.microsoft.com/office/drawing/2014/main" id="{83C7161A-49F9-5E2F-37E1-004D1E629BDB}"/>
              </a:ext>
            </a:extLst>
          </p:cNvPr>
          <p:cNvSpPr txBox="1"/>
          <p:nvPr/>
        </p:nvSpPr>
        <p:spPr>
          <a:xfrm>
            <a:off x="6435811" y="6178378"/>
            <a:ext cx="48654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FFFFFF"/>
                </a:solidFill>
                <a:latin typeface="Calibri"/>
              </a:rPr>
              <a:t>After Hyperparameter</a:t>
            </a:r>
            <a:r>
              <a:rPr lang="en-US" sz="1800" baseline="0" dirty="0">
                <a:solidFill>
                  <a:srgbClr val="FFFFFF"/>
                </a:solidFill>
                <a:latin typeface="Calibri"/>
              </a:rPr>
              <a:t> </a:t>
            </a:r>
            <a:r>
              <a:rPr lang="en-US" dirty="0">
                <a:solidFill>
                  <a:srgbClr val="FFFFFF"/>
                </a:solidFill>
                <a:latin typeface="Calibri"/>
              </a:rPr>
              <a:t>Tuning</a:t>
            </a:r>
            <a:r>
              <a:rPr lang="en-US" sz="1800" dirty="0">
                <a:latin typeface="Calibri"/>
                <a:ea typeface="Calibri"/>
                <a:cs typeface="Calibri"/>
              </a:rPr>
              <a:t>​</a:t>
            </a:r>
            <a:endParaRPr lang="en-US" dirty="0"/>
          </a:p>
        </p:txBody>
      </p:sp>
    </p:spTree>
    <p:extLst>
      <p:ext uri="{BB962C8B-B14F-4D97-AF65-F5344CB8AC3E}">
        <p14:creationId xmlns:p14="http://schemas.microsoft.com/office/powerpoint/2010/main" val="3321172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7B190-17F4-21BC-0412-0696DD28249C}"/>
              </a:ext>
            </a:extLst>
          </p:cNvPr>
          <p:cNvSpPr>
            <a:spLocks noGrp="1"/>
          </p:cNvSpPr>
          <p:nvPr>
            <p:ph type="title"/>
          </p:nvPr>
        </p:nvSpPr>
        <p:spPr>
          <a:xfrm>
            <a:off x="1029238" y="523741"/>
            <a:ext cx="10131425" cy="1456267"/>
          </a:xfrm>
        </p:spPr>
        <p:txBody>
          <a:bodyPr/>
          <a:lstStyle/>
          <a:p>
            <a:pPr algn="ctr"/>
            <a:r>
              <a:rPr lang="en-US" sz="4400" b="1" dirty="0">
                <a:latin typeface="Calibri"/>
                <a:cs typeface="Calibri"/>
              </a:rPr>
              <a:t>Random Forest Regressor</a:t>
            </a:r>
            <a:endParaRPr lang="en-US" dirty="0"/>
          </a:p>
        </p:txBody>
      </p:sp>
      <p:sp>
        <p:nvSpPr>
          <p:cNvPr id="3" name="Content Placeholder 2">
            <a:extLst>
              <a:ext uri="{FF2B5EF4-FFF2-40B4-BE49-F238E27FC236}">
                <a16:creationId xmlns:a16="http://schemas.microsoft.com/office/drawing/2014/main" id="{E72291D8-BFB7-2A28-4FA4-BE652A128166}"/>
              </a:ext>
            </a:extLst>
          </p:cNvPr>
          <p:cNvSpPr>
            <a:spLocks noGrp="1"/>
          </p:cNvSpPr>
          <p:nvPr>
            <p:ph idx="1"/>
          </p:nvPr>
        </p:nvSpPr>
        <p:spPr>
          <a:xfrm>
            <a:off x="685801" y="2074261"/>
            <a:ext cx="4248171" cy="3716939"/>
          </a:xfrm>
        </p:spPr>
        <p:txBody>
          <a:bodyPr/>
          <a:lstStyle/>
          <a:p>
            <a:pPr>
              <a:buClr>
                <a:srgbClr val="FFFFFF"/>
              </a:buClr>
            </a:pPr>
            <a:r>
              <a:rPr lang="en-US" sz="2000" dirty="0">
                <a:ea typeface="+mn-lt"/>
                <a:cs typeface="+mn-lt"/>
              </a:rPr>
              <a:t>Random Forest Regressor model is a machine learning model from the scikit-learn library used for regression tasks. Random Forest is an ensemble learning method that constructs multiple decision trees during training and outputs the mean prediction (regression) of the individual trees.</a:t>
            </a:r>
            <a:endParaRPr lang="en-US"/>
          </a:p>
        </p:txBody>
      </p:sp>
      <p:sp>
        <p:nvSpPr>
          <p:cNvPr id="8" name="TextBox 7">
            <a:extLst>
              <a:ext uri="{FF2B5EF4-FFF2-40B4-BE49-F238E27FC236}">
                <a16:creationId xmlns:a16="http://schemas.microsoft.com/office/drawing/2014/main" id="{461BA0AB-4088-9D7F-3270-E8EB03DBE6FC}"/>
              </a:ext>
            </a:extLst>
          </p:cNvPr>
          <p:cNvSpPr txBox="1"/>
          <p:nvPr/>
        </p:nvSpPr>
        <p:spPr>
          <a:xfrm>
            <a:off x="6186616" y="2074281"/>
            <a:ext cx="5141626"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dirty="0">
                <a:solidFill>
                  <a:schemeClr val="bg1">
                    <a:lumMod val="50000"/>
                    <a:lumOff val="50000"/>
                  </a:schemeClr>
                </a:solidFill>
                <a:latin typeface="Consolas"/>
              </a:rPr>
              <a:t># </a:t>
            </a:r>
            <a:r>
              <a:rPr lang="en-US" err="1">
                <a:solidFill>
                  <a:schemeClr val="bg1">
                    <a:lumMod val="50000"/>
                    <a:lumOff val="50000"/>
                  </a:schemeClr>
                </a:solidFill>
                <a:latin typeface="Consolas"/>
              </a:rPr>
              <a:t>RandomForestRegressor</a:t>
            </a:r>
            <a:endParaRPr lang="en-US">
              <a:solidFill>
                <a:schemeClr val="bg1">
                  <a:lumMod val="50000"/>
                  <a:lumOff val="50000"/>
                </a:schemeClr>
              </a:solidFill>
              <a:latin typeface="Consolas"/>
            </a:endParaRPr>
          </a:p>
          <a:p>
            <a:pPr marL="342900" indent="-342900">
              <a:buAutoNum type="arabicPeriod"/>
            </a:pPr>
            <a:r>
              <a:rPr lang="en-US" err="1">
                <a:latin typeface="Consolas"/>
              </a:rPr>
              <a:t>rf_model</a:t>
            </a:r>
            <a:r>
              <a:rPr lang="en-US" dirty="0">
                <a:latin typeface="Consolas"/>
              </a:rPr>
              <a:t> </a:t>
            </a:r>
            <a:r>
              <a:rPr lang="en-US" dirty="0">
                <a:solidFill>
                  <a:srgbClr val="FF0062"/>
                </a:solidFill>
                <a:latin typeface="Consolas"/>
              </a:rPr>
              <a:t>=</a:t>
            </a:r>
            <a:r>
              <a:rPr lang="en-US" dirty="0">
                <a:latin typeface="Consolas"/>
              </a:rPr>
              <a:t> </a:t>
            </a:r>
            <a:r>
              <a:rPr lang="en-US" err="1">
                <a:solidFill>
                  <a:schemeClr val="accent3"/>
                </a:solidFill>
                <a:latin typeface="Consolas"/>
              </a:rPr>
              <a:t>RandomForestRegressor</a:t>
            </a:r>
            <a:r>
              <a:rPr lang="en-US" dirty="0">
                <a:latin typeface="Consolas"/>
              </a:rPr>
              <a:t>()</a:t>
            </a:r>
          </a:p>
          <a:p>
            <a:pPr marL="342900" indent="-342900">
              <a:buAutoNum type="arabicPeriod"/>
            </a:pPr>
            <a:r>
              <a:rPr lang="en-US" dirty="0" err="1">
                <a:latin typeface="Consolas"/>
              </a:rPr>
              <a:t>rf_model.</a:t>
            </a:r>
            <a:r>
              <a:rPr lang="en-US" dirty="0" err="1">
                <a:solidFill>
                  <a:srgbClr val="20DD20"/>
                </a:solidFill>
                <a:latin typeface="Consolas"/>
              </a:rPr>
              <a:t>fit</a:t>
            </a:r>
            <a:r>
              <a:rPr lang="en-US" dirty="0">
                <a:latin typeface="Consolas"/>
              </a:rPr>
              <a:t>(</a:t>
            </a:r>
            <a:r>
              <a:rPr lang="en-US" dirty="0" err="1">
                <a:solidFill>
                  <a:srgbClr val="20DD20"/>
                </a:solidFill>
                <a:latin typeface="Consolas"/>
              </a:rPr>
              <a:t>X_train</a:t>
            </a:r>
            <a:r>
              <a:rPr lang="en-US" dirty="0">
                <a:latin typeface="Consolas"/>
              </a:rPr>
              <a:t>,</a:t>
            </a:r>
            <a:r>
              <a:rPr lang="en-US" dirty="0">
                <a:solidFill>
                  <a:srgbClr val="20DD20"/>
                </a:solidFill>
                <a:latin typeface="Consolas"/>
              </a:rPr>
              <a:t> </a:t>
            </a:r>
            <a:r>
              <a:rPr lang="en-US" dirty="0" err="1">
                <a:solidFill>
                  <a:srgbClr val="20DD20"/>
                </a:solidFill>
                <a:latin typeface="Consolas"/>
              </a:rPr>
              <a:t>y_train</a:t>
            </a:r>
            <a:r>
              <a:rPr lang="en-US" dirty="0">
                <a:latin typeface="Consolas"/>
              </a:rPr>
              <a:t>)</a:t>
            </a:r>
          </a:p>
          <a:p>
            <a:pPr marL="342900" indent="-342900">
              <a:buAutoNum type="arabicPeriod"/>
            </a:pPr>
            <a:r>
              <a:rPr lang="en-US" i="1" dirty="0">
                <a:solidFill>
                  <a:srgbClr val="838383"/>
                </a:solidFill>
                <a:latin typeface="Consolas"/>
              </a:rPr>
              <a:t># Model Testing</a:t>
            </a:r>
            <a:endParaRPr lang="en-US" dirty="0"/>
          </a:p>
          <a:p>
            <a:pPr marL="342900" indent="-342900">
              <a:buAutoNum type="arabicPeriod"/>
            </a:pPr>
            <a:r>
              <a:rPr lang="en-US" i="1" dirty="0">
                <a:solidFill>
                  <a:srgbClr val="838383"/>
                </a:solidFill>
                <a:latin typeface="Consolas"/>
              </a:rPr>
              <a:t># Random Forest Regressor</a:t>
            </a:r>
          </a:p>
          <a:p>
            <a:pPr marL="342900" indent="-342900">
              <a:buAutoNum type="arabicPeriod"/>
            </a:pPr>
            <a:r>
              <a:rPr lang="en-US" err="1">
                <a:latin typeface="Consolas"/>
              </a:rPr>
              <a:t>y_pred_rf</a:t>
            </a:r>
            <a:r>
              <a:rPr lang="en-US" dirty="0">
                <a:latin typeface="Consolas"/>
              </a:rPr>
              <a:t> </a:t>
            </a:r>
            <a:r>
              <a:rPr lang="en-US" dirty="0">
                <a:solidFill>
                  <a:srgbClr val="FF0062"/>
                </a:solidFill>
                <a:latin typeface="Consolas"/>
              </a:rPr>
              <a:t>=</a:t>
            </a:r>
            <a:r>
              <a:rPr lang="en-US" dirty="0">
                <a:latin typeface="Consolas"/>
              </a:rPr>
              <a:t> </a:t>
            </a:r>
            <a:r>
              <a:rPr lang="en-US" err="1">
                <a:latin typeface="Consolas"/>
              </a:rPr>
              <a:t>rf_model.</a:t>
            </a:r>
            <a:r>
              <a:rPr lang="en-US" err="1">
                <a:solidFill>
                  <a:srgbClr val="20DD20"/>
                </a:solidFill>
                <a:latin typeface="Consolas"/>
              </a:rPr>
              <a:t>predict</a:t>
            </a:r>
            <a:r>
              <a:rPr lang="en-US" dirty="0">
                <a:latin typeface="Consolas"/>
              </a:rPr>
              <a:t>(</a:t>
            </a:r>
            <a:r>
              <a:rPr lang="en-US" err="1">
                <a:solidFill>
                  <a:srgbClr val="20DD20"/>
                </a:solidFill>
                <a:latin typeface="Consolas"/>
              </a:rPr>
              <a:t>X_test</a:t>
            </a:r>
            <a:r>
              <a:rPr lang="en-US" dirty="0">
                <a:latin typeface="Consolas"/>
              </a:rPr>
              <a:t>)</a:t>
            </a:r>
          </a:p>
          <a:p>
            <a:pPr marL="342900" indent="-342900">
              <a:buAutoNum type="arabicPeriod"/>
            </a:pPr>
            <a:endParaRPr lang="en-US" dirty="0">
              <a:latin typeface="Consolas"/>
            </a:endParaRPr>
          </a:p>
          <a:p>
            <a:pPr marL="342900" indent="-342900">
              <a:buAutoNum type="arabicPeriod"/>
            </a:pPr>
            <a:r>
              <a:rPr lang="en-US" dirty="0">
                <a:latin typeface="Consolas"/>
              </a:rPr>
              <a:t>Output:</a:t>
            </a:r>
          </a:p>
          <a:p>
            <a:pPr marL="342900" indent="-342900">
              <a:buAutoNum type="arabicPeriod"/>
            </a:pPr>
            <a:r>
              <a:rPr lang="en-US" dirty="0">
                <a:latin typeface="Consolas"/>
              </a:rPr>
              <a:t>Model Evaluation: </a:t>
            </a:r>
            <a:endParaRPr lang="en-US">
              <a:latin typeface="Consolas"/>
              <a:cs typeface="Calibri"/>
            </a:endParaRPr>
          </a:p>
          <a:p>
            <a:pPr marL="342900" indent="-342900">
              <a:buAutoNum type="arabicPeriod"/>
            </a:pPr>
            <a:r>
              <a:rPr lang="en-US" dirty="0">
                <a:latin typeface="Consolas"/>
              </a:rPr>
              <a:t>Random Forest Regressor: </a:t>
            </a:r>
            <a:endParaRPr lang="en-US">
              <a:latin typeface="Consolas"/>
              <a:cs typeface="Calibri"/>
            </a:endParaRPr>
          </a:p>
          <a:p>
            <a:pPr marL="342900" indent="-342900">
              <a:buAutoNum type="arabicPeriod"/>
            </a:pPr>
            <a:r>
              <a:rPr lang="en-US" dirty="0">
                <a:latin typeface="Consolas"/>
              </a:rPr>
              <a:t>Mean Squared Error: 21232433.661857672 </a:t>
            </a:r>
            <a:endParaRPr lang="en-US">
              <a:latin typeface="Consolas"/>
              <a:cs typeface="Calibri"/>
            </a:endParaRPr>
          </a:p>
          <a:p>
            <a:pPr marL="342900" indent="-342900">
              <a:buAutoNum type="arabicPeriod"/>
            </a:pPr>
            <a:r>
              <a:rPr lang="en-US" dirty="0">
                <a:latin typeface="Consolas"/>
              </a:rPr>
              <a:t>R-squared: 0.863236026780144</a:t>
            </a:r>
            <a:endParaRPr lang="en-US" dirty="0">
              <a:cs typeface="Calibri"/>
            </a:endParaRPr>
          </a:p>
        </p:txBody>
      </p:sp>
    </p:spTree>
    <p:extLst>
      <p:ext uri="{BB962C8B-B14F-4D97-AF65-F5344CB8AC3E}">
        <p14:creationId xmlns:p14="http://schemas.microsoft.com/office/powerpoint/2010/main" val="1853393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D00E3-7BF8-E9EF-F479-B139B432EC50}"/>
              </a:ext>
            </a:extLst>
          </p:cNvPr>
          <p:cNvSpPr>
            <a:spLocks noGrp="1"/>
          </p:cNvSpPr>
          <p:nvPr>
            <p:ph type="title"/>
          </p:nvPr>
        </p:nvSpPr>
        <p:spPr>
          <a:xfrm>
            <a:off x="612700" y="365007"/>
            <a:ext cx="10968684" cy="1768562"/>
          </a:xfrm>
        </p:spPr>
        <p:txBody>
          <a:bodyPr>
            <a:normAutofit/>
          </a:bodyPr>
          <a:lstStyle/>
          <a:p>
            <a:pPr algn="ctr"/>
            <a:r>
              <a:rPr lang="en-US" sz="4400" b="1" dirty="0">
                <a:cs typeface="Calibri Light"/>
              </a:rPr>
              <a:t>HYPERPARAMETER TUNING FOR random </a:t>
            </a:r>
            <a:r>
              <a:rPr lang="en-US" sz="4400" b="1" err="1">
                <a:cs typeface="Calibri Light"/>
              </a:rPr>
              <a:t>fOREST</a:t>
            </a:r>
            <a:r>
              <a:rPr lang="en-US" sz="4400" b="1" dirty="0">
                <a:cs typeface="Calibri Light"/>
              </a:rPr>
              <a:t> REGRESSOR</a:t>
            </a:r>
            <a:endParaRPr lang="en-US" sz="4400">
              <a:solidFill>
                <a:srgbClr val="20DD20"/>
              </a:solidFill>
              <a:latin typeface="Consolas"/>
              <a:cs typeface="Calibri Light"/>
            </a:endParaRPr>
          </a:p>
        </p:txBody>
      </p:sp>
      <p:sp>
        <p:nvSpPr>
          <p:cNvPr id="3" name="Content Placeholder 2">
            <a:extLst>
              <a:ext uri="{FF2B5EF4-FFF2-40B4-BE49-F238E27FC236}">
                <a16:creationId xmlns:a16="http://schemas.microsoft.com/office/drawing/2014/main" id="{F829BF84-1D43-A83D-2D0D-9526EC5EAF1C}"/>
              </a:ext>
            </a:extLst>
          </p:cNvPr>
          <p:cNvSpPr>
            <a:spLocks noGrp="1"/>
          </p:cNvSpPr>
          <p:nvPr>
            <p:ph idx="1"/>
          </p:nvPr>
        </p:nvSpPr>
        <p:spPr>
          <a:xfrm>
            <a:off x="-1248" y="2137440"/>
            <a:ext cx="5954074" cy="4250897"/>
          </a:xfrm>
        </p:spPr>
        <p:txBody>
          <a:bodyPr/>
          <a:lstStyle/>
          <a:p>
            <a:pPr>
              <a:buClr>
                <a:srgbClr val="FFFFFF"/>
              </a:buClr>
            </a:pPr>
            <a:r>
              <a:rPr lang="en-US" dirty="0">
                <a:latin typeface="Segoe UI"/>
                <a:ea typeface="+mn-lt"/>
                <a:cs typeface="Segoe UI"/>
              </a:rPr>
              <a:t>We performed hyperparameter tuning for a Random Forest Regressor using both </a:t>
            </a:r>
            <a:r>
              <a:rPr lang="en-US" err="1">
                <a:latin typeface="Segoe UI"/>
                <a:ea typeface="+mn-lt"/>
                <a:cs typeface="Segoe UI"/>
              </a:rPr>
              <a:t>RandomizedSearchCV</a:t>
            </a:r>
            <a:r>
              <a:rPr lang="en-US" dirty="0">
                <a:latin typeface="Segoe UI"/>
                <a:ea typeface="+mn-lt"/>
                <a:cs typeface="Segoe UI"/>
              </a:rPr>
              <a:t> and </a:t>
            </a:r>
            <a:r>
              <a:rPr lang="en-US" err="1">
                <a:latin typeface="Segoe UI"/>
                <a:ea typeface="+mn-lt"/>
                <a:cs typeface="Segoe UI"/>
              </a:rPr>
              <a:t>GridSearchCV</a:t>
            </a:r>
            <a:r>
              <a:rPr lang="en-US" dirty="0">
                <a:latin typeface="Segoe UI"/>
                <a:ea typeface="+mn-lt"/>
                <a:cs typeface="Segoe UI"/>
              </a:rPr>
              <a:t> techniques to find the best combination of hyperparameters.</a:t>
            </a:r>
            <a:endParaRPr lang="en-US" dirty="0">
              <a:ea typeface="+mn-lt"/>
              <a:cs typeface="+mn-lt"/>
            </a:endParaRPr>
          </a:p>
          <a:p>
            <a:pPr>
              <a:buClr>
                <a:srgbClr val="FFFFFF"/>
              </a:buClr>
            </a:pPr>
            <a:r>
              <a:rPr lang="en-US" err="1">
                <a:ea typeface="+mn-lt"/>
                <a:cs typeface="+mn-lt"/>
              </a:rPr>
              <a:t>RandomizedSearchCV</a:t>
            </a:r>
            <a:r>
              <a:rPr lang="en-US" dirty="0">
                <a:ea typeface="+mn-lt"/>
                <a:cs typeface="+mn-lt"/>
              </a:rPr>
              <a:t> to efficiently explore a predefined hyperparameter space (</a:t>
            </a:r>
            <a:r>
              <a:rPr lang="en-US" err="1">
                <a:ea typeface="+mn-lt"/>
                <a:cs typeface="+mn-lt"/>
              </a:rPr>
              <a:t>param_grid</a:t>
            </a:r>
            <a:r>
              <a:rPr lang="en-US" dirty="0">
                <a:ea typeface="+mn-lt"/>
                <a:cs typeface="+mn-lt"/>
              </a:rPr>
              <a:t>) for a Random Forest Regressor model. The objective is to identify the optimal set of hyperparameters (</a:t>
            </a:r>
            <a:r>
              <a:rPr lang="en-US" err="1">
                <a:ea typeface="+mn-lt"/>
                <a:cs typeface="+mn-lt"/>
              </a:rPr>
              <a:t>best_params</a:t>
            </a:r>
            <a:r>
              <a:rPr lang="en-US" dirty="0">
                <a:ea typeface="+mn-lt"/>
                <a:cs typeface="+mn-lt"/>
              </a:rPr>
              <a:t>) that maximize the model's performance on unseen data, as evaluated through cross-validation.</a:t>
            </a:r>
          </a:p>
        </p:txBody>
      </p:sp>
      <p:sp>
        <p:nvSpPr>
          <p:cNvPr id="5" name="Title 1">
            <a:extLst>
              <a:ext uri="{FF2B5EF4-FFF2-40B4-BE49-F238E27FC236}">
                <a16:creationId xmlns:a16="http://schemas.microsoft.com/office/drawing/2014/main" id="{FE6EB56B-0E2C-01E3-B16A-362C0B289553}"/>
              </a:ext>
            </a:extLst>
          </p:cNvPr>
          <p:cNvSpPr txBox="1">
            <a:spLocks/>
          </p:cNvSpPr>
          <p:nvPr/>
        </p:nvSpPr>
        <p:spPr>
          <a:xfrm>
            <a:off x="6095861" y="2117732"/>
            <a:ext cx="6096573" cy="425021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AutoNum type="arabicPeriod"/>
            </a:pPr>
            <a:r>
              <a:rPr lang="en-US" sz="1400" cap="none" dirty="0">
                <a:solidFill>
                  <a:srgbClr val="6A9955"/>
                </a:solidFill>
                <a:latin typeface="Consolas"/>
                <a:cs typeface="Calibri Light"/>
              </a:rPr>
              <a:t># define random forest model</a:t>
            </a:r>
            <a:endParaRPr lang="en-US" sz="1400" cap="none" dirty="0">
              <a:cs typeface="Calibri Light"/>
            </a:endParaRPr>
          </a:p>
          <a:p>
            <a:pPr marL="342900" indent="-342900">
              <a:buAutoNum type="arabicPeriod"/>
            </a:pPr>
            <a:r>
              <a:rPr lang="en-US" sz="1400" cap="none" err="1">
                <a:solidFill>
                  <a:srgbClr val="CCCCCC"/>
                </a:solidFill>
                <a:latin typeface="Consolas"/>
                <a:cs typeface="Calibri Light"/>
              </a:rPr>
              <a:t>rf_model</a:t>
            </a:r>
            <a:r>
              <a:rPr lang="en-US" sz="1400" cap="none" dirty="0">
                <a:solidFill>
                  <a:srgbClr val="CCCCCC"/>
                </a:solidFill>
                <a:latin typeface="Consolas"/>
                <a:cs typeface="Calibri Light"/>
              </a:rPr>
              <a:t> </a:t>
            </a:r>
            <a:r>
              <a:rPr lang="en-US" sz="1400" cap="none" dirty="0">
                <a:solidFill>
                  <a:srgbClr val="D4D4D4"/>
                </a:solidFill>
                <a:latin typeface="Consolas"/>
                <a:cs typeface="Calibri Light"/>
              </a:rPr>
              <a:t>=</a:t>
            </a:r>
            <a:r>
              <a:rPr lang="en-US" sz="1400" cap="none" dirty="0">
                <a:solidFill>
                  <a:srgbClr val="CCCCCC"/>
                </a:solidFill>
                <a:latin typeface="Consolas"/>
                <a:cs typeface="Calibri Light"/>
              </a:rPr>
              <a:t> </a:t>
            </a:r>
            <a:r>
              <a:rPr lang="en-US" sz="1400" cap="none" err="1">
                <a:solidFill>
                  <a:srgbClr val="CCCCCC"/>
                </a:solidFill>
                <a:latin typeface="Consolas"/>
                <a:cs typeface="Calibri Light"/>
              </a:rPr>
              <a:t>randomforestregressor</a:t>
            </a:r>
            <a:r>
              <a:rPr lang="en-US" sz="1400" cap="none" dirty="0">
                <a:solidFill>
                  <a:srgbClr val="CCCCCC"/>
                </a:solidFill>
                <a:latin typeface="Consolas"/>
                <a:cs typeface="Calibri Light"/>
              </a:rPr>
              <a:t>(</a:t>
            </a:r>
            <a:r>
              <a:rPr lang="en-US" sz="1400" cap="none" err="1">
                <a:solidFill>
                  <a:srgbClr val="9CDCFE"/>
                </a:solidFill>
                <a:latin typeface="Consolas"/>
                <a:cs typeface="Calibri Light"/>
              </a:rPr>
              <a:t>random_state</a:t>
            </a:r>
            <a:r>
              <a:rPr lang="en-US" sz="1400" cap="none" dirty="0">
                <a:solidFill>
                  <a:srgbClr val="D4D4D4"/>
                </a:solidFill>
                <a:latin typeface="Consolas"/>
                <a:cs typeface="Calibri Light"/>
              </a:rPr>
              <a:t>=</a:t>
            </a:r>
            <a:r>
              <a:rPr lang="en-US" sz="1400" cap="none" dirty="0">
                <a:solidFill>
                  <a:srgbClr val="B5CEA8"/>
                </a:solidFill>
                <a:latin typeface="Consolas"/>
                <a:cs typeface="Calibri Light"/>
              </a:rPr>
              <a:t>42</a:t>
            </a:r>
            <a:r>
              <a:rPr lang="en-US" sz="1400" cap="none" dirty="0">
                <a:solidFill>
                  <a:srgbClr val="CCCCCC"/>
                </a:solidFill>
                <a:latin typeface="Consolas"/>
                <a:cs typeface="Calibri Light"/>
              </a:rPr>
              <a:t>)</a:t>
            </a:r>
            <a:endParaRPr lang="en-US" sz="1400" cap="none">
              <a:solidFill>
                <a:srgbClr val="CCCCCC"/>
              </a:solidFill>
              <a:cs typeface="Calibri Light"/>
            </a:endParaRPr>
          </a:p>
          <a:p>
            <a:pPr marL="342900" indent="-342900">
              <a:buAutoNum type="arabicPeriod"/>
            </a:pPr>
            <a:endParaRPr lang="en-US" sz="1400" cap="none" dirty="0">
              <a:solidFill>
                <a:srgbClr val="CCCCCC"/>
              </a:solidFill>
              <a:latin typeface="Consolas"/>
              <a:cs typeface="Calibri Light"/>
            </a:endParaRPr>
          </a:p>
          <a:p>
            <a:pPr marL="342900" indent="-342900">
              <a:buAutoNum type="arabicPeriod"/>
            </a:pPr>
            <a:r>
              <a:rPr lang="en-US" sz="1400" cap="none" dirty="0">
                <a:solidFill>
                  <a:srgbClr val="6A9955"/>
                </a:solidFill>
                <a:latin typeface="Consolas"/>
                <a:cs typeface="Calibri Light"/>
              </a:rPr>
              <a:t># perform </a:t>
            </a:r>
            <a:r>
              <a:rPr lang="en-US" sz="1400" cap="none" err="1">
                <a:solidFill>
                  <a:srgbClr val="6A9955"/>
                </a:solidFill>
                <a:latin typeface="Consolas"/>
                <a:cs typeface="Calibri Light"/>
              </a:rPr>
              <a:t>randomizedsearchcv</a:t>
            </a:r>
            <a:endParaRPr lang="en-US" sz="1400">
              <a:solidFill>
                <a:srgbClr val="6A9955"/>
              </a:solidFill>
              <a:cs typeface="Calibri Light"/>
            </a:endParaRPr>
          </a:p>
          <a:p>
            <a:pPr marL="342900" indent="-342900">
              <a:buAutoNum type="arabicPeriod"/>
            </a:pPr>
            <a:r>
              <a:rPr lang="en-US" sz="1400" cap="none" err="1">
                <a:solidFill>
                  <a:srgbClr val="CCCCCC"/>
                </a:solidFill>
                <a:latin typeface="Consolas"/>
                <a:cs typeface="Calibri Light"/>
              </a:rPr>
              <a:t>random_search</a:t>
            </a:r>
            <a:r>
              <a:rPr lang="en-US" sz="1400" cap="none" dirty="0">
                <a:solidFill>
                  <a:srgbClr val="CCCCCC"/>
                </a:solidFill>
                <a:latin typeface="Consolas"/>
                <a:cs typeface="Calibri Light"/>
              </a:rPr>
              <a:t> </a:t>
            </a:r>
            <a:r>
              <a:rPr lang="en-US" sz="1400" cap="none" dirty="0">
                <a:solidFill>
                  <a:srgbClr val="D4D4D4"/>
                </a:solidFill>
                <a:latin typeface="Consolas"/>
                <a:cs typeface="Calibri Light"/>
              </a:rPr>
              <a:t>=</a:t>
            </a:r>
            <a:r>
              <a:rPr lang="en-US" sz="1400" cap="none" dirty="0">
                <a:solidFill>
                  <a:srgbClr val="CCCCCC"/>
                </a:solidFill>
                <a:latin typeface="Consolas"/>
                <a:cs typeface="Calibri Light"/>
              </a:rPr>
              <a:t> </a:t>
            </a:r>
            <a:r>
              <a:rPr lang="en-US" sz="1400" cap="none" err="1">
                <a:solidFill>
                  <a:srgbClr val="CCCCCC"/>
                </a:solidFill>
                <a:latin typeface="Consolas"/>
                <a:cs typeface="Calibri Light"/>
              </a:rPr>
              <a:t>randomizedsearchcv</a:t>
            </a:r>
            <a:r>
              <a:rPr lang="en-US" sz="1400" cap="none" dirty="0">
                <a:solidFill>
                  <a:srgbClr val="CCCCCC"/>
                </a:solidFill>
                <a:latin typeface="Consolas"/>
                <a:cs typeface="Calibri Light"/>
              </a:rPr>
              <a:t>(</a:t>
            </a:r>
            <a:r>
              <a:rPr lang="en-US" sz="1400" cap="none" dirty="0">
                <a:solidFill>
                  <a:srgbClr val="9CDCFE"/>
                </a:solidFill>
                <a:latin typeface="Consolas"/>
                <a:cs typeface="Calibri Light"/>
              </a:rPr>
              <a:t>estimator</a:t>
            </a:r>
            <a:r>
              <a:rPr lang="en-US" sz="1400" cap="none" dirty="0">
                <a:solidFill>
                  <a:srgbClr val="D4D4D4"/>
                </a:solidFill>
                <a:latin typeface="Consolas"/>
                <a:cs typeface="Calibri Light"/>
              </a:rPr>
              <a:t>=</a:t>
            </a:r>
            <a:r>
              <a:rPr lang="en-US" sz="1400" cap="none" err="1">
                <a:solidFill>
                  <a:srgbClr val="CCCCCC"/>
                </a:solidFill>
                <a:latin typeface="Consolas"/>
                <a:cs typeface="Calibri Light"/>
              </a:rPr>
              <a:t>rf_model</a:t>
            </a:r>
            <a:r>
              <a:rPr lang="en-US" sz="1400" cap="none" dirty="0">
                <a:solidFill>
                  <a:srgbClr val="CCCCCC"/>
                </a:solidFill>
                <a:latin typeface="Consolas"/>
                <a:cs typeface="Calibri Light"/>
              </a:rPr>
              <a:t>, </a:t>
            </a:r>
            <a:r>
              <a:rPr lang="en-US" sz="1400" cap="none" err="1">
                <a:solidFill>
                  <a:srgbClr val="9CDCFE"/>
                </a:solidFill>
                <a:latin typeface="Consolas"/>
                <a:cs typeface="Calibri Light"/>
              </a:rPr>
              <a:t>param_distributions</a:t>
            </a:r>
            <a:r>
              <a:rPr lang="en-US" sz="1400" cap="none" dirty="0">
                <a:solidFill>
                  <a:srgbClr val="D4D4D4"/>
                </a:solidFill>
                <a:latin typeface="Consolas"/>
                <a:cs typeface="Calibri Light"/>
              </a:rPr>
              <a:t>=</a:t>
            </a:r>
            <a:r>
              <a:rPr lang="en-US" sz="1400" cap="none" err="1">
                <a:solidFill>
                  <a:srgbClr val="CCCCCC"/>
                </a:solidFill>
                <a:latin typeface="Consolas"/>
                <a:cs typeface="Calibri Light"/>
              </a:rPr>
              <a:t>param_grid</a:t>
            </a:r>
            <a:r>
              <a:rPr lang="en-US" sz="1400" cap="none" dirty="0">
                <a:solidFill>
                  <a:srgbClr val="CCCCCC"/>
                </a:solidFill>
                <a:latin typeface="Consolas"/>
                <a:cs typeface="Calibri Light"/>
              </a:rPr>
              <a:t>, </a:t>
            </a:r>
            <a:r>
              <a:rPr lang="en-US" sz="1400" cap="none" err="1">
                <a:solidFill>
                  <a:srgbClr val="9CDCFE"/>
                </a:solidFill>
                <a:latin typeface="Consolas"/>
                <a:cs typeface="Calibri Light"/>
              </a:rPr>
              <a:t>n_iter</a:t>
            </a:r>
            <a:r>
              <a:rPr lang="en-US" sz="1400" cap="none" dirty="0">
                <a:solidFill>
                  <a:srgbClr val="D4D4D4"/>
                </a:solidFill>
                <a:latin typeface="Consolas"/>
                <a:cs typeface="Calibri Light"/>
              </a:rPr>
              <a:t>=</a:t>
            </a:r>
            <a:r>
              <a:rPr lang="en-US" sz="1400" cap="none" dirty="0">
                <a:solidFill>
                  <a:srgbClr val="B5CEA8"/>
                </a:solidFill>
                <a:latin typeface="Consolas"/>
                <a:cs typeface="Calibri Light"/>
              </a:rPr>
              <a:t>10</a:t>
            </a:r>
            <a:r>
              <a:rPr lang="en-US" sz="1400" cap="none" dirty="0">
                <a:solidFill>
                  <a:srgbClr val="CCCCCC"/>
                </a:solidFill>
                <a:latin typeface="Consolas"/>
                <a:cs typeface="Calibri Light"/>
              </a:rPr>
              <a:t>, </a:t>
            </a:r>
            <a:r>
              <a:rPr lang="en-US" sz="1400" cap="none" dirty="0">
                <a:solidFill>
                  <a:srgbClr val="9CDCFE"/>
                </a:solidFill>
                <a:latin typeface="Consolas"/>
                <a:cs typeface="Calibri Light"/>
              </a:rPr>
              <a:t>cv</a:t>
            </a:r>
            <a:r>
              <a:rPr lang="en-US" sz="1400" cap="none" dirty="0">
                <a:solidFill>
                  <a:srgbClr val="D4D4D4"/>
                </a:solidFill>
                <a:latin typeface="Consolas"/>
                <a:cs typeface="Calibri Light"/>
              </a:rPr>
              <a:t>=</a:t>
            </a:r>
            <a:r>
              <a:rPr lang="en-US" sz="1400" cap="none" dirty="0">
                <a:solidFill>
                  <a:srgbClr val="B5CEA8"/>
                </a:solidFill>
                <a:latin typeface="Consolas"/>
                <a:cs typeface="Calibri Light"/>
              </a:rPr>
              <a:t>5</a:t>
            </a:r>
            <a:r>
              <a:rPr lang="en-US" sz="1400" cap="none" dirty="0">
                <a:solidFill>
                  <a:srgbClr val="CCCCCC"/>
                </a:solidFill>
                <a:latin typeface="Consolas"/>
                <a:cs typeface="Calibri Light"/>
              </a:rPr>
              <a:t>, </a:t>
            </a:r>
            <a:r>
              <a:rPr lang="en-US" sz="1400" cap="none" dirty="0">
                <a:solidFill>
                  <a:srgbClr val="9CDCFE"/>
                </a:solidFill>
                <a:latin typeface="Consolas"/>
                <a:cs typeface="Calibri Light"/>
              </a:rPr>
              <a:t>verbose</a:t>
            </a:r>
            <a:r>
              <a:rPr lang="en-US" sz="1400" cap="none" dirty="0">
                <a:solidFill>
                  <a:srgbClr val="D4D4D4"/>
                </a:solidFill>
                <a:latin typeface="Consolas"/>
                <a:cs typeface="Calibri Light"/>
              </a:rPr>
              <a:t>=</a:t>
            </a:r>
            <a:r>
              <a:rPr lang="en-US" sz="1400" cap="none" dirty="0">
                <a:solidFill>
                  <a:srgbClr val="B5CEA8"/>
                </a:solidFill>
                <a:latin typeface="Consolas"/>
                <a:cs typeface="Calibri Light"/>
              </a:rPr>
              <a:t>2</a:t>
            </a:r>
            <a:r>
              <a:rPr lang="en-US" sz="1400" cap="none" dirty="0">
                <a:solidFill>
                  <a:srgbClr val="CCCCCC"/>
                </a:solidFill>
                <a:latin typeface="Consolas"/>
                <a:cs typeface="Calibri Light"/>
              </a:rPr>
              <a:t>, </a:t>
            </a:r>
            <a:r>
              <a:rPr lang="en-US" sz="1400" cap="none" err="1">
                <a:solidFill>
                  <a:srgbClr val="9CDCFE"/>
                </a:solidFill>
                <a:latin typeface="Consolas"/>
                <a:cs typeface="Calibri Light"/>
              </a:rPr>
              <a:t>random_state</a:t>
            </a:r>
            <a:r>
              <a:rPr lang="en-US" sz="1400" cap="none" dirty="0">
                <a:solidFill>
                  <a:srgbClr val="D4D4D4"/>
                </a:solidFill>
                <a:latin typeface="Consolas"/>
                <a:cs typeface="Calibri Light"/>
              </a:rPr>
              <a:t>=</a:t>
            </a:r>
            <a:r>
              <a:rPr lang="en-US" sz="1400" cap="none" dirty="0">
                <a:solidFill>
                  <a:srgbClr val="B5CEA8"/>
                </a:solidFill>
                <a:latin typeface="Consolas"/>
                <a:cs typeface="Calibri Light"/>
              </a:rPr>
              <a:t>42</a:t>
            </a:r>
            <a:r>
              <a:rPr lang="en-US" sz="1400" cap="none" dirty="0">
                <a:solidFill>
                  <a:srgbClr val="CCCCCC"/>
                </a:solidFill>
                <a:latin typeface="Consolas"/>
                <a:cs typeface="Calibri Light"/>
              </a:rPr>
              <a:t>, </a:t>
            </a:r>
            <a:r>
              <a:rPr lang="en-US" sz="1400" cap="none" err="1">
                <a:solidFill>
                  <a:srgbClr val="9CDCFE"/>
                </a:solidFill>
                <a:latin typeface="Consolas"/>
                <a:cs typeface="Calibri Light"/>
              </a:rPr>
              <a:t>n_jobs</a:t>
            </a:r>
            <a:r>
              <a:rPr lang="en-US" sz="1400" cap="none" dirty="0">
                <a:solidFill>
                  <a:srgbClr val="D4D4D4"/>
                </a:solidFill>
                <a:latin typeface="Consolas"/>
                <a:cs typeface="Calibri Light"/>
              </a:rPr>
              <a:t>=-</a:t>
            </a:r>
            <a:r>
              <a:rPr lang="en-US" sz="1400" cap="none" dirty="0">
                <a:solidFill>
                  <a:srgbClr val="B5CEA8"/>
                </a:solidFill>
                <a:latin typeface="Consolas"/>
                <a:cs typeface="Calibri Light"/>
              </a:rPr>
              <a:t>1</a:t>
            </a:r>
            <a:r>
              <a:rPr lang="en-US" sz="1400" cap="none" dirty="0">
                <a:solidFill>
                  <a:srgbClr val="CCCCCC"/>
                </a:solidFill>
                <a:latin typeface="Consolas"/>
                <a:cs typeface="Calibri Light"/>
              </a:rPr>
              <a:t>)</a:t>
            </a:r>
            <a:endParaRPr lang="en-US" sz="1400" cap="none" dirty="0">
              <a:solidFill>
                <a:srgbClr val="CCCCCC"/>
              </a:solidFill>
              <a:cs typeface="Calibri Light"/>
            </a:endParaRPr>
          </a:p>
          <a:p>
            <a:pPr marL="342900" indent="-342900">
              <a:buAutoNum type="arabicPeriod"/>
            </a:pPr>
            <a:r>
              <a:rPr lang="en-US" sz="1400" cap="none" err="1">
                <a:solidFill>
                  <a:srgbClr val="CCCCCC"/>
                </a:solidFill>
                <a:latin typeface="Consolas"/>
                <a:cs typeface="Calibri Light"/>
              </a:rPr>
              <a:t>random_search.fit</a:t>
            </a:r>
            <a:r>
              <a:rPr lang="en-US" sz="1400" cap="none" dirty="0">
                <a:solidFill>
                  <a:srgbClr val="CCCCCC"/>
                </a:solidFill>
                <a:latin typeface="Consolas"/>
                <a:cs typeface="Calibri Light"/>
              </a:rPr>
              <a:t>(</a:t>
            </a:r>
            <a:r>
              <a:rPr lang="en-US" sz="1400" cap="none" err="1">
                <a:solidFill>
                  <a:srgbClr val="CCCCCC"/>
                </a:solidFill>
                <a:latin typeface="Consolas"/>
                <a:cs typeface="Calibri Light"/>
              </a:rPr>
              <a:t>x_train</a:t>
            </a:r>
            <a:r>
              <a:rPr lang="en-US" sz="1400" cap="none" dirty="0">
                <a:solidFill>
                  <a:srgbClr val="CCCCCC"/>
                </a:solidFill>
                <a:latin typeface="Consolas"/>
                <a:cs typeface="Calibri Light"/>
              </a:rPr>
              <a:t>, </a:t>
            </a:r>
            <a:r>
              <a:rPr lang="en-US" sz="1400" cap="none" err="1">
                <a:solidFill>
                  <a:srgbClr val="CCCCCC"/>
                </a:solidFill>
                <a:latin typeface="Consolas"/>
                <a:cs typeface="Calibri Light"/>
              </a:rPr>
              <a:t>y_train</a:t>
            </a:r>
            <a:r>
              <a:rPr lang="en-US" sz="1400" cap="none" dirty="0">
                <a:solidFill>
                  <a:srgbClr val="CCCCCC"/>
                </a:solidFill>
                <a:latin typeface="Consolas"/>
                <a:cs typeface="Calibri Light"/>
              </a:rPr>
              <a:t>)</a:t>
            </a:r>
            <a:endParaRPr lang="en-US" sz="1400" cap="none">
              <a:cs typeface="Calibri Light"/>
            </a:endParaRPr>
          </a:p>
          <a:p>
            <a:pPr marL="342900" indent="-342900">
              <a:buAutoNum type="arabicPeriod"/>
            </a:pPr>
            <a:r>
              <a:rPr lang="en-US" sz="1400" cap="none" dirty="0">
                <a:solidFill>
                  <a:srgbClr val="6A9955"/>
                </a:solidFill>
                <a:latin typeface="Consolas"/>
                <a:cs typeface="Calibri Light"/>
              </a:rPr>
              <a:t># get the best parameters</a:t>
            </a:r>
            <a:endParaRPr lang="en-US" sz="1400" cap="none">
              <a:solidFill>
                <a:srgbClr val="6A9955"/>
              </a:solidFill>
              <a:cs typeface="Calibri Light"/>
            </a:endParaRPr>
          </a:p>
          <a:p>
            <a:pPr marL="342900" indent="-342900">
              <a:buAutoNum type="arabicPeriod"/>
            </a:pPr>
            <a:r>
              <a:rPr lang="en-US" sz="1400" cap="none" err="1">
                <a:solidFill>
                  <a:srgbClr val="CCCCCC"/>
                </a:solidFill>
                <a:latin typeface="Consolas"/>
                <a:cs typeface="Calibri Light"/>
              </a:rPr>
              <a:t>best_params</a:t>
            </a:r>
            <a:r>
              <a:rPr lang="en-US" sz="1400" cap="none" dirty="0">
                <a:solidFill>
                  <a:srgbClr val="CCCCCC"/>
                </a:solidFill>
                <a:latin typeface="Consolas"/>
                <a:cs typeface="Calibri Light"/>
              </a:rPr>
              <a:t> </a:t>
            </a:r>
            <a:r>
              <a:rPr lang="en-US" sz="1400" cap="none" dirty="0">
                <a:solidFill>
                  <a:srgbClr val="D4D4D4"/>
                </a:solidFill>
                <a:latin typeface="Consolas"/>
                <a:cs typeface="Calibri Light"/>
              </a:rPr>
              <a:t>=</a:t>
            </a:r>
            <a:r>
              <a:rPr lang="en-US" sz="1400" cap="none" dirty="0">
                <a:solidFill>
                  <a:srgbClr val="CCCCCC"/>
                </a:solidFill>
                <a:latin typeface="Consolas"/>
                <a:cs typeface="Calibri Light"/>
              </a:rPr>
              <a:t> </a:t>
            </a:r>
            <a:r>
              <a:rPr lang="en-US" sz="1400" cap="none" err="1">
                <a:solidFill>
                  <a:srgbClr val="CCCCCC"/>
                </a:solidFill>
                <a:latin typeface="Consolas"/>
                <a:cs typeface="Calibri Light"/>
              </a:rPr>
              <a:t>random_search.best_params</a:t>
            </a:r>
            <a:r>
              <a:rPr lang="en-US" sz="1400" cap="none" dirty="0">
                <a:solidFill>
                  <a:srgbClr val="CCCCCC"/>
                </a:solidFill>
                <a:latin typeface="Consolas"/>
                <a:cs typeface="Calibri Light"/>
              </a:rPr>
              <a:t>_</a:t>
            </a:r>
            <a:endParaRPr lang="en-US" sz="1400" cap="none">
              <a:solidFill>
                <a:srgbClr val="CCCCCC"/>
              </a:solidFill>
              <a:cs typeface="Calibri Light"/>
            </a:endParaRPr>
          </a:p>
          <a:p>
            <a:pPr marL="342900" indent="-342900">
              <a:buAutoNum type="arabicPeriod"/>
            </a:pPr>
            <a:endParaRPr lang="en-US" sz="1400" cap="none" dirty="0">
              <a:solidFill>
                <a:srgbClr val="CCCCCC"/>
              </a:solidFill>
              <a:latin typeface="Consolas"/>
              <a:cs typeface="Calibri Light"/>
            </a:endParaRPr>
          </a:p>
          <a:p>
            <a:pPr marL="342900" indent="-342900">
              <a:buAutoNum type="arabicPeriod"/>
            </a:pPr>
            <a:r>
              <a:rPr lang="en-US" sz="1400" cap="none" dirty="0">
                <a:solidFill>
                  <a:srgbClr val="6A9955"/>
                </a:solidFill>
                <a:latin typeface="Consolas"/>
              </a:rPr>
              <a:t># perform </a:t>
            </a:r>
            <a:r>
              <a:rPr lang="en-US" sz="1400" cap="none" err="1">
                <a:solidFill>
                  <a:srgbClr val="6A9955"/>
                </a:solidFill>
                <a:latin typeface="Consolas"/>
              </a:rPr>
              <a:t>gridsearchcv</a:t>
            </a:r>
            <a:endParaRPr lang="en-US" sz="1400">
              <a:cs typeface="Calibri Light"/>
            </a:endParaRPr>
          </a:p>
          <a:p>
            <a:pPr marL="342900" indent="-342900">
              <a:buAutoNum type="arabicPeriod"/>
            </a:pPr>
            <a:r>
              <a:rPr lang="en-US" sz="1400" cap="none" err="1">
                <a:solidFill>
                  <a:srgbClr val="CCCCCC"/>
                </a:solidFill>
                <a:latin typeface="Consolas"/>
              </a:rPr>
              <a:t>grid_search</a:t>
            </a:r>
            <a:r>
              <a:rPr lang="en-US" sz="1400" cap="none" dirty="0">
                <a:solidFill>
                  <a:srgbClr val="CCCCCC"/>
                </a:solidFill>
                <a:latin typeface="Consolas"/>
              </a:rPr>
              <a:t> </a:t>
            </a:r>
            <a:r>
              <a:rPr lang="en-US" sz="1400" cap="none" dirty="0">
                <a:solidFill>
                  <a:srgbClr val="D4D4D4"/>
                </a:solidFill>
                <a:latin typeface="Consolas"/>
              </a:rPr>
              <a:t>=</a:t>
            </a:r>
            <a:r>
              <a:rPr lang="en-US" sz="1400" cap="none" dirty="0">
                <a:solidFill>
                  <a:srgbClr val="CCCCCC"/>
                </a:solidFill>
                <a:latin typeface="Consolas"/>
              </a:rPr>
              <a:t> </a:t>
            </a:r>
            <a:r>
              <a:rPr lang="en-US" sz="1400" cap="none" err="1">
                <a:solidFill>
                  <a:srgbClr val="CCCCCC"/>
                </a:solidFill>
                <a:latin typeface="Consolas"/>
              </a:rPr>
              <a:t>gridsearchcv</a:t>
            </a:r>
            <a:r>
              <a:rPr lang="en-US" sz="1400" cap="none" dirty="0">
                <a:solidFill>
                  <a:srgbClr val="CCCCCC"/>
                </a:solidFill>
                <a:latin typeface="Consolas"/>
              </a:rPr>
              <a:t>(</a:t>
            </a:r>
            <a:r>
              <a:rPr lang="en-US" sz="1400" cap="none" dirty="0">
                <a:solidFill>
                  <a:srgbClr val="9CDCFE"/>
                </a:solidFill>
                <a:latin typeface="Consolas"/>
              </a:rPr>
              <a:t>estimator</a:t>
            </a:r>
            <a:r>
              <a:rPr lang="en-US" sz="1400" cap="none" dirty="0">
                <a:solidFill>
                  <a:srgbClr val="D4D4D4"/>
                </a:solidFill>
                <a:latin typeface="Consolas"/>
              </a:rPr>
              <a:t>=</a:t>
            </a:r>
            <a:r>
              <a:rPr lang="en-US" sz="1400" cap="none" err="1">
                <a:solidFill>
                  <a:srgbClr val="CCCCCC"/>
                </a:solidFill>
                <a:latin typeface="Consolas"/>
              </a:rPr>
              <a:t>rf_model</a:t>
            </a:r>
            <a:r>
              <a:rPr lang="en-US" sz="1400" cap="none" dirty="0">
                <a:solidFill>
                  <a:srgbClr val="CCCCCC"/>
                </a:solidFill>
                <a:latin typeface="Consolas"/>
              </a:rPr>
              <a:t>, </a:t>
            </a:r>
            <a:r>
              <a:rPr lang="en-US" sz="1400" cap="none" err="1">
                <a:solidFill>
                  <a:srgbClr val="9CDCFE"/>
                </a:solidFill>
                <a:latin typeface="Consolas"/>
              </a:rPr>
              <a:t>param_grid</a:t>
            </a:r>
            <a:r>
              <a:rPr lang="en-US" sz="1400" cap="none" dirty="0">
                <a:solidFill>
                  <a:srgbClr val="D4D4D4"/>
                </a:solidFill>
                <a:latin typeface="Consolas"/>
              </a:rPr>
              <a:t>=</a:t>
            </a:r>
            <a:r>
              <a:rPr lang="en-US" sz="1400" cap="none" err="1">
                <a:solidFill>
                  <a:srgbClr val="CCCCCC"/>
                </a:solidFill>
                <a:latin typeface="Consolas"/>
              </a:rPr>
              <a:t>param_grid</a:t>
            </a:r>
            <a:r>
              <a:rPr lang="en-US" sz="1400" cap="none" dirty="0">
                <a:solidFill>
                  <a:srgbClr val="CCCCCC"/>
                </a:solidFill>
                <a:latin typeface="Consolas"/>
              </a:rPr>
              <a:t>, </a:t>
            </a:r>
            <a:r>
              <a:rPr lang="en-US" sz="1400" cap="none" dirty="0">
                <a:solidFill>
                  <a:srgbClr val="9CDCFE"/>
                </a:solidFill>
                <a:latin typeface="Consolas"/>
              </a:rPr>
              <a:t>cv</a:t>
            </a:r>
            <a:r>
              <a:rPr lang="en-US" sz="1400" cap="none" dirty="0">
                <a:solidFill>
                  <a:srgbClr val="D4D4D4"/>
                </a:solidFill>
                <a:latin typeface="Consolas"/>
              </a:rPr>
              <a:t>=</a:t>
            </a:r>
            <a:r>
              <a:rPr lang="en-US" sz="1400" cap="none" dirty="0">
                <a:solidFill>
                  <a:srgbClr val="B5CEA8"/>
                </a:solidFill>
                <a:latin typeface="Consolas"/>
              </a:rPr>
              <a:t>5</a:t>
            </a:r>
            <a:r>
              <a:rPr lang="en-US" sz="1400" cap="none" dirty="0">
                <a:solidFill>
                  <a:srgbClr val="CCCCCC"/>
                </a:solidFill>
                <a:latin typeface="Consolas"/>
              </a:rPr>
              <a:t>, </a:t>
            </a:r>
            <a:r>
              <a:rPr lang="en-US" sz="1400" cap="none" dirty="0">
                <a:solidFill>
                  <a:srgbClr val="9CDCFE"/>
                </a:solidFill>
                <a:latin typeface="Consolas"/>
              </a:rPr>
              <a:t>verbose</a:t>
            </a:r>
            <a:r>
              <a:rPr lang="en-US" sz="1400" cap="none" dirty="0">
                <a:solidFill>
                  <a:srgbClr val="D4D4D4"/>
                </a:solidFill>
                <a:latin typeface="Consolas"/>
              </a:rPr>
              <a:t>=</a:t>
            </a:r>
            <a:r>
              <a:rPr lang="en-US" sz="1400" cap="none" dirty="0">
                <a:solidFill>
                  <a:srgbClr val="B5CEA8"/>
                </a:solidFill>
                <a:latin typeface="Consolas"/>
              </a:rPr>
              <a:t>2</a:t>
            </a:r>
            <a:r>
              <a:rPr lang="en-US" sz="1400" cap="none" dirty="0">
                <a:solidFill>
                  <a:srgbClr val="CCCCCC"/>
                </a:solidFill>
                <a:latin typeface="Consolas"/>
              </a:rPr>
              <a:t>, </a:t>
            </a:r>
            <a:r>
              <a:rPr lang="en-US" sz="1400" cap="none" err="1">
                <a:solidFill>
                  <a:srgbClr val="9CDCFE"/>
                </a:solidFill>
                <a:latin typeface="Consolas"/>
              </a:rPr>
              <a:t>n_jobs</a:t>
            </a:r>
            <a:r>
              <a:rPr lang="en-US" sz="1400" cap="none" dirty="0">
                <a:solidFill>
                  <a:srgbClr val="D4D4D4"/>
                </a:solidFill>
                <a:latin typeface="Consolas"/>
              </a:rPr>
              <a:t>=-</a:t>
            </a:r>
            <a:r>
              <a:rPr lang="en-US" sz="1400" cap="none" dirty="0">
                <a:solidFill>
                  <a:srgbClr val="B5CEA8"/>
                </a:solidFill>
                <a:latin typeface="Consolas"/>
              </a:rPr>
              <a:t>1</a:t>
            </a:r>
            <a:r>
              <a:rPr lang="en-US" sz="1400" cap="none" dirty="0">
                <a:solidFill>
                  <a:srgbClr val="CCCCCC"/>
                </a:solidFill>
                <a:latin typeface="Consolas"/>
              </a:rPr>
              <a:t>)</a:t>
            </a:r>
            <a:endParaRPr lang="en-US" sz="1400" cap="none" dirty="0">
              <a:cs typeface="Calibri Light"/>
            </a:endParaRPr>
          </a:p>
          <a:p>
            <a:pPr marL="342900" indent="-342900">
              <a:buAutoNum type="arabicPeriod"/>
            </a:pPr>
            <a:r>
              <a:rPr lang="en-US" sz="1400" cap="none" err="1">
                <a:solidFill>
                  <a:srgbClr val="CCCCCC"/>
                </a:solidFill>
                <a:latin typeface="Consolas"/>
              </a:rPr>
              <a:t>grid_search.fit</a:t>
            </a:r>
            <a:r>
              <a:rPr lang="en-US" sz="1400" cap="none" dirty="0">
                <a:solidFill>
                  <a:srgbClr val="CCCCCC"/>
                </a:solidFill>
                <a:latin typeface="Consolas"/>
              </a:rPr>
              <a:t>(</a:t>
            </a:r>
            <a:r>
              <a:rPr lang="en-US" sz="1400" cap="none" err="1">
                <a:solidFill>
                  <a:srgbClr val="CCCCCC"/>
                </a:solidFill>
                <a:latin typeface="Consolas"/>
              </a:rPr>
              <a:t>x_train</a:t>
            </a:r>
            <a:r>
              <a:rPr lang="en-US" sz="1400" cap="none" dirty="0">
                <a:solidFill>
                  <a:srgbClr val="CCCCCC"/>
                </a:solidFill>
                <a:latin typeface="Consolas"/>
              </a:rPr>
              <a:t>, </a:t>
            </a:r>
            <a:r>
              <a:rPr lang="en-US" sz="1400" cap="none" err="1">
                <a:solidFill>
                  <a:srgbClr val="CCCCCC"/>
                </a:solidFill>
                <a:latin typeface="Consolas"/>
              </a:rPr>
              <a:t>y_train</a:t>
            </a:r>
            <a:r>
              <a:rPr lang="en-US" sz="1400" cap="none" dirty="0">
                <a:solidFill>
                  <a:srgbClr val="CCCCCC"/>
                </a:solidFill>
                <a:latin typeface="Consolas"/>
              </a:rPr>
              <a:t>)</a:t>
            </a:r>
            <a:endParaRPr lang="en-US" sz="1400" cap="none">
              <a:cs typeface="Calibri Light"/>
            </a:endParaRPr>
          </a:p>
          <a:p>
            <a:pPr marL="342900" indent="-342900">
              <a:buAutoNum type="arabicPeriod"/>
            </a:pPr>
            <a:r>
              <a:rPr lang="en-US" sz="1400" cap="none" dirty="0">
                <a:solidFill>
                  <a:srgbClr val="6A9955"/>
                </a:solidFill>
                <a:latin typeface="Consolas"/>
              </a:rPr>
              <a:t># get the best parameters</a:t>
            </a:r>
            <a:endParaRPr lang="en-US" sz="1400" cap="none">
              <a:cs typeface="Calibri Light"/>
            </a:endParaRPr>
          </a:p>
          <a:p>
            <a:pPr marL="342900" indent="-342900">
              <a:buAutoNum type="arabicPeriod"/>
            </a:pPr>
            <a:r>
              <a:rPr lang="en-US" sz="1400" cap="none" err="1">
                <a:solidFill>
                  <a:srgbClr val="CCCCCC"/>
                </a:solidFill>
                <a:latin typeface="Consolas"/>
              </a:rPr>
              <a:t>best_params_g</a:t>
            </a:r>
            <a:r>
              <a:rPr lang="en-US" sz="1400" cap="none" dirty="0">
                <a:solidFill>
                  <a:srgbClr val="CCCCCC"/>
                </a:solidFill>
                <a:latin typeface="Consolas"/>
              </a:rPr>
              <a:t> </a:t>
            </a:r>
            <a:r>
              <a:rPr lang="en-US" sz="1400" cap="none" dirty="0">
                <a:solidFill>
                  <a:srgbClr val="D4D4D4"/>
                </a:solidFill>
                <a:latin typeface="Consolas"/>
              </a:rPr>
              <a:t>=</a:t>
            </a:r>
            <a:r>
              <a:rPr lang="en-US" sz="1400" cap="none" dirty="0">
                <a:solidFill>
                  <a:srgbClr val="CCCCCC"/>
                </a:solidFill>
                <a:latin typeface="Consolas"/>
              </a:rPr>
              <a:t> </a:t>
            </a:r>
            <a:r>
              <a:rPr lang="en-US" sz="1400" cap="none" err="1">
                <a:solidFill>
                  <a:srgbClr val="CCCCCC"/>
                </a:solidFill>
                <a:latin typeface="Consolas"/>
              </a:rPr>
              <a:t>grid_search.best_params</a:t>
            </a:r>
            <a:r>
              <a:rPr lang="en-US" sz="1400" cap="none" dirty="0">
                <a:solidFill>
                  <a:srgbClr val="CCCCCC"/>
                </a:solidFill>
                <a:latin typeface="Consolas"/>
              </a:rPr>
              <a:t>_</a:t>
            </a:r>
            <a:endParaRPr lang="en-US" sz="1400" cap="none">
              <a:cs typeface="Calibri Light"/>
            </a:endParaRPr>
          </a:p>
        </p:txBody>
      </p:sp>
    </p:spTree>
    <p:extLst>
      <p:ext uri="{BB962C8B-B14F-4D97-AF65-F5344CB8AC3E}">
        <p14:creationId xmlns:p14="http://schemas.microsoft.com/office/powerpoint/2010/main" val="1422406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58886-2B1A-AD22-A861-16D677FD0DC4}"/>
              </a:ext>
            </a:extLst>
          </p:cNvPr>
          <p:cNvSpPr>
            <a:spLocks noGrp="1"/>
          </p:cNvSpPr>
          <p:nvPr>
            <p:ph type="title"/>
          </p:nvPr>
        </p:nvSpPr>
        <p:spPr>
          <a:xfrm>
            <a:off x="1029238" y="502276"/>
            <a:ext cx="10131425" cy="1456267"/>
          </a:xfrm>
        </p:spPr>
        <p:txBody>
          <a:bodyPr>
            <a:normAutofit/>
          </a:bodyPr>
          <a:lstStyle/>
          <a:p>
            <a:pPr algn="ctr"/>
            <a:r>
              <a:rPr lang="en-US" sz="4400" b="1" dirty="0">
                <a:cs typeface="Calibri Light"/>
              </a:rPr>
              <a:t>Results for HYPERPARAMETER TUNING of RANDOM FOREST REGRESSOR</a:t>
            </a:r>
            <a:endParaRPr lang="en-US" sz="4400" b="1">
              <a:solidFill>
                <a:srgbClr val="000000"/>
              </a:solidFill>
              <a:cs typeface="Calibri Light"/>
            </a:endParaRPr>
          </a:p>
        </p:txBody>
      </p:sp>
      <p:sp>
        <p:nvSpPr>
          <p:cNvPr id="3" name="Content Placeholder 2">
            <a:extLst>
              <a:ext uri="{FF2B5EF4-FFF2-40B4-BE49-F238E27FC236}">
                <a16:creationId xmlns:a16="http://schemas.microsoft.com/office/drawing/2014/main" id="{ADE41B6E-5CBC-374C-141A-6113ECDC6F34}"/>
              </a:ext>
            </a:extLst>
          </p:cNvPr>
          <p:cNvSpPr>
            <a:spLocks noGrp="1"/>
          </p:cNvSpPr>
          <p:nvPr>
            <p:ph idx="1"/>
          </p:nvPr>
        </p:nvSpPr>
        <p:spPr/>
        <p:txBody>
          <a:bodyPr/>
          <a:lstStyle/>
          <a:p>
            <a:pPr>
              <a:buClr>
                <a:srgbClr val="FFFFFF"/>
              </a:buClr>
            </a:pPr>
            <a:r>
              <a:rPr lang="en-US" sz="1400" err="1">
                <a:solidFill>
                  <a:srgbClr val="CCCCCC"/>
                </a:solidFill>
                <a:latin typeface="Consolas"/>
              </a:rPr>
              <a:t>Randomsearchcv</a:t>
            </a:r>
            <a:endParaRPr lang="en-US" sz="1400" cap="all" dirty="0">
              <a:solidFill>
                <a:srgbClr val="CCCCCC"/>
              </a:solidFill>
              <a:latin typeface="Consolas"/>
            </a:endParaRPr>
          </a:p>
          <a:p>
            <a:pPr>
              <a:buClr>
                <a:srgbClr val="FFFFFF"/>
              </a:buClr>
            </a:pPr>
            <a:r>
              <a:rPr lang="en-US" sz="1400" dirty="0">
                <a:solidFill>
                  <a:srgbClr val="CCCCCC"/>
                </a:solidFill>
                <a:latin typeface="Consolas"/>
              </a:rPr>
              <a:t>Best Parameters: {'</a:t>
            </a:r>
            <a:r>
              <a:rPr lang="en-US" sz="1400" dirty="0" err="1">
                <a:solidFill>
                  <a:srgbClr val="CCCCCC"/>
                </a:solidFill>
                <a:latin typeface="Consolas"/>
              </a:rPr>
              <a:t>N_estimators</a:t>
            </a:r>
            <a:r>
              <a:rPr lang="en-US" sz="1400" dirty="0">
                <a:solidFill>
                  <a:srgbClr val="CCCCCC"/>
                </a:solidFill>
                <a:latin typeface="Consolas"/>
              </a:rPr>
              <a:t>': 200, '</a:t>
            </a:r>
            <a:r>
              <a:rPr lang="en-US" sz="1400" dirty="0" err="1">
                <a:solidFill>
                  <a:srgbClr val="CCCCCC"/>
                </a:solidFill>
                <a:latin typeface="Consolas"/>
              </a:rPr>
              <a:t>Min_samples_split</a:t>
            </a:r>
            <a:r>
              <a:rPr lang="en-US" sz="1400" dirty="0">
                <a:solidFill>
                  <a:srgbClr val="CCCCCC"/>
                </a:solidFill>
                <a:latin typeface="Consolas"/>
              </a:rPr>
              <a:t>': 2, '</a:t>
            </a:r>
            <a:r>
              <a:rPr lang="en-US" sz="1400" dirty="0" err="1">
                <a:solidFill>
                  <a:srgbClr val="CCCCCC"/>
                </a:solidFill>
                <a:latin typeface="Consolas"/>
              </a:rPr>
              <a:t>Min_samples_leaf</a:t>
            </a:r>
            <a:r>
              <a:rPr lang="en-US" sz="1400" dirty="0">
                <a:solidFill>
                  <a:srgbClr val="CCCCCC"/>
                </a:solidFill>
                <a:latin typeface="Consolas"/>
              </a:rPr>
              <a:t>': 4, '</a:t>
            </a:r>
            <a:r>
              <a:rPr lang="en-US" sz="1400" dirty="0" err="1">
                <a:solidFill>
                  <a:srgbClr val="CCCCCC"/>
                </a:solidFill>
                <a:latin typeface="Consolas"/>
              </a:rPr>
              <a:t>Max_depth</a:t>
            </a:r>
            <a:r>
              <a:rPr lang="en-US" sz="1400" dirty="0">
                <a:solidFill>
                  <a:srgbClr val="CCCCCC"/>
                </a:solidFill>
                <a:latin typeface="Consolas"/>
              </a:rPr>
              <a:t>': 10, 'Bootstrap': True}</a:t>
            </a:r>
          </a:p>
          <a:p>
            <a:pPr>
              <a:buClr>
                <a:srgbClr val="FFFFFF"/>
              </a:buClr>
            </a:pPr>
            <a:r>
              <a:rPr lang="en-US" sz="1400" dirty="0">
                <a:solidFill>
                  <a:srgbClr val="CCCCCC"/>
                </a:solidFill>
                <a:latin typeface="Consolas"/>
              </a:rPr>
              <a:t>Mean Squared Error: 18909175.033623908 </a:t>
            </a:r>
            <a:endParaRPr lang="en-US" sz="1400">
              <a:solidFill>
                <a:srgbClr val="FFFFFF"/>
              </a:solidFill>
              <a:latin typeface="Calibri" panose="020F0502020204030204"/>
              <a:cs typeface="Calibri" panose="020F0502020204030204"/>
            </a:endParaRPr>
          </a:p>
          <a:p>
            <a:pPr>
              <a:buClr>
                <a:srgbClr val="FFFFFF"/>
              </a:buClr>
            </a:pPr>
            <a:r>
              <a:rPr lang="en-US" sz="1400" dirty="0">
                <a:solidFill>
                  <a:srgbClr val="CCCCCC"/>
                </a:solidFill>
                <a:latin typeface="Consolas"/>
              </a:rPr>
              <a:t>R-squared: 0.8782007776831624 </a:t>
            </a:r>
            <a:endParaRPr lang="en-US" sz="1400">
              <a:cs typeface="Calibri"/>
            </a:endParaRPr>
          </a:p>
          <a:p>
            <a:pPr>
              <a:buClr>
                <a:srgbClr val="FFFFFF"/>
              </a:buClr>
            </a:pPr>
            <a:endParaRPr lang="en-US" sz="1400" cap="all" dirty="0">
              <a:solidFill>
                <a:srgbClr val="CCCCCC"/>
              </a:solidFill>
              <a:latin typeface="Consolas"/>
            </a:endParaRPr>
          </a:p>
          <a:p>
            <a:pPr>
              <a:buClr>
                <a:srgbClr val="FFFFFF"/>
              </a:buClr>
            </a:pPr>
            <a:r>
              <a:rPr lang="en-US" sz="1400" err="1">
                <a:solidFill>
                  <a:srgbClr val="CCCCCC"/>
                </a:solidFill>
                <a:latin typeface="Consolas"/>
              </a:rPr>
              <a:t>Gridsearchcv</a:t>
            </a:r>
            <a:endParaRPr lang="en-US" sz="1400" dirty="0">
              <a:solidFill>
                <a:srgbClr val="CCCCCC"/>
              </a:solidFill>
              <a:latin typeface="Consolas"/>
            </a:endParaRPr>
          </a:p>
          <a:p>
            <a:pPr>
              <a:buClr>
                <a:srgbClr val="FFFFFF"/>
              </a:buClr>
            </a:pPr>
            <a:r>
              <a:rPr lang="en-US" sz="1400" dirty="0">
                <a:solidFill>
                  <a:srgbClr val="CCCCCC"/>
                </a:solidFill>
                <a:latin typeface="Consolas"/>
              </a:rPr>
              <a:t>Best Parameters: {'Bootstrap': True, '</a:t>
            </a:r>
            <a:r>
              <a:rPr lang="en-US" sz="1400" err="1">
                <a:solidFill>
                  <a:srgbClr val="CCCCCC"/>
                </a:solidFill>
                <a:latin typeface="Consolas"/>
              </a:rPr>
              <a:t>Max_depth</a:t>
            </a:r>
            <a:r>
              <a:rPr lang="en-US" sz="1400" dirty="0">
                <a:solidFill>
                  <a:srgbClr val="CCCCCC"/>
                </a:solidFill>
                <a:latin typeface="Consolas"/>
              </a:rPr>
              <a:t>': 5, '</a:t>
            </a:r>
            <a:r>
              <a:rPr lang="en-US" sz="1400" err="1">
                <a:solidFill>
                  <a:srgbClr val="CCCCCC"/>
                </a:solidFill>
                <a:latin typeface="Consolas"/>
              </a:rPr>
              <a:t>Min_samples_leaf</a:t>
            </a:r>
            <a:r>
              <a:rPr lang="en-US" sz="1400" dirty="0">
                <a:solidFill>
                  <a:srgbClr val="CCCCCC"/>
                </a:solidFill>
                <a:latin typeface="Consolas"/>
              </a:rPr>
              <a:t>': 4, '</a:t>
            </a:r>
            <a:r>
              <a:rPr lang="en-US" sz="1400" err="1">
                <a:solidFill>
                  <a:srgbClr val="CCCCCC"/>
                </a:solidFill>
                <a:latin typeface="Consolas"/>
              </a:rPr>
              <a:t>Min_samples_split</a:t>
            </a:r>
            <a:r>
              <a:rPr lang="en-US" sz="1400" dirty="0">
                <a:solidFill>
                  <a:srgbClr val="CCCCCC"/>
                </a:solidFill>
                <a:latin typeface="Consolas"/>
              </a:rPr>
              <a:t>': 10, '</a:t>
            </a:r>
            <a:r>
              <a:rPr lang="en-US" sz="1400" err="1">
                <a:solidFill>
                  <a:srgbClr val="CCCCCC"/>
                </a:solidFill>
                <a:latin typeface="Consolas"/>
              </a:rPr>
              <a:t>N_estimators</a:t>
            </a:r>
            <a:r>
              <a:rPr lang="en-US" sz="1400" dirty="0">
                <a:solidFill>
                  <a:srgbClr val="CCCCCC"/>
                </a:solidFill>
                <a:latin typeface="Consolas"/>
              </a:rPr>
              <a:t>': 100}</a:t>
            </a:r>
          </a:p>
          <a:p>
            <a:pPr>
              <a:buClr>
                <a:srgbClr val="FFFFFF"/>
              </a:buClr>
            </a:pPr>
            <a:r>
              <a:rPr lang="en-US" sz="1400" dirty="0">
                <a:solidFill>
                  <a:srgbClr val="CCCCCC"/>
                </a:solidFill>
                <a:latin typeface="Consolas"/>
              </a:rPr>
              <a:t>Mean Squared Error: 18971372.716579948</a:t>
            </a:r>
          </a:p>
          <a:p>
            <a:pPr>
              <a:buClr>
                <a:srgbClr val="FFFFFF"/>
              </a:buClr>
            </a:pPr>
            <a:r>
              <a:rPr lang="en-US" sz="1400" dirty="0">
                <a:solidFill>
                  <a:srgbClr val="CCCCCC"/>
                </a:solidFill>
                <a:latin typeface="Consolas"/>
              </a:rPr>
              <a:t>R-squared: 0.8778001452176802</a:t>
            </a:r>
            <a:endParaRPr lang="en-US" sz="1400">
              <a:latin typeface="Consolas"/>
            </a:endParaRPr>
          </a:p>
        </p:txBody>
      </p:sp>
    </p:spTree>
    <p:extLst>
      <p:ext uri="{BB962C8B-B14F-4D97-AF65-F5344CB8AC3E}">
        <p14:creationId xmlns:p14="http://schemas.microsoft.com/office/powerpoint/2010/main" val="3394159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20C52-2D15-605F-72B4-9F457BCFBF07}"/>
              </a:ext>
            </a:extLst>
          </p:cNvPr>
          <p:cNvSpPr>
            <a:spLocks noGrp="1"/>
          </p:cNvSpPr>
          <p:nvPr>
            <p:ph type="title"/>
          </p:nvPr>
        </p:nvSpPr>
        <p:spPr>
          <a:xfrm>
            <a:off x="696533" y="427149"/>
            <a:ext cx="10831641" cy="1456267"/>
          </a:xfrm>
        </p:spPr>
        <p:txBody>
          <a:bodyPr/>
          <a:lstStyle/>
          <a:p>
            <a:pPr algn="ctr"/>
            <a:r>
              <a:rPr lang="en-US" sz="4400" b="1" dirty="0">
                <a:cs typeface="Calibri Light"/>
              </a:rPr>
              <a:t>OUTPUT VISUALIZATION</a:t>
            </a:r>
            <a:endParaRPr lang="en-US" sz="4400" b="1" dirty="0">
              <a:solidFill>
                <a:srgbClr val="000000"/>
              </a:solidFill>
              <a:cs typeface="Calibri Light"/>
            </a:endParaRPr>
          </a:p>
        </p:txBody>
      </p:sp>
      <p:sp>
        <p:nvSpPr>
          <p:cNvPr id="8" name="TextBox 7">
            <a:extLst>
              <a:ext uri="{FF2B5EF4-FFF2-40B4-BE49-F238E27FC236}">
                <a16:creationId xmlns:a16="http://schemas.microsoft.com/office/drawing/2014/main" id="{03F211AE-D9BA-EB3E-09FD-9085B9CB2DD3}"/>
              </a:ext>
            </a:extLst>
          </p:cNvPr>
          <p:cNvSpPr txBox="1"/>
          <p:nvPr/>
        </p:nvSpPr>
        <p:spPr>
          <a:xfrm>
            <a:off x="406743" y="5848864"/>
            <a:ext cx="52773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Calibri" panose="020F0502020204030204"/>
              </a:rPr>
              <a:t>Before Hyperparameter Tuning</a:t>
            </a:r>
          </a:p>
        </p:txBody>
      </p:sp>
      <p:sp>
        <p:nvSpPr>
          <p:cNvPr id="10" name="TextBox 9">
            <a:extLst>
              <a:ext uri="{FF2B5EF4-FFF2-40B4-BE49-F238E27FC236}">
                <a16:creationId xmlns:a16="http://schemas.microsoft.com/office/drawing/2014/main" id="{B1A6C786-2A77-5409-125B-A12924A1F13D}"/>
              </a:ext>
            </a:extLst>
          </p:cNvPr>
          <p:cNvSpPr txBox="1"/>
          <p:nvPr/>
        </p:nvSpPr>
        <p:spPr>
          <a:xfrm>
            <a:off x="6662351" y="5848864"/>
            <a:ext cx="48654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FFFFFF"/>
                </a:solidFill>
                <a:latin typeface="Calibri"/>
              </a:rPr>
              <a:t>After Hyperparameter</a:t>
            </a:r>
            <a:r>
              <a:rPr lang="en-US" sz="1800" baseline="0" dirty="0">
                <a:solidFill>
                  <a:srgbClr val="FFFFFF"/>
                </a:solidFill>
                <a:latin typeface="Calibri"/>
              </a:rPr>
              <a:t> </a:t>
            </a:r>
            <a:r>
              <a:rPr lang="en-US" dirty="0">
                <a:solidFill>
                  <a:srgbClr val="FFFFFF"/>
                </a:solidFill>
                <a:latin typeface="Calibri"/>
              </a:rPr>
              <a:t>Tuning</a:t>
            </a:r>
            <a:r>
              <a:rPr lang="en-US" sz="1800" dirty="0">
                <a:latin typeface="Calibri"/>
                <a:ea typeface="Calibri"/>
                <a:cs typeface="Calibri"/>
              </a:rPr>
              <a:t>​</a:t>
            </a:r>
            <a:endParaRPr lang="en-US" dirty="0"/>
          </a:p>
        </p:txBody>
      </p:sp>
      <p:pic>
        <p:nvPicPr>
          <p:cNvPr id="7" name="Content Placeholder 6" descr="A graph of blue dots&#10;&#10;Description automatically generated">
            <a:extLst>
              <a:ext uri="{FF2B5EF4-FFF2-40B4-BE49-F238E27FC236}">
                <a16:creationId xmlns:a16="http://schemas.microsoft.com/office/drawing/2014/main" id="{8BF1E305-C4A5-2AAD-19FA-EFDBE86827D8}"/>
              </a:ext>
            </a:extLst>
          </p:cNvPr>
          <p:cNvPicPr>
            <a:picLocks noGrp="1" noChangeAspect="1"/>
          </p:cNvPicPr>
          <p:nvPr>
            <p:ph idx="1"/>
          </p:nvPr>
        </p:nvPicPr>
        <p:blipFill>
          <a:blip r:embed="rId2"/>
          <a:stretch>
            <a:fillRect/>
          </a:stretch>
        </p:blipFill>
        <p:spPr>
          <a:xfrm>
            <a:off x="687925" y="2066940"/>
            <a:ext cx="4836104" cy="3638401"/>
          </a:xfrm>
        </p:spPr>
      </p:pic>
      <p:pic>
        <p:nvPicPr>
          <p:cNvPr id="9" name="Picture 8" descr="A graph of blue dots&#10;&#10;Description automatically generated">
            <a:extLst>
              <a:ext uri="{FF2B5EF4-FFF2-40B4-BE49-F238E27FC236}">
                <a16:creationId xmlns:a16="http://schemas.microsoft.com/office/drawing/2014/main" id="{6BEC3D42-F813-5F03-F80E-DBDBBAC4BACA}"/>
              </a:ext>
            </a:extLst>
          </p:cNvPr>
          <p:cNvPicPr>
            <a:picLocks noChangeAspect="1"/>
          </p:cNvPicPr>
          <p:nvPr/>
        </p:nvPicPr>
        <p:blipFill>
          <a:blip r:embed="rId3"/>
          <a:stretch>
            <a:fillRect/>
          </a:stretch>
        </p:blipFill>
        <p:spPr>
          <a:xfrm>
            <a:off x="6666561" y="2058138"/>
            <a:ext cx="4697301" cy="3643246"/>
          </a:xfrm>
          <a:prstGeom prst="rect">
            <a:avLst/>
          </a:prstGeom>
        </p:spPr>
      </p:pic>
    </p:spTree>
    <p:extLst>
      <p:ext uri="{BB962C8B-B14F-4D97-AF65-F5344CB8AC3E}">
        <p14:creationId xmlns:p14="http://schemas.microsoft.com/office/powerpoint/2010/main" val="2524217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9D295-D5B8-6177-A548-C1A201703B24}"/>
              </a:ext>
            </a:extLst>
          </p:cNvPr>
          <p:cNvSpPr>
            <a:spLocks noGrp="1"/>
          </p:cNvSpPr>
          <p:nvPr>
            <p:ph type="title"/>
          </p:nvPr>
        </p:nvSpPr>
        <p:spPr>
          <a:xfrm>
            <a:off x="878984" y="394952"/>
            <a:ext cx="10131425" cy="1456267"/>
          </a:xfrm>
        </p:spPr>
        <p:txBody>
          <a:bodyPr>
            <a:normAutofit/>
          </a:bodyPr>
          <a:lstStyle/>
          <a:p>
            <a:pPr algn="ctr"/>
            <a:r>
              <a:rPr lang="en-US" sz="4400" b="1">
                <a:cs typeface="Calibri Light"/>
              </a:rPr>
              <a:t>Linear regression</a:t>
            </a:r>
          </a:p>
        </p:txBody>
      </p:sp>
      <p:sp>
        <p:nvSpPr>
          <p:cNvPr id="3" name="Content Placeholder 2">
            <a:extLst>
              <a:ext uri="{FF2B5EF4-FFF2-40B4-BE49-F238E27FC236}">
                <a16:creationId xmlns:a16="http://schemas.microsoft.com/office/drawing/2014/main" id="{904346FC-7DAA-FABA-2E19-174DF31AF857}"/>
              </a:ext>
            </a:extLst>
          </p:cNvPr>
          <p:cNvSpPr>
            <a:spLocks noGrp="1"/>
          </p:cNvSpPr>
          <p:nvPr>
            <p:ph idx="1"/>
          </p:nvPr>
        </p:nvSpPr>
        <p:spPr>
          <a:xfrm>
            <a:off x="5934530" y="2068411"/>
            <a:ext cx="5580302" cy="4334535"/>
          </a:xfrm>
        </p:spPr>
        <p:txBody>
          <a:bodyPr vert="horz" lIns="91440" tIns="45720" rIns="91440" bIns="45720" rtlCol="0" anchor="ctr">
            <a:noAutofit/>
          </a:bodyPr>
          <a:lstStyle/>
          <a:p>
            <a:pPr marL="342900" indent="-342900">
              <a:buAutoNum type="arabicPeriod"/>
            </a:pPr>
            <a:r>
              <a:rPr lang="en-US" sz="1500" dirty="0">
                <a:solidFill>
                  <a:srgbClr val="6A9955"/>
                </a:solidFill>
                <a:latin typeface="Consolas"/>
              </a:rPr>
              <a:t># Model 4</a:t>
            </a:r>
            <a:endParaRPr lang="en-US" sz="1500" dirty="0">
              <a:cs typeface="Calibri" panose="020F0502020204030204"/>
            </a:endParaRPr>
          </a:p>
          <a:p>
            <a:pPr marL="342900" indent="-342900">
              <a:buClr>
                <a:srgbClr val="FFFFFF"/>
              </a:buClr>
              <a:buAutoNum type="arabicPeriod"/>
            </a:pPr>
            <a:r>
              <a:rPr lang="en-US" sz="1500" dirty="0">
                <a:solidFill>
                  <a:srgbClr val="6A9955"/>
                </a:solidFill>
                <a:latin typeface="Consolas"/>
              </a:rPr>
              <a:t># Linear Regression</a:t>
            </a:r>
            <a:endParaRPr lang="en-US" sz="1500" dirty="0">
              <a:cs typeface="Calibri" panose="020F0502020204030204"/>
            </a:endParaRPr>
          </a:p>
          <a:p>
            <a:pPr marL="342900" indent="-342900">
              <a:buClr>
                <a:srgbClr val="FFFFFF"/>
              </a:buClr>
              <a:buAutoNum type="arabicPeriod"/>
            </a:pPr>
            <a:r>
              <a:rPr lang="en-US" sz="1500" err="1">
                <a:solidFill>
                  <a:srgbClr val="CCCCCC"/>
                </a:solidFill>
                <a:latin typeface="Consolas"/>
              </a:rPr>
              <a:t>lr_model</a:t>
            </a:r>
            <a:r>
              <a:rPr lang="en-US" sz="1500" dirty="0">
                <a:solidFill>
                  <a:srgbClr val="CCCCCC"/>
                </a:solidFill>
                <a:latin typeface="Consolas"/>
              </a:rPr>
              <a:t> </a:t>
            </a:r>
            <a:r>
              <a:rPr lang="en-US" sz="1500" dirty="0">
                <a:solidFill>
                  <a:srgbClr val="D4D4D4"/>
                </a:solidFill>
                <a:latin typeface="Consolas"/>
              </a:rPr>
              <a:t>=</a:t>
            </a:r>
            <a:r>
              <a:rPr lang="en-US" sz="1500" dirty="0">
                <a:solidFill>
                  <a:srgbClr val="CCCCCC"/>
                </a:solidFill>
                <a:latin typeface="Consolas"/>
              </a:rPr>
              <a:t> </a:t>
            </a:r>
            <a:r>
              <a:rPr lang="en-US" sz="1500" err="1">
                <a:solidFill>
                  <a:srgbClr val="CCCCCC"/>
                </a:solidFill>
                <a:latin typeface="Consolas"/>
              </a:rPr>
              <a:t>LinearRegression</a:t>
            </a:r>
            <a:r>
              <a:rPr lang="en-US" sz="1500" dirty="0">
                <a:solidFill>
                  <a:srgbClr val="CCCCCC"/>
                </a:solidFill>
                <a:latin typeface="Consolas"/>
              </a:rPr>
              <a:t>()</a:t>
            </a:r>
            <a:endParaRPr lang="en-US" sz="1500" dirty="0">
              <a:cs typeface="Calibri" panose="020F0502020204030204"/>
            </a:endParaRPr>
          </a:p>
          <a:p>
            <a:pPr marL="342900" indent="-342900">
              <a:buClr>
                <a:srgbClr val="FFFFFF"/>
              </a:buClr>
              <a:buAutoNum type="arabicPeriod"/>
            </a:pPr>
            <a:r>
              <a:rPr lang="en-US" sz="1500" err="1">
                <a:solidFill>
                  <a:srgbClr val="CCCCCC"/>
                </a:solidFill>
                <a:latin typeface="Consolas"/>
              </a:rPr>
              <a:t>lr_model.fit</a:t>
            </a:r>
            <a:r>
              <a:rPr lang="en-US" sz="1500" dirty="0">
                <a:solidFill>
                  <a:srgbClr val="CCCCCC"/>
                </a:solidFill>
                <a:latin typeface="Consolas"/>
              </a:rPr>
              <a:t>(</a:t>
            </a:r>
            <a:r>
              <a:rPr lang="en-US" sz="1500" err="1">
                <a:solidFill>
                  <a:srgbClr val="CCCCCC"/>
                </a:solidFill>
                <a:latin typeface="Consolas"/>
              </a:rPr>
              <a:t>X_train</a:t>
            </a:r>
            <a:r>
              <a:rPr lang="en-US" sz="1500" dirty="0">
                <a:solidFill>
                  <a:srgbClr val="CCCCCC"/>
                </a:solidFill>
                <a:latin typeface="Consolas"/>
              </a:rPr>
              <a:t>, </a:t>
            </a:r>
            <a:r>
              <a:rPr lang="en-US" sz="1500" err="1">
                <a:solidFill>
                  <a:srgbClr val="CCCCCC"/>
                </a:solidFill>
                <a:latin typeface="Consolas"/>
              </a:rPr>
              <a:t>y_train</a:t>
            </a:r>
            <a:r>
              <a:rPr lang="en-US" sz="1500" dirty="0">
                <a:solidFill>
                  <a:srgbClr val="CCCCCC"/>
                </a:solidFill>
                <a:latin typeface="Consolas"/>
              </a:rPr>
              <a:t>)</a:t>
            </a:r>
            <a:endParaRPr lang="en-US" sz="1500" dirty="0">
              <a:cs typeface="Calibri" panose="020F0502020204030204"/>
            </a:endParaRPr>
          </a:p>
          <a:p>
            <a:pPr marL="342900" indent="-342900">
              <a:buClr>
                <a:srgbClr val="FFFFFF"/>
              </a:buClr>
              <a:buAutoNum type="arabicPeriod"/>
            </a:pPr>
            <a:endParaRPr lang="en-US" sz="1500" dirty="0">
              <a:cs typeface="Calibri" panose="020F0502020204030204"/>
            </a:endParaRPr>
          </a:p>
          <a:p>
            <a:pPr marL="342900" indent="-342900">
              <a:buClr>
                <a:srgbClr val="FFFFFF"/>
              </a:buClr>
              <a:buAutoNum type="arabicPeriod"/>
            </a:pPr>
            <a:r>
              <a:rPr lang="en-US" sz="1500" dirty="0">
                <a:solidFill>
                  <a:srgbClr val="6A9955"/>
                </a:solidFill>
                <a:latin typeface="Consolas"/>
              </a:rPr>
              <a:t># Model Testing</a:t>
            </a:r>
            <a:endParaRPr lang="en-US" sz="1500" dirty="0">
              <a:cs typeface="Calibri" panose="020F0502020204030204"/>
            </a:endParaRPr>
          </a:p>
          <a:p>
            <a:pPr marL="342900" indent="-342900">
              <a:buClr>
                <a:srgbClr val="FFFFFF"/>
              </a:buClr>
              <a:buAutoNum type="arabicPeriod"/>
            </a:pPr>
            <a:r>
              <a:rPr lang="en-US" sz="1500" err="1">
                <a:solidFill>
                  <a:srgbClr val="CCCCCC"/>
                </a:solidFill>
                <a:latin typeface="Consolas"/>
              </a:rPr>
              <a:t>y_pred_lr</a:t>
            </a:r>
            <a:r>
              <a:rPr lang="en-US" sz="1500" dirty="0">
                <a:solidFill>
                  <a:srgbClr val="CCCCCC"/>
                </a:solidFill>
                <a:latin typeface="Consolas"/>
              </a:rPr>
              <a:t> </a:t>
            </a:r>
            <a:r>
              <a:rPr lang="en-US" sz="1500" dirty="0">
                <a:solidFill>
                  <a:srgbClr val="D4D4D4"/>
                </a:solidFill>
                <a:latin typeface="Consolas"/>
              </a:rPr>
              <a:t>=</a:t>
            </a:r>
            <a:r>
              <a:rPr lang="en-US" sz="1500" dirty="0">
                <a:solidFill>
                  <a:srgbClr val="CCCCCC"/>
                </a:solidFill>
                <a:latin typeface="Consolas"/>
              </a:rPr>
              <a:t> </a:t>
            </a:r>
            <a:r>
              <a:rPr lang="en-US" sz="1500" err="1">
                <a:solidFill>
                  <a:srgbClr val="CCCCCC"/>
                </a:solidFill>
                <a:latin typeface="Consolas"/>
              </a:rPr>
              <a:t>lr_model.predict</a:t>
            </a:r>
            <a:r>
              <a:rPr lang="en-US" sz="1500" dirty="0">
                <a:solidFill>
                  <a:srgbClr val="CCCCCC"/>
                </a:solidFill>
                <a:latin typeface="Consolas"/>
              </a:rPr>
              <a:t>(</a:t>
            </a:r>
            <a:r>
              <a:rPr lang="en-US" sz="1500" err="1">
                <a:solidFill>
                  <a:srgbClr val="CCCCCC"/>
                </a:solidFill>
                <a:latin typeface="Consolas"/>
              </a:rPr>
              <a:t>X_test</a:t>
            </a:r>
            <a:r>
              <a:rPr lang="en-US" sz="1500" dirty="0">
                <a:solidFill>
                  <a:srgbClr val="CCCCCC"/>
                </a:solidFill>
                <a:latin typeface="Consolas"/>
              </a:rPr>
              <a:t>)</a:t>
            </a:r>
          </a:p>
          <a:p>
            <a:pPr marL="342900" indent="-342900">
              <a:buClr>
                <a:srgbClr val="FFFFFF"/>
              </a:buClr>
              <a:buAutoNum type="arabicPeriod"/>
            </a:pPr>
            <a:r>
              <a:rPr lang="en-US" sz="1500" dirty="0">
                <a:solidFill>
                  <a:srgbClr val="CCCCCC"/>
                </a:solidFill>
                <a:latin typeface="Consolas"/>
                <a:cs typeface="Calibri" panose="020F0502020204030204"/>
              </a:rPr>
              <a:t>Output</a:t>
            </a:r>
          </a:p>
          <a:p>
            <a:pPr marL="342900" indent="-342900">
              <a:buClr>
                <a:srgbClr val="FFFFFF"/>
              </a:buClr>
              <a:buAutoNum type="arabicPeriod"/>
            </a:pPr>
            <a:r>
              <a:rPr lang="en-US" sz="1500" dirty="0">
                <a:solidFill>
                  <a:srgbClr val="CCCCCC"/>
                </a:solidFill>
                <a:latin typeface="Consolas"/>
                <a:cs typeface="Calibri" panose="020F0502020204030204"/>
              </a:rPr>
              <a:t>Model Evaluation: </a:t>
            </a:r>
          </a:p>
          <a:p>
            <a:pPr marL="342900" indent="-342900">
              <a:buClr>
                <a:srgbClr val="FFFFFF"/>
              </a:buClr>
              <a:buAutoNum type="arabicPeriod"/>
            </a:pPr>
            <a:r>
              <a:rPr lang="en-US" sz="1500">
                <a:solidFill>
                  <a:srgbClr val="CCCCCC"/>
                </a:solidFill>
                <a:latin typeface="Consolas"/>
                <a:cs typeface="Calibri" panose="020F0502020204030204"/>
              </a:rPr>
              <a:t>Linear Regression:</a:t>
            </a:r>
            <a:endParaRPr lang="en-US" sz="1500" dirty="0">
              <a:solidFill>
                <a:srgbClr val="CCCCCC"/>
              </a:solidFill>
              <a:latin typeface="Consolas"/>
              <a:cs typeface="Calibri" panose="020F0502020204030204"/>
            </a:endParaRPr>
          </a:p>
          <a:p>
            <a:pPr marL="342900" indent="-342900">
              <a:buClr>
                <a:srgbClr val="FFFFFF"/>
              </a:buClr>
              <a:buAutoNum type="arabicPeriod"/>
            </a:pPr>
            <a:r>
              <a:rPr lang="en-US" sz="1500" dirty="0">
                <a:solidFill>
                  <a:srgbClr val="CCCCCC"/>
                </a:solidFill>
                <a:latin typeface="Consolas"/>
                <a:cs typeface="Calibri" panose="020F0502020204030204"/>
              </a:rPr>
              <a:t>Mean Squared Error: 33631970.5744218</a:t>
            </a:r>
          </a:p>
          <a:p>
            <a:pPr marL="342900" indent="-342900">
              <a:buClr>
                <a:srgbClr val="FFFFFF"/>
              </a:buClr>
              <a:buAutoNum type="arabicPeriod"/>
            </a:pPr>
            <a:r>
              <a:rPr lang="en-US" sz="1500" dirty="0">
                <a:solidFill>
                  <a:srgbClr val="CCCCCC"/>
                </a:solidFill>
                <a:latin typeface="Consolas"/>
                <a:cs typeface="Calibri" panose="020F0502020204030204"/>
              </a:rPr>
              <a:t>R-squared: 0.7833671826685563</a:t>
            </a:r>
          </a:p>
        </p:txBody>
      </p:sp>
      <p:sp>
        <p:nvSpPr>
          <p:cNvPr id="4" name="TextBox 3">
            <a:extLst>
              <a:ext uri="{FF2B5EF4-FFF2-40B4-BE49-F238E27FC236}">
                <a16:creationId xmlns:a16="http://schemas.microsoft.com/office/drawing/2014/main" id="{6838CCDA-AF12-8774-F331-AF472DF7660F}"/>
              </a:ext>
            </a:extLst>
          </p:cNvPr>
          <p:cNvSpPr txBox="1"/>
          <p:nvPr/>
        </p:nvSpPr>
        <p:spPr>
          <a:xfrm>
            <a:off x="880019" y="2662295"/>
            <a:ext cx="4347243"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Linear Regression is a classic statistical method used for modeling the relationship between a dependent variable and one or more independent variables by fitting a linear equation to observed data points.</a:t>
            </a:r>
            <a:endParaRPr lang="en-US"/>
          </a:p>
          <a:p>
            <a:endParaRPr lang="en-US">
              <a:cs typeface="Calibri" panose="020F0502020204030204"/>
            </a:endParaRPr>
          </a:p>
          <a:p>
            <a:r>
              <a:rPr lang="en-US">
                <a:ea typeface="+mn-lt"/>
                <a:cs typeface="+mn-lt"/>
              </a:rPr>
              <a:t>The provided code implements Linear Regression using scikit-learn, fitting the model to the training data (</a:t>
            </a:r>
            <a:r>
              <a:rPr lang="en-US" err="1">
                <a:ea typeface="+mn-lt"/>
                <a:cs typeface="+mn-lt"/>
              </a:rPr>
              <a:t>X_train</a:t>
            </a:r>
            <a:r>
              <a:rPr lang="en-US">
                <a:ea typeface="+mn-lt"/>
                <a:cs typeface="+mn-lt"/>
              </a:rPr>
              <a:t>, </a:t>
            </a:r>
            <a:r>
              <a:rPr lang="en-US" err="1">
                <a:ea typeface="+mn-lt"/>
                <a:cs typeface="+mn-lt"/>
              </a:rPr>
              <a:t>y_train</a:t>
            </a:r>
            <a:r>
              <a:rPr lang="en-US">
                <a:ea typeface="+mn-lt"/>
                <a:cs typeface="+mn-lt"/>
              </a:rPr>
              <a:t>) and predicting the target variable (insurance expenses) for the test data (</a:t>
            </a:r>
            <a:r>
              <a:rPr lang="en-US" err="1">
                <a:ea typeface="+mn-lt"/>
                <a:cs typeface="+mn-lt"/>
              </a:rPr>
              <a:t>X_test</a:t>
            </a:r>
            <a:r>
              <a:rPr lang="en-US">
                <a:ea typeface="+mn-lt"/>
                <a:cs typeface="+mn-lt"/>
              </a:rPr>
              <a:t>).</a:t>
            </a:r>
            <a:endParaRPr lang="en-US"/>
          </a:p>
        </p:txBody>
      </p:sp>
    </p:spTree>
    <p:extLst>
      <p:ext uri="{BB962C8B-B14F-4D97-AF65-F5344CB8AC3E}">
        <p14:creationId xmlns:p14="http://schemas.microsoft.com/office/powerpoint/2010/main" val="8948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83EC8-06BB-F418-AB88-272A2B9067D5}"/>
              </a:ext>
            </a:extLst>
          </p:cNvPr>
          <p:cNvSpPr>
            <a:spLocks noGrp="1"/>
          </p:cNvSpPr>
          <p:nvPr>
            <p:ph type="title"/>
          </p:nvPr>
        </p:nvSpPr>
        <p:spPr/>
        <p:txBody>
          <a:bodyPr>
            <a:normAutofit/>
          </a:bodyPr>
          <a:lstStyle/>
          <a:p>
            <a:r>
              <a:rPr lang="en-US" sz="5000" cap="none">
                <a:latin typeface="Calibri"/>
                <a:ea typeface="Calibri"/>
                <a:cs typeface="Calibri"/>
              </a:rPr>
              <a:t>OBJECTIVE</a:t>
            </a:r>
          </a:p>
        </p:txBody>
      </p:sp>
      <p:sp>
        <p:nvSpPr>
          <p:cNvPr id="5" name="Title 1">
            <a:extLst>
              <a:ext uri="{FF2B5EF4-FFF2-40B4-BE49-F238E27FC236}">
                <a16:creationId xmlns:a16="http://schemas.microsoft.com/office/drawing/2014/main" id="{33D70723-B3C5-2484-AFF2-5ACC2BF0D724}"/>
              </a:ext>
            </a:extLst>
          </p:cNvPr>
          <p:cNvSpPr txBox="1">
            <a:spLocks/>
          </p:cNvSpPr>
          <p:nvPr/>
        </p:nvSpPr>
        <p:spPr>
          <a:xfrm>
            <a:off x="681383" y="3057525"/>
            <a:ext cx="10670208" cy="13476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Calibri"/>
                <a:ea typeface="Calibri"/>
                <a:cs typeface="Calibri"/>
              </a:rPr>
              <a:t>EXPECTED OUTCOME</a:t>
            </a:r>
          </a:p>
        </p:txBody>
      </p:sp>
      <p:sp>
        <p:nvSpPr>
          <p:cNvPr id="9" name="TextBox 8">
            <a:extLst>
              <a:ext uri="{FF2B5EF4-FFF2-40B4-BE49-F238E27FC236}">
                <a16:creationId xmlns:a16="http://schemas.microsoft.com/office/drawing/2014/main" id="{BCED2713-ED5B-7D43-CA40-390CE86C8940}"/>
              </a:ext>
            </a:extLst>
          </p:cNvPr>
          <p:cNvSpPr txBox="1"/>
          <p:nvPr/>
        </p:nvSpPr>
        <p:spPr>
          <a:xfrm>
            <a:off x="840522" y="4403111"/>
            <a:ext cx="10508089"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500" dirty="0">
                <a:latin typeface="Calibri"/>
                <a:ea typeface="Calibri"/>
                <a:cs typeface="Calibri"/>
              </a:rPr>
              <a:t>The model that will predict the premium for personal health insurance.</a:t>
            </a:r>
            <a:endParaRPr lang="en-US" sz="2500" dirty="0">
              <a:ea typeface="Calibri"/>
              <a:cs typeface="Calibri"/>
            </a:endParaRPr>
          </a:p>
        </p:txBody>
      </p:sp>
      <p:sp>
        <p:nvSpPr>
          <p:cNvPr id="10" name="TextBox 9">
            <a:extLst>
              <a:ext uri="{FF2B5EF4-FFF2-40B4-BE49-F238E27FC236}">
                <a16:creationId xmlns:a16="http://schemas.microsoft.com/office/drawing/2014/main" id="{C127E69F-0DE2-33A4-FF70-4E630BB20D73}"/>
              </a:ext>
            </a:extLst>
          </p:cNvPr>
          <p:cNvSpPr txBox="1"/>
          <p:nvPr/>
        </p:nvSpPr>
        <p:spPr>
          <a:xfrm>
            <a:off x="837249" y="2063071"/>
            <a:ext cx="10226056"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90000"/>
              </a:lnSpc>
              <a:spcBef>
                <a:spcPts val="1000"/>
              </a:spcBef>
              <a:buFont typeface="Arial"/>
              <a:buChar char="•"/>
            </a:pPr>
            <a:r>
              <a:rPr lang="en-US" sz="2500">
                <a:latin typeface="Calibri"/>
                <a:ea typeface="Calibri"/>
                <a:cs typeface="Calibri"/>
              </a:rPr>
              <a:t>The objective of this analysis is to build a predictive model that accurately estimates medical insurance expenses based on the provided dataset.</a:t>
            </a:r>
            <a:endParaRPr lang="en-US">
              <a:latin typeface="Calibri"/>
              <a:ea typeface="Calibri"/>
              <a:cs typeface="Calibri"/>
            </a:endParaRPr>
          </a:p>
        </p:txBody>
      </p:sp>
    </p:spTree>
    <p:extLst>
      <p:ext uri="{BB962C8B-B14F-4D97-AF65-F5344CB8AC3E}">
        <p14:creationId xmlns:p14="http://schemas.microsoft.com/office/powerpoint/2010/main" val="1970989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F879F-1997-8FE6-81FB-AD94ED935E37}"/>
              </a:ext>
            </a:extLst>
          </p:cNvPr>
          <p:cNvSpPr>
            <a:spLocks noGrp="1"/>
          </p:cNvSpPr>
          <p:nvPr>
            <p:ph type="title"/>
          </p:nvPr>
        </p:nvSpPr>
        <p:spPr>
          <a:xfrm>
            <a:off x="1029238" y="427149"/>
            <a:ext cx="10131425" cy="1456267"/>
          </a:xfrm>
        </p:spPr>
        <p:txBody>
          <a:bodyPr/>
          <a:lstStyle/>
          <a:p>
            <a:pPr algn="ctr"/>
            <a:r>
              <a:rPr lang="en-US" sz="4400" b="1" dirty="0">
                <a:cs typeface="Calibri Light"/>
              </a:rPr>
              <a:t>OUTPUT VISUALIZATION</a:t>
            </a:r>
            <a:endParaRPr lang="en-US" sz="4400" dirty="0">
              <a:solidFill>
                <a:srgbClr val="000000"/>
              </a:solidFill>
              <a:cs typeface="Calibri Light"/>
            </a:endParaRPr>
          </a:p>
        </p:txBody>
      </p:sp>
      <p:pic>
        <p:nvPicPr>
          <p:cNvPr id="4" name="Content Placeholder 3" descr="A graph with blue dots&#10;&#10;Description automatically generated">
            <a:extLst>
              <a:ext uri="{FF2B5EF4-FFF2-40B4-BE49-F238E27FC236}">
                <a16:creationId xmlns:a16="http://schemas.microsoft.com/office/drawing/2014/main" id="{7CA02583-B548-0F1E-19B6-1BBC71C3AE43}"/>
              </a:ext>
            </a:extLst>
          </p:cNvPr>
          <p:cNvPicPr>
            <a:picLocks noGrp="1" noChangeAspect="1"/>
          </p:cNvPicPr>
          <p:nvPr>
            <p:ph idx="1"/>
          </p:nvPr>
        </p:nvPicPr>
        <p:blipFill>
          <a:blip r:embed="rId2"/>
          <a:stretch>
            <a:fillRect/>
          </a:stretch>
        </p:blipFill>
        <p:spPr>
          <a:xfrm>
            <a:off x="3104929" y="1873758"/>
            <a:ext cx="5980040" cy="4550653"/>
          </a:xfrm>
        </p:spPr>
      </p:pic>
    </p:spTree>
    <p:extLst>
      <p:ext uri="{BB962C8B-B14F-4D97-AF65-F5344CB8AC3E}">
        <p14:creationId xmlns:p14="http://schemas.microsoft.com/office/powerpoint/2010/main" val="2333962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E47FB-A1C6-A3C5-2C51-5B927ABAED89}"/>
              </a:ext>
            </a:extLst>
          </p:cNvPr>
          <p:cNvSpPr>
            <a:spLocks noGrp="1"/>
          </p:cNvSpPr>
          <p:nvPr>
            <p:ph type="title"/>
          </p:nvPr>
        </p:nvSpPr>
        <p:spPr/>
        <p:txBody>
          <a:bodyPr>
            <a:normAutofit/>
          </a:bodyPr>
          <a:lstStyle/>
          <a:p>
            <a:pPr algn="ctr"/>
            <a:r>
              <a:rPr lang="en-US" sz="4400" b="1" dirty="0">
                <a:cs typeface="Calibri Light"/>
              </a:rPr>
              <a:t>ANN</a:t>
            </a:r>
          </a:p>
        </p:txBody>
      </p:sp>
      <p:sp>
        <p:nvSpPr>
          <p:cNvPr id="3" name="Content Placeholder 2">
            <a:extLst>
              <a:ext uri="{FF2B5EF4-FFF2-40B4-BE49-F238E27FC236}">
                <a16:creationId xmlns:a16="http://schemas.microsoft.com/office/drawing/2014/main" id="{7B7D6E33-3E14-77D8-4E19-201FF3FA64BD}"/>
              </a:ext>
            </a:extLst>
          </p:cNvPr>
          <p:cNvSpPr>
            <a:spLocks noGrp="1"/>
          </p:cNvSpPr>
          <p:nvPr>
            <p:ph idx="1"/>
          </p:nvPr>
        </p:nvSpPr>
        <p:spPr>
          <a:xfrm>
            <a:off x="5607474" y="2062299"/>
            <a:ext cx="6383643" cy="4799819"/>
          </a:xfrm>
        </p:spPr>
        <p:txBody>
          <a:bodyPr>
            <a:normAutofit lnSpcReduction="10000"/>
          </a:bodyPr>
          <a:lstStyle/>
          <a:p>
            <a:pPr marL="457200" indent="-457200">
              <a:buAutoNum type="arabicPeriod"/>
            </a:pPr>
            <a:r>
              <a:rPr lang="en-US" sz="1400" dirty="0">
                <a:solidFill>
                  <a:srgbClr val="6A9955"/>
                </a:solidFill>
                <a:latin typeface="Consolas"/>
              </a:rPr>
              <a:t># Define the TensorFlow model</a:t>
            </a:r>
            <a:endParaRPr lang="en-US" sz="1400" dirty="0">
              <a:cs typeface="Calibri" panose="020F0502020204030204"/>
            </a:endParaRPr>
          </a:p>
          <a:p>
            <a:pPr marL="457200" indent="-457200">
              <a:buClr>
                <a:srgbClr val="FFFFFF"/>
              </a:buClr>
              <a:buAutoNum type="arabicPeriod"/>
            </a:pPr>
            <a:r>
              <a:rPr lang="en-US" sz="1400" dirty="0">
                <a:solidFill>
                  <a:srgbClr val="CCCCCC"/>
                </a:solidFill>
                <a:latin typeface="Consolas"/>
              </a:rPr>
              <a:t>model </a:t>
            </a:r>
            <a:r>
              <a:rPr lang="en-US" sz="1400" dirty="0">
                <a:solidFill>
                  <a:srgbClr val="D4D4D4"/>
                </a:solidFill>
                <a:latin typeface="Consolas"/>
              </a:rPr>
              <a:t>=</a:t>
            </a:r>
            <a:r>
              <a:rPr lang="en-US" sz="1400" dirty="0">
                <a:solidFill>
                  <a:srgbClr val="CCCCCC"/>
                </a:solidFill>
                <a:latin typeface="Consolas"/>
              </a:rPr>
              <a:t> </a:t>
            </a:r>
            <a:r>
              <a:rPr lang="en-US" sz="1400" dirty="0" err="1">
                <a:solidFill>
                  <a:srgbClr val="CCCCCC"/>
                </a:solidFill>
                <a:latin typeface="Consolas"/>
              </a:rPr>
              <a:t>tf.keras.Sequential</a:t>
            </a:r>
            <a:r>
              <a:rPr lang="en-US" sz="1400" dirty="0">
                <a:solidFill>
                  <a:srgbClr val="CCCCCC"/>
                </a:solidFill>
                <a:latin typeface="Consolas"/>
              </a:rPr>
              <a:t>([</a:t>
            </a:r>
            <a:endParaRPr lang="en-US" sz="1400" dirty="0">
              <a:cs typeface="Calibri"/>
            </a:endParaRPr>
          </a:p>
          <a:p>
            <a:pPr marL="457200" indent="-457200">
              <a:buClr>
                <a:srgbClr val="FFFFFF"/>
              </a:buClr>
              <a:buAutoNum type="arabicPeriod"/>
            </a:pPr>
            <a:r>
              <a:rPr lang="en-US" sz="1400" dirty="0">
                <a:solidFill>
                  <a:srgbClr val="CCCCCC"/>
                </a:solidFill>
                <a:latin typeface="Consolas"/>
              </a:rPr>
              <a:t>    </a:t>
            </a:r>
            <a:r>
              <a:rPr lang="en-US" sz="1400" dirty="0" err="1">
                <a:solidFill>
                  <a:srgbClr val="CCCCCC"/>
                </a:solidFill>
                <a:latin typeface="Consolas"/>
              </a:rPr>
              <a:t>tf.keras.layers.Dense</a:t>
            </a:r>
            <a:r>
              <a:rPr lang="en-US" sz="1400" dirty="0">
                <a:solidFill>
                  <a:srgbClr val="CCCCCC"/>
                </a:solidFill>
                <a:latin typeface="Consolas"/>
              </a:rPr>
              <a:t>(</a:t>
            </a:r>
            <a:r>
              <a:rPr lang="en-US" sz="1400" dirty="0">
                <a:solidFill>
                  <a:srgbClr val="B5CEA8"/>
                </a:solidFill>
                <a:latin typeface="Consolas"/>
              </a:rPr>
              <a:t>120</a:t>
            </a:r>
            <a:r>
              <a:rPr lang="en-US" sz="1400" dirty="0">
                <a:solidFill>
                  <a:srgbClr val="CCCCCC"/>
                </a:solidFill>
                <a:latin typeface="Consolas"/>
              </a:rPr>
              <a:t>, </a:t>
            </a:r>
            <a:r>
              <a:rPr lang="en-US" sz="1400" dirty="0">
                <a:solidFill>
                  <a:srgbClr val="9CDCFE"/>
                </a:solidFill>
                <a:latin typeface="Consolas"/>
              </a:rPr>
              <a:t>activation</a:t>
            </a:r>
            <a:r>
              <a:rPr lang="en-US" sz="1400" dirty="0">
                <a:solidFill>
                  <a:srgbClr val="D4D4D4"/>
                </a:solidFill>
                <a:latin typeface="Consolas"/>
              </a:rPr>
              <a:t>=</a:t>
            </a:r>
            <a:r>
              <a:rPr lang="en-US" sz="1400" dirty="0">
                <a:solidFill>
                  <a:srgbClr val="CE9178"/>
                </a:solidFill>
                <a:latin typeface="Consolas"/>
              </a:rPr>
              <a:t>'</a:t>
            </a:r>
            <a:r>
              <a:rPr lang="en-US" sz="1400" dirty="0" err="1">
                <a:solidFill>
                  <a:srgbClr val="CE9178"/>
                </a:solidFill>
                <a:latin typeface="Consolas"/>
              </a:rPr>
              <a:t>relu</a:t>
            </a:r>
            <a:r>
              <a:rPr lang="en-US" sz="1400" dirty="0">
                <a:solidFill>
                  <a:srgbClr val="CE9178"/>
                </a:solidFill>
                <a:latin typeface="Consolas"/>
              </a:rPr>
              <a:t>'</a:t>
            </a:r>
            <a:r>
              <a:rPr lang="en-US" sz="1400" dirty="0">
                <a:solidFill>
                  <a:srgbClr val="CCCCCC"/>
                </a:solidFill>
                <a:latin typeface="Consolas"/>
              </a:rPr>
              <a:t>, </a:t>
            </a:r>
            <a:r>
              <a:rPr lang="en-US" sz="1400" dirty="0" err="1">
                <a:solidFill>
                  <a:srgbClr val="9CDCFE"/>
                </a:solidFill>
                <a:latin typeface="Consolas"/>
              </a:rPr>
              <a:t>input_shape</a:t>
            </a:r>
            <a:r>
              <a:rPr lang="en-US" sz="1400" dirty="0">
                <a:solidFill>
                  <a:srgbClr val="D4D4D4"/>
                </a:solidFill>
                <a:latin typeface="Consolas"/>
              </a:rPr>
              <a:t>=</a:t>
            </a:r>
            <a:r>
              <a:rPr lang="en-US" sz="1400" dirty="0">
                <a:solidFill>
                  <a:srgbClr val="CCCCCC"/>
                </a:solidFill>
                <a:latin typeface="Consolas"/>
              </a:rPr>
              <a:t>(</a:t>
            </a:r>
            <a:r>
              <a:rPr lang="en-US" sz="1400" dirty="0" err="1">
                <a:solidFill>
                  <a:srgbClr val="CCCCCC"/>
                </a:solidFill>
                <a:latin typeface="Consolas"/>
              </a:rPr>
              <a:t>X_train.shape</a:t>
            </a:r>
            <a:r>
              <a:rPr lang="en-US" sz="1400" dirty="0">
                <a:solidFill>
                  <a:srgbClr val="CCCCCC"/>
                </a:solidFill>
                <a:latin typeface="Consolas"/>
              </a:rPr>
              <a:t>[</a:t>
            </a:r>
            <a:r>
              <a:rPr lang="en-US" sz="1400" dirty="0">
                <a:solidFill>
                  <a:srgbClr val="B5CEA8"/>
                </a:solidFill>
                <a:latin typeface="Consolas"/>
              </a:rPr>
              <a:t>1</a:t>
            </a:r>
            <a:r>
              <a:rPr lang="en-US" sz="1400" dirty="0">
                <a:solidFill>
                  <a:srgbClr val="CCCCCC"/>
                </a:solidFill>
                <a:latin typeface="Consolas"/>
              </a:rPr>
              <a:t>],)),</a:t>
            </a:r>
            <a:endParaRPr lang="en-US" sz="1400" dirty="0">
              <a:cs typeface="Calibri"/>
            </a:endParaRPr>
          </a:p>
          <a:p>
            <a:pPr marL="457200" indent="-457200">
              <a:buClr>
                <a:srgbClr val="FFFFFF"/>
              </a:buClr>
              <a:buAutoNum type="arabicPeriod"/>
            </a:pPr>
            <a:r>
              <a:rPr lang="en-US" sz="1400" dirty="0">
                <a:solidFill>
                  <a:srgbClr val="CCCCCC"/>
                </a:solidFill>
                <a:latin typeface="Consolas"/>
              </a:rPr>
              <a:t>    </a:t>
            </a:r>
            <a:r>
              <a:rPr lang="en-US" sz="1400" dirty="0" err="1">
                <a:solidFill>
                  <a:srgbClr val="CCCCCC"/>
                </a:solidFill>
                <a:latin typeface="Consolas"/>
              </a:rPr>
              <a:t>tf.keras.layers.Dense</a:t>
            </a:r>
            <a:r>
              <a:rPr lang="en-US" sz="1400" dirty="0">
                <a:solidFill>
                  <a:srgbClr val="CCCCCC"/>
                </a:solidFill>
                <a:latin typeface="Consolas"/>
              </a:rPr>
              <a:t>(</a:t>
            </a:r>
            <a:r>
              <a:rPr lang="en-US" sz="1400" dirty="0">
                <a:solidFill>
                  <a:srgbClr val="B5CEA8"/>
                </a:solidFill>
                <a:latin typeface="Consolas"/>
              </a:rPr>
              <a:t>64</a:t>
            </a:r>
            <a:r>
              <a:rPr lang="en-US" sz="1400" dirty="0">
                <a:solidFill>
                  <a:srgbClr val="CCCCCC"/>
                </a:solidFill>
                <a:latin typeface="Consolas"/>
              </a:rPr>
              <a:t>, </a:t>
            </a:r>
            <a:r>
              <a:rPr lang="en-US" sz="1400" dirty="0">
                <a:solidFill>
                  <a:srgbClr val="9CDCFE"/>
                </a:solidFill>
                <a:latin typeface="Consolas"/>
              </a:rPr>
              <a:t>activation</a:t>
            </a:r>
            <a:r>
              <a:rPr lang="en-US" sz="1400" dirty="0">
                <a:solidFill>
                  <a:srgbClr val="D4D4D4"/>
                </a:solidFill>
                <a:latin typeface="Consolas"/>
              </a:rPr>
              <a:t>=</a:t>
            </a:r>
            <a:r>
              <a:rPr lang="en-US" sz="1400" dirty="0">
                <a:solidFill>
                  <a:srgbClr val="CE9178"/>
                </a:solidFill>
                <a:latin typeface="Consolas"/>
              </a:rPr>
              <a:t>'</a:t>
            </a:r>
            <a:r>
              <a:rPr lang="en-US" sz="1400" dirty="0" err="1">
                <a:solidFill>
                  <a:srgbClr val="CE9178"/>
                </a:solidFill>
                <a:latin typeface="Consolas"/>
              </a:rPr>
              <a:t>relu</a:t>
            </a:r>
            <a:r>
              <a:rPr lang="en-US" sz="1400" dirty="0">
                <a:solidFill>
                  <a:srgbClr val="CE9178"/>
                </a:solidFill>
                <a:latin typeface="Consolas"/>
              </a:rPr>
              <a:t>'</a:t>
            </a:r>
            <a:r>
              <a:rPr lang="en-US" sz="1400" dirty="0">
                <a:solidFill>
                  <a:srgbClr val="CCCCCC"/>
                </a:solidFill>
                <a:latin typeface="Consolas"/>
              </a:rPr>
              <a:t>),</a:t>
            </a:r>
            <a:endParaRPr lang="en-US" sz="1400" dirty="0">
              <a:cs typeface="Calibri"/>
            </a:endParaRPr>
          </a:p>
          <a:p>
            <a:pPr marL="457200" indent="-457200">
              <a:buClr>
                <a:srgbClr val="FFFFFF"/>
              </a:buClr>
              <a:buAutoNum type="arabicPeriod"/>
            </a:pPr>
            <a:r>
              <a:rPr lang="en-US" sz="1400" dirty="0">
                <a:solidFill>
                  <a:srgbClr val="CCCCCC"/>
                </a:solidFill>
                <a:latin typeface="Consolas"/>
              </a:rPr>
              <a:t>    </a:t>
            </a:r>
            <a:r>
              <a:rPr lang="en-US" sz="1400" dirty="0" err="1">
                <a:solidFill>
                  <a:srgbClr val="CCCCCC"/>
                </a:solidFill>
                <a:latin typeface="Consolas"/>
              </a:rPr>
              <a:t>tf.keras.layers.Dense</a:t>
            </a:r>
            <a:r>
              <a:rPr lang="en-US" sz="1400" dirty="0">
                <a:solidFill>
                  <a:srgbClr val="CCCCCC"/>
                </a:solidFill>
                <a:latin typeface="Consolas"/>
              </a:rPr>
              <a:t>(</a:t>
            </a:r>
            <a:r>
              <a:rPr lang="en-US" sz="1400" dirty="0">
                <a:solidFill>
                  <a:srgbClr val="B5CEA8"/>
                </a:solidFill>
                <a:latin typeface="Consolas"/>
              </a:rPr>
              <a:t>64</a:t>
            </a:r>
            <a:r>
              <a:rPr lang="en-US" sz="1400" dirty="0">
                <a:solidFill>
                  <a:srgbClr val="CCCCCC"/>
                </a:solidFill>
                <a:latin typeface="Consolas"/>
              </a:rPr>
              <a:t>, </a:t>
            </a:r>
            <a:r>
              <a:rPr lang="en-US" sz="1400" dirty="0">
                <a:solidFill>
                  <a:srgbClr val="9CDCFE"/>
                </a:solidFill>
                <a:latin typeface="Consolas"/>
              </a:rPr>
              <a:t>activation</a:t>
            </a:r>
            <a:r>
              <a:rPr lang="en-US" sz="1400" dirty="0">
                <a:solidFill>
                  <a:srgbClr val="D4D4D4"/>
                </a:solidFill>
                <a:latin typeface="Consolas"/>
              </a:rPr>
              <a:t>=</a:t>
            </a:r>
            <a:r>
              <a:rPr lang="en-US" sz="1400" dirty="0">
                <a:solidFill>
                  <a:srgbClr val="CE9178"/>
                </a:solidFill>
                <a:latin typeface="Consolas"/>
              </a:rPr>
              <a:t>'</a:t>
            </a:r>
            <a:r>
              <a:rPr lang="en-US" sz="1400" dirty="0" err="1">
                <a:solidFill>
                  <a:srgbClr val="CE9178"/>
                </a:solidFill>
                <a:latin typeface="Consolas"/>
              </a:rPr>
              <a:t>relu</a:t>
            </a:r>
            <a:r>
              <a:rPr lang="en-US" sz="1400" dirty="0">
                <a:solidFill>
                  <a:srgbClr val="CE9178"/>
                </a:solidFill>
                <a:latin typeface="Consolas"/>
              </a:rPr>
              <a:t>'</a:t>
            </a:r>
            <a:r>
              <a:rPr lang="en-US" sz="1400" dirty="0">
                <a:solidFill>
                  <a:srgbClr val="CCCCCC"/>
                </a:solidFill>
                <a:latin typeface="Consolas"/>
              </a:rPr>
              <a:t>),</a:t>
            </a:r>
            <a:endParaRPr lang="en-US" sz="1400" dirty="0">
              <a:cs typeface="Calibri"/>
            </a:endParaRPr>
          </a:p>
          <a:p>
            <a:pPr marL="457200" indent="-457200">
              <a:buClr>
                <a:srgbClr val="FFFFFF"/>
              </a:buClr>
              <a:buAutoNum type="arabicPeriod"/>
            </a:pPr>
            <a:r>
              <a:rPr lang="en-US" sz="1400" dirty="0">
                <a:solidFill>
                  <a:srgbClr val="CCCCCC"/>
                </a:solidFill>
                <a:latin typeface="Consolas"/>
              </a:rPr>
              <a:t>    </a:t>
            </a:r>
            <a:r>
              <a:rPr lang="en-US" sz="1400" dirty="0" err="1">
                <a:solidFill>
                  <a:srgbClr val="CCCCCC"/>
                </a:solidFill>
                <a:latin typeface="Consolas"/>
              </a:rPr>
              <a:t>tf.keras.layers.Dense</a:t>
            </a:r>
            <a:r>
              <a:rPr lang="en-US" sz="1400" dirty="0">
                <a:solidFill>
                  <a:srgbClr val="CCCCCC"/>
                </a:solidFill>
                <a:latin typeface="Consolas"/>
              </a:rPr>
              <a:t>(</a:t>
            </a:r>
            <a:r>
              <a:rPr lang="en-US" sz="1400" dirty="0">
                <a:solidFill>
                  <a:srgbClr val="B5CEA8"/>
                </a:solidFill>
                <a:latin typeface="Consolas"/>
              </a:rPr>
              <a:t>1</a:t>
            </a:r>
            <a:r>
              <a:rPr lang="en-US" sz="1400" dirty="0">
                <a:solidFill>
                  <a:srgbClr val="CCCCCC"/>
                </a:solidFill>
                <a:latin typeface="Consolas"/>
              </a:rPr>
              <a:t>)</a:t>
            </a:r>
            <a:endParaRPr lang="en-US" sz="1400" dirty="0">
              <a:cs typeface="Calibri"/>
            </a:endParaRPr>
          </a:p>
          <a:p>
            <a:pPr marL="457200" indent="-457200">
              <a:buClr>
                <a:srgbClr val="FFFFFF"/>
              </a:buClr>
              <a:buAutoNum type="arabicPeriod"/>
            </a:pPr>
            <a:r>
              <a:rPr lang="en-US" sz="1400" dirty="0">
                <a:solidFill>
                  <a:srgbClr val="CCCCCC"/>
                </a:solidFill>
                <a:latin typeface="Consolas"/>
              </a:rPr>
              <a:t>])</a:t>
            </a:r>
            <a:endParaRPr lang="en-US" sz="1400" dirty="0">
              <a:solidFill>
                <a:srgbClr val="FFFFFF"/>
              </a:solidFill>
              <a:latin typeface="Calibri"/>
              <a:cs typeface="Calibri"/>
            </a:endParaRPr>
          </a:p>
          <a:p>
            <a:pPr marL="457200" indent="-457200">
              <a:buClr>
                <a:srgbClr val="FFFFFF"/>
              </a:buClr>
              <a:buAutoNum type="arabicPeriod"/>
            </a:pPr>
            <a:r>
              <a:rPr lang="en-US" sz="1400" dirty="0">
                <a:solidFill>
                  <a:srgbClr val="6A9955"/>
                </a:solidFill>
                <a:latin typeface="Consolas"/>
              </a:rPr>
              <a:t># Specify the optimizer</a:t>
            </a:r>
            <a:endParaRPr lang="en-US" sz="1400" dirty="0">
              <a:cs typeface="Calibri"/>
            </a:endParaRPr>
          </a:p>
          <a:p>
            <a:pPr marL="457200" indent="-457200">
              <a:buClr>
                <a:srgbClr val="FFFFFF"/>
              </a:buClr>
              <a:buAutoNum type="arabicPeriod"/>
            </a:pPr>
            <a:r>
              <a:rPr lang="en-US" sz="1400" dirty="0">
                <a:solidFill>
                  <a:srgbClr val="CCCCCC"/>
                </a:solidFill>
                <a:latin typeface="Consolas"/>
              </a:rPr>
              <a:t>optimizer </a:t>
            </a:r>
            <a:r>
              <a:rPr lang="en-US" sz="1400" dirty="0">
                <a:solidFill>
                  <a:srgbClr val="D4D4D4"/>
                </a:solidFill>
                <a:latin typeface="Consolas"/>
              </a:rPr>
              <a:t>=</a:t>
            </a:r>
            <a:r>
              <a:rPr lang="en-US" sz="1400" dirty="0">
                <a:solidFill>
                  <a:srgbClr val="CCCCCC"/>
                </a:solidFill>
                <a:latin typeface="Consolas"/>
              </a:rPr>
              <a:t> </a:t>
            </a:r>
            <a:r>
              <a:rPr lang="en-US" sz="1400" dirty="0" err="1">
                <a:solidFill>
                  <a:srgbClr val="CCCCCC"/>
                </a:solidFill>
                <a:latin typeface="Consolas"/>
              </a:rPr>
              <a:t>tf.keras.optimizers.Adam</a:t>
            </a:r>
            <a:r>
              <a:rPr lang="en-US" sz="1400" dirty="0">
                <a:solidFill>
                  <a:srgbClr val="CCCCCC"/>
                </a:solidFill>
                <a:latin typeface="Consolas"/>
              </a:rPr>
              <a:t>(</a:t>
            </a:r>
            <a:r>
              <a:rPr lang="en-US" sz="1400" dirty="0" err="1">
                <a:solidFill>
                  <a:srgbClr val="9CDCFE"/>
                </a:solidFill>
                <a:latin typeface="Consolas"/>
              </a:rPr>
              <a:t>learning_rate</a:t>
            </a:r>
            <a:r>
              <a:rPr lang="en-US" sz="1400" dirty="0">
                <a:solidFill>
                  <a:srgbClr val="D4D4D4"/>
                </a:solidFill>
                <a:latin typeface="Consolas"/>
              </a:rPr>
              <a:t>=</a:t>
            </a:r>
            <a:r>
              <a:rPr lang="en-US" sz="1400" dirty="0">
                <a:solidFill>
                  <a:srgbClr val="B5CEA8"/>
                </a:solidFill>
                <a:latin typeface="Consolas"/>
              </a:rPr>
              <a:t>0.01</a:t>
            </a:r>
            <a:r>
              <a:rPr lang="en-US" sz="1400" dirty="0">
                <a:solidFill>
                  <a:srgbClr val="CCCCCC"/>
                </a:solidFill>
                <a:latin typeface="Consolas"/>
              </a:rPr>
              <a:t>)</a:t>
            </a:r>
            <a:endParaRPr lang="en-US" sz="1400" dirty="0">
              <a:cs typeface="Calibri"/>
            </a:endParaRPr>
          </a:p>
          <a:p>
            <a:pPr marL="457200" indent="-457200">
              <a:buClr>
                <a:srgbClr val="FFFFFF"/>
              </a:buClr>
              <a:buAutoNum type="arabicPeriod"/>
            </a:pPr>
            <a:r>
              <a:rPr lang="en-US" sz="1400" dirty="0">
                <a:solidFill>
                  <a:srgbClr val="6A9955"/>
                </a:solidFill>
                <a:latin typeface="Consolas"/>
              </a:rPr>
              <a:t># Compile the model</a:t>
            </a:r>
            <a:endParaRPr lang="en-US" sz="1400" dirty="0">
              <a:cs typeface="Calibri"/>
            </a:endParaRPr>
          </a:p>
          <a:p>
            <a:pPr marL="457200" indent="-457200">
              <a:buClr>
                <a:srgbClr val="FFFFFF"/>
              </a:buClr>
              <a:buAutoNum type="arabicPeriod"/>
            </a:pPr>
            <a:r>
              <a:rPr lang="en-US" sz="1400" dirty="0" err="1">
                <a:solidFill>
                  <a:srgbClr val="CCCCCC"/>
                </a:solidFill>
                <a:latin typeface="Consolas"/>
              </a:rPr>
              <a:t>model.compile</a:t>
            </a:r>
            <a:r>
              <a:rPr lang="en-US" sz="1400" dirty="0">
                <a:solidFill>
                  <a:srgbClr val="CCCCCC"/>
                </a:solidFill>
                <a:latin typeface="Consolas"/>
              </a:rPr>
              <a:t>(</a:t>
            </a:r>
            <a:r>
              <a:rPr lang="en-US" sz="1400" dirty="0">
                <a:solidFill>
                  <a:srgbClr val="9CDCFE"/>
                </a:solidFill>
                <a:latin typeface="Consolas"/>
              </a:rPr>
              <a:t>optimizer</a:t>
            </a:r>
            <a:r>
              <a:rPr lang="en-US" sz="1400" dirty="0">
                <a:solidFill>
                  <a:srgbClr val="D4D4D4"/>
                </a:solidFill>
                <a:latin typeface="Consolas"/>
              </a:rPr>
              <a:t>=</a:t>
            </a:r>
            <a:r>
              <a:rPr lang="en-US" sz="1400" dirty="0">
                <a:solidFill>
                  <a:srgbClr val="CCCCCC"/>
                </a:solidFill>
                <a:latin typeface="Consolas"/>
              </a:rPr>
              <a:t>optimizer, </a:t>
            </a:r>
            <a:r>
              <a:rPr lang="en-US" sz="1400" dirty="0">
                <a:solidFill>
                  <a:srgbClr val="9CDCFE"/>
                </a:solidFill>
                <a:latin typeface="Consolas"/>
              </a:rPr>
              <a:t>loss</a:t>
            </a:r>
            <a:r>
              <a:rPr lang="en-US" sz="1400" dirty="0">
                <a:solidFill>
                  <a:srgbClr val="D4D4D4"/>
                </a:solidFill>
                <a:latin typeface="Consolas"/>
              </a:rPr>
              <a:t>=</a:t>
            </a:r>
            <a:r>
              <a:rPr lang="en-US" sz="1400" dirty="0">
                <a:solidFill>
                  <a:srgbClr val="CE9178"/>
                </a:solidFill>
                <a:latin typeface="Consolas"/>
              </a:rPr>
              <a:t>'</a:t>
            </a:r>
            <a:r>
              <a:rPr lang="en-US" sz="1400" dirty="0" err="1">
                <a:solidFill>
                  <a:srgbClr val="CE9178"/>
                </a:solidFill>
                <a:latin typeface="Consolas"/>
              </a:rPr>
              <a:t>mse</a:t>
            </a:r>
            <a:r>
              <a:rPr lang="en-US" sz="1400" dirty="0">
                <a:solidFill>
                  <a:srgbClr val="CE9178"/>
                </a:solidFill>
                <a:latin typeface="Consolas"/>
              </a:rPr>
              <a:t>'</a:t>
            </a:r>
            <a:r>
              <a:rPr lang="en-US" sz="1400" dirty="0">
                <a:solidFill>
                  <a:srgbClr val="CCCCCC"/>
                </a:solidFill>
                <a:latin typeface="Consolas"/>
              </a:rPr>
              <a:t>)</a:t>
            </a:r>
            <a:endParaRPr lang="en-US" sz="1400" dirty="0">
              <a:cs typeface="Calibri"/>
            </a:endParaRPr>
          </a:p>
          <a:p>
            <a:pPr marL="457200" indent="-457200">
              <a:buClr>
                <a:srgbClr val="FFFFFF"/>
              </a:buClr>
              <a:buAutoNum type="arabicPeriod"/>
            </a:pPr>
            <a:r>
              <a:rPr lang="en-US" sz="1400" dirty="0">
                <a:solidFill>
                  <a:srgbClr val="6A9955"/>
                </a:solidFill>
                <a:latin typeface="Consolas"/>
              </a:rPr>
              <a:t># Train the model</a:t>
            </a:r>
            <a:endParaRPr lang="en-US" sz="1400" dirty="0">
              <a:cs typeface="Calibri"/>
            </a:endParaRPr>
          </a:p>
          <a:p>
            <a:pPr marL="457200" indent="-457200">
              <a:buClr>
                <a:srgbClr val="FFFFFF"/>
              </a:buClr>
              <a:buAutoNum type="arabicPeriod"/>
            </a:pPr>
            <a:r>
              <a:rPr lang="en-US" sz="1400" dirty="0" err="1">
                <a:solidFill>
                  <a:srgbClr val="CCCCCC"/>
                </a:solidFill>
                <a:latin typeface="Consolas"/>
              </a:rPr>
              <a:t>model.fit</a:t>
            </a:r>
            <a:r>
              <a:rPr lang="en-US" sz="1400" dirty="0">
                <a:solidFill>
                  <a:srgbClr val="CCCCCC"/>
                </a:solidFill>
                <a:latin typeface="Consolas"/>
              </a:rPr>
              <a:t>(</a:t>
            </a:r>
            <a:r>
              <a:rPr lang="en-US" sz="1400" dirty="0" err="1">
                <a:solidFill>
                  <a:srgbClr val="CCCCCC"/>
                </a:solidFill>
                <a:latin typeface="Consolas"/>
              </a:rPr>
              <a:t>X_train</a:t>
            </a:r>
            <a:r>
              <a:rPr lang="en-US" sz="1400" dirty="0">
                <a:solidFill>
                  <a:srgbClr val="CCCCCC"/>
                </a:solidFill>
                <a:latin typeface="Consolas"/>
              </a:rPr>
              <a:t>, </a:t>
            </a:r>
            <a:r>
              <a:rPr lang="en-US" sz="1400" dirty="0" err="1">
                <a:solidFill>
                  <a:srgbClr val="CCCCCC"/>
                </a:solidFill>
                <a:latin typeface="Consolas"/>
              </a:rPr>
              <a:t>y_train</a:t>
            </a:r>
            <a:r>
              <a:rPr lang="en-US" sz="1400" dirty="0">
                <a:solidFill>
                  <a:srgbClr val="CCCCCC"/>
                </a:solidFill>
                <a:latin typeface="Consolas"/>
              </a:rPr>
              <a:t>, </a:t>
            </a:r>
            <a:r>
              <a:rPr lang="en-US" sz="1400" dirty="0">
                <a:solidFill>
                  <a:srgbClr val="9CDCFE"/>
                </a:solidFill>
                <a:latin typeface="Consolas"/>
              </a:rPr>
              <a:t>epochs</a:t>
            </a:r>
            <a:r>
              <a:rPr lang="en-US" sz="1400" dirty="0">
                <a:solidFill>
                  <a:srgbClr val="D4D4D4"/>
                </a:solidFill>
                <a:latin typeface="Consolas"/>
              </a:rPr>
              <a:t>=</a:t>
            </a:r>
            <a:r>
              <a:rPr lang="en-US" sz="1400" dirty="0">
                <a:solidFill>
                  <a:srgbClr val="B5CEA8"/>
                </a:solidFill>
                <a:latin typeface="Consolas"/>
              </a:rPr>
              <a:t>50</a:t>
            </a:r>
            <a:r>
              <a:rPr lang="en-US" sz="1400" dirty="0">
                <a:solidFill>
                  <a:srgbClr val="CCCCCC"/>
                </a:solidFill>
                <a:latin typeface="Consolas"/>
              </a:rPr>
              <a:t>, </a:t>
            </a:r>
            <a:r>
              <a:rPr lang="en-US" sz="1400" dirty="0" err="1">
                <a:solidFill>
                  <a:srgbClr val="9CDCFE"/>
                </a:solidFill>
                <a:latin typeface="Consolas"/>
              </a:rPr>
              <a:t>batch_size</a:t>
            </a:r>
            <a:r>
              <a:rPr lang="en-US" sz="1400" dirty="0">
                <a:solidFill>
                  <a:srgbClr val="D4D4D4"/>
                </a:solidFill>
                <a:latin typeface="Consolas"/>
              </a:rPr>
              <a:t>=</a:t>
            </a:r>
            <a:r>
              <a:rPr lang="en-US" sz="1400" dirty="0">
                <a:solidFill>
                  <a:srgbClr val="B5CEA8"/>
                </a:solidFill>
                <a:latin typeface="Consolas"/>
              </a:rPr>
              <a:t>1</a:t>
            </a:r>
            <a:r>
              <a:rPr lang="en-US" sz="1400" dirty="0">
                <a:solidFill>
                  <a:srgbClr val="CCCCCC"/>
                </a:solidFill>
                <a:latin typeface="Consolas"/>
              </a:rPr>
              <a:t>, </a:t>
            </a:r>
            <a:r>
              <a:rPr lang="en-US" sz="1400" dirty="0" err="1">
                <a:solidFill>
                  <a:srgbClr val="9CDCFE"/>
                </a:solidFill>
                <a:latin typeface="Consolas"/>
              </a:rPr>
              <a:t>validation_split</a:t>
            </a:r>
            <a:r>
              <a:rPr lang="en-US" sz="1400" dirty="0">
                <a:solidFill>
                  <a:srgbClr val="D4D4D4"/>
                </a:solidFill>
                <a:latin typeface="Consolas"/>
              </a:rPr>
              <a:t>=</a:t>
            </a:r>
            <a:r>
              <a:rPr lang="en-US" sz="1400" dirty="0">
                <a:solidFill>
                  <a:srgbClr val="B5CEA8"/>
                </a:solidFill>
                <a:latin typeface="Consolas"/>
              </a:rPr>
              <a:t>0.2</a:t>
            </a:r>
            <a:r>
              <a:rPr lang="en-US" sz="1400" dirty="0">
                <a:solidFill>
                  <a:srgbClr val="CCCCCC"/>
                </a:solidFill>
                <a:latin typeface="Consolas"/>
              </a:rPr>
              <a:t>, </a:t>
            </a:r>
            <a:r>
              <a:rPr lang="en-US" sz="1400" dirty="0">
                <a:solidFill>
                  <a:srgbClr val="9CDCFE"/>
                </a:solidFill>
                <a:latin typeface="Consolas"/>
              </a:rPr>
              <a:t>verbose</a:t>
            </a:r>
            <a:r>
              <a:rPr lang="en-US" sz="1400" dirty="0">
                <a:solidFill>
                  <a:srgbClr val="D4D4D4"/>
                </a:solidFill>
                <a:latin typeface="Consolas"/>
              </a:rPr>
              <a:t>=</a:t>
            </a:r>
            <a:r>
              <a:rPr lang="en-US" sz="1400" dirty="0">
                <a:solidFill>
                  <a:srgbClr val="B5CEA8"/>
                </a:solidFill>
                <a:latin typeface="Consolas"/>
              </a:rPr>
              <a:t>0</a:t>
            </a:r>
            <a:r>
              <a:rPr lang="en-US" sz="1400" dirty="0">
                <a:solidFill>
                  <a:srgbClr val="CCCCCC"/>
                </a:solidFill>
                <a:latin typeface="Consolas"/>
              </a:rPr>
              <a:t>)</a:t>
            </a:r>
            <a:endParaRPr lang="en-US" sz="1400" dirty="0">
              <a:cs typeface="Calibri"/>
            </a:endParaRPr>
          </a:p>
        </p:txBody>
      </p:sp>
      <p:sp>
        <p:nvSpPr>
          <p:cNvPr id="4" name="TextBox 3">
            <a:extLst>
              <a:ext uri="{FF2B5EF4-FFF2-40B4-BE49-F238E27FC236}">
                <a16:creationId xmlns:a16="http://schemas.microsoft.com/office/drawing/2014/main" id="{4B3A1777-8F4E-74AF-2AB5-380D9E916152}"/>
              </a:ext>
            </a:extLst>
          </p:cNvPr>
          <p:cNvSpPr txBox="1"/>
          <p:nvPr/>
        </p:nvSpPr>
        <p:spPr>
          <a:xfrm>
            <a:off x="566170" y="2263120"/>
            <a:ext cx="4723884"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This code utilizes TensorFlow to implement a neural network model for regression tasks. The model consists of several densely connected layers with </a:t>
            </a:r>
            <a:r>
              <a:rPr lang="en-US" err="1">
                <a:ea typeface="+mn-lt"/>
                <a:cs typeface="+mn-lt"/>
              </a:rPr>
              <a:t>ReLU</a:t>
            </a:r>
            <a:r>
              <a:rPr lang="en-US" dirty="0">
                <a:ea typeface="+mn-lt"/>
                <a:cs typeface="+mn-lt"/>
              </a:rPr>
              <a:t> activation functions, aiming to capture complex relationships between input features and target variables. </a:t>
            </a:r>
          </a:p>
          <a:p>
            <a:pPr marL="285750" indent="-285750">
              <a:buFont typeface="Arial"/>
              <a:buChar char="•"/>
            </a:pPr>
            <a:r>
              <a:rPr lang="en-US" dirty="0">
                <a:ea typeface="+mn-lt"/>
                <a:cs typeface="+mn-lt"/>
              </a:rPr>
              <a:t>By specifying the Adam optimizer and mean squared error loss function, the model is trained on the training data with a validation split, and its performance is evaluated on the test data using mean squared error and R-squared metrics.</a:t>
            </a:r>
            <a:endParaRPr lang="en-US" dirty="0">
              <a:cs typeface="Calibri" panose="020F0502020204030204"/>
            </a:endParaRPr>
          </a:p>
        </p:txBody>
      </p:sp>
    </p:spTree>
    <p:extLst>
      <p:ext uri="{BB962C8B-B14F-4D97-AF65-F5344CB8AC3E}">
        <p14:creationId xmlns:p14="http://schemas.microsoft.com/office/powerpoint/2010/main" val="463684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F42DF-F709-1EB8-299A-8862FBF18422}"/>
              </a:ext>
            </a:extLst>
          </p:cNvPr>
          <p:cNvSpPr>
            <a:spLocks noGrp="1"/>
          </p:cNvSpPr>
          <p:nvPr>
            <p:ph type="title"/>
          </p:nvPr>
        </p:nvSpPr>
        <p:spPr>
          <a:xfrm>
            <a:off x="1029238" y="384220"/>
            <a:ext cx="10131425" cy="1456267"/>
          </a:xfrm>
        </p:spPr>
        <p:txBody>
          <a:bodyPr/>
          <a:lstStyle/>
          <a:p>
            <a:pPr algn="ctr"/>
            <a:r>
              <a:rPr lang="en-US" sz="4400" b="1" dirty="0">
                <a:cs typeface="Calibri Light"/>
              </a:rPr>
              <a:t>Output and visualization</a:t>
            </a:r>
          </a:p>
        </p:txBody>
      </p:sp>
      <p:pic>
        <p:nvPicPr>
          <p:cNvPr id="4" name="Content Placeholder 3">
            <a:extLst>
              <a:ext uri="{FF2B5EF4-FFF2-40B4-BE49-F238E27FC236}">
                <a16:creationId xmlns:a16="http://schemas.microsoft.com/office/drawing/2014/main" id="{F624428B-B512-6B69-A886-33A4076DB4A6}"/>
              </a:ext>
            </a:extLst>
          </p:cNvPr>
          <p:cNvPicPr>
            <a:picLocks noGrp="1" noChangeAspect="1"/>
          </p:cNvPicPr>
          <p:nvPr>
            <p:ph idx="1"/>
          </p:nvPr>
        </p:nvPicPr>
        <p:blipFill>
          <a:blip r:embed="rId2"/>
          <a:stretch>
            <a:fillRect/>
          </a:stretch>
        </p:blipFill>
        <p:spPr>
          <a:xfrm>
            <a:off x="5938281" y="1927420"/>
            <a:ext cx="6033702" cy="4765300"/>
          </a:xfrm>
        </p:spPr>
      </p:pic>
      <p:sp>
        <p:nvSpPr>
          <p:cNvPr id="6" name="TextBox 5">
            <a:extLst>
              <a:ext uri="{FF2B5EF4-FFF2-40B4-BE49-F238E27FC236}">
                <a16:creationId xmlns:a16="http://schemas.microsoft.com/office/drawing/2014/main" id="{8E74AAEC-AE14-B461-CC56-921159FD91C8}"/>
              </a:ext>
            </a:extLst>
          </p:cNvPr>
          <p:cNvSpPr txBox="1"/>
          <p:nvPr/>
        </p:nvSpPr>
        <p:spPr>
          <a:xfrm>
            <a:off x="536619" y="2980922"/>
            <a:ext cx="4639076"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solidFill>
                  <a:srgbClr val="CCCCCC"/>
                </a:solidFill>
                <a:ea typeface="+mn-lt"/>
                <a:cs typeface="+mn-lt"/>
              </a:rPr>
              <a:t>Mean Squared Error on Test Set: 25410754.91885054 </a:t>
            </a:r>
            <a:endParaRPr lang="en-US" sz="2400">
              <a:solidFill>
                <a:srgbClr val="FFFFFF"/>
              </a:solidFill>
              <a:ea typeface="+mn-lt"/>
              <a:cs typeface="+mn-lt"/>
            </a:endParaRPr>
          </a:p>
          <a:p>
            <a:pPr marL="342900" indent="-342900">
              <a:buFont typeface="Arial"/>
              <a:buChar char="•"/>
            </a:pPr>
            <a:r>
              <a:rPr lang="en-US" sz="2400" dirty="0">
                <a:solidFill>
                  <a:srgbClr val="CCCCCC"/>
                </a:solidFill>
                <a:ea typeface="+mn-lt"/>
                <a:cs typeface="+mn-lt"/>
              </a:rPr>
              <a:t>R-squared on Test Set: 0.8363223048019668 </a:t>
            </a:r>
            <a:endParaRPr lang="en-US" sz="2400">
              <a:cs typeface="Calibri"/>
            </a:endParaRPr>
          </a:p>
        </p:txBody>
      </p:sp>
    </p:spTree>
    <p:extLst>
      <p:ext uri="{BB962C8B-B14F-4D97-AF65-F5344CB8AC3E}">
        <p14:creationId xmlns:p14="http://schemas.microsoft.com/office/powerpoint/2010/main" val="2301885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E505E-84FC-AE6B-83BF-3FB266DFBBE9}"/>
              </a:ext>
            </a:extLst>
          </p:cNvPr>
          <p:cNvSpPr>
            <a:spLocks noGrp="1"/>
          </p:cNvSpPr>
          <p:nvPr>
            <p:ph type="title"/>
          </p:nvPr>
        </p:nvSpPr>
        <p:spPr>
          <a:xfrm>
            <a:off x="1029238" y="394952"/>
            <a:ext cx="10131425" cy="1456267"/>
          </a:xfrm>
        </p:spPr>
        <p:txBody>
          <a:bodyPr>
            <a:normAutofit/>
          </a:bodyPr>
          <a:lstStyle/>
          <a:p>
            <a:pPr algn="ctr"/>
            <a:r>
              <a:rPr lang="en-US" sz="4400" b="1" dirty="0">
                <a:cs typeface="Calibri Light"/>
              </a:rPr>
              <a:t>Ensemble technique</a:t>
            </a:r>
            <a:endParaRPr lang="en-US"/>
          </a:p>
        </p:txBody>
      </p:sp>
      <p:sp>
        <p:nvSpPr>
          <p:cNvPr id="3" name="Content Placeholder 2">
            <a:extLst>
              <a:ext uri="{FF2B5EF4-FFF2-40B4-BE49-F238E27FC236}">
                <a16:creationId xmlns:a16="http://schemas.microsoft.com/office/drawing/2014/main" id="{54828FC4-D1D5-51A8-F7F7-1BFE51FE2914}"/>
              </a:ext>
            </a:extLst>
          </p:cNvPr>
          <p:cNvSpPr>
            <a:spLocks noGrp="1"/>
          </p:cNvSpPr>
          <p:nvPr>
            <p:ph idx="1"/>
          </p:nvPr>
        </p:nvSpPr>
        <p:spPr>
          <a:xfrm>
            <a:off x="685801" y="2080284"/>
            <a:ext cx="4426724" cy="3710916"/>
          </a:xfrm>
        </p:spPr>
        <p:txBody>
          <a:bodyPr>
            <a:normAutofit lnSpcReduction="10000"/>
          </a:bodyPr>
          <a:lstStyle/>
          <a:p>
            <a:r>
              <a:rPr lang="en-US">
                <a:ea typeface="+mn-lt"/>
                <a:cs typeface="+mn-lt"/>
              </a:rPr>
              <a:t>This code implements a Stacking Regressor, a meta-ensemble technique that combines predictions from multiple base regression models (Random Forest, Gradient Boosting, and Decision Tree) using a meta-regressor (Linear Regression) to improve prediction accuracy. The base models and the meta-regressor are trained on the training data (</a:t>
            </a:r>
            <a:r>
              <a:rPr lang="en-US" err="1">
                <a:ea typeface="+mn-lt"/>
                <a:cs typeface="+mn-lt"/>
              </a:rPr>
              <a:t>X_train</a:t>
            </a:r>
            <a:r>
              <a:rPr lang="en-US">
                <a:ea typeface="+mn-lt"/>
                <a:cs typeface="+mn-lt"/>
              </a:rPr>
              <a:t>, </a:t>
            </a:r>
            <a:r>
              <a:rPr lang="en-US" err="1">
                <a:ea typeface="+mn-lt"/>
                <a:cs typeface="+mn-lt"/>
              </a:rPr>
              <a:t>y_train</a:t>
            </a:r>
            <a:r>
              <a:rPr lang="en-US">
                <a:ea typeface="+mn-lt"/>
                <a:cs typeface="+mn-lt"/>
              </a:rPr>
              <a:t>) and then used to predict the target variable on the test data (</a:t>
            </a:r>
            <a:r>
              <a:rPr lang="en-US" err="1">
                <a:ea typeface="+mn-lt"/>
                <a:cs typeface="+mn-lt"/>
              </a:rPr>
              <a:t>X_test</a:t>
            </a:r>
            <a:r>
              <a:rPr lang="en-US">
                <a:ea typeface="+mn-lt"/>
                <a:cs typeface="+mn-lt"/>
              </a:rPr>
              <a:t>, </a:t>
            </a:r>
            <a:r>
              <a:rPr lang="en-US" err="1">
                <a:ea typeface="+mn-lt"/>
                <a:cs typeface="+mn-lt"/>
              </a:rPr>
              <a:t>y_test</a:t>
            </a:r>
            <a:r>
              <a:rPr lang="en-US">
                <a:ea typeface="+mn-lt"/>
                <a:cs typeface="+mn-lt"/>
              </a:rPr>
              <a:t>). Finally, the performance of the stacking model is evaluated using mean squared error and R-squared metrics.</a:t>
            </a:r>
            <a:endParaRPr lang="en-US">
              <a:cs typeface="Calibri" panose="020F0502020204030204"/>
            </a:endParaRPr>
          </a:p>
        </p:txBody>
      </p:sp>
      <p:sp>
        <p:nvSpPr>
          <p:cNvPr id="4" name="TextBox 3">
            <a:extLst>
              <a:ext uri="{FF2B5EF4-FFF2-40B4-BE49-F238E27FC236}">
                <a16:creationId xmlns:a16="http://schemas.microsoft.com/office/drawing/2014/main" id="{E60D0627-7054-183B-10EB-DB4328EF71F8}"/>
              </a:ext>
            </a:extLst>
          </p:cNvPr>
          <p:cNvSpPr txBox="1"/>
          <p:nvPr/>
        </p:nvSpPr>
        <p:spPr>
          <a:xfrm>
            <a:off x="5480736" y="1843215"/>
            <a:ext cx="6587694"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sz="1700" dirty="0">
                <a:solidFill>
                  <a:srgbClr val="6A9955"/>
                </a:solidFill>
                <a:latin typeface="Consolas"/>
              </a:rPr>
              <a:t># Define base models</a:t>
            </a:r>
            <a:endParaRPr lang="en-US" dirty="0">
              <a:cs typeface="Calibri" panose="020F0502020204030204"/>
            </a:endParaRPr>
          </a:p>
          <a:p>
            <a:pPr marL="342900" indent="-342900">
              <a:buAutoNum type="arabicPeriod"/>
            </a:pPr>
            <a:r>
              <a:rPr lang="en-US" sz="1700" dirty="0" err="1">
                <a:solidFill>
                  <a:srgbClr val="CCCCCC"/>
                </a:solidFill>
                <a:latin typeface="Consolas"/>
              </a:rPr>
              <a:t>base_models</a:t>
            </a:r>
            <a:r>
              <a:rPr lang="en-US" sz="1700" dirty="0">
                <a:solidFill>
                  <a:srgbClr val="CCCCCC"/>
                </a:solidFill>
                <a:latin typeface="Consolas"/>
              </a:rPr>
              <a:t> </a:t>
            </a:r>
            <a:r>
              <a:rPr lang="en-US" sz="1700" dirty="0">
                <a:solidFill>
                  <a:srgbClr val="D4D4D4"/>
                </a:solidFill>
                <a:latin typeface="Consolas"/>
              </a:rPr>
              <a:t>=</a:t>
            </a:r>
            <a:r>
              <a:rPr lang="en-US" sz="1700" dirty="0">
                <a:solidFill>
                  <a:srgbClr val="CCCCCC"/>
                </a:solidFill>
                <a:latin typeface="Consolas"/>
              </a:rPr>
              <a:t> [</a:t>
            </a:r>
            <a:endParaRPr lang="en-US" dirty="0">
              <a:cs typeface="Calibri" panose="020F0502020204030204"/>
            </a:endParaRPr>
          </a:p>
          <a:p>
            <a:pPr marL="342900" indent="-342900">
              <a:buAutoNum type="arabicPeriod"/>
            </a:pPr>
            <a:r>
              <a:rPr lang="en-US" sz="1700" dirty="0">
                <a:solidFill>
                  <a:srgbClr val="CCCCCC"/>
                </a:solidFill>
                <a:latin typeface="Consolas"/>
              </a:rPr>
              <a:t>    </a:t>
            </a:r>
            <a:r>
              <a:rPr lang="en-US" sz="1700" dirty="0" err="1">
                <a:solidFill>
                  <a:srgbClr val="CCCCCC"/>
                </a:solidFill>
                <a:latin typeface="Consolas"/>
              </a:rPr>
              <a:t>RandomForestRegressor</a:t>
            </a:r>
            <a:r>
              <a:rPr lang="en-US" sz="1700" dirty="0">
                <a:solidFill>
                  <a:srgbClr val="CCCCCC"/>
                </a:solidFill>
                <a:latin typeface="Consolas"/>
              </a:rPr>
              <a:t>(</a:t>
            </a:r>
            <a:r>
              <a:rPr lang="en-US" sz="1700" dirty="0" err="1">
                <a:solidFill>
                  <a:srgbClr val="9CDCFE"/>
                </a:solidFill>
                <a:latin typeface="Consolas"/>
              </a:rPr>
              <a:t>random_state</a:t>
            </a:r>
            <a:r>
              <a:rPr lang="en-US" sz="1700" dirty="0">
                <a:solidFill>
                  <a:srgbClr val="D4D4D4"/>
                </a:solidFill>
                <a:latin typeface="Consolas"/>
              </a:rPr>
              <a:t>=</a:t>
            </a:r>
            <a:r>
              <a:rPr lang="en-US" sz="1700" dirty="0">
                <a:solidFill>
                  <a:srgbClr val="B5CEA8"/>
                </a:solidFill>
                <a:latin typeface="Consolas"/>
              </a:rPr>
              <a:t>42</a:t>
            </a:r>
            <a:r>
              <a:rPr lang="en-US" sz="1700" dirty="0">
                <a:solidFill>
                  <a:srgbClr val="CCCCCC"/>
                </a:solidFill>
                <a:latin typeface="Consolas"/>
              </a:rPr>
              <a:t>),</a:t>
            </a:r>
            <a:endParaRPr lang="en-US" dirty="0">
              <a:cs typeface="Calibri" panose="020F0502020204030204"/>
            </a:endParaRPr>
          </a:p>
          <a:p>
            <a:pPr marL="342900" indent="-342900">
              <a:buAutoNum type="arabicPeriod"/>
            </a:pPr>
            <a:r>
              <a:rPr lang="en-US" sz="1700" dirty="0">
                <a:solidFill>
                  <a:srgbClr val="CCCCCC"/>
                </a:solidFill>
                <a:latin typeface="Consolas"/>
              </a:rPr>
              <a:t>    </a:t>
            </a:r>
            <a:r>
              <a:rPr lang="en-US" sz="1700" dirty="0" err="1">
                <a:solidFill>
                  <a:srgbClr val="CCCCCC"/>
                </a:solidFill>
                <a:latin typeface="Consolas"/>
              </a:rPr>
              <a:t>GradientBoostingRegressor</a:t>
            </a:r>
            <a:r>
              <a:rPr lang="en-US" sz="1700" dirty="0">
                <a:solidFill>
                  <a:srgbClr val="CCCCCC"/>
                </a:solidFill>
                <a:latin typeface="Consolas"/>
              </a:rPr>
              <a:t>(</a:t>
            </a:r>
            <a:r>
              <a:rPr lang="en-US" sz="1700" dirty="0" err="1">
                <a:solidFill>
                  <a:srgbClr val="9CDCFE"/>
                </a:solidFill>
                <a:latin typeface="Consolas"/>
              </a:rPr>
              <a:t>random_state</a:t>
            </a:r>
            <a:r>
              <a:rPr lang="en-US" sz="1700" dirty="0">
                <a:solidFill>
                  <a:srgbClr val="D4D4D4"/>
                </a:solidFill>
                <a:latin typeface="Consolas"/>
              </a:rPr>
              <a:t>=</a:t>
            </a:r>
            <a:r>
              <a:rPr lang="en-US" sz="1700" dirty="0">
                <a:solidFill>
                  <a:srgbClr val="B5CEA8"/>
                </a:solidFill>
                <a:latin typeface="Consolas"/>
              </a:rPr>
              <a:t>42</a:t>
            </a:r>
            <a:r>
              <a:rPr lang="en-US" sz="1700" dirty="0">
                <a:solidFill>
                  <a:srgbClr val="CCCCCC"/>
                </a:solidFill>
                <a:latin typeface="Consolas"/>
              </a:rPr>
              <a:t>),</a:t>
            </a:r>
            <a:endParaRPr lang="en-US" dirty="0">
              <a:cs typeface="Calibri" panose="020F0502020204030204"/>
            </a:endParaRPr>
          </a:p>
          <a:p>
            <a:pPr marL="342900" indent="-342900">
              <a:buAutoNum type="arabicPeriod"/>
            </a:pPr>
            <a:r>
              <a:rPr lang="en-US" sz="1700" dirty="0">
                <a:solidFill>
                  <a:srgbClr val="CCCCCC"/>
                </a:solidFill>
                <a:latin typeface="Consolas"/>
              </a:rPr>
              <a:t>    </a:t>
            </a:r>
            <a:r>
              <a:rPr lang="en-US" sz="1700" dirty="0" err="1">
                <a:solidFill>
                  <a:srgbClr val="CCCCCC"/>
                </a:solidFill>
                <a:latin typeface="Consolas"/>
              </a:rPr>
              <a:t>DecisionTreeRegressor</a:t>
            </a:r>
            <a:r>
              <a:rPr lang="en-US" sz="1700" dirty="0">
                <a:solidFill>
                  <a:srgbClr val="CCCCCC"/>
                </a:solidFill>
                <a:latin typeface="Consolas"/>
              </a:rPr>
              <a:t>(</a:t>
            </a:r>
            <a:r>
              <a:rPr lang="en-US" sz="1700" dirty="0" err="1">
                <a:solidFill>
                  <a:srgbClr val="9CDCFE"/>
                </a:solidFill>
                <a:latin typeface="Consolas"/>
              </a:rPr>
              <a:t>random_state</a:t>
            </a:r>
            <a:r>
              <a:rPr lang="en-US" sz="1700" dirty="0">
                <a:solidFill>
                  <a:srgbClr val="D4D4D4"/>
                </a:solidFill>
                <a:latin typeface="Consolas"/>
              </a:rPr>
              <a:t>=</a:t>
            </a:r>
            <a:r>
              <a:rPr lang="en-US" sz="1700" dirty="0">
                <a:solidFill>
                  <a:srgbClr val="B5CEA8"/>
                </a:solidFill>
                <a:latin typeface="Consolas"/>
              </a:rPr>
              <a:t>42</a:t>
            </a:r>
            <a:r>
              <a:rPr lang="en-US" sz="1700" dirty="0">
                <a:solidFill>
                  <a:srgbClr val="CCCCCC"/>
                </a:solidFill>
                <a:latin typeface="Consolas"/>
              </a:rPr>
              <a:t>)</a:t>
            </a:r>
            <a:endParaRPr lang="en-US" dirty="0">
              <a:cs typeface="Calibri" panose="020F0502020204030204"/>
            </a:endParaRPr>
          </a:p>
          <a:p>
            <a:pPr marL="342900" indent="-342900">
              <a:buAutoNum type="arabicPeriod"/>
            </a:pPr>
            <a:r>
              <a:rPr lang="en-US" sz="1700" dirty="0">
                <a:solidFill>
                  <a:srgbClr val="CCCCCC"/>
                </a:solidFill>
                <a:latin typeface="Consolas"/>
              </a:rPr>
              <a:t>]</a:t>
            </a:r>
            <a:endParaRPr lang="en-US" dirty="0">
              <a:cs typeface="Calibri" panose="020F0502020204030204"/>
            </a:endParaRPr>
          </a:p>
          <a:p>
            <a:pPr marL="342900" indent="-342900">
              <a:buAutoNum type="arabicPeriod"/>
            </a:pPr>
            <a:r>
              <a:rPr lang="en-US" sz="1700" dirty="0">
                <a:solidFill>
                  <a:srgbClr val="6A9955"/>
                </a:solidFill>
                <a:latin typeface="Consolas"/>
              </a:rPr>
              <a:t># Define meta-model</a:t>
            </a:r>
            <a:endParaRPr lang="en-US" dirty="0">
              <a:cs typeface="Calibri" panose="020F0502020204030204"/>
            </a:endParaRPr>
          </a:p>
          <a:p>
            <a:pPr marL="342900" indent="-342900">
              <a:buAutoNum type="arabicPeriod"/>
            </a:pPr>
            <a:r>
              <a:rPr lang="en-US" sz="1700" dirty="0" err="1">
                <a:solidFill>
                  <a:srgbClr val="CCCCCC"/>
                </a:solidFill>
                <a:latin typeface="Consolas"/>
              </a:rPr>
              <a:t>meta_model</a:t>
            </a:r>
            <a:r>
              <a:rPr lang="en-US" sz="1700" dirty="0">
                <a:solidFill>
                  <a:srgbClr val="CCCCCC"/>
                </a:solidFill>
                <a:latin typeface="Consolas"/>
              </a:rPr>
              <a:t> </a:t>
            </a:r>
            <a:r>
              <a:rPr lang="en-US" sz="1700" dirty="0">
                <a:solidFill>
                  <a:srgbClr val="D4D4D4"/>
                </a:solidFill>
                <a:latin typeface="Consolas"/>
              </a:rPr>
              <a:t>=</a:t>
            </a:r>
            <a:r>
              <a:rPr lang="en-US" sz="1700" dirty="0">
                <a:solidFill>
                  <a:srgbClr val="CCCCCC"/>
                </a:solidFill>
                <a:latin typeface="Consolas"/>
              </a:rPr>
              <a:t> </a:t>
            </a:r>
            <a:r>
              <a:rPr lang="en-US" sz="1700" dirty="0" err="1">
                <a:solidFill>
                  <a:srgbClr val="CCCCCC"/>
                </a:solidFill>
                <a:latin typeface="Consolas"/>
              </a:rPr>
              <a:t>LinearRegression</a:t>
            </a:r>
            <a:r>
              <a:rPr lang="en-US" sz="1700" dirty="0">
                <a:solidFill>
                  <a:srgbClr val="CCCCCC"/>
                </a:solidFill>
                <a:latin typeface="Consolas"/>
              </a:rPr>
              <a:t>()</a:t>
            </a:r>
            <a:endParaRPr lang="en-US" dirty="0">
              <a:cs typeface="Calibri" panose="020F0502020204030204"/>
            </a:endParaRPr>
          </a:p>
          <a:p>
            <a:pPr marL="342900" indent="-342900">
              <a:buAutoNum type="arabicPeriod"/>
            </a:pPr>
            <a:r>
              <a:rPr lang="en-US" sz="1700" dirty="0">
                <a:solidFill>
                  <a:srgbClr val="6A9955"/>
                </a:solidFill>
                <a:latin typeface="Consolas"/>
              </a:rPr>
              <a:t># Split data into train and test</a:t>
            </a:r>
            <a:endParaRPr lang="en-US" dirty="0">
              <a:cs typeface="Calibri" panose="020F0502020204030204"/>
            </a:endParaRPr>
          </a:p>
          <a:p>
            <a:pPr marL="342900" indent="-342900">
              <a:buAutoNum type="arabicPeriod"/>
            </a:pPr>
            <a:r>
              <a:rPr lang="en-US" sz="1700" dirty="0" err="1">
                <a:solidFill>
                  <a:srgbClr val="CCCCCC"/>
                </a:solidFill>
                <a:latin typeface="Consolas"/>
              </a:rPr>
              <a:t>X_train</a:t>
            </a:r>
            <a:r>
              <a:rPr lang="en-US" sz="1700" dirty="0">
                <a:solidFill>
                  <a:srgbClr val="CCCCCC"/>
                </a:solidFill>
                <a:latin typeface="Consolas"/>
              </a:rPr>
              <a:t>, </a:t>
            </a:r>
            <a:r>
              <a:rPr lang="en-US" sz="1700" dirty="0" err="1">
                <a:solidFill>
                  <a:srgbClr val="CCCCCC"/>
                </a:solidFill>
                <a:latin typeface="Consolas"/>
              </a:rPr>
              <a:t>X_test</a:t>
            </a:r>
            <a:r>
              <a:rPr lang="en-US" sz="1700" dirty="0">
                <a:solidFill>
                  <a:srgbClr val="CCCCCC"/>
                </a:solidFill>
                <a:latin typeface="Consolas"/>
              </a:rPr>
              <a:t>, </a:t>
            </a:r>
            <a:r>
              <a:rPr lang="en-US" sz="1700" dirty="0" err="1">
                <a:solidFill>
                  <a:srgbClr val="CCCCCC"/>
                </a:solidFill>
                <a:latin typeface="Consolas"/>
              </a:rPr>
              <a:t>y_train</a:t>
            </a:r>
            <a:r>
              <a:rPr lang="en-US" sz="1700" dirty="0">
                <a:solidFill>
                  <a:srgbClr val="CCCCCC"/>
                </a:solidFill>
                <a:latin typeface="Consolas"/>
              </a:rPr>
              <a:t>, </a:t>
            </a:r>
            <a:r>
              <a:rPr lang="en-US" sz="1700" dirty="0" err="1">
                <a:solidFill>
                  <a:srgbClr val="CCCCCC"/>
                </a:solidFill>
                <a:latin typeface="Consolas"/>
              </a:rPr>
              <a:t>y_test</a:t>
            </a:r>
            <a:r>
              <a:rPr lang="en-US" sz="1700" dirty="0">
                <a:solidFill>
                  <a:srgbClr val="CCCCCC"/>
                </a:solidFill>
                <a:latin typeface="Consolas"/>
              </a:rPr>
              <a:t> </a:t>
            </a:r>
            <a:r>
              <a:rPr lang="en-US" sz="1700" dirty="0">
                <a:solidFill>
                  <a:srgbClr val="D4D4D4"/>
                </a:solidFill>
                <a:latin typeface="Consolas"/>
              </a:rPr>
              <a:t>=</a:t>
            </a:r>
            <a:r>
              <a:rPr lang="en-US" sz="1700" dirty="0">
                <a:solidFill>
                  <a:srgbClr val="CCCCCC"/>
                </a:solidFill>
                <a:latin typeface="Consolas"/>
              </a:rPr>
              <a:t> </a:t>
            </a:r>
            <a:r>
              <a:rPr lang="en-US" sz="1700" dirty="0" err="1">
                <a:solidFill>
                  <a:srgbClr val="CCCCCC"/>
                </a:solidFill>
                <a:latin typeface="Consolas"/>
              </a:rPr>
              <a:t>train_test_split</a:t>
            </a:r>
            <a:r>
              <a:rPr lang="en-US" sz="1700" dirty="0">
                <a:solidFill>
                  <a:srgbClr val="CCCCCC"/>
                </a:solidFill>
                <a:latin typeface="Consolas"/>
              </a:rPr>
              <a:t>(X, y, </a:t>
            </a:r>
            <a:r>
              <a:rPr lang="en-US" sz="1700" dirty="0" err="1">
                <a:solidFill>
                  <a:srgbClr val="9CDCFE"/>
                </a:solidFill>
                <a:latin typeface="Consolas"/>
              </a:rPr>
              <a:t>test_size</a:t>
            </a:r>
            <a:r>
              <a:rPr lang="en-US" sz="1700" dirty="0">
                <a:solidFill>
                  <a:srgbClr val="D4D4D4"/>
                </a:solidFill>
                <a:latin typeface="Consolas"/>
              </a:rPr>
              <a:t>=</a:t>
            </a:r>
            <a:r>
              <a:rPr lang="en-US" sz="1700" dirty="0">
                <a:solidFill>
                  <a:srgbClr val="B5CEA8"/>
                </a:solidFill>
                <a:latin typeface="Consolas"/>
              </a:rPr>
              <a:t>0.2</a:t>
            </a:r>
            <a:r>
              <a:rPr lang="en-US" sz="1700" dirty="0">
                <a:solidFill>
                  <a:srgbClr val="CCCCCC"/>
                </a:solidFill>
                <a:latin typeface="Consolas"/>
              </a:rPr>
              <a:t>, </a:t>
            </a:r>
            <a:r>
              <a:rPr lang="en-US" sz="1700" dirty="0" err="1">
                <a:solidFill>
                  <a:srgbClr val="9CDCFE"/>
                </a:solidFill>
                <a:latin typeface="Consolas"/>
              </a:rPr>
              <a:t>random_state</a:t>
            </a:r>
            <a:r>
              <a:rPr lang="en-US" sz="1700" dirty="0">
                <a:solidFill>
                  <a:srgbClr val="D4D4D4"/>
                </a:solidFill>
                <a:latin typeface="Consolas"/>
              </a:rPr>
              <a:t>=</a:t>
            </a:r>
            <a:r>
              <a:rPr lang="en-US" sz="1700" dirty="0">
                <a:solidFill>
                  <a:srgbClr val="B5CEA8"/>
                </a:solidFill>
                <a:latin typeface="Consolas"/>
              </a:rPr>
              <a:t>42</a:t>
            </a:r>
            <a:r>
              <a:rPr lang="en-US" sz="1700" dirty="0">
                <a:solidFill>
                  <a:srgbClr val="CCCCCC"/>
                </a:solidFill>
                <a:latin typeface="Consolas"/>
              </a:rPr>
              <a:t>)</a:t>
            </a:r>
            <a:endParaRPr lang="en-US" dirty="0">
              <a:cs typeface="Calibri" panose="020F0502020204030204"/>
            </a:endParaRPr>
          </a:p>
          <a:p>
            <a:pPr marL="342900" indent="-342900">
              <a:buAutoNum type="arabicPeriod"/>
            </a:pPr>
            <a:r>
              <a:rPr lang="en-US" sz="1700" dirty="0">
                <a:solidFill>
                  <a:srgbClr val="6A9955"/>
                </a:solidFill>
                <a:latin typeface="Consolas"/>
              </a:rPr>
              <a:t># Initialize Stacking Regressor</a:t>
            </a:r>
            <a:endParaRPr lang="en-US" dirty="0">
              <a:cs typeface="Calibri" panose="020F0502020204030204"/>
            </a:endParaRPr>
          </a:p>
          <a:p>
            <a:pPr marL="342900" indent="-342900">
              <a:buAutoNum type="arabicPeriod"/>
            </a:pPr>
            <a:r>
              <a:rPr lang="en-US" sz="1700" dirty="0" err="1">
                <a:solidFill>
                  <a:srgbClr val="CCCCCC"/>
                </a:solidFill>
                <a:latin typeface="Consolas"/>
              </a:rPr>
              <a:t>stacking_reg</a:t>
            </a:r>
            <a:r>
              <a:rPr lang="en-US" sz="1700" dirty="0">
                <a:solidFill>
                  <a:srgbClr val="CCCCCC"/>
                </a:solidFill>
                <a:latin typeface="Consolas"/>
              </a:rPr>
              <a:t> </a:t>
            </a:r>
            <a:r>
              <a:rPr lang="en-US" sz="1700" dirty="0">
                <a:solidFill>
                  <a:srgbClr val="D4D4D4"/>
                </a:solidFill>
                <a:latin typeface="Consolas"/>
              </a:rPr>
              <a:t>=</a:t>
            </a:r>
            <a:r>
              <a:rPr lang="en-US" sz="1700" dirty="0">
                <a:solidFill>
                  <a:srgbClr val="CCCCCC"/>
                </a:solidFill>
                <a:latin typeface="Consolas"/>
              </a:rPr>
              <a:t> </a:t>
            </a:r>
            <a:r>
              <a:rPr lang="en-US" sz="1700" dirty="0" err="1">
                <a:solidFill>
                  <a:srgbClr val="CCCCCC"/>
                </a:solidFill>
                <a:latin typeface="Consolas"/>
              </a:rPr>
              <a:t>StackingRegressor</a:t>
            </a:r>
            <a:r>
              <a:rPr lang="en-US" sz="1700" dirty="0">
                <a:solidFill>
                  <a:srgbClr val="CCCCCC"/>
                </a:solidFill>
                <a:latin typeface="Consolas"/>
              </a:rPr>
              <a:t>(</a:t>
            </a:r>
            <a:r>
              <a:rPr lang="en-US" sz="1700" dirty="0">
                <a:solidFill>
                  <a:srgbClr val="9CDCFE"/>
                </a:solidFill>
                <a:latin typeface="Consolas"/>
              </a:rPr>
              <a:t>regressors</a:t>
            </a:r>
            <a:r>
              <a:rPr lang="en-US" sz="1700" dirty="0">
                <a:solidFill>
                  <a:srgbClr val="D4D4D4"/>
                </a:solidFill>
                <a:latin typeface="Consolas"/>
              </a:rPr>
              <a:t>=</a:t>
            </a:r>
            <a:r>
              <a:rPr lang="en-US" sz="1700" dirty="0" err="1">
                <a:solidFill>
                  <a:srgbClr val="CCCCCC"/>
                </a:solidFill>
                <a:latin typeface="Consolas"/>
              </a:rPr>
              <a:t>base_models</a:t>
            </a:r>
            <a:r>
              <a:rPr lang="en-US" sz="1700" dirty="0">
                <a:solidFill>
                  <a:srgbClr val="CCCCCC"/>
                </a:solidFill>
                <a:latin typeface="Consolas"/>
              </a:rPr>
              <a:t>, </a:t>
            </a:r>
            <a:r>
              <a:rPr lang="en-US" sz="1700" dirty="0" err="1">
                <a:solidFill>
                  <a:srgbClr val="9CDCFE"/>
                </a:solidFill>
                <a:latin typeface="Consolas"/>
              </a:rPr>
              <a:t>meta_regressor</a:t>
            </a:r>
            <a:r>
              <a:rPr lang="en-US" sz="1700" dirty="0">
                <a:solidFill>
                  <a:srgbClr val="D4D4D4"/>
                </a:solidFill>
                <a:latin typeface="Consolas"/>
              </a:rPr>
              <a:t>=</a:t>
            </a:r>
            <a:r>
              <a:rPr lang="en-US" sz="1700" dirty="0" err="1">
                <a:solidFill>
                  <a:srgbClr val="CCCCCC"/>
                </a:solidFill>
                <a:latin typeface="Consolas"/>
              </a:rPr>
              <a:t>meta_model</a:t>
            </a:r>
            <a:r>
              <a:rPr lang="en-US" sz="1700" dirty="0">
                <a:solidFill>
                  <a:srgbClr val="CCCCCC"/>
                </a:solidFill>
                <a:latin typeface="Consolas"/>
              </a:rPr>
              <a:t>)</a:t>
            </a:r>
            <a:endParaRPr lang="en-US" dirty="0">
              <a:cs typeface="Calibri" panose="020F0502020204030204"/>
            </a:endParaRPr>
          </a:p>
          <a:p>
            <a:pPr marL="342900" indent="-342900">
              <a:buAutoNum type="arabicPeriod"/>
            </a:pPr>
            <a:r>
              <a:rPr lang="en-US" sz="1700" dirty="0">
                <a:solidFill>
                  <a:srgbClr val="6A9955"/>
                </a:solidFill>
                <a:latin typeface="Consolas"/>
              </a:rPr>
              <a:t># Fit the stacking model</a:t>
            </a:r>
            <a:endParaRPr lang="en-US" dirty="0">
              <a:cs typeface="Calibri" panose="020F0502020204030204"/>
            </a:endParaRPr>
          </a:p>
          <a:p>
            <a:pPr marL="342900" indent="-342900">
              <a:buAutoNum type="arabicPeriod"/>
            </a:pPr>
            <a:r>
              <a:rPr lang="en-US" sz="1700" dirty="0" err="1">
                <a:solidFill>
                  <a:srgbClr val="CCCCCC"/>
                </a:solidFill>
                <a:latin typeface="Consolas"/>
              </a:rPr>
              <a:t>stacking_reg.fit</a:t>
            </a:r>
            <a:r>
              <a:rPr lang="en-US" sz="1700" dirty="0">
                <a:solidFill>
                  <a:srgbClr val="CCCCCC"/>
                </a:solidFill>
                <a:latin typeface="Consolas"/>
              </a:rPr>
              <a:t>(</a:t>
            </a:r>
            <a:r>
              <a:rPr lang="en-US" sz="1700" dirty="0" err="1">
                <a:solidFill>
                  <a:srgbClr val="CCCCCC"/>
                </a:solidFill>
                <a:latin typeface="Consolas"/>
              </a:rPr>
              <a:t>X_train</a:t>
            </a:r>
            <a:r>
              <a:rPr lang="en-US" sz="1700" dirty="0">
                <a:solidFill>
                  <a:srgbClr val="CCCCCC"/>
                </a:solidFill>
                <a:latin typeface="Consolas"/>
              </a:rPr>
              <a:t>, </a:t>
            </a:r>
            <a:r>
              <a:rPr lang="en-US" sz="1700" dirty="0" err="1">
                <a:solidFill>
                  <a:srgbClr val="CCCCCC"/>
                </a:solidFill>
                <a:latin typeface="Consolas"/>
              </a:rPr>
              <a:t>y_train</a:t>
            </a:r>
            <a:r>
              <a:rPr lang="en-US" sz="1700" dirty="0">
                <a:solidFill>
                  <a:srgbClr val="CCCCCC"/>
                </a:solidFill>
                <a:latin typeface="Consolas"/>
              </a:rPr>
              <a:t>)</a:t>
            </a:r>
            <a:endParaRPr lang="en-US" dirty="0">
              <a:cs typeface="Calibri" panose="020F0502020204030204"/>
            </a:endParaRPr>
          </a:p>
        </p:txBody>
      </p:sp>
    </p:spTree>
    <p:extLst>
      <p:ext uri="{BB962C8B-B14F-4D97-AF65-F5344CB8AC3E}">
        <p14:creationId xmlns:p14="http://schemas.microsoft.com/office/powerpoint/2010/main" val="714209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F42DF-F709-1EB8-299A-8862FBF18422}"/>
              </a:ext>
            </a:extLst>
          </p:cNvPr>
          <p:cNvSpPr>
            <a:spLocks noGrp="1"/>
          </p:cNvSpPr>
          <p:nvPr>
            <p:ph type="title"/>
          </p:nvPr>
        </p:nvSpPr>
        <p:spPr>
          <a:xfrm>
            <a:off x="1029238" y="266163"/>
            <a:ext cx="10131425" cy="1456267"/>
          </a:xfrm>
        </p:spPr>
        <p:txBody>
          <a:bodyPr/>
          <a:lstStyle/>
          <a:p>
            <a:pPr algn="ctr"/>
            <a:r>
              <a:rPr lang="en-US" sz="4400" b="1" dirty="0">
                <a:cs typeface="Calibri Light"/>
              </a:rPr>
              <a:t>Output and visualization</a:t>
            </a:r>
          </a:p>
        </p:txBody>
      </p:sp>
      <p:sp>
        <p:nvSpPr>
          <p:cNvPr id="6" name="TextBox 5">
            <a:extLst>
              <a:ext uri="{FF2B5EF4-FFF2-40B4-BE49-F238E27FC236}">
                <a16:creationId xmlns:a16="http://schemas.microsoft.com/office/drawing/2014/main" id="{8E74AAEC-AE14-B461-CC56-921159FD91C8}"/>
              </a:ext>
            </a:extLst>
          </p:cNvPr>
          <p:cNvSpPr txBox="1"/>
          <p:nvPr/>
        </p:nvSpPr>
        <p:spPr>
          <a:xfrm>
            <a:off x="536619" y="2980922"/>
            <a:ext cx="490738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solidFill>
                  <a:srgbClr val="CCCCCC"/>
                </a:solidFill>
                <a:latin typeface="Consolas"/>
                <a:ea typeface="+mn-lt"/>
                <a:cs typeface="+mn-lt"/>
              </a:rPr>
              <a:t>Mean Squared Error: 42584021.07629183</a:t>
            </a:r>
            <a:endParaRPr lang="en-US" sz="2400">
              <a:solidFill>
                <a:srgbClr val="FFFFFF"/>
              </a:solidFill>
              <a:latin typeface="Calibri" panose="020F0502020204030204"/>
              <a:ea typeface="+mn-lt"/>
              <a:cs typeface="+mn-lt"/>
            </a:endParaRPr>
          </a:p>
          <a:p>
            <a:pPr marL="342900" indent="-342900">
              <a:buFont typeface="Arial"/>
              <a:buChar char="•"/>
            </a:pPr>
            <a:r>
              <a:rPr lang="en-US" sz="2400" dirty="0">
                <a:solidFill>
                  <a:srgbClr val="CCCCCC"/>
                </a:solidFill>
                <a:latin typeface="Consolas"/>
                <a:ea typeface="+mn-lt"/>
                <a:cs typeface="+mn-lt"/>
              </a:rPr>
              <a:t>R-squared: 0.7257045513094419 </a:t>
            </a:r>
            <a:endParaRPr lang="en-US" sz="2400">
              <a:solidFill>
                <a:srgbClr val="FFFFFF"/>
              </a:solidFill>
              <a:ea typeface="+mn-lt"/>
              <a:cs typeface="+mn-lt"/>
            </a:endParaRPr>
          </a:p>
        </p:txBody>
      </p:sp>
      <p:pic>
        <p:nvPicPr>
          <p:cNvPr id="7" name="Content Placeholder 6" descr="A graph with blue dots&#10;&#10;Description automatically generated">
            <a:extLst>
              <a:ext uri="{FF2B5EF4-FFF2-40B4-BE49-F238E27FC236}">
                <a16:creationId xmlns:a16="http://schemas.microsoft.com/office/drawing/2014/main" id="{2263321E-BD1D-0A37-CF1F-F14D9D03D650}"/>
              </a:ext>
            </a:extLst>
          </p:cNvPr>
          <p:cNvPicPr>
            <a:picLocks noGrp="1" noChangeAspect="1"/>
          </p:cNvPicPr>
          <p:nvPr>
            <p:ph idx="1"/>
          </p:nvPr>
        </p:nvPicPr>
        <p:blipFill>
          <a:blip r:embed="rId2"/>
          <a:stretch>
            <a:fillRect/>
          </a:stretch>
        </p:blipFill>
        <p:spPr>
          <a:xfrm>
            <a:off x="5736904" y="1852292"/>
            <a:ext cx="6232545" cy="4829696"/>
          </a:xfrm>
        </p:spPr>
      </p:pic>
    </p:spTree>
    <p:extLst>
      <p:ext uri="{BB962C8B-B14F-4D97-AF65-F5344CB8AC3E}">
        <p14:creationId xmlns:p14="http://schemas.microsoft.com/office/powerpoint/2010/main" val="514970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32EF8-0BC6-A2CE-2562-DD0FF1DED076}"/>
              </a:ext>
            </a:extLst>
          </p:cNvPr>
          <p:cNvSpPr>
            <a:spLocks noGrp="1"/>
          </p:cNvSpPr>
          <p:nvPr>
            <p:ph type="title"/>
          </p:nvPr>
        </p:nvSpPr>
        <p:spPr>
          <a:xfrm>
            <a:off x="1029238" y="448613"/>
            <a:ext cx="10131425" cy="1456267"/>
          </a:xfrm>
        </p:spPr>
        <p:txBody>
          <a:bodyPr>
            <a:normAutofit/>
          </a:bodyPr>
          <a:lstStyle/>
          <a:p>
            <a:pPr algn="ctr"/>
            <a:r>
              <a:rPr lang="en-US" sz="4400" b="1" dirty="0">
                <a:cs typeface="Calibri Light"/>
              </a:rPr>
              <a:t>ANOVA</a:t>
            </a:r>
            <a:endParaRPr lang="en-US"/>
          </a:p>
        </p:txBody>
      </p:sp>
      <p:sp>
        <p:nvSpPr>
          <p:cNvPr id="3" name="Content Placeholder 2">
            <a:extLst>
              <a:ext uri="{FF2B5EF4-FFF2-40B4-BE49-F238E27FC236}">
                <a16:creationId xmlns:a16="http://schemas.microsoft.com/office/drawing/2014/main" id="{9674761F-9CB8-E35F-F946-4F2A888AB646}"/>
              </a:ext>
            </a:extLst>
          </p:cNvPr>
          <p:cNvSpPr>
            <a:spLocks noGrp="1"/>
          </p:cNvSpPr>
          <p:nvPr>
            <p:ph idx="1"/>
          </p:nvPr>
        </p:nvSpPr>
        <p:spPr>
          <a:xfrm>
            <a:off x="438956" y="1895399"/>
            <a:ext cx="5892130" cy="4696683"/>
          </a:xfrm>
        </p:spPr>
        <p:txBody>
          <a:bodyPr>
            <a:normAutofit/>
          </a:bodyPr>
          <a:lstStyle/>
          <a:p>
            <a:r>
              <a:rPr lang="en-US" dirty="0">
                <a:cs typeface="Calibri"/>
              </a:rPr>
              <a:t>ANOVA, which stands for Analysis of Variance, is a statistical technique used to analyze the differences between the means of two or more groups. It assesses whether the means of different groups are statistically significantly different from each other. </a:t>
            </a:r>
          </a:p>
          <a:p>
            <a:pPr>
              <a:buClr>
                <a:srgbClr val="FFFFFF"/>
              </a:buClr>
            </a:pPr>
            <a:endParaRPr lang="en-US">
              <a:cs typeface="Calibri"/>
            </a:endParaRPr>
          </a:p>
          <a:p>
            <a:pPr>
              <a:buClr>
                <a:srgbClr val="FFFFFF"/>
              </a:buClr>
            </a:pPr>
            <a:r>
              <a:rPr lang="en-US" dirty="0">
                <a:cs typeface="Calibri"/>
              </a:rPr>
              <a:t>ANOVA (Analysis of Variance) is used to determine whether there is a statistically significant difference in mean squared error (MSE) scores among different regression models (Gradient Boosting, Random Forest, Decision Tree, Linear Regression) when evaluated using cross-validation.</a:t>
            </a:r>
          </a:p>
        </p:txBody>
      </p:sp>
      <p:sp>
        <p:nvSpPr>
          <p:cNvPr id="5" name="TextBox 4">
            <a:extLst>
              <a:ext uri="{FF2B5EF4-FFF2-40B4-BE49-F238E27FC236}">
                <a16:creationId xmlns:a16="http://schemas.microsoft.com/office/drawing/2014/main" id="{73E6F8DF-60DE-FA71-F9CE-CE23CD53D52D}"/>
              </a:ext>
            </a:extLst>
          </p:cNvPr>
          <p:cNvSpPr txBox="1"/>
          <p:nvPr/>
        </p:nvSpPr>
        <p:spPr>
          <a:xfrm>
            <a:off x="6332113" y="2033788"/>
            <a:ext cx="5578160"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AutoNum type="arabicPeriod"/>
            </a:pPr>
            <a:r>
              <a:rPr lang="en-US" sz="1400" dirty="0">
                <a:solidFill>
                  <a:srgbClr val="6A9955"/>
                </a:solidFill>
                <a:latin typeface="Consolas"/>
              </a:rPr>
              <a:t># Define models</a:t>
            </a:r>
            <a:endParaRPr lang="en-US" sz="1400">
              <a:cs typeface="Calibri" panose="020F0502020204030204"/>
            </a:endParaRPr>
          </a:p>
          <a:p>
            <a:pPr marL="228600" indent="-228600">
              <a:buAutoNum type="arabicPeriod"/>
            </a:pPr>
            <a:r>
              <a:rPr lang="en-US" sz="1400" dirty="0">
                <a:solidFill>
                  <a:srgbClr val="CCCCCC"/>
                </a:solidFill>
                <a:latin typeface="Consolas"/>
              </a:rPr>
              <a:t>models </a:t>
            </a:r>
            <a:r>
              <a:rPr lang="en-US" sz="1400" dirty="0">
                <a:solidFill>
                  <a:srgbClr val="D4D4D4"/>
                </a:solidFill>
                <a:latin typeface="Consolas"/>
              </a:rPr>
              <a:t>=</a:t>
            </a:r>
            <a:r>
              <a:rPr lang="en-US" sz="1400" dirty="0">
                <a:solidFill>
                  <a:srgbClr val="CCCCCC"/>
                </a:solidFill>
                <a:latin typeface="Consolas"/>
              </a:rPr>
              <a:t> {</a:t>
            </a:r>
            <a:endParaRPr lang="en-US" sz="1400">
              <a:cs typeface="Calibri" panose="020F0502020204030204"/>
            </a:endParaRPr>
          </a:p>
          <a:p>
            <a:pPr marL="228600" indent="-228600">
              <a:buAutoNum type="arabicPeriod"/>
            </a:pPr>
            <a:r>
              <a:rPr lang="en-US" sz="1400" dirty="0">
                <a:solidFill>
                  <a:srgbClr val="CCCCCC"/>
                </a:solidFill>
                <a:latin typeface="Consolas"/>
              </a:rPr>
              <a:t>    </a:t>
            </a:r>
            <a:r>
              <a:rPr lang="en-US" sz="1400" dirty="0">
                <a:solidFill>
                  <a:srgbClr val="CE9178"/>
                </a:solidFill>
                <a:latin typeface="Consolas"/>
              </a:rPr>
              <a:t>'Gradient Boosting'</a:t>
            </a:r>
            <a:r>
              <a:rPr lang="en-US" sz="1400" dirty="0">
                <a:solidFill>
                  <a:srgbClr val="CCCCCC"/>
                </a:solidFill>
                <a:latin typeface="Consolas"/>
              </a:rPr>
              <a:t>: </a:t>
            </a:r>
            <a:r>
              <a:rPr lang="en-US" sz="1400" err="1">
                <a:solidFill>
                  <a:srgbClr val="CCCCCC"/>
                </a:solidFill>
                <a:latin typeface="Consolas"/>
              </a:rPr>
              <a:t>GradientBoostingRegressor</a:t>
            </a:r>
            <a:r>
              <a:rPr lang="en-US" sz="1400" dirty="0">
                <a:solidFill>
                  <a:srgbClr val="CCCCCC"/>
                </a:solidFill>
                <a:latin typeface="Consolas"/>
              </a:rPr>
              <a:t>(),</a:t>
            </a:r>
            <a:endParaRPr lang="en-US" sz="1400">
              <a:cs typeface="Calibri" panose="020F0502020204030204"/>
            </a:endParaRPr>
          </a:p>
          <a:p>
            <a:pPr marL="228600" indent="-228600">
              <a:buAutoNum type="arabicPeriod"/>
            </a:pPr>
            <a:r>
              <a:rPr lang="en-US" sz="1400" dirty="0">
                <a:solidFill>
                  <a:srgbClr val="CCCCCC"/>
                </a:solidFill>
                <a:latin typeface="Consolas"/>
              </a:rPr>
              <a:t>    </a:t>
            </a:r>
            <a:r>
              <a:rPr lang="en-US" sz="1400" dirty="0">
                <a:solidFill>
                  <a:srgbClr val="CE9178"/>
                </a:solidFill>
                <a:latin typeface="Consolas"/>
              </a:rPr>
              <a:t>'Random Forest'</a:t>
            </a:r>
            <a:r>
              <a:rPr lang="en-US" sz="1400" dirty="0">
                <a:solidFill>
                  <a:srgbClr val="CCCCCC"/>
                </a:solidFill>
                <a:latin typeface="Consolas"/>
              </a:rPr>
              <a:t>: </a:t>
            </a:r>
            <a:r>
              <a:rPr lang="en-US" sz="1400" err="1">
                <a:solidFill>
                  <a:srgbClr val="CCCCCC"/>
                </a:solidFill>
                <a:latin typeface="Consolas"/>
              </a:rPr>
              <a:t>RandomForestRegressor</a:t>
            </a:r>
            <a:r>
              <a:rPr lang="en-US" sz="1400" dirty="0">
                <a:solidFill>
                  <a:srgbClr val="CCCCCC"/>
                </a:solidFill>
                <a:latin typeface="Consolas"/>
              </a:rPr>
              <a:t>(),</a:t>
            </a:r>
            <a:endParaRPr lang="en-US" sz="1400">
              <a:cs typeface="Calibri" panose="020F0502020204030204"/>
            </a:endParaRPr>
          </a:p>
          <a:p>
            <a:pPr marL="228600" indent="-228600">
              <a:buAutoNum type="arabicPeriod"/>
            </a:pPr>
            <a:r>
              <a:rPr lang="en-US" sz="1400" dirty="0">
                <a:solidFill>
                  <a:srgbClr val="CCCCCC"/>
                </a:solidFill>
                <a:latin typeface="Consolas"/>
              </a:rPr>
              <a:t>    </a:t>
            </a:r>
            <a:r>
              <a:rPr lang="en-US" sz="1400" dirty="0">
                <a:solidFill>
                  <a:srgbClr val="CE9178"/>
                </a:solidFill>
                <a:latin typeface="Consolas"/>
              </a:rPr>
              <a:t>'Decision Tree'</a:t>
            </a:r>
            <a:r>
              <a:rPr lang="en-US" sz="1400" dirty="0">
                <a:solidFill>
                  <a:srgbClr val="CCCCCC"/>
                </a:solidFill>
                <a:latin typeface="Consolas"/>
              </a:rPr>
              <a:t>: </a:t>
            </a:r>
            <a:r>
              <a:rPr lang="en-US" sz="1400" err="1">
                <a:solidFill>
                  <a:srgbClr val="CCCCCC"/>
                </a:solidFill>
                <a:latin typeface="Consolas"/>
              </a:rPr>
              <a:t>DecisionTreeRegressor</a:t>
            </a:r>
            <a:r>
              <a:rPr lang="en-US" sz="1400" dirty="0">
                <a:solidFill>
                  <a:srgbClr val="CCCCCC"/>
                </a:solidFill>
                <a:latin typeface="Consolas"/>
              </a:rPr>
              <a:t>(),</a:t>
            </a:r>
            <a:endParaRPr lang="en-US" sz="1400">
              <a:cs typeface="Calibri" panose="020F0502020204030204"/>
            </a:endParaRPr>
          </a:p>
          <a:p>
            <a:pPr marL="228600" indent="-228600">
              <a:buAutoNum type="arabicPeriod"/>
            </a:pPr>
            <a:r>
              <a:rPr lang="en-US" sz="1400" dirty="0">
                <a:solidFill>
                  <a:srgbClr val="CCCCCC"/>
                </a:solidFill>
                <a:latin typeface="Consolas"/>
              </a:rPr>
              <a:t>    </a:t>
            </a:r>
            <a:r>
              <a:rPr lang="en-US" sz="1400" dirty="0">
                <a:solidFill>
                  <a:srgbClr val="CE9178"/>
                </a:solidFill>
                <a:latin typeface="Consolas"/>
              </a:rPr>
              <a:t>'Linear Regression'</a:t>
            </a:r>
            <a:r>
              <a:rPr lang="en-US" sz="1400" dirty="0">
                <a:solidFill>
                  <a:srgbClr val="CCCCCC"/>
                </a:solidFill>
                <a:latin typeface="Consolas"/>
              </a:rPr>
              <a:t>: </a:t>
            </a:r>
            <a:r>
              <a:rPr lang="en-US" sz="1400" err="1">
                <a:solidFill>
                  <a:srgbClr val="CCCCCC"/>
                </a:solidFill>
                <a:latin typeface="Consolas"/>
              </a:rPr>
              <a:t>LinearRegression</a:t>
            </a:r>
            <a:r>
              <a:rPr lang="en-US" sz="1400" dirty="0">
                <a:solidFill>
                  <a:srgbClr val="CCCCCC"/>
                </a:solidFill>
                <a:latin typeface="Consolas"/>
              </a:rPr>
              <a:t>()</a:t>
            </a:r>
            <a:endParaRPr lang="en-US" sz="1400">
              <a:cs typeface="Calibri" panose="020F0502020204030204"/>
            </a:endParaRPr>
          </a:p>
          <a:p>
            <a:pPr marL="228600" indent="-228600">
              <a:buAutoNum type="arabicPeriod"/>
            </a:pPr>
            <a:r>
              <a:rPr lang="en-US" sz="1400" dirty="0">
                <a:solidFill>
                  <a:srgbClr val="CCCCCC"/>
                </a:solidFill>
                <a:latin typeface="Consolas"/>
              </a:rPr>
              <a:t>}</a:t>
            </a:r>
            <a:endParaRPr lang="en-US" sz="1400">
              <a:cs typeface="Calibri" panose="020F0502020204030204"/>
            </a:endParaRPr>
          </a:p>
          <a:p>
            <a:pPr marL="228600" indent="-228600">
              <a:buAutoNum type="arabicPeriod"/>
            </a:pPr>
            <a:r>
              <a:rPr lang="en-US" sz="1400" dirty="0">
                <a:solidFill>
                  <a:srgbClr val="6A9955"/>
                </a:solidFill>
                <a:latin typeface="Consolas"/>
                <a:cs typeface="Calibri"/>
              </a:rPr>
              <a:t># Setup data and cross-validation</a:t>
            </a:r>
            <a:endParaRPr lang="en-US" sz="1400">
              <a:cs typeface="Calibri" panose="020F0502020204030204"/>
            </a:endParaRPr>
          </a:p>
          <a:p>
            <a:pPr marL="228600" indent="-228600">
              <a:buAutoNum type="arabicPeriod"/>
            </a:pPr>
            <a:r>
              <a:rPr lang="en-US" sz="1400" err="1">
                <a:solidFill>
                  <a:srgbClr val="CCCCCC"/>
                </a:solidFill>
                <a:latin typeface="Consolas"/>
                <a:cs typeface="Calibri"/>
              </a:rPr>
              <a:t>kfold</a:t>
            </a:r>
            <a:r>
              <a:rPr lang="en-US" sz="1400" dirty="0">
                <a:solidFill>
                  <a:srgbClr val="CCCCCC"/>
                </a:solidFill>
                <a:latin typeface="Consolas"/>
                <a:cs typeface="Calibri"/>
              </a:rPr>
              <a:t> </a:t>
            </a:r>
            <a:r>
              <a:rPr lang="en-US" sz="1400" dirty="0">
                <a:solidFill>
                  <a:srgbClr val="D4D4D4"/>
                </a:solidFill>
                <a:latin typeface="Consolas"/>
                <a:cs typeface="Calibri"/>
              </a:rPr>
              <a:t>=</a:t>
            </a:r>
            <a:r>
              <a:rPr lang="en-US" sz="1400" dirty="0">
                <a:solidFill>
                  <a:srgbClr val="CCCCCC"/>
                </a:solidFill>
                <a:latin typeface="Consolas"/>
                <a:cs typeface="Calibri"/>
              </a:rPr>
              <a:t> </a:t>
            </a:r>
            <a:r>
              <a:rPr lang="en-US" sz="1400" err="1">
                <a:solidFill>
                  <a:srgbClr val="CCCCCC"/>
                </a:solidFill>
                <a:latin typeface="Consolas"/>
                <a:cs typeface="Calibri"/>
              </a:rPr>
              <a:t>KFold</a:t>
            </a:r>
            <a:r>
              <a:rPr lang="en-US" sz="1400" dirty="0">
                <a:solidFill>
                  <a:srgbClr val="CCCCCC"/>
                </a:solidFill>
                <a:latin typeface="Consolas"/>
                <a:cs typeface="Calibri"/>
              </a:rPr>
              <a:t>(</a:t>
            </a:r>
            <a:r>
              <a:rPr lang="en-US" sz="1400" err="1">
                <a:solidFill>
                  <a:srgbClr val="9CDCFE"/>
                </a:solidFill>
                <a:latin typeface="Consolas"/>
                <a:cs typeface="Calibri"/>
              </a:rPr>
              <a:t>n_splits</a:t>
            </a:r>
            <a:r>
              <a:rPr lang="en-US" sz="1400" dirty="0">
                <a:solidFill>
                  <a:srgbClr val="D4D4D4"/>
                </a:solidFill>
                <a:latin typeface="Consolas"/>
                <a:cs typeface="Calibri"/>
              </a:rPr>
              <a:t>=</a:t>
            </a:r>
            <a:r>
              <a:rPr lang="en-US" sz="1400" dirty="0">
                <a:solidFill>
                  <a:srgbClr val="B5CEA8"/>
                </a:solidFill>
                <a:latin typeface="Consolas"/>
                <a:cs typeface="Calibri"/>
              </a:rPr>
              <a:t>10</a:t>
            </a:r>
            <a:r>
              <a:rPr lang="en-US" sz="1400" dirty="0">
                <a:solidFill>
                  <a:srgbClr val="CCCCCC"/>
                </a:solidFill>
                <a:latin typeface="Consolas"/>
                <a:cs typeface="Calibri"/>
              </a:rPr>
              <a:t>, </a:t>
            </a:r>
            <a:r>
              <a:rPr lang="en-US" sz="1400" dirty="0">
                <a:solidFill>
                  <a:srgbClr val="9CDCFE"/>
                </a:solidFill>
                <a:latin typeface="Consolas"/>
                <a:cs typeface="Calibri"/>
              </a:rPr>
              <a:t>shuffle</a:t>
            </a:r>
            <a:r>
              <a:rPr lang="en-US" sz="1400" dirty="0">
                <a:solidFill>
                  <a:srgbClr val="D4D4D4"/>
                </a:solidFill>
                <a:latin typeface="Consolas"/>
                <a:cs typeface="Calibri"/>
              </a:rPr>
              <a:t>=</a:t>
            </a:r>
            <a:r>
              <a:rPr lang="en-US" sz="1400" dirty="0">
                <a:solidFill>
                  <a:srgbClr val="569CD6"/>
                </a:solidFill>
                <a:latin typeface="Consolas"/>
                <a:cs typeface="Calibri"/>
              </a:rPr>
              <a:t>True</a:t>
            </a:r>
            <a:r>
              <a:rPr lang="en-US" sz="1400" dirty="0">
                <a:solidFill>
                  <a:srgbClr val="CCCCCC"/>
                </a:solidFill>
                <a:latin typeface="Consolas"/>
                <a:cs typeface="Calibri"/>
              </a:rPr>
              <a:t>, </a:t>
            </a:r>
            <a:r>
              <a:rPr lang="en-US" sz="1400" err="1">
                <a:solidFill>
                  <a:srgbClr val="9CDCFE"/>
                </a:solidFill>
                <a:latin typeface="Consolas"/>
                <a:cs typeface="Calibri"/>
              </a:rPr>
              <a:t>random_state</a:t>
            </a:r>
            <a:r>
              <a:rPr lang="en-US" sz="1400" dirty="0">
                <a:solidFill>
                  <a:srgbClr val="D4D4D4"/>
                </a:solidFill>
                <a:latin typeface="Consolas"/>
                <a:cs typeface="Calibri"/>
              </a:rPr>
              <a:t>=</a:t>
            </a:r>
            <a:r>
              <a:rPr lang="en-US" sz="1400" dirty="0">
                <a:solidFill>
                  <a:srgbClr val="B5CEA8"/>
                </a:solidFill>
                <a:latin typeface="Consolas"/>
                <a:cs typeface="Calibri"/>
              </a:rPr>
              <a:t>1</a:t>
            </a:r>
            <a:r>
              <a:rPr lang="en-US" sz="1400" dirty="0">
                <a:solidFill>
                  <a:srgbClr val="CCCCCC"/>
                </a:solidFill>
                <a:latin typeface="Consolas"/>
                <a:cs typeface="Calibri"/>
              </a:rPr>
              <a:t>)</a:t>
            </a:r>
            <a:endParaRPr lang="en-US" sz="1400">
              <a:cs typeface="Calibri" panose="020F0502020204030204"/>
            </a:endParaRPr>
          </a:p>
          <a:p>
            <a:pPr marL="228600" indent="-228600">
              <a:buAutoNum type="arabicPeriod"/>
            </a:pPr>
            <a:r>
              <a:rPr lang="en-US" sz="1400" dirty="0">
                <a:solidFill>
                  <a:srgbClr val="6A9955"/>
                </a:solidFill>
                <a:latin typeface="Consolas"/>
                <a:cs typeface="Calibri"/>
              </a:rPr>
              <a:t># Perform ANOVA</a:t>
            </a:r>
            <a:endParaRPr lang="en-US" sz="1400">
              <a:cs typeface="Calibri" panose="020F0502020204030204"/>
            </a:endParaRPr>
          </a:p>
          <a:p>
            <a:pPr marL="228600" indent="-228600">
              <a:buAutoNum type="arabicPeriod"/>
            </a:pPr>
            <a:r>
              <a:rPr lang="en-US" sz="1400" err="1">
                <a:solidFill>
                  <a:srgbClr val="CCCCCC"/>
                </a:solidFill>
                <a:latin typeface="Consolas"/>
                <a:cs typeface="Calibri"/>
              </a:rPr>
              <a:t>mse_scores</a:t>
            </a:r>
            <a:r>
              <a:rPr lang="en-US" sz="1400" dirty="0">
                <a:solidFill>
                  <a:srgbClr val="CCCCCC"/>
                </a:solidFill>
                <a:latin typeface="Consolas"/>
                <a:cs typeface="Calibri"/>
              </a:rPr>
              <a:t> </a:t>
            </a:r>
            <a:r>
              <a:rPr lang="en-US" sz="1400" dirty="0">
                <a:solidFill>
                  <a:srgbClr val="D4D4D4"/>
                </a:solidFill>
                <a:latin typeface="Consolas"/>
                <a:cs typeface="Calibri"/>
              </a:rPr>
              <a:t>=</a:t>
            </a:r>
            <a:r>
              <a:rPr lang="en-US" sz="1400" dirty="0">
                <a:solidFill>
                  <a:srgbClr val="CCCCCC"/>
                </a:solidFill>
                <a:latin typeface="Consolas"/>
                <a:cs typeface="Calibri"/>
              </a:rPr>
              <a:t> [score </a:t>
            </a:r>
            <a:r>
              <a:rPr lang="en-US" sz="1400" dirty="0">
                <a:solidFill>
                  <a:srgbClr val="C586C0"/>
                </a:solidFill>
                <a:latin typeface="Consolas"/>
                <a:cs typeface="Calibri"/>
              </a:rPr>
              <a:t>for</a:t>
            </a:r>
            <a:r>
              <a:rPr lang="en-US" sz="1400" dirty="0">
                <a:solidFill>
                  <a:srgbClr val="CCCCCC"/>
                </a:solidFill>
                <a:latin typeface="Consolas"/>
                <a:cs typeface="Calibri"/>
              </a:rPr>
              <a:t> score </a:t>
            </a:r>
            <a:r>
              <a:rPr lang="en-US" sz="1400" dirty="0">
                <a:solidFill>
                  <a:srgbClr val="C586C0"/>
                </a:solidFill>
                <a:latin typeface="Consolas"/>
                <a:cs typeface="Calibri"/>
              </a:rPr>
              <a:t>in</a:t>
            </a:r>
            <a:r>
              <a:rPr lang="en-US" sz="1400" dirty="0">
                <a:solidFill>
                  <a:srgbClr val="CCCCCC"/>
                </a:solidFill>
                <a:latin typeface="Consolas"/>
                <a:cs typeface="Calibri"/>
              </a:rPr>
              <a:t> </a:t>
            </a:r>
            <a:r>
              <a:rPr lang="en-US" sz="1400" err="1">
                <a:solidFill>
                  <a:srgbClr val="CCCCCC"/>
                </a:solidFill>
                <a:latin typeface="Consolas"/>
                <a:cs typeface="Calibri"/>
              </a:rPr>
              <a:t>results.values</a:t>
            </a:r>
            <a:r>
              <a:rPr lang="en-US" sz="1400" dirty="0">
                <a:solidFill>
                  <a:srgbClr val="CCCCCC"/>
                </a:solidFill>
                <a:latin typeface="Consolas"/>
                <a:cs typeface="Calibri"/>
              </a:rPr>
              <a:t>()]</a:t>
            </a:r>
            <a:endParaRPr lang="en-US" sz="1400">
              <a:cs typeface="Calibri" panose="020F0502020204030204"/>
            </a:endParaRPr>
          </a:p>
          <a:p>
            <a:pPr marL="228600" indent="-228600">
              <a:buAutoNum type="arabicPeriod"/>
            </a:pPr>
            <a:r>
              <a:rPr lang="en-US" sz="1400" err="1">
                <a:solidFill>
                  <a:srgbClr val="CCCCCC"/>
                </a:solidFill>
                <a:latin typeface="Consolas"/>
                <a:cs typeface="Calibri"/>
              </a:rPr>
              <a:t>f_stat</a:t>
            </a:r>
            <a:r>
              <a:rPr lang="en-US" sz="1400" dirty="0">
                <a:solidFill>
                  <a:srgbClr val="CCCCCC"/>
                </a:solidFill>
                <a:latin typeface="Consolas"/>
                <a:cs typeface="Calibri"/>
              </a:rPr>
              <a:t>, </a:t>
            </a:r>
            <a:r>
              <a:rPr lang="en-US" sz="1400" err="1">
                <a:solidFill>
                  <a:srgbClr val="CCCCCC"/>
                </a:solidFill>
                <a:latin typeface="Consolas"/>
                <a:cs typeface="Calibri"/>
              </a:rPr>
              <a:t>p_value</a:t>
            </a:r>
            <a:r>
              <a:rPr lang="en-US" sz="1400" dirty="0">
                <a:solidFill>
                  <a:srgbClr val="CCCCCC"/>
                </a:solidFill>
                <a:latin typeface="Consolas"/>
                <a:cs typeface="Calibri"/>
              </a:rPr>
              <a:t> </a:t>
            </a:r>
            <a:r>
              <a:rPr lang="en-US" sz="1400" dirty="0">
                <a:solidFill>
                  <a:srgbClr val="D4D4D4"/>
                </a:solidFill>
                <a:latin typeface="Consolas"/>
                <a:cs typeface="Calibri"/>
              </a:rPr>
              <a:t>=</a:t>
            </a:r>
            <a:r>
              <a:rPr lang="en-US" sz="1400" dirty="0">
                <a:solidFill>
                  <a:srgbClr val="CCCCCC"/>
                </a:solidFill>
                <a:latin typeface="Consolas"/>
                <a:cs typeface="Calibri"/>
              </a:rPr>
              <a:t> </a:t>
            </a:r>
            <a:r>
              <a:rPr lang="en-US" sz="1400" err="1">
                <a:solidFill>
                  <a:srgbClr val="CCCCCC"/>
                </a:solidFill>
                <a:latin typeface="Consolas"/>
                <a:cs typeface="Calibri"/>
              </a:rPr>
              <a:t>f_oneway</a:t>
            </a:r>
            <a:r>
              <a:rPr lang="en-US" sz="1400" dirty="0">
                <a:solidFill>
                  <a:srgbClr val="CCCCCC"/>
                </a:solidFill>
                <a:latin typeface="Consolas"/>
                <a:cs typeface="Calibri"/>
              </a:rPr>
              <a:t>(</a:t>
            </a:r>
            <a:r>
              <a:rPr lang="en-US" sz="1400" dirty="0">
                <a:solidFill>
                  <a:srgbClr val="D4D4D4"/>
                </a:solidFill>
                <a:latin typeface="Consolas"/>
                <a:cs typeface="Calibri"/>
              </a:rPr>
              <a:t>*</a:t>
            </a:r>
            <a:r>
              <a:rPr lang="en-US" sz="1400" err="1">
                <a:solidFill>
                  <a:srgbClr val="CCCCCC"/>
                </a:solidFill>
                <a:latin typeface="Consolas"/>
                <a:cs typeface="Calibri"/>
              </a:rPr>
              <a:t>mse_scores</a:t>
            </a:r>
            <a:r>
              <a:rPr lang="en-US" sz="1400" dirty="0">
                <a:solidFill>
                  <a:srgbClr val="CCCCCC"/>
                </a:solidFill>
                <a:latin typeface="Consolas"/>
                <a:cs typeface="Calibri"/>
              </a:rPr>
              <a:t>)</a:t>
            </a:r>
          </a:p>
          <a:p>
            <a:pPr marL="228600" indent="-228600">
              <a:buAutoNum type="arabicPeriod"/>
            </a:pPr>
            <a:endParaRPr lang="en-US" sz="1400" dirty="0">
              <a:solidFill>
                <a:srgbClr val="CCCCCC"/>
              </a:solidFill>
              <a:latin typeface="Consolas"/>
              <a:cs typeface="Calibri"/>
            </a:endParaRPr>
          </a:p>
          <a:p>
            <a:pPr marL="228600" indent="-228600">
              <a:buAutoNum type="arabicPeriod"/>
            </a:pPr>
            <a:r>
              <a:rPr lang="en-US" sz="1400" dirty="0">
                <a:solidFill>
                  <a:srgbClr val="CCCCCC"/>
                </a:solidFill>
                <a:latin typeface="Consolas"/>
                <a:cs typeface="Calibri"/>
              </a:rPr>
              <a:t>ANOVA results: </a:t>
            </a:r>
            <a:endParaRPr lang="en-US" sz="1400">
              <a:solidFill>
                <a:srgbClr val="FFFFFF"/>
              </a:solidFill>
              <a:latin typeface="Calibri"/>
              <a:cs typeface="Calibri"/>
            </a:endParaRPr>
          </a:p>
          <a:p>
            <a:pPr marL="228600" indent="-228600">
              <a:buAutoNum type="arabicPeriod"/>
            </a:pPr>
            <a:r>
              <a:rPr lang="en-US" sz="1400" dirty="0">
                <a:solidFill>
                  <a:srgbClr val="CCCCCC"/>
                </a:solidFill>
                <a:latin typeface="Consolas"/>
                <a:cs typeface="Calibri"/>
              </a:rPr>
              <a:t>F-Statistic: 54.39132875827116, </a:t>
            </a:r>
            <a:endParaRPr lang="en-US" sz="1400">
              <a:solidFill>
                <a:srgbClr val="FFFFFF"/>
              </a:solidFill>
              <a:latin typeface="Calibri"/>
              <a:cs typeface="Calibri"/>
            </a:endParaRPr>
          </a:p>
          <a:p>
            <a:pPr marL="228600" indent="-228600">
              <a:buAutoNum type="arabicPeriod"/>
            </a:pPr>
            <a:r>
              <a:rPr lang="en-US" sz="1400" dirty="0">
                <a:solidFill>
                  <a:srgbClr val="CCCCCC"/>
                </a:solidFill>
                <a:latin typeface="Consolas"/>
                <a:cs typeface="Calibri"/>
              </a:rPr>
              <a:t>P-Value: 1.885569886796811e-13 </a:t>
            </a:r>
            <a:endParaRPr lang="en-US" sz="1400">
              <a:solidFill>
                <a:srgbClr val="FFFFFF"/>
              </a:solidFill>
              <a:latin typeface="Calibri" panose="020F0502020204030204"/>
              <a:cs typeface="Calibri"/>
            </a:endParaRPr>
          </a:p>
          <a:p>
            <a:pPr marL="228600" indent="-228600">
              <a:buAutoNum type="arabicPeriod"/>
            </a:pPr>
            <a:r>
              <a:rPr lang="en-US" sz="1400" dirty="0">
                <a:solidFill>
                  <a:srgbClr val="CCCCCC"/>
                </a:solidFill>
                <a:latin typeface="Consolas"/>
                <a:cs typeface="Calibri"/>
              </a:rPr>
              <a:t>There is a statistically significant difference between the models.</a:t>
            </a:r>
            <a:endParaRPr lang="en-US" sz="1400">
              <a:cs typeface="Calibri"/>
            </a:endParaRPr>
          </a:p>
        </p:txBody>
      </p:sp>
    </p:spTree>
    <p:extLst>
      <p:ext uri="{BB962C8B-B14F-4D97-AF65-F5344CB8AC3E}">
        <p14:creationId xmlns:p14="http://schemas.microsoft.com/office/powerpoint/2010/main" val="261479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2F587-4631-D9CC-370A-6D0E35C81438}"/>
              </a:ext>
            </a:extLst>
          </p:cNvPr>
          <p:cNvSpPr>
            <a:spLocks noGrp="1"/>
          </p:cNvSpPr>
          <p:nvPr>
            <p:ph type="title"/>
          </p:nvPr>
        </p:nvSpPr>
        <p:spPr>
          <a:xfrm>
            <a:off x="1029238" y="-2146"/>
            <a:ext cx="10131425" cy="1456267"/>
          </a:xfrm>
        </p:spPr>
        <p:txBody>
          <a:bodyPr>
            <a:normAutofit/>
          </a:bodyPr>
          <a:lstStyle/>
          <a:p>
            <a:pPr algn="ctr"/>
            <a:r>
              <a:rPr lang="en-US" sz="4400" b="1" dirty="0">
                <a:cs typeface="Calibri Light"/>
              </a:rPr>
              <a:t>Results</a:t>
            </a:r>
          </a:p>
        </p:txBody>
      </p:sp>
      <p:sp>
        <p:nvSpPr>
          <p:cNvPr id="3" name="Content Placeholder 2">
            <a:extLst>
              <a:ext uri="{FF2B5EF4-FFF2-40B4-BE49-F238E27FC236}">
                <a16:creationId xmlns:a16="http://schemas.microsoft.com/office/drawing/2014/main" id="{5940C0BE-6D23-0B19-DAD8-1807068C0C2B}"/>
              </a:ext>
            </a:extLst>
          </p:cNvPr>
          <p:cNvSpPr>
            <a:spLocks noGrp="1"/>
          </p:cNvSpPr>
          <p:nvPr>
            <p:ph idx="1"/>
          </p:nvPr>
        </p:nvSpPr>
        <p:spPr>
          <a:xfrm>
            <a:off x="342364" y="1251078"/>
            <a:ext cx="5749166" cy="5602628"/>
          </a:xfrm>
        </p:spPr>
        <p:txBody>
          <a:bodyPr vert="horz" lIns="91440" tIns="45720" rIns="91440" bIns="45720" rtlCol="0" anchor="ctr">
            <a:noAutofit/>
          </a:bodyPr>
          <a:lstStyle/>
          <a:p>
            <a:r>
              <a:rPr lang="en-US" sz="1600" b="1" dirty="0">
                <a:cs typeface="Calibri"/>
              </a:rPr>
              <a:t>Gradient Boosting Regressor: </a:t>
            </a:r>
          </a:p>
          <a:p>
            <a:pPr lvl="1">
              <a:buFont typeface="Courier New"/>
              <a:buChar char="o"/>
            </a:pPr>
            <a:r>
              <a:rPr lang="en-US" dirty="0">
                <a:cs typeface="Calibri"/>
              </a:rPr>
              <a:t>Mean Squared Error: 19352793.68698779 </a:t>
            </a:r>
          </a:p>
          <a:p>
            <a:pPr lvl="1">
              <a:buFont typeface="Courier New"/>
              <a:buChar char="o"/>
            </a:pPr>
            <a:r>
              <a:rPr lang="en-US" dirty="0">
                <a:cs typeface="Calibri"/>
              </a:rPr>
              <a:t>R-squared: 0.875343307334039 </a:t>
            </a:r>
          </a:p>
          <a:p>
            <a:r>
              <a:rPr lang="en-US" sz="1600" b="1" dirty="0">
                <a:cs typeface="Calibri"/>
              </a:rPr>
              <a:t>Decision Tree Regressor: </a:t>
            </a:r>
          </a:p>
          <a:p>
            <a:pPr lvl="1">
              <a:buFont typeface="Courier New"/>
              <a:buChar char="o"/>
            </a:pPr>
            <a:r>
              <a:rPr lang="en-US" dirty="0">
                <a:cs typeface="Calibri"/>
              </a:rPr>
              <a:t>Mean Squared Error: 39273835.24033545 </a:t>
            </a:r>
          </a:p>
          <a:p>
            <a:pPr lvl="1">
              <a:buFont typeface="Courier New"/>
              <a:buChar char="o"/>
            </a:pPr>
            <a:r>
              <a:rPr lang="en-US" dirty="0">
                <a:cs typeface="Calibri"/>
              </a:rPr>
              <a:t>R-squared: 0.7470263731142945 </a:t>
            </a:r>
          </a:p>
          <a:p>
            <a:r>
              <a:rPr lang="en-US" sz="1600" b="1" dirty="0">
                <a:cs typeface="Calibri"/>
              </a:rPr>
              <a:t>Random Forest Regressor: </a:t>
            </a:r>
          </a:p>
          <a:p>
            <a:pPr lvl="1">
              <a:buFont typeface="Courier New"/>
              <a:buChar char="o"/>
            </a:pPr>
            <a:r>
              <a:rPr lang="en-US" dirty="0">
                <a:cs typeface="Calibri"/>
              </a:rPr>
              <a:t>Mean Squared Error: 21119330.007284034 </a:t>
            </a:r>
          </a:p>
          <a:p>
            <a:pPr lvl="1">
              <a:buFont typeface="Courier New"/>
              <a:buChar char="o"/>
            </a:pPr>
            <a:r>
              <a:rPr lang="en-US" dirty="0">
                <a:cs typeface="Calibri"/>
              </a:rPr>
              <a:t>R-squared: 0.863964558677689 </a:t>
            </a:r>
          </a:p>
          <a:p>
            <a:r>
              <a:rPr lang="en-US" sz="1600" b="1" dirty="0">
                <a:cs typeface="Calibri"/>
              </a:rPr>
              <a:t>Linear Regression: </a:t>
            </a:r>
          </a:p>
          <a:p>
            <a:pPr lvl="1">
              <a:buFont typeface="Courier New"/>
              <a:buChar char="o"/>
            </a:pPr>
            <a:r>
              <a:rPr lang="en-US" dirty="0">
                <a:cs typeface="Calibri"/>
              </a:rPr>
              <a:t>Mean Squared Error: 33639075.08997807 </a:t>
            </a:r>
          </a:p>
          <a:p>
            <a:pPr lvl="1">
              <a:buFont typeface="Courier New"/>
              <a:buChar char="o"/>
            </a:pPr>
            <a:r>
              <a:rPr lang="en-US" dirty="0">
                <a:cs typeface="Calibri"/>
              </a:rPr>
              <a:t>R-squared: 0.7833214205203848 </a:t>
            </a:r>
          </a:p>
          <a:p>
            <a:r>
              <a:rPr lang="en-US" sz="1600" b="1" dirty="0">
                <a:cs typeface="Calibri"/>
              </a:rPr>
              <a:t>Artificial Neural Network (ANN): </a:t>
            </a:r>
          </a:p>
          <a:p>
            <a:pPr lvl="1">
              <a:buFont typeface="Courier New"/>
              <a:buChar char="o"/>
            </a:pPr>
            <a:r>
              <a:rPr lang="en-US" dirty="0">
                <a:cs typeface="Calibri"/>
              </a:rPr>
              <a:t>Mean Squared Error (MSE) on Test Set: 25,410,754.92 </a:t>
            </a:r>
          </a:p>
          <a:p>
            <a:pPr lvl="1">
              <a:buFont typeface="Courier New"/>
              <a:buChar char="o"/>
            </a:pPr>
            <a:r>
              <a:rPr lang="en-US" dirty="0">
                <a:cs typeface="Calibri"/>
              </a:rPr>
              <a:t>R-squared (R2) on Test Set: 0.8363 </a:t>
            </a:r>
          </a:p>
        </p:txBody>
      </p:sp>
      <p:sp>
        <p:nvSpPr>
          <p:cNvPr id="5" name="Title 1">
            <a:extLst>
              <a:ext uri="{FF2B5EF4-FFF2-40B4-BE49-F238E27FC236}">
                <a16:creationId xmlns:a16="http://schemas.microsoft.com/office/drawing/2014/main" id="{FEA968B9-7A99-1E01-C57A-DAE9D59A8F02}"/>
              </a:ext>
            </a:extLst>
          </p:cNvPr>
          <p:cNvSpPr txBox="1">
            <a:spLocks/>
          </p:cNvSpPr>
          <p:nvPr/>
        </p:nvSpPr>
        <p:spPr>
          <a:xfrm>
            <a:off x="6097277" y="1641987"/>
            <a:ext cx="5913595" cy="4640415"/>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b="1" cap="none" dirty="0">
                <a:latin typeface="Calibri"/>
                <a:cs typeface="Calibri"/>
              </a:rPr>
              <a:t>After Tunning</a:t>
            </a:r>
          </a:p>
          <a:p>
            <a:endParaRPr lang="en-US" sz="1600" b="1" cap="none" dirty="0">
              <a:latin typeface="Calibri"/>
              <a:cs typeface="Calibri"/>
            </a:endParaRPr>
          </a:p>
          <a:p>
            <a:pPr marL="285750" indent="-285750">
              <a:buFont typeface="Arial"/>
              <a:buChar char="•"/>
            </a:pPr>
            <a:r>
              <a:rPr lang="en-US" sz="1600" b="1" cap="none" dirty="0">
                <a:latin typeface="Calibri"/>
                <a:cs typeface="Calibri"/>
              </a:rPr>
              <a:t>Gradient boosting regressor (after tuning): </a:t>
            </a:r>
            <a:endParaRPr lang="en-US" sz="1600" b="1" dirty="0">
              <a:latin typeface="Calibri"/>
              <a:cs typeface="Calibri Light"/>
            </a:endParaRPr>
          </a:p>
          <a:p>
            <a:pPr marL="742950" lvl="1" indent="-285750">
              <a:spcBef>
                <a:spcPct val="0"/>
              </a:spcBef>
              <a:buFont typeface="Courier New"/>
              <a:buChar char="o"/>
            </a:pPr>
            <a:r>
              <a:rPr lang="en-US" sz="1600" cap="none" dirty="0">
                <a:ln w="3175" cmpd="sng">
                  <a:noFill/>
                </a:ln>
                <a:solidFill>
                  <a:schemeClr val="tx1"/>
                </a:solidFill>
                <a:latin typeface="Calibri"/>
                <a:cs typeface="Calibri"/>
              </a:rPr>
              <a:t>Mean squared error (MSE): 19,343,727.16 </a:t>
            </a:r>
            <a:endParaRPr lang="en-US" sz="1600" cap="all" dirty="0">
              <a:ln w="3175" cmpd="sng">
                <a:noFill/>
              </a:ln>
              <a:solidFill>
                <a:schemeClr val="tx1"/>
              </a:solidFill>
              <a:latin typeface="Calibri Light"/>
              <a:cs typeface="Calibri Light" panose="020F0302020204030204"/>
            </a:endParaRPr>
          </a:p>
          <a:p>
            <a:pPr marL="742950" lvl="1" indent="-285750">
              <a:spcBef>
                <a:spcPct val="0"/>
              </a:spcBef>
              <a:buFont typeface="Courier New"/>
              <a:buChar char="o"/>
            </a:pPr>
            <a:r>
              <a:rPr lang="en-US" sz="1600" cap="none" dirty="0">
                <a:ln w="3175" cmpd="sng">
                  <a:noFill/>
                </a:ln>
                <a:solidFill>
                  <a:schemeClr val="tx1"/>
                </a:solidFill>
                <a:latin typeface="Calibri"/>
                <a:cs typeface="Calibri"/>
              </a:rPr>
              <a:t>R-squared (R2): 0.8754 </a:t>
            </a:r>
            <a:endParaRPr lang="en-US" sz="1600" cap="all" dirty="0">
              <a:ln w="3175" cmpd="sng">
                <a:noFill/>
              </a:ln>
              <a:solidFill>
                <a:schemeClr val="tx1"/>
              </a:solidFill>
              <a:latin typeface="Calibri Light"/>
              <a:cs typeface="Calibri Light" panose="020F0302020204030204"/>
            </a:endParaRPr>
          </a:p>
          <a:p>
            <a:pPr marL="285750" indent="-285750">
              <a:buFont typeface="Arial"/>
              <a:buChar char="•"/>
            </a:pPr>
            <a:r>
              <a:rPr lang="en-US" sz="1600" b="1" cap="none" dirty="0">
                <a:latin typeface="Calibri"/>
                <a:cs typeface="Calibri"/>
              </a:rPr>
              <a:t>Decision tree regressor (after tuning): </a:t>
            </a:r>
            <a:endParaRPr lang="en-US" sz="1600" b="1" dirty="0">
              <a:cs typeface="Calibri Light" panose="020F0302020204030204"/>
            </a:endParaRPr>
          </a:p>
          <a:p>
            <a:pPr marL="742950" lvl="1" indent="-285750">
              <a:spcBef>
                <a:spcPct val="0"/>
              </a:spcBef>
              <a:buFont typeface="Courier New"/>
              <a:buChar char="o"/>
            </a:pPr>
            <a:r>
              <a:rPr lang="en-US" sz="1600" cap="none" dirty="0">
                <a:ln w="3175" cmpd="sng">
                  <a:noFill/>
                </a:ln>
                <a:solidFill>
                  <a:schemeClr val="tx1"/>
                </a:solidFill>
                <a:latin typeface="Calibri"/>
                <a:cs typeface="Calibri"/>
              </a:rPr>
              <a:t>Mean squared error (MSE): 22,812,670.32 </a:t>
            </a:r>
            <a:endParaRPr lang="en-US" sz="1600" cap="all" dirty="0">
              <a:ln w="3175" cmpd="sng">
                <a:noFill/>
              </a:ln>
              <a:solidFill>
                <a:schemeClr val="tx1"/>
              </a:solidFill>
              <a:latin typeface="Calibri Light"/>
              <a:cs typeface="Calibri Light" panose="020F0302020204030204"/>
            </a:endParaRPr>
          </a:p>
          <a:p>
            <a:pPr marL="742950" lvl="1" indent="-285750">
              <a:spcBef>
                <a:spcPct val="0"/>
              </a:spcBef>
              <a:buFont typeface="Courier New"/>
              <a:buChar char="o"/>
            </a:pPr>
            <a:r>
              <a:rPr lang="en-US" sz="1600" cap="none" dirty="0">
                <a:ln w="3175" cmpd="sng">
                  <a:noFill/>
                </a:ln>
                <a:solidFill>
                  <a:schemeClr val="tx1"/>
                </a:solidFill>
                <a:latin typeface="Calibri"/>
                <a:cs typeface="Calibri"/>
              </a:rPr>
              <a:t>R-squared (R2): 0.8531 </a:t>
            </a:r>
            <a:endParaRPr lang="en-US" sz="1600" cap="all" dirty="0">
              <a:ln w="3175" cmpd="sng">
                <a:noFill/>
              </a:ln>
              <a:solidFill>
                <a:schemeClr val="tx1"/>
              </a:solidFill>
              <a:latin typeface="Calibri Light"/>
              <a:cs typeface="Calibri Light" panose="020F0302020204030204"/>
            </a:endParaRPr>
          </a:p>
          <a:p>
            <a:pPr marL="285750" indent="-285750">
              <a:buFont typeface="Arial"/>
              <a:buChar char="•"/>
            </a:pPr>
            <a:r>
              <a:rPr lang="en-US" sz="1600" b="1" cap="none" dirty="0">
                <a:latin typeface="Calibri"/>
                <a:cs typeface="Calibri"/>
              </a:rPr>
              <a:t>Random forest regressor (after tuning): </a:t>
            </a:r>
            <a:endParaRPr lang="en-US" sz="1600" b="1" dirty="0">
              <a:cs typeface="Calibri Light" panose="020F0302020204030204"/>
            </a:endParaRPr>
          </a:p>
          <a:p>
            <a:pPr marL="742950" lvl="1" indent="-285750">
              <a:spcBef>
                <a:spcPct val="0"/>
              </a:spcBef>
              <a:buFont typeface="Courier New"/>
              <a:buChar char="o"/>
            </a:pPr>
            <a:r>
              <a:rPr lang="en-US" sz="1600" cap="none" dirty="0">
                <a:ln w="3175" cmpd="sng">
                  <a:noFill/>
                </a:ln>
                <a:solidFill>
                  <a:schemeClr val="tx1"/>
                </a:solidFill>
                <a:latin typeface="Calibri"/>
                <a:cs typeface="Calibri"/>
              </a:rPr>
              <a:t>Mean squared error (MSE): 18,971,372.72 </a:t>
            </a:r>
            <a:endParaRPr lang="en-US" sz="1600" cap="all" dirty="0">
              <a:ln w="3175" cmpd="sng">
                <a:noFill/>
              </a:ln>
              <a:solidFill>
                <a:schemeClr val="tx1"/>
              </a:solidFill>
              <a:latin typeface="Calibri Light"/>
              <a:cs typeface="Calibri Light" panose="020F0302020204030204"/>
            </a:endParaRPr>
          </a:p>
          <a:p>
            <a:pPr marL="742950" lvl="1" indent="-285750">
              <a:spcBef>
                <a:spcPct val="0"/>
              </a:spcBef>
              <a:buFont typeface="Courier New"/>
              <a:buChar char="o"/>
            </a:pPr>
            <a:r>
              <a:rPr lang="en-US" sz="1600" cap="none" dirty="0">
                <a:ln w="3175" cmpd="sng">
                  <a:noFill/>
                </a:ln>
                <a:solidFill>
                  <a:schemeClr val="tx1"/>
                </a:solidFill>
                <a:latin typeface="Calibri"/>
                <a:cs typeface="Calibri"/>
              </a:rPr>
              <a:t>R-squared (R2): 0.8778 </a:t>
            </a:r>
            <a:endParaRPr lang="en-US" sz="1600" cap="all" dirty="0">
              <a:ln w="3175" cmpd="sng">
                <a:noFill/>
              </a:ln>
              <a:solidFill>
                <a:schemeClr val="tx1"/>
              </a:solidFill>
              <a:latin typeface="Calibri Light"/>
              <a:cs typeface="Calibri Light" panose="020F0302020204030204"/>
            </a:endParaRPr>
          </a:p>
          <a:p>
            <a:pPr marL="285750" indent="-285750">
              <a:spcBef>
                <a:spcPct val="0"/>
              </a:spcBef>
              <a:buFont typeface="Arial"/>
              <a:buChar char="•"/>
            </a:pPr>
            <a:endParaRPr lang="en-US" sz="1600" b="1" cap="none" dirty="0">
              <a:ln w="3175" cmpd="sng">
                <a:noFill/>
              </a:ln>
              <a:latin typeface="Calibri"/>
              <a:cs typeface="Calibri Light"/>
            </a:endParaRPr>
          </a:p>
        </p:txBody>
      </p:sp>
    </p:spTree>
    <p:extLst>
      <p:ext uri="{BB962C8B-B14F-4D97-AF65-F5344CB8AC3E}">
        <p14:creationId xmlns:p14="http://schemas.microsoft.com/office/powerpoint/2010/main" val="3854182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6BB14-DEA2-6346-3C7A-98C9718B5EF6}"/>
              </a:ext>
            </a:extLst>
          </p:cNvPr>
          <p:cNvSpPr>
            <a:spLocks noGrp="1"/>
          </p:cNvSpPr>
          <p:nvPr>
            <p:ph type="title"/>
          </p:nvPr>
        </p:nvSpPr>
        <p:spPr>
          <a:xfrm>
            <a:off x="1029238" y="266163"/>
            <a:ext cx="10131425" cy="1456267"/>
          </a:xfrm>
        </p:spPr>
        <p:txBody>
          <a:bodyPr>
            <a:normAutofit/>
          </a:bodyPr>
          <a:lstStyle/>
          <a:p>
            <a:pPr algn="ctr"/>
            <a:r>
              <a:rPr lang="en-US" sz="4400" b="1" dirty="0">
                <a:latin typeface="Calibri"/>
                <a:cs typeface="Calibri Light"/>
              </a:rPr>
              <a:t>Conclusion</a:t>
            </a:r>
            <a:endParaRPr lang="en-US" dirty="0"/>
          </a:p>
        </p:txBody>
      </p:sp>
      <p:sp>
        <p:nvSpPr>
          <p:cNvPr id="3" name="Content Placeholder 2">
            <a:extLst>
              <a:ext uri="{FF2B5EF4-FFF2-40B4-BE49-F238E27FC236}">
                <a16:creationId xmlns:a16="http://schemas.microsoft.com/office/drawing/2014/main" id="{1A6C721C-FC59-C00E-6399-BE913C43FAC3}"/>
              </a:ext>
            </a:extLst>
          </p:cNvPr>
          <p:cNvSpPr>
            <a:spLocks noGrp="1"/>
          </p:cNvSpPr>
          <p:nvPr>
            <p:ph idx="1"/>
          </p:nvPr>
        </p:nvSpPr>
        <p:spPr>
          <a:xfrm>
            <a:off x="1029238" y="1519589"/>
            <a:ext cx="10131425" cy="5323385"/>
          </a:xfrm>
        </p:spPr>
        <p:txBody>
          <a:bodyPr vert="horz" lIns="91440" tIns="45720" rIns="91440" bIns="45720" rtlCol="0" anchor="ctr">
            <a:noAutofit/>
          </a:bodyPr>
          <a:lstStyle/>
          <a:p>
            <a:pPr>
              <a:buClr>
                <a:srgbClr val="FFFFFF"/>
              </a:buClr>
            </a:pPr>
            <a:r>
              <a:rPr lang="en-US" sz="1600" b="1" dirty="0">
                <a:ea typeface="+mn-lt"/>
                <a:cs typeface="+mn-lt"/>
              </a:rPr>
              <a:t>Gradient Boosting Regressor</a:t>
            </a:r>
            <a:r>
              <a:rPr lang="en-US" sz="1600" dirty="0">
                <a:ea typeface="+mn-lt"/>
                <a:cs typeface="+mn-lt"/>
              </a:rPr>
              <a:t>:</a:t>
            </a:r>
          </a:p>
          <a:p>
            <a:pPr lvl="1">
              <a:buClr>
                <a:srgbClr val="FFFFFF"/>
              </a:buClr>
            </a:pPr>
            <a:r>
              <a:rPr lang="en-US" dirty="0">
                <a:ea typeface="+mn-lt"/>
                <a:cs typeface="+mn-lt"/>
              </a:rPr>
              <a:t>The model's performance improved slightly after hyperparameter tuning, with a reduction in MSE and a slight increase in R-squared.</a:t>
            </a:r>
            <a:endParaRPr lang="en-US">
              <a:cs typeface="Calibri"/>
            </a:endParaRPr>
          </a:p>
          <a:p>
            <a:pPr>
              <a:buClr>
                <a:srgbClr val="FFFFFF"/>
              </a:buClr>
            </a:pPr>
            <a:r>
              <a:rPr lang="en-US" sz="1600" b="1" dirty="0">
                <a:ea typeface="+mn-lt"/>
                <a:cs typeface="+mn-lt"/>
              </a:rPr>
              <a:t>Decision Tree Regressor</a:t>
            </a:r>
            <a:r>
              <a:rPr lang="en-US" sz="1600" dirty="0">
                <a:ea typeface="+mn-lt"/>
                <a:cs typeface="+mn-lt"/>
              </a:rPr>
              <a:t>:</a:t>
            </a:r>
            <a:endParaRPr lang="en-US" sz="1600">
              <a:cs typeface="Calibri"/>
            </a:endParaRPr>
          </a:p>
          <a:p>
            <a:pPr lvl="1">
              <a:buClr>
                <a:srgbClr val="FFFFFF"/>
              </a:buClr>
            </a:pPr>
            <a:r>
              <a:rPr lang="en-US" dirty="0">
                <a:ea typeface="+mn-lt"/>
                <a:cs typeface="+mn-lt"/>
              </a:rPr>
              <a:t>Despite hyperparameter tuning, the Decision Tree model's performance did not improve significantly compared to the initial results.</a:t>
            </a:r>
            <a:endParaRPr lang="en-US">
              <a:cs typeface="Calibri"/>
            </a:endParaRPr>
          </a:p>
          <a:p>
            <a:pPr>
              <a:buClr>
                <a:srgbClr val="FFFFFF"/>
              </a:buClr>
            </a:pPr>
            <a:r>
              <a:rPr lang="en-US" sz="1600" b="1" dirty="0">
                <a:ea typeface="+mn-lt"/>
                <a:cs typeface="+mn-lt"/>
              </a:rPr>
              <a:t>Random Forest Regressor</a:t>
            </a:r>
            <a:r>
              <a:rPr lang="en-US" sz="1600" dirty="0">
                <a:ea typeface="+mn-lt"/>
                <a:cs typeface="+mn-lt"/>
              </a:rPr>
              <a:t>:</a:t>
            </a:r>
            <a:endParaRPr lang="en-US" sz="1600">
              <a:cs typeface="Calibri"/>
            </a:endParaRPr>
          </a:p>
          <a:p>
            <a:pPr lvl="1">
              <a:buClr>
                <a:srgbClr val="FFFFFF"/>
              </a:buClr>
            </a:pPr>
            <a:r>
              <a:rPr lang="en-US" dirty="0">
                <a:ea typeface="+mn-lt"/>
                <a:cs typeface="+mn-lt"/>
              </a:rPr>
              <a:t>Hyperparameter tuning resulted in notable improvements in the Random Forest model, reducing MSE and increasing R-squared.</a:t>
            </a:r>
            <a:endParaRPr lang="en-US">
              <a:cs typeface="Calibri"/>
            </a:endParaRPr>
          </a:p>
          <a:p>
            <a:pPr>
              <a:buClr>
                <a:srgbClr val="FFFFFF"/>
              </a:buClr>
            </a:pPr>
            <a:r>
              <a:rPr lang="en-US" sz="1600" b="1" dirty="0">
                <a:ea typeface="+mn-lt"/>
                <a:cs typeface="+mn-lt"/>
              </a:rPr>
              <a:t>Linear Regression</a:t>
            </a:r>
            <a:r>
              <a:rPr lang="en-US" sz="1600" dirty="0">
                <a:ea typeface="+mn-lt"/>
                <a:cs typeface="+mn-lt"/>
              </a:rPr>
              <a:t>:</a:t>
            </a:r>
            <a:endParaRPr lang="en-US" sz="1600">
              <a:cs typeface="Calibri"/>
            </a:endParaRPr>
          </a:p>
          <a:p>
            <a:pPr lvl="1">
              <a:buClr>
                <a:srgbClr val="FFFFFF"/>
              </a:buClr>
            </a:pPr>
            <a:r>
              <a:rPr lang="en-US" dirty="0">
                <a:ea typeface="+mn-lt"/>
                <a:cs typeface="+mn-lt"/>
              </a:rPr>
              <a:t>Linear Regression showed the highest MSE among the models before tuning, indicating a weaker performance compared to ensemble models like Gradient Boosting and Random Forest.</a:t>
            </a:r>
            <a:endParaRPr lang="en-US">
              <a:cs typeface="Calibri"/>
            </a:endParaRPr>
          </a:p>
          <a:p>
            <a:pPr>
              <a:buClr>
                <a:srgbClr val="FFFFFF"/>
              </a:buClr>
            </a:pPr>
            <a:r>
              <a:rPr lang="en-US" sz="1600" b="1" dirty="0">
                <a:ea typeface="+mn-lt"/>
                <a:cs typeface="+mn-lt"/>
              </a:rPr>
              <a:t>Artificial Neural Network (ANN)</a:t>
            </a:r>
            <a:r>
              <a:rPr lang="en-US" sz="1600" dirty="0">
                <a:ea typeface="+mn-lt"/>
                <a:cs typeface="+mn-lt"/>
              </a:rPr>
              <a:t>:</a:t>
            </a:r>
            <a:endParaRPr lang="en-US" sz="1600">
              <a:cs typeface="Calibri"/>
            </a:endParaRPr>
          </a:p>
          <a:p>
            <a:pPr lvl="1">
              <a:buClr>
                <a:srgbClr val="FFFFFF"/>
              </a:buClr>
            </a:pPr>
            <a:r>
              <a:rPr lang="en-US" dirty="0">
                <a:ea typeface="+mn-lt"/>
                <a:cs typeface="+mn-lt"/>
              </a:rPr>
              <a:t>The ANN performed reasonably well with an MSE lower than Linear Regression but higher than some of the ensemble models.</a:t>
            </a:r>
            <a:endParaRPr lang="en-US" dirty="0">
              <a:cs typeface="Calibri"/>
            </a:endParaRPr>
          </a:p>
        </p:txBody>
      </p:sp>
    </p:spTree>
    <p:extLst>
      <p:ext uri="{BB962C8B-B14F-4D97-AF65-F5344CB8AC3E}">
        <p14:creationId xmlns:p14="http://schemas.microsoft.com/office/powerpoint/2010/main" val="2869524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4A9FF7-963B-F5EF-DE1B-D2661A2F07E3}"/>
              </a:ext>
            </a:extLst>
          </p:cNvPr>
          <p:cNvSpPr>
            <a:spLocks noGrp="1"/>
          </p:cNvSpPr>
          <p:nvPr>
            <p:ph idx="1"/>
          </p:nvPr>
        </p:nvSpPr>
        <p:spPr>
          <a:xfrm>
            <a:off x="1029238" y="1601155"/>
            <a:ext cx="10131425" cy="4990682"/>
          </a:xfrm>
        </p:spPr>
        <p:txBody>
          <a:bodyPr vert="horz" lIns="91440" tIns="45720" rIns="91440" bIns="45720" rtlCol="0" anchor="ctr">
            <a:noAutofit/>
          </a:bodyPr>
          <a:lstStyle/>
          <a:p>
            <a:r>
              <a:rPr lang="en-US" sz="2000" b="1" dirty="0"/>
              <a:t>ANOVA Analysis:</a:t>
            </a:r>
            <a:endParaRPr lang="en-US" sz="2000" dirty="0">
              <a:cs typeface="Calibri" panose="020F0502020204030204"/>
            </a:endParaRPr>
          </a:p>
          <a:p>
            <a:pPr>
              <a:buClr>
                <a:srgbClr val="FFFFFF"/>
              </a:buClr>
            </a:pPr>
            <a:r>
              <a:rPr lang="en-US" sz="2000" dirty="0">
                <a:ea typeface="+mn-lt"/>
                <a:cs typeface="+mn-lt"/>
              </a:rPr>
              <a:t>ANOVA results indicate a statistically significant difference in MSE scores among the regression models (Gradient Boosting, Random Forest, Decision Tree, Linear Regression).</a:t>
            </a:r>
            <a:endParaRPr lang="en-US" sz="2000" dirty="0">
              <a:cs typeface="Calibri"/>
            </a:endParaRPr>
          </a:p>
          <a:p>
            <a:pPr>
              <a:buClr>
                <a:srgbClr val="FFFFFF"/>
              </a:buClr>
            </a:pPr>
            <a:r>
              <a:rPr lang="en-US" sz="2000" dirty="0">
                <a:ea typeface="+mn-lt"/>
                <a:cs typeface="+mn-lt"/>
              </a:rPr>
              <a:t>This suggests that at least one of the models significantly outperforms the others in terms of predicting insurance expenses based on the provided dataset.</a:t>
            </a:r>
            <a:endParaRPr lang="en-US" sz="2000" dirty="0">
              <a:cs typeface="Calibri"/>
            </a:endParaRPr>
          </a:p>
          <a:p>
            <a:pPr>
              <a:buClr>
                <a:srgbClr val="FFFFFF"/>
              </a:buClr>
            </a:pPr>
            <a:endParaRPr lang="en-US" sz="2000" dirty="0">
              <a:cs typeface="Calibri"/>
            </a:endParaRPr>
          </a:p>
          <a:p>
            <a:pPr>
              <a:buClr>
                <a:srgbClr val="FFFFFF"/>
              </a:buClr>
            </a:pPr>
            <a:r>
              <a:rPr lang="en-US" sz="2000" dirty="0">
                <a:ea typeface="+mn-lt"/>
                <a:cs typeface="+mn-lt"/>
              </a:rPr>
              <a:t>Based on the results:</a:t>
            </a:r>
            <a:endParaRPr lang="en-US" sz="2000" dirty="0">
              <a:cs typeface="Calibri"/>
            </a:endParaRPr>
          </a:p>
          <a:p>
            <a:pPr>
              <a:buClr>
                <a:srgbClr val="FFFFFF"/>
              </a:buClr>
            </a:pPr>
            <a:r>
              <a:rPr lang="en-US" sz="2000" b="1" dirty="0">
                <a:ea typeface="+mn-lt"/>
                <a:cs typeface="+mn-lt"/>
              </a:rPr>
              <a:t>Random Forest Regressor</a:t>
            </a:r>
            <a:r>
              <a:rPr lang="en-US" sz="2000" dirty="0">
                <a:ea typeface="+mn-lt"/>
                <a:cs typeface="+mn-lt"/>
              </a:rPr>
              <a:t> with tuned hyperparameters appears to be the most effective model for predicting medical insurance expenses, as it achieved the lowest MSE and a high R-squared value.</a:t>
            </a:r>
            <a:endParaRPr lang="en-US" sz="2000" dirty="0">
              <a:cs typeface="Calibri"/>
            </a:endParaRPr>
          </a:p>
        </p:txBody>
      </p:sp>
      <p:sp>
        <p:nvSpPr>
          <p:cNvPr id="2" name="Title 1">
            <a:extLst>
              <a:ext uri="{FF2B5EF4-FFF2-40B4-BE49-F238E27FC236}">
                <a16:creationId xmlns:a16="http://schemas.microsoft.com/office/drawing/2014/main" id="{84ADE3B1-962A-1A8E-4B21-EBE0403FFBAF}"/>
              </a:ext>
            </a:extLst>
          </p:cNvPr>
          <p:cNvSpPr>
            <a:spLocks noGrp="1"/>
          </p:cNvSpPr>
          <p:nvPr>
            <p:ph type="title"/>
          </p:nvPr>
        </p:nvSpPr>
        <p:spPr>
          <a:xfrm>
            <a:off x="1029238" y="443143"/>
            <a:ext cx="10131425" cy="1456267"/>
          </a:xfrm>
        </p:spPr>
        <p:txBody>
          <a:bodyPr>
            <a:normAutofit/>
          </a:bodyPr>
          <a:lstStyle/>
          <a:p>
            <a:pPr algn="ctr"/>
            <a:r>
              <a:rPr lang="en-US" sz="4400" b="1" dirty="0">
                <a:latin typeface="Calibri"/>
                <a:cs typeface="Calibri Light"/>
              </a:rPr>
              <a:t>Final Conclusion</a:t>
            </a:r>
            <a:endParaRPr lang="en-US" dirty="0"/>
          </a:p>
        </p:txBody>
      </p:sp>
    </p:spTree>
    <p:extLst>
      <p:ext uri="{BB962C8B-B14F-4D97-AF65-F5344CB8AC3E}">
        <p14:creationId xmlns:p14="http://schemas.microsoft.com/office/powerpoint/2010/main" val="1128134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47178-28F5-74BD-4092-1A5346A32706}"/>
              </a:ext>
            </a:extLst>
          </p:cNvPr>
          <p:cNvSpPr>
            <a:spLocks noGrp="1"/>
          </p:cNvSpPr>
          <p:nvPr>
            <p:ph type="title"/>
          </p:nvPr>
        </p:nvSpPr>
        <p:spPr>
          <a:xfrm>
            <a:off x="1029238" y="2702417"/>
            <a:ext cx="10131425" cy="1456267"/>
          </a:xfrm>
        </p:spPr>
        <p:txBody>
          <a:bodyPr>
            <a:noAutofit/>
          </a:bodyPr>
          <a:lstStyle/>
          <a:p>
            <a:pPr algn="ctr"/>
            <a:r>
              <a:rPr lang="en-US" sz="9600" b="1" dirty="0">
                <a:cs typeface="Calibri Light"/>
              </a:rPr>
              <a:t>Thank You </a:t>
            </a:r>
          </a:p>
        </p:txBody>
      </p:sp>
    </p:spTree>
    <p:extLst>
      <p:ext uri="{BB962C8B-B14F-4D97-AF65-F5344CB8AC3E}">
        <p14:creationId xmlns:p14="http://schemas.microsoft.com/office/powerpoint/2010/main" val="4235573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04287-1C58-68E0-DDD8-916F50A3E0B3}"/>
              </a:ext>
            </a:extLst>
          </p:cNvPr>
          <p:cNvSpPr>
            <a:spLocks noGrp="1"/>
          </p:cNvSpPr>
          <p:nvPr>
            <p:ph type="title"/>
          </p:nvPr>
        </p:nvSpPr>
        <p:spPr/>
        <p:txBody>
          <a:bodyPr>
            <a:normAutofit/>
          </a:bodyPr>
          <a:lstStyle/>
          <a:p>
            <a:r>
              <a:rPr lang="en-US" sz="4000" b="1">
                <a:ea typeface="Calibri Light"/>
                <a:cs typeface="Calibri Light"/>
              </a:rPr>
              <a:t>Data Visualization</a:t>
            </a:r>
          </a:p>
        </p:txBody>
      </p:sp>
      <p:sp>
        <p:nvSpPr>
          <p:cNvPr id="7" name="TextBox 6">
            <a:extLst>
              <a:ext uri="{FF2B5EF4-FFF2-40B4-BE49-F238E27FC236}">
                <a16:creationId xmlns:a16="http://schemas.microsoft.com/office/drawing/2014/main" id="{0741E6BE-1140-AFA3-49B9-49E4A9331B8A}"/>
              </a:ext>
            </a:extLst>
          </p:cNvPr>
          <p:cNvSpPr txBox="1"/>
          <p:nvPr/>
        </p:nvSpPr>
        <p:spPr>
          <a:xfrm>
            <a:off x="689582" y="2714159"/>
            <a:ext cx="4298889" cy="20159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a:latin typeface="Calibri"/>
                <a:ea typeface="Calibri"/>
                <a:cs typeface="Calibri"/>
              </a:rPr>
              <a:t>We used heatmap for data visualization which is a </a:t>
            </a:r>
            <a:r>
              <a:rPr lang="en-US" sz="2500">
                <a:latin typeface="Calibri"/>
                <a:ea typeface="Calibri Light"/>
                <a:cs typeface="Calibri Light"/>
              </a:rPr>
              <a:t>graphical representation of data where values in a matrix are represented as colors.</a:t>
            </a:r>
            <a:endParaRPr lang="en-US">
              <a:latin typeface="Calibri"/>
              <a:ea typeface="Calibri"/>
              <a:cs typeface="Calibri"/>
            </a:endParaRPr>
          </a:p>
        </p:txBody>
      </p:sp>
      <p:pic>
        <p:nvPicPr>
          <p:cNvPr id="3" name="Picture 2" descr="A diagram of a heatmap&#10;&#10;Description automatically generated">
            <a:extLst>
              <a:ext uri="{FF2B5EF4-FFF2-40B4-BE49-F238E27FC236}">
                <a16:creationId xmlns:a16="http://schemas.microsoft.com/office/drawing/2014/main" id="{A7CCF9E0-BCB8-DDD6-A522-FD9556728E34}"/>
              </a:ext>
            </a:extLst>
          </p:cNvPr>
          <p:cNvPicPr>
            <a:picLocks noChangeAspect="1"/>
          </p:cNvPicPr>
          <p:nvPr/>
        </p:nvPicPr>
        <p:blipFill>
          <a:blip r:embed="rId2"/>
          <a:stretch>
            <a:fillRect/>
          </a:stretch>
        </p:blipFill>
        <p:spPr>
          <a:xfrm>
            <a:off x="5135100" y="368300"/>
            <a:ext cx="6925600" cy="6108700"/>
          </a:xfrm>
          <a:prstGeom prst="rect">
            <a:avLst/>
          </a:prstGeom>
        </p:spPr>
      </p:pic>
    </p:spTree>
    <p:extLst>
      <p:ext uri="{BB962C8B-B14F-4D97-AF65-F5344CB8AC3E}">
        <p14:creationId xmlns:p14="http://schemas.microsoft.com/office/powerpoint/2010/main" val="3245295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C942907-F174-D00C-50BB-73B17B31B5F1}"/>
              </a:ext>
            </a:extLst>
          </p:cNvPr>
          <p:cNvSpPr txBox="1"/>
          <p:nvPr/>
        </p:nvSpPr>
        <p:spPr>
          <a:xfrm>
            <a:off x="316785" y="1081622"/>
            <a:ext cx="4390868" cy="35548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a:latin typeface="Calibri"/>
                <a:ea typeface="Calibri"/>
                <a:cs typeface="Calibri"/>
              </a:rPr>
              <a:t>We used "</a:t>
            </a:r>
            <a:r>
              <a:rPr lang="en-US" sz="2500" i="1" err="1">
                <a:latin typeface="Calibri"/>
                <a:ea typeface="Calibri"/>
                <a:cs typeface="Calibri"/>
              </a:rPr>
              <a:t>pairplot</a:t>
            </a:r>
            <a:r>
              <a:rPr lang="en-US" sz="2500">
                <a:latin typeface="Calibri"/>
                <a:ea typeface="Calibri"/>
                <a:cs typeface="Calibri"/>
              </a:rPr>
              <a:t>" function for data visualization. It displays pairwise relationship between different features in the dataset. We set "</a:t>
            </a:r>
            <a:r>
              <a:rPr lang="en-US" sz="2500" i="1">
                <a:latin typeface="Calibri"/>
                <a:ea typeface="Calibri"/>
                <a:cs typeface="Calibri"/>
              </a:rPr>
              <a:t>hue</a:t>
            </a:r>
            <a:r>
              <a:rPr lang="en-US" sz="2500">
                <a:latin typeface="Calibri"/>
                <a:ea typeface="Calibri"/>
                <a:cs typeface="Calibri"/>
              </a:rPr>
              <a:t>" parameter to "</a:t>
            </a:r>
            <a:r>
              <a:rPr lang="en-US" sz="2500" i="1">
                <a:latin typeface="Calibri"/>
                <a:ea typeface="Calibri"/>
                <a:cs typeface="Calibri"/>
              </a:rPr>
              <a:t>smoker</a:t>
            </a:r>
            <a:r>
              <a:rPr lang="en-US" sz="2500">
                <a:latin typeface="Calibri"/>
                <a:ea typeface="Calibri"/>
                <a:cs typeface="Calibri"/>
              </a:rPr>
              <a:t>" to visualize how smoking habits affects these relationships, for deeper insights into the data .</a:t>
            </a:r>
          </a:p>
        </p:txBody>
      </p:sp>
      <p:sp>
        <p:nvSpPr>
          <p:cNvPr id="9" name="TextBox 8">
            <a:extLst>
              <a:ext uri="{FF2B5EF4-FFF2-40B4-BE49-F238E27FC236}">
                <a16:creationId xmlns:a16="http://schemas.microsoft.com/office/drawing/2014/main" id="{0FC80117-B02E-0539-2A34-7CCC69D6D1E4}"/>
              </a:ext>
            </a:extLst>
          </p:cNvPr>
          <p:cNvSpPr txBox="1"/>
          <p:nvPr/>
        </p:nvSpPr>
        <p:spPr>
          <a:xfrm>
            <a:off x="315842" y="4850587"/>
            <a:ext cx="4386132"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500">
                <a:latin typeface="Calibri"/>
                <a:ea typeface="Calibri"/>
                <a:cs typeface="Calibri"/>
              </a:rPr>
              <a:t>Orange: </a:t>
            </a:r>
            <a:r>
              <a:rPr lang="en-US" sz="2500">
                <a:solidFill>
                  <a:schemeClr val="accent6"/>
                </a:solidFill>
                <a:latin typeface="Calibri"/>
                <a:ea typeface="Calibri"/>
                <a:cs typeface="Calibri"/>
              </a:rPr>
              <a:t>Smoker</a:t>
            </a:r>
          </a:p>
          <a:p>
            <a:pPr marL="342900" indent="-342900">
              <a:buFont typeface="Arial"/>
              <a:buChar char="•"/>
            </a:pPr>
            <a:r>
              <a:rPr lang="en-US" sz="2500">
                <a:latin typeface="Calibri"/>
                <a:ea typeface="Calibri"/>
                <a:cs typeface="Calibri"/>
              </a:rPr>
              <a:t>Blue: </a:t>
            </a:r>
            <a:r>
              <a:rPr lang="en-US" sz="2500">
                <a:solidFill>
                  <a:schemeClr val="accent2"/>
                </a:solidFill>
                <a:latin typeface="Calibri"/>
                <a:ea typeface="Calibri"/>
                <a:cs typeface="Calibri"/>
              </a:rPr>
              <a:t>Non-Smoker</a:t>
            </a:r>
          </a:p>
        </p:txBody>
      </p:sp>
      <p:pic>
        <p:nvPicPr>
          <p:cNvPr id="4" name="Content Placeholder 3" descr="A screenshot of a graph&#10;&#10;Description automatically generated">
            <a:extLst>
              <a:ext uri="{FF2B5EF4-FFF2-40B4-BE49-F238E27FC236}">
                <a16:creationId xmlns:a16="http://schemas.microsoft.com/office/drawing/2014/main" id="{D705F71F-A609-85B7-EA77-EB6F8D9F9A64}"/>
              </a:ext>
            </a:extLst>
          </p:cNvPr>
          <p:cNvPicPr>
            <a:picLocks noGrp="1" noChangeAspect="1"/>
          </p:cNvPicPr>
          <p:nvPr>
            <p:ph idx="1"/>
          </p:nvPr>
        </p:nvPicPr>
        <p:blipFill>
          <a:blip r:embed="rId2"/>
          <a:stretch>
            <a:fillRect/>
          </a:stretch>
        </p:blipFill>
        <p:spPr>
          <a:xfrm>
            <a:off x="5121774" y="71967"/>
            <a:ext cx="6961779" cy="6722533"/>
          </a:xfrm>
        </p:spPr>
      </p:pic>
    </p:spTree>
    <p:extLst>
      <p:ext uri="{BB962C8B-B14F-4D97-AF65-F5344CB8AC3E}">
        <p14:creationId xmlns:p14="http://schemas.microsoft.com/office/powerpoint/2010/main" val="3807047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D8158-1103-35F0-97DA-040C309AABF1}"/>
              </a:ext>
            </a:extLst>
          </p:cNvPr>
          <p:cNvSpPr>
            <a:spLocks noGrp="1"/>
          </p:cNvSpPr>
          <p:nvPr>
            <p:ph type="title"/>
          </p:nvPr>
        </p:nvSpPr>
        <p:spPr>
          <a:xfrm>
            <a:off x="685801" y="254000"/>
            <a:ext cx="10131425" cy="1456267"/>
          </a:xfrm>
        </p:spPr>
        <p:txBody>
          <a:bodyPr>
            <a:normAutofit/>
          </a:bodyPr>
          <a:lstStyle/>
          <a:p>
            <a:pPr algn="ctr"/>
            <a:r>
              <a:rPr lang="en-US" sz="4400" b="1" dirty="0">
                <a:cs typeface="Calibri Light"/>
              </a:rPr>
              <a:t>Dimensionality Reduction</a:t>
            </a:r>
          </a:p>
        </p:txBody>
      </p:sp>
      <p:sp>
        <p:nvSpPr>
          <p:cNvPr id="3" name="Content Placeholder 2">
            <a:extLst>
              <a:ext uri="{FF2B5EF4-FFF2-40B4-BE49-F238E27FC236}">
                <a16:creationId xmlns:a16="http://schemas.microsoft.com/office/drawing/2014/main" id="{84FACC66-8DBA-8209-AD86-C31FD4A9F659}"/>
              </a:ext>
            </a:extLst>
          </p:cNvPr>
          <p:cNvSpPr>
            <a:spLocks noGrp="1"/>
          </p:cNvSpPr>
          <p:nvPr>
            <p:ph idx="1"/>
          </p:nvPr>
        </p:nvSpPr>
        <p:spPr>
          <a:xfrm>
            <a:off x="685801" y="2078567"/>
            <a:ext cx="4581525" cy="3712633"/>
          </a:xfrm>
        </p:spPr>
        <p:txBody>
          <a:bodyPr/>
          <a:lstStyle/>
          <a:p>
            <a:r>
              <a:rPr lang="en-US" sz="2000">
                <a:ea typeface="+mn-lt"/>
                <a:cs typeface="+mn-lt"/>
              </a:rPr>
              <a:t>We used Principal Component Analysis (PCA) for dimensionality reduction to visualize the high-dimensional dataset in a two-dimensional space.</a:t>
            </a:r>
          </a:p>
          <a:p>
            <a:pPr>
              <a:buClr>
                <a:srgbClr val="FFFFFF"/>
              </a:buClr>
            </a:pPr>
            <a:r>
              <a:rPr lang="en-US" sz="2000">
                <a:ea typeface="+mn-lt"/>
                <a:cs typeface="+mn-lt"/>
              </a:rPr>
              <a:t>PCA helps us identify patterns and relationships in the data by transforming the original features into a set of orthogonal principal components while preserving the maximum variance</a:t>
            </a:r>
            <a:endParaRPr lang="en-US" sz="2000">
              <a:cs typeface="Calibri"/>
            </a:endParaRPr>
          </a:p>
          <a:p>
            <a:pPr>
              <a:buClr>
                <a:srgbClr val="FFFFFF"/>
              </a:buClr>
            </a:pPr>
            <a:endParaRPr lang="en-US" sz="2000">
              <a:cs typeface="Calibri"/>
            </a:endParaRPr>
          </a:p>
        </p:txBody>
      </p:sp>
      <p:pic>
        <p:nvPicPr>
          <p:cNvPr id="4" name="Picture 3" descr="A diagram of a principal component analysis&#10;&#10;Description automatically generated">
            <a:extLst>
              <a:ext uri="{FF2B5EF4-FFF2-40B4-BE49-F238E27FC236}">
                <a16:creationId xmlns:a16="http://schemas.microsoft.com/office/drawing/2014/main" id="{C1E5E34F-8195-E818-12DD-F299F6563951}"/>
              </a:ext>
            </a:extLst>
          </p:cNvPr>
          <p:cNvPicPr>
            <a:picLocks noChangeAspect="1"/>
          </p:cNvPicPr>
          <p:nvPr/>
        </p:nvPicPr>
        <p:blipFill>
          <a:blip r:embed="rId2"/>
          <a:stretch>
            <a:fillRect/>
          </a:stretch>
        </p:blipFill>
        <p:spPr>
          <a:xfrm>
            <a:off x="5481638" y="1522412"/>
            <a:ext cx="6562725" cy="5210175"/>
          </a:xfrm>
          <a:prstGeom prst="rect">
            <a:avLst/>
          </a:prstGeom>
        </p:spPr>
      </p:pic>
    </p:spTree>
    <p:extLst>
      <p:ext uri="{BB962C8B-B14F-4D97-AF65-F5344CB8AC3E}">
        <p14:creationId xmlns:p14="http://schemas.microsoft.com/office/powerpoint/2010/main" val="3676182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707BA-2723-8FB5-8994-F2CA6B4D1C78}"/>
              </a:ext>
            </a:extLst>
          </p:cNvPr>
          <p:cNvSpPr>
            <a:spLocks noGrp="1"/>
          </p:cNvSpPr>
          <p:nvPr>
            <p:ph type="title"/>
          </p:nvPr>
        </p:nvSpPr>
        <p:spPr>
          <a:xfrm>
            <a:off x="1029238" y="545206"/>
            <a:ext cx="10131425" cy="1456267"/>
          </a:xfrm>
        </p:spPr>
        <p:txBody>
          <a:bodyPr>
            <a:normAutofit/>
          </a:bodyPr>
          <a:lstStyle/>
          <a:p>
            <a:pPr algn="ctr"/>
            <a:r>
              <a:rPr lang="en-US" sz="4400" b="1" dirty="0">
                <a:cs typeface="Calibri Light"/>
              </a:rPr>
              <a:t>Model Building</a:t>
            </a:r>
            <a:endParaRPr lang="en-US"/>
          </a:p>
        </p:txBody>
      </p:sp>
      <p:sp>
        <p:nvSpPr>
          <p:cNvPr id="3" name="Content Placeholder 2">
            <a:extLst>
              <a:ext uri="{FF2B5EF4-FFF2-40B4-BE49-F238E27FC236}">
                <a16:creationId xmlns:a16="http://schemas.microsoft.com/office/drawing/2014/main" id="{098373F3-8651-5D8D-DC96-EB98BAE3035A}"/>
              </a:ext>
            </a:extLst>
          </p:cNvPr>
          <p:cNvSpPr>
            <a:spLocks noGrp="1"/>
          </p:cNvSpPr>
          <p:nvPr>
            <p:ph idx="1"/>
          </p:nvPr>
        </p:nvSpPr>
        <p:spPr/>
        <p:txBody>
          <a:bodyPr/>
          <a:lstStyle/>
          <a:p>
            <a:r>
              <a:rPr lang="en-US" sz="2800" dirty="0">
                <a:cs typeface="Calibri"/>
              </a:rPr>
              <a:t>We have trained five models as follows:</a:t>
            </a:r>
          </a:p>
          <a:p>
            <a:pPr lvl="1">
              <a:buClr>
                <a:srgbClr val="FFFFFF"/>
              </a:buClr>
              <a:buFont typeface="Courier New"/>
              <a:buChar char="o"/>
            </a:pPr>
            <a:r>
              <a:rPr lang="en-US" sz="2400" dirty="0">
                <a:ea typeface="+mn-lt"/>
                <a:cs typeface="+mn-lt"/>
              </a:rPr>
              <a:t>Gradient Boosting Regressor</a:t>
            </a:r>
          </a:p>
          <a:p>
            <a:pPr lvl="1">
              <a:buClr>
                <a:srgbClr val="FFFFFF"/>
              </a:buClr>
              <a:buFont typeface="Courier New"/>
              <a:buChar char="o"/>
            </a:pPr>
            <a:r>
              <a:rPr lang="en-US" sz="2400" dirty="0">
                <a:ea typeface="+mn-lt"/>
                <a:cs typeface="+mn-lt"/>
              </a:rPr>
              <a:t>Decision Tree Regressor</a:t>
            </a:r>
          </a:p>
          <a:p>
            <a:pPr lvl="1">
              <a:buClr>
                <a:srgbClr val="FFFFFF"/>
              </a:buClr>
              <a:buFont typeface="Courier New"/>
              <a:buChar char="o"/>
            </a:pPr>
            <a:r>
              <a:rPr lang="en-US" sz="2400" dirty="0">
                <a:ea typeface="+mn-lt"/>
                <a:cs typeface="+mn-lt"/>
              </a:rPr>
              <a:t>Random Forest Regressor</a:t>
            </a:r>
          </a:p>
          <a:p>
            <a:pPr lvl="1">
              <a:buClr>
                <a:srgbClr val="FFFFFF"/>
              </a:buClr>
              <a:buFont typeface="Courier New"/>
              <a:buChar char="o"/>
            </a:pPr>
            <a:r>
              <a:rPr lang="en-US" sz="2400" dirty="0">
                <a:ea typeface="+mn-lt"/>
                <a:cs typeface="+mn-lt"/>
              </a:rPr>
              <a:t>Linear Regression</a:t>
            </a:r>
          </a:p>
          <a:p>
            <a:pPr lvl="1">
              <a:buClr>
                <a:srgbClr val="FFFFFF"/>
              </a:buClr>
              <a:buFont typeface="Courier New"/>
              <a:buChar char="o"/>
            </a:pPr>
            <a:r>
              <a:rPr lang="en-US" sz="2400" dirty="0">
                <a:cs typeface="Calibri"/>
              </a:rPr>
              <a:t>Artificial Neural Network (ANN)</a:t>
            </a:r>
          </a:p>
          <a:p>
            <a:pPr lvl="1">
              <a:buClr>
                <a:srgbClr val="FFFFFF"/>
              </a:buClr>
              <a:buFont typeface="Courier New"/>
              <a:buChar char="o"/>
            </a:pPr>
            <a:endParaRPr lang="en-US" sz="2400" dirty="0">
              <a:cs typeface="Calibri"/>
            </a:endParaRPr>
          </a:p>
        </p:txBody>
      </p:sp>
    </p:spTree>
    <p:extLst>
      <p:ext uri="{BB962C8B-B14F-4D97-AF65-F5344CB8AC3E}">
        <p14:creationId xmlns:p14="http://schemas.microsoft.com/office/powerpoint/2010/main" val="4191819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0C883-76DC-69A4-B936-20A37A47DDD7}"/>
              </a:ext>
            </a:extLst>
          </p:cNvPr>
          <p:cNvSpPr>
            <a:spLocks noGrp="1"/>
          </p:cNvSpPr>
          <p:nvPr>
            <p:ph type="title"/>
          </p:nvPr>
        </p:nvSpPr>
        <p:spPr>
          <a:xfrm>
            <a:off x="1029238" y="384220"/>
            <a:ext cx="10131425" cy="1456267"/>
          </a:xfrm>
        </p:spPr>
        <p:txBody>
          <a:bodyPr>
            <a:normAutofit/>
          </a:bodyPr>
          <a:lstStyle/>
          <a:p>
            <a:pPr algn="ctr"/>
            <a:r>
              <a:rPr lang="en-US" sz="4400" b="1" dirty="0">
                <a:latin typeface="Calibri"/>
                <a:cs typeface="Calibri"/>
              </a:rPr>
              <a:t>Decision Tree Regressor</a:t>
            </a:r>
            <a:endParaRPr lang="en-US" sz="4400" b="1">
              <a:cs typeface="Calibri Light"/>
            </a:endParaRPr>
          </a:p>
        </p:txBody>
      </p:sp>
      <p:sp>
        <p:nvSpPr>
          <p:cNvPr id="3" name="Content Placeholder 2">
            <a:extLst>
              <a:ext uri="{FF2B5EF4-FFF2-40B4-BE49-F238E27FC236}">
                <a16:creationId xmlns:a16="http://schemas.microsoft.com/office/drawing/2014/main" id="{86073301-3407-ADC8-BC47-16072CC58A72}"/>
              </a:ext>
            </a:extLst>
          </p:cNvPr>
          <p:cNvSpPr>
            <a:spLocks noGrp="1"/>
          </p:cNvSpPr>
          <p:nvPr>
            <p:ph idx="1"/>
          </p:nvPr>
        </p:nvSpPr>
        <p:spPr>
          <a:xfrm>
            <a:off x="7455196" y="1831951"/>
            <a:ext cx="4203774" cy="3649133"/>
          </a:xfrm>
        </p:spPr>
        <p:txBody>
          <a:bodyPr vert="horz" lIns="91440" tIns="45720" rIns="91440" bIns="45720" rtlCol="0" anchor="ctr">
            <a:noAutofit/>
          </a:bodyPr>
          <a:lstStyle/>
          <a:p>
            <a:pPr>
              <a:buAutoNum type="arabicPeriod"/>
            </a:pPr>
            <a:r>
              <a:rPr lang="en-US" sz="1400">
                <a:solidFill>
                  <a:srgbClr val="6A9955"/>
                </a:solidFill>
                <a:latin typeface="Consolas"/>
                <a:cs typeface="Calibri"/>
              </a:rPr>
              <a:t># Decision Tree Regressor</a:t>
            </a:r>
            <a:endParaRPr lang="en-US" sz="1400">
              <a:latin typeface="Consolas"/>
              <a:cs typeface="Calibri"/>
            </a:endParaRPr>
          </a:p>
          <a:p>
            <a:pPr>
              <a:buClr>
                <a:srgbClr val="FFFFFF"/>
              </a:buClr>
              <a:buAutoNum type="arabicPeriod"/>
            </a:pPr>
            <a:r>
              <a:rPr lang="en-US" sz="1400" err="1">
                <a:solidFill>
                  <a:srgbClr val="CCCCCC"/>
                </a:solidFill>
                <a:latin typeface="Consolas"/>
                <a:cs typeface="Calibri"/>
              </a:rPr>
              <a:t>dt_model</a:t>
            </a:r>
            <a:r>
              <a:rPr lang="en-US" sz="1400">
                <a:solidFill>
                  <a:srgbClr val="CCCCCC"/>
                </a:solidFill>
                <a:latin typeface="Consolas"/>
                <a:cs typeface="Calibri"/>
              </a:rPr>
              <a:t> </a:t>
            </a:r>
            <a:r>
              <a:rPr lang="en-US" sz="1400">
                <a:solidFill>
                  <a:srgbClr val="D4D4D4"/>
                </a:solidFill>
                <a:latin typeface="Consolas"/>
                <a:cs typeface="Calibri"/>
              </a:rPr>
              <a:t>=</a:t>
            </a:r>
            <a:r>
              <a:rPr lang="en-US" sz="1400">
                <a:solidFill>
                  <a:srgbClr val="CCCCCC"/>
                </a:solidFill>
                <a:latin typeface="Consolas"/>
                <a:cs typeface="Calibri"/>
              </a:rPr>
              <a:t> </a:t>
            </a:r>
            <a:r>
              <a:rPr lang="en-US" sz="1400" err="1">
                <a:solidFill>
                  <a:srgbClr val="CCCCCC"/>
                </a:solidFill>
                <a:latin typeface="Consolas"/>
                <a:cs typeface="Calibri"/>
              </a:rPr>
              <a:t>DecisionTreeRegressor</a:t>
            </a:r>
            <a:r>
              <a:rPr lang="en-US" sz="1400">
                <a:solidFill>
                  <a:srgbClr val="CCCCCC"/>
                </a:solidFill>
                <a:latin typeface="Consolas"/>
                <a:cs typeface="Calibri"/>
              </a:rPr>
              <a:t>()</a:t>
            </a:r>
            <a:endParaRPr lang="en-US" sz="1400">
              <a:latin typeface="Consolas"/>
              <a:cs typeface="Calibri" panose="020F0502020204030204"/>
            </a:endParaRPr>
          </a:p>
          <a:p>
            <a:pPr>
              <a:buClr>
                <a:srgbClr val="FFFFFF"/>
              </a:buClr>
              <a:buAutoNum type="arabicPeriod"/>
            </a:pPr>
            <a:r>
              <a:rPr lang="en-US" sz="1400" err="1">
                <a:solidFill>
                  <a:srgbClr val="CCCCCC"/>
                </a:solidFill>
                <a:latin typeface="Consolas"/>
                <a:cs typeface="Calibri"/>
              </a:rPr>
              <a:t>dt_model.fit</a:t>
            </a:r>
            <a:r>
              <a:rPr lang="en-US" sz="1400">
                <a:solidFill>
                  <a:srgbClr val="CCCCCC"/>
                </a:solidFill>
                <a:latin typeface="Consolas"/>
                <a:cs typeface="Calibri"/>
              </a:rPr>
              <a:t>(</a:t>
            </a:r>
            <a:r>
              <a:rPr lang="en-US" sz="1400" err="1">
                <a:solidFill>
                  <a:srgbClr val="CCCCCC"/>
                </a:solidFill>
                <a:latin typeface="Consolas"/>
                <a:cs typeface="Calibri"/>
              </a:rPr>
              <a:t>X_train</a:t>
            </a:r>
            <a:r>
              <a:rPr lang="en-US" sz="1400">
                <a:solidFill>
                  <a:srgbClr val="CCCCCC"/>
                </a:solidFill>
                <a:latin typeface="Consolas"/>
                <a:cs typeface="Calibri"/>
              </a:rPr>
              <a:t>, </a:t>
            </a:r>
            <a:r>
              <a:rPr lang="en-US" sz="1400" err="1">
                <a:solidFill>
                  <a:srgbClr val="CCCCCC"/>
                </a:solidFill>
                <a:latin typeface="Consolas"/>
                <a:cs typeface="Calibri"/>
              </a:rPr>
              <a:t>y_train</a:t>
            </a:r>
            <a:r>
              <a:rPr lang="en-US" sz="1400">
                <a:solidFill>
                  <a:srgbClr val="CCCCCC"/>
                </a:solidFill>
                <a:latin typeface="Consolas"/>
                <a:cs typeface="Calibri"/>
              </a:rPr>
              <a:t>)</a:t>
            </a:r>
            <a:endParaRPr lang="en-US" sz="1400">
              <a:latin typeface="Consolas"/>
              <a:cs typeface="Calibri" panose="020F0502020204030204"/>
            </a:endParaRPr>
          </a:p>
          <a:p>
            <a:pPr>
              <a:buClr>
                <a:srgbClr val="FFFFFF"/>
              </a:buClr>
              <a:buAutoNum type="arabicPeriod"/>
            </a:pPr>
            <a:r>
              <a:rPr lang="en-US" sz="1400">
                <a:solidFill>
                  <a:srgbClr val="6A9955"/>
                </a:solidFill>
                <a:latin typeface="Consolas"/>
                <a:cs typeface="Calibri"/>
              </a:rPr>
              <a:t># Model Testing</a:t>
            </a:r>
            <a:endParaRPr lang="en-US" sz="1400">
              <a:latin typeface="Consolas"/>
              <a:cs typeface="Calibri" panose="020F0502020204030204"/>
            </a:endParaRPr>
          </a:p>
          <a:p>
            <a:pPr>
              <a:buClr>
                <a:srgbClr val="FFFFFF"/>
              </a:buClr>
              <a:buAutoNum type="arabicPeriod"/>
            </a:pPr>
            <a:r>
              <a:rPr lang="en-US" sz="1400" err="1">
                <a:solidFill>
                  <a:srgbClr val="CCCCCC"/>
                </a:solidFill>
                <a:latin typeface="Consolas"/>
                <a:cs typeface="Calibri"/>
              </a:rPr>
              <a:t>y_pred_dt</a:t>
            </a:r>
            <a:r>
              <a:rPr lang="en-US" sz="1400">
                <a:solidFill>
                  <a:srgbClr val="CCCCCC"/>
                </a:solidFill>
                <a:latin typeface="Consolas"/>
                <a:cs typeface="Calibri"/>
              </a:rPr>
              <a:t> </a:t>
            </a:r>
            <a:r>
              <a:rPr lang="en-US" sz="1400">
                <a:solidFill>
                  <a:srgbClr val="D4D4D4"/>
                </a:solidFill>
                <a:latin typeface="Consolas"/>
                <a:cs typeface="Calibri"/>
              </a:rPr>
              <a:t>=</a:t>
            </a:r>
            <a:r>
              <a:rPr lang="en-US" sz="1400">
                <a:solidFill>
                  <a:srgbClr val="CCCCCC"/>
                </a:solidFill>
                <a:latin typeface="Consolas"/>
                <a:cs typeface="Calibri"/>
              </a:rPr>
              <a:t> </a:t>
            </a:r>
            <a:r>
              <a:rPr lang="en-US" sz="1400" err="1">
                <a:solidFill>
                  <a:srgbClr val="CCCCCC"/>
                </a:solidFill>
                <a:latin typeface="Consolas"/>
                <a:cs typeface="Calibri"/>
              </a:rPr>
              <a:t>dt_model.predict</a:t>
            </a:r>
            <a:r>
              <a:rPr lang="en-US" sz="1400">
                <a:solidFill>
                  <a:srgbClr val="CCCCCC"/>
                </a:solidFill>
                <a:latin typeface="Consolas"/>
                <a:cs typeface="Calibri"/>
              </a:rPr>
              <a:t>(</a:t>
            </a:r>
            <a:r>
              <a:rPr lang="en-US" sz="1400" err="1">
                <a:solidFill>
                  <a:srgbClr val="CCCCCC"/>
                </a:solidFill>
                <a:latin typeface="Consolas"/>
                <a:cs typeface="Calibri"/>
              </a:rPr>
              <a:t>X_test</a:t>
            </a:r>
            <a:r>
              <a:rPr lang="en-US" sz="1400">
                <a:solidFill>
                  <a:srgbClr val="CCCCCC"/>
                </a:solidFill>
                <a:latin typeface="Consolas"/>
                <a:cs typeface="Calibri"/>
              </a:rPr>
              <a:t>)</a:t>
            </a:r>
          </a:p>
          <a:p>
            <a:pPr>
              <a:buClr>
                <a:srgbClr val="FFFFFF"/>
              </a:buClr>
              <a:buAutoNum type="arabicPeriod"/>
            </a:pPr>
            <a:endParaRPr lang="en-US" sz="1400">
              <a:solidFill>
                <a:srgbClr val="CCCCCC"/>
              </a:solidFill>
              <a:latin typeface="Consolas"/>
              <a:cs typeface="Calibri"/>
            </a:endParaRPr>
          </a:p>
          <a:p>
            <a:pPr>
              <a:buClr>
                <a:srgbClr val="FFFFFF"/>
              </a:buClr>
              <a:buAutoNum type="arabicPeriod"/>
            </a:pPr>
            <a:r>
              <a:rPr lang="en-US" sz="1400">
                <a:solidFill>
                  <a:srgbClr val="CCCCCC"/>
                </a:solidFill>
                <a:latin typeface="Consolas"/>
                <a:cs typeface="Calibri"/>
              </a:rPr>
              <a:t>Output</a:t>
            </a:r>
          </a:p>
          <a:p>
            <a:pPr>
              <a:buClr>
                <a:srgbClr val="FFFFFF"/>
              </a:buClr>
              <a:buAutoNum type="arabicPeriod"/>
            </a:pPr>
            <a:r>
              <a:rPr lang="en-US" sz="1400">
                <a:solidFill>
                  <a:srgbClr val="CCCCCC"/>
                </a:solidFill>
                <a:latin typeface="Consolas"/>
                <a:cs typeface="Calibri"/>
              </a:rPr>
              <a:t>Model Evaluation: Decision Tree Regressor: Mean Squared Error: 44707427.82906008 R-squared: 0.7120271015693234</a:t>
            </a:r>
          </a:p>
        </p:txBody>
      </p:sp>
      <p:sp>
        <p:nvSpPr>
          <p:cNvPr id="4" name="TextBox 3">
            <a:extLst>
              <a:ext uri="{FF2B5EF4-FFF2-40B4-BE49-F238E27FC236}">
                <a16:creationId xmlns:a16="http://schemas.microsoft.com/office/drawing/2014/main" id="{913EB67C-69A9-B0B3-8EF2-BA5546A29459}"/>
              </a:ext>
            </a:extLst>
          </p:cNvPr>
          <p:cNvSpPr txBox="1"/>
          <p:nvPr/>
        </p:nvSpPr>
        <p:spPr>
          <a:xfrm>
            <a:off x="693331" y="2060058"/>
            <a:ext cx="5387162"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A Decision Tree is a non-parametric supervised learning method used for regression and classification tasks. It partitions the feature space into segments based on feature values, aiming to minimize impurity or maximize information gain at each node, resulting in a hierarchical structure resembling a tree.</a:t>
            </a:r>
          </a:p>
          <a:p>
            <a:endParaRPr lang="en-US">
              <a:cs typeface="Calibri"/>
            </a:endParaRPr>
          </a:p>
          <a:p>
            <a:r>
              <a:rPr lang="en-US">
                <a:ea typeface="+mn-lt"/>
                <a:cs typeface="+mn-lt"/>
              </a:rPr>
              <a:t>The code implements a Decision Tree Regressor model using scikit-learn, fitting it to the training data (</a:t>
            </a:r>
            <a:r>
              <a:rPr lang="en-US" err="1">
                <a:ea typeface="+mn-lt"/>
                <a:cs typeface="+mn-lt"/>
              </a:rPr>
              <a:t>X_train</a:t>
            </a:r>
            <a:r>
              <a:rPr lang="en-US">
                <a:ea typeface="+mn-lt"/>
                <a:cs typeface="+mn-lt"/>
              </a:rPr>
              <a:t>, </a:t>
            </a:r>
            <a:r>
              <a:rPr lang="en-US" err="1">
                <a:ea typeface="+mn-lt"/>
                <a:cs typeface="+mn-lt"/>
              </a:rPr>
              <a:t>y_train</a:t>
            </a:r>
            <a:r>
              <a:rPr lang="en-US">
                <a:ea typeface="+mn-lt"/>
                <a:cs typeface="+mn-lt"/>
              </a:rPr>
              <a:t>) and predicting the target variable (insurance expenses) for the test data (</a:t>
            </a:r>
            <a:r>
              <a:rPr lang="en-US" err="1">
                <a:ea typeface="+mn-lt"/>
                <a:cs typeface="+mn-lt"/>
              </a:rPr>
              <a:t>X_test</a:t>
            </a:r>
            <a:r>
              <a:rPr lang="en-US">
                <a:ea typeface="+mn-lt"/>
                <a:cs typeface="+mn-lt"/>
              </a:rPr>
              <a:t>)</a:t>
            </a:r>
            <a:endParaRPr lang="en-US"/>
          </a:p>
        </p:txBody>
      </p:sp>
    </p:spTree>
    <p:extLst>
      <p:ext uri="{BB962C8B-B14F-4D97-AF65-F5344CB8AC3E}">
        <p14:creationId xmlns:p14="http://schemas.microsoft.com/office/powerpoint/2010/main" val="3881471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627E1-BCC8-CAAA-85C0-5ACD2F7009E9}"/>
              </a:ext>
            </a:extLst>
          </p:cNvPr>
          <p:cNvSpPr>
            <a:spLocks noGrp="1"/>
          </p:cNvSpPr>
          <p:nvPr>
            <p:ph type="title"/>
          </p:nvPr>
        </p:nvSpPr>
        <p:spPr>
          <a:xfrm>
            <a:off x="428224" y="491544"/>
            <a:ext cx="11333452" cy="1456267"/>
          </a:xfrm>
        </p:spPr>
        <p:txBody>
          <a:bodyPr>
            <a:normAutofit/>
          </a:bodyPr>
          <a:lstStyle/>
          <a:p>
            <a:pPr algn="ctr"/>
            <a:r>
              <a:rPr lang="en-US" sz="4400" b="1" dirty="0">
                <a:cs typeface="Calibri Light"/>
              </a:rPr>
              <a:t>Hyperparameter tuning for decision tree </a:t>
            </a:r>
            <a:endParaRPr lang="en-US" sz="4400">
              <a:cs typeface="Calibri Light"/>
            </a:endParaRPr>
          </a:p>
        </p:txBody>
      </p:sp>
      <p:sp>
        <p:nvSpPr>
          <p:cNvPr id="3" name="Content Placeholder 2">
            <a:extLst>
              <a:ext uri="{FF2B5EF4-FFF2-40B4-BE49-F238E27FC236}">
                <a16:creationId xmlns:a16="http://schemas.microsoft.com/office/drawing/2014/main" id="{DFE6AB96-854A-8BC6-6E00-B3CEBD28A7E4}"/>
              </a:ext>
            </a:extLst>
          </p:cNvPr>
          <p:cNvSpPr>
            <a:spLocks noGrp="1"/>
          </p:cNvSpPr>
          <p:nvPr>
            <p:ph idx="1"/>
          </p:nvPr>
        </p:nvSpPr>
        <p:spPr>
          <a:xfrm>
            <a:off x="6093798" y="2296527"/>
            <a:ext cx="5639887" cy="3700619"/>
          </a:xfrm>
        </p:spPr>
        <p:txBody>
          <a:bodyPr vert="horz" lIns="91440" tIns="45720" rIns="91440" bIns="45720" rtlCol="0" anchor="ctr">
            <a:noAutofit/>
          </a:bodyPr>
          <a:lstStyle/>
          <a:p>
            <a:pPr>
              <a:buAutoNum type="arabicPeriod"/>
            </a:pPr>
            <a:r>
              <a:rPr lang="en-US" sz="1400" dirty="0">
                <a:solidFill>
                  <a:srgbClr val="6A9955"/>
                </a:solidFill>
                <a:latin typeface="Consolas"/>
                <a:cs typeface="Calibri"/>
              </a:rPr>
              <a:t># Initialize Decision Tree Regressor</a:t>
            </a:r>
            <a:endParaRPr lang="en-US" sz="1400">
              <a:cs typeface="Calibri"/>
            </a:endParaRPr>
          </a:p>
          <a:p>
            <a:pPr>
              <a:buClr>
                <a:srgbClr val="FFFFFF"/>
              </a:buClr>
              <a:buAutoNum type="arabicPeriod"/>
            </a:pPr>
            <a:r>
              <a:rPr lang="en-US" sz="1400" dirty="0" err="1">
                <a:solidFill>
                  <a:srgbClr val="CCCCCC"/>
                </a:solidFill>
                <a:latin typeface="Consolas"/>
                <a:cs typeface="Calibri"/>
              </a:rPr>
              <a:t>dt_model</a:t>
            </a:r>
            <a:r>
              <a:rPr lang="en-US" sz="1400" dirty="0">
                <a:solidFill>
                  <a:srgbClr val="CCCCCC"/>
                </a:solidFill>
                <a:latin typeface="Consolas"/>
                <a:cs typeface="Calibri"/>
              </a:rPr>
              <a:t> </a:t>
            </a:r>
            <a:r>
              <a:rPr lang="en-US" sz="1400" dirty="0">
                <a:solidFill>
                  <a:srgbClr val="D4D4D4"/>
                </a:solidFill>
                <a:latin typeface="Consolas"/>
                <a:cs typeface="Calibri"/>
              </a:rPr>
              <a:t>=</a:t>
            </a:r>
            <a:r>
              <a:rPr lang="en-US" sz="1400" dirty="0">
                <a:solidFill>
                  <a:srgbClr val="CCCCCC"/>
                </a:solidFill>
                <a:latin typeface="Consolas"/>
                <a:cs typeface="Calibri"/>
              </a:rPr>
              <a:t> </a:t>
            </a:r>
            <a:r>
              <a:rPr lang="en-US" sz="1400" dirty="0" err="1">
                <a:solidFill>
                  <a:srgbClr val="CCCCCC"/>
                </a:solidFill>
                <a:latin typeface="Consolas"/>
                <a:cs typeface="Calibri"/>
              </a:rPr>
              <a:t>DecisionTreeRegressor</a:t>
            </a:r>
            <a:r>
              <a:rPr lang="en-US" sz="1400" dirty="0">
                <a:solidFill>
                  <a:srgbClr val="CCCCCC"/>
                </a:solidFill>
                <a:latin typeface="Consolas"/>
                <a:cs typeface="Calibri"/>
              </a:rPr>
              <a:t>()</a:t>
            </a:r>
            <a:endParaRPr lang="en-US" sz="1400">
              <a:cs typeface="Calibri" panose="020F0502020204030204"/>
            </a:endParaRPr>
          </a:p>
          <a:p>
            <a:pPr>
              <a:buClr>
                <a:srgbClr val="FFFFFF"/>
              </a:buClr>
              <a:buAutoNum type="arabicPeriod"/>
            </a:pPr>
            <a:r>
              <a:rPr lang="en-US" sz="1400" dirty="0">
                <a:solidFill>
                  <a:srgbClr val="6A9955"/>
                </a:solidFill>
                <a:latin typeface="Consolas"/>
                <a:cs typeface="Calibri"/>
              </a:rPr>
              <a:t># Perform </a:t>
            </a:r>
            <a:r>
              <a:rPr lang="en-US" sz="1400" dirty="0" err="1">
                <a:solidFill>
                  <a:srgbClr val="6A9955"/>
                </a:solidFill>
                <a:latin typeface="Consolas"/>
                <a:cs typeface="Calibri"/>
              </a:rPr>
              <a:t>RandomizedSearchCV</a:t>
            </a:r>
            <a:endParaRPr lang="en-US" sz="1400" dirty="0">
              <a:cs typeface="Calibri" panose="020F0502020204030204"/>
            </a:endParaRPr>
          </a:p>
          <a:p>
            <a:pPr>
              <a:buClr>
                <a:srgbClr val="FFFFFF"/>
              </a:buClr>
              <a:buAutoNum type="arabicPeriod"/>
            </a:pPr>
            <a:r>
              <a:rPr lang="en-US" sz="1400" dirty="0" err="1">
                <a:solidFill>
                  <a:srgbClr val="CCCCCC"/>
                </a:solidFill>
                <a:latin typeface="Consolas"/>
                <a:cs typeface="Calibri"/>
              </a:rPr>
              <a:t>random_search</a:t>
            </a:r>
            <a:r>
              <a:rPr lang="en-US" sz="1400" dirty="0">
                <a:solidFill>
                  <a:srgbClr val="CCCCCC"/>
                </a:solidFill>
                <a:latin typeface="Consolas"/>
                <a:cs typeface="Calibri"/>
              </a:rPr>
              <a:t> </a:t>
            </a:r>
            <a:r>
              <a:rPr lang="en-US" sz="1400" dirty="0">
                <a:solidFill>
                  <a:srgbClr val="D4D4D4"/>
                </a:solidFill>
                <a:latin typeface="Consolas"/>
                <a:cs typeface="Calibri"/>
              </a:rPr>
              <a:t>=</a:t>
            </a:r>
            <a:r>
              <a:rPr lang="en-US" sz="1400" dirty="0">
                <a:solidFill>
                  <a:srgbClr val="CCCCCC"/>
                </a:solidFill>
                <a:latin typeface="Consolas"/>
                <a:cs typeface="Calibri"/>
              </a:rPr>
              <a:t> </a:t>
            </a:r>
            <a:r>
              <a:rPr lang="en-US" sz="1400" dirty="0" err="1">
                <a:solidFill>
                  <a:srgbClr val="CCCCCC"/>
                </a:solidFill>
                <a:latin typeface="Consolas"/>
                <a:cs typeface="Calibri"/>
              </a:rPr>
              <a:t>RandomizedSearchCV</a:t>
            </a:r>
            <a:r>
              <a:rPr lang="en-US" sz="1400" dirty="0">
                <a:solidFill>
                  <a:srgbClr val="CCCCCC"/>
                </a:solidFill>
                <a:latin typeface="Consolas"/>
                <a:cs typeface="Calibri"/>
              </a:rPr>
              <a:t>(</a:t>
            </a:r>
            <a:r>
              <a:rPr lang="en-US" sz="1400" dirty="0">
                <a:solidFill>
                  <a:srgbClr val="9CDCFE"/>
                </a:solidFill>
                <a:latin typeface="Consolas"/>
                <a:cs typeface="Calibri"/>
              </a:rPr>
              <a:t>estimator</a:t>
            </a:r>
            <a:r>
              <a:rPr lang="en-US" sz="1400" dirty="0">
                <a:solidFill>
                  <a:srgbClr val="D4D4D4"/>
                </a:solidFill>
                <a:latin typeface="Consolas"/>
                <a:cs typeface="Calibri"/>
              </a:rPr>
              <a:t>=</a:t>
            </a:r>
            <a:r>
              <a:rPr lang="en-US" sz="1400" dirty="0" err="1">
                <a:solidFill>
                  <a:srgbClr val="CCCCCC"/>
                </a:solidFill>
                <a:latin typeface="Consolas"/>
                <a:cs typeface="Calibri"/>
              </a:rPr>
              <a:t>dt_model</a:t>
            </a:r>
            <a:r>
              <a:rPr lang="en-US" sz="1400" dirty="0">
                <a:solidFill>
                  <a:srgbClr val="CCCCCC"/>
                </a:solidFill>
                <a:latin typeface="Consolas"/>
                <a:cs typeface="Calibri"/>
              </a:rPr>
              <a:t>, </a:t>
            </a:r>
            <a:r>
              <a:rPr lang="en-US" sz="1400" dirty="0" err="1">
                <a:solidFill>
                  <a:srgbClr val="9CDCFE"/>
                </a:solidFill>
                <a:latin typeface="Consolas"/>
                <a:cs typeface="Calibri"/>
              </a:rPr>
              <a:t>param_distributions</a:t>
            </a:r>
            <a:r>
              <a:rPr lang="en-US" sz="1400" dirty="0">
                <a:solidFill>
                  <a:srgbClr val="D4D4D4"/>
                </a:solidFill>
                <a:latin typeface="Consolas"/>
                <a:cs typeface="Calibri"/>
              </a:rPr>
              <a:t>=</a:t>
            </a:r>
            <a:r>
              <a:rPr lang="en-US" sz="1400" dirty="0" err="1">
                <a:solidFill>
                  <a:srgbClr val="CCCCCC"/>
                </a:solidFill>
                <a:latin typeface="Consolas"/>
                <a:cs typeface="Calibri"/>
              </a:rPr>
              <a:t>param_grid</a:t>
            </a:r>
            <a:r>
              <a:rPr lang="en-US" sz="1400" dirty="0">
                <a:solidFill>
                  <a:srgbClr val="CCCCCC"/>
                </a:solidFill>
                <a:latin typeface="Consolas"/>
                <a:cs typeface="Calibri"/>
              </a:rPr>
              <a:t>, </a:t>
            </a:r>
            <a:r>
              <a:rPr lang="en-US" sz="1400" dirty="0" err="1">
                <a:solidFill>
                  <a:srgbClr val="9CDCFE"/>
                </a:solidFill>
                <a:latin typeface="Consolas"/>
                <a:cs typeface="Calibri"/>
              </a:rPr>
              <a:t>n_iter</a:t>
            </a:r>
            <a:r>
              <a:rPr lang="en-US" sz="1400" dirty="0">
                <a:solidFill>
                  <a:srgbClr val="D4D4D4"/>
                </a:solidFill>
                <a:latin typeface="Consolas"/>
                <a:cs typeface="Calibri"/>
              </a:rPr>
              <a:t>=</a:t>
            </a:r>
            <a:r>
              <a:rPr lang="en-US" sz="1400" dirty="0">
                <a:solidFill>
                  <a:srgbClr val="B5CEA8"/>
                </a:solidFill>
                <a:latin typeface="Consolas"/>
                <a:cs typeface="Calibri"/>
              </a:rPr>
              <a:t>10</a:t>
            </a:r>
            <a:r>
              <a:rPr lang="en-US" sz="1400" dirty="0">
                <a:solidFill>
                  <a:srgbClr val="CCCCCC"/>
                </a:solidFill>
                <a:latin typeface="Consolas"/>
                <a:cs typeface="Calibri"/>
              </a:rPr>
              <a:t>, </a:t>
            </a:r>
            <a:r>
              <a:rPr lang="en-US" sz="1400" dirty="0">
                <a:solidFill>
                  <a:srgbClr val="9CDCFE"/>
                </a:solidFill>
                <a:latin typeface="Consolas"/>
                <a:cs typeface="Calibri"/>
              </a:rPr>
              <a:t>cv</a:t>
            </a:r>
            <a:r>
              <a:rPr lang="en-US" sz="1400" dirty="0">
                <a:solidFill>
                  <a:srgbClr val="D4D4D4"/>
                </a:solidFill>
                <a:latin typeface="Consolas"/>
                <a:cs typeface="Calibri"/>
              </a:rPr>
              <a:t>=</a:t>
            </a:r>
            <a:r>
              <a:rPr lang="en-US" sz="1400" dirty="0">
                <a:solidFill>
                  <a:srgbClr val="B5CEA8"/>
                </a:solidFill>
                <a:latin typeface="Consolas"/>
                <a:cs typeface="Calibri"/>
              </a:rPr>
              <a:t>5</a:t>
            </a:r>
            <a:r>
              <a:rPr lang="en-US" sz="1400" dirty="0">
                <a:solidFill>
                  <a:srgbClr val="CCCCCC"/>
                </a:solidFill>
                <a:latin typeface="Consolas"/>
                <a:cs typeface="Calibri"/>
              </a:rPr>
              <a:t>, </a:t>
            </a:r>
            <a:r>
              <a:rPr lang="en-US" sz="1400" dirty="0">
                <a:solidFill>
                  <a:srgbClr val="9CDCFE"/>
                </a:solidFill>
                <a:latin typeface="Consolas"/>
                <a:cs typeface="Calibri"/>
              </a:rPr>
              <a:t>verbose</a:t>
            </a:r>
            <a:r>
              <a:rPr lang="en-US" sz="1400" dirty="0">
                <a:solidFill>
                  <a:srgbClr val="D4D4D4"/>
                </a:solidFill>
                <a:latin typeface="Consolas"/>
                <a:cs typeface="Calibri"/>
              </a:rPr>
              <a:t>=</a:t>
            </a:r>
            <a:r>
              <a:rPr lang="en-US" sz="1400" dirty="0">
                <a:solidFill>
                  <a:srgbClr val="B5CEA8"/>
                </a:solidFill>
                <a:latin typeface="Consolas"/>
                <a:cs typeface="Calibri"/>
              </a:rPr>
              <a:t>2</a:t>
            </a:r>
            <a:r>
              <a:rPr lang="en-US" sz="1400" dirty="0">
                <a:solidFill>
                  <a:srgbClr val="CCCCCC"/>
                </a:solidFill>
                <a:latin typeface="Consolas"/>
                <a:cs typeface="Calibri"/>
              </a:rPr>
              <a:t>, </a:t>
            </a:r>
            <a:r>
              <a:rPr lang="en-US" sz="1400" dirty="0" err="1">
                <a:solidFill>
                  <a:srgbClr val="9CDCFE"/>
                </a:solidFill>
                <a:latin typeface="Consolas"/>
                <a:cs typeface="Calibri"/>
              </a:rPr>
              <a:t>random_state</a:t>
            </a:r>
            <a:r>
              <a:rPr lang="en-US" sz="1400" dirty="0">
                <a:solidFill>
                  <a:srgbClr val="D4D4D4"/>
                </a:solidFill>
                <a:latin typeface="Consolas"/>
                <a:cs typeface="Calibri"/>
              </a:rPr>
              <a:t>=</a:t>
            </a:r>
            <a:r>
              <a:rPr lang="en-US" sz="1400" dirty="0">
                <a:solidFill>
                  <a:srgbClr val="B5CEA8"/>
                </a:solidFill>
                <a:latin typeface="Consolas"/>
                <a:cs typeface="Calibri"/>
              </a:rPr>
              <a:t>42</a:t>
            </a:r>
            <a:r>
              <a:rPr lang="en-US" sz="1400" dirty="0">
                <a:solidFill>
                  <a:srgbClr val="CCCCCC"/>
                </a:solidFill>
                <a:latin typeface="Consolas"/>
                <a:cs typeface="Calibri"/>
              </a:rPr>
              <a:t>, </a:t>
            </a:r>
            <a:r>
              <a:rPr lang="en-US" sz="1400" dirty="0" err="1">
                <a:solidFill>
                  <a:srgbClr val="9CDCFE"/>
                </a:solidFill>
                <a:latin typeface="Consolas"/>
                <a:cs typeface="Calibri"/>
              </a:rPr>
              <a:t>n_jobs</a:t>
            </a:r>
            <a:r>
              <a:rPr lang="en-US" sz="1400" dirty="0">
                <a:solidFill>
                  <a:srgbClr val="D4D4D4"/>
                </a:solidFill>
                <a:latin typeface="Consolas"/>
                <a:cs typeface="Calibri"/>
              </a:rPr>
              <a:t>=-</a:t>
            </a:r>
            <a:r>
              <a:rPr lang="en-US" sz="1400" dirty="0">
                <a:solidFill>
                  <a:srgbClr val="B5CEA8"/>
                </a:solidFill>
                <a:latin typeface="Consolas"/>
                <a:cs typeface="Calibri"/>
              </a:rPr>
              <a:t>1</a:t>
            </a:r>
            <a:r>
              <a:rPr lang="en-US" sz="1400" dirty="0">
                <a:solidFill>
                  <a:srgbClr val="CCCCCC"/>
                </a:solidFill>
                <a:latin typeface="Consolas"/>
                <a:cs typeface="Calibri"/>
              </a:rPr>
              <a:t>)</a:t>
            </a:r>
            <a:endParaRPr lang="en-US" sz="1400">
              <a:cs typeface="Calibri" panose="020F0502020204030204"/>
            </a:endParaRPr>
          </a:p>
          <a:p>
            <a:pPr>
              <a:buClr>
                <a:srgbClr val="FFFFFF"/>
              </a:buClr>
              <a:buAutoNum type="arabicPeriod"/>
            </a:pPr>
            <a:r>
              <a:rPr lang="en-US" sz="1400" dirty="0" err="1">
                <a:solidFill>
                  <a:srgbClr val="CCCCCC"/>
                </a:solidFill>
                <a:latin typeface="Consolas"/>
                <a:cs typeface="Calibri"/>
              </a:rPr>
              <a:t>random_search.fit</a:t>
            </a:r>
            <a:r>
              <a:rPr lang="en-US" sz="1400" dirty="0">
                <a:solidFill>
                  <a:srgbClr val="CCCCCC"/>
                </a:solidFill>
                <a:latin typeface="Consolas"/>
                <a:cs typeface="Calibri"/>
              </a:rPr>
              <a:t>(</a:t>
            </a:r>
            <a:r>
              <a:rPr lang="en-US" sz="1400" dirty="0" err="1">
                <a:solidFill>
                  <a:srgbClr val="CCCCCC"/>
                </a:solidFill>
                <a:latin typeface="Consolas"/>
                <a:cs typeface="Calibri"/>
              </a:rPr>
              <a:t>X_train</a:t>
            </a:r>
            <a:r>
              <a:rPr lang="en-US" sz="1400" dirty="0">
                <a:solidFill>
                  <a:srgbClr val="CCCCCC"/>
                </a:solidFill>
                <a:latin typeface="Consolas"/>
                <a:cs typeface="Calibri"/>
              </a:rPr>
              <a:t>, </a:t>
            </a:r>
            <a:r>
              <a:rPr lang="en-US" sz="1400" dirty="0" err="1">
                <a:solidFill>
                  <a:srgbClr val="CCCCCC"/>
                </a:solidFill>
                <a:latin typeface="Consolas"/>
                <a:cs typeface="Calibri"/>
              </a:rPr>
              <a:t>y_train</a:t>
            </a:r>
            <a:r>
              <a:rPr lang="en-US" sz="1400" dirty="0">
                <a:solidFill>
                  <a:srgbClr val="CCCCCC"/>
                </a:solidFill>
                <a:latin typeface="Consolas"/>
                <a:cs typeface="Calibri"/>
              </a:rPr>
              <a:t>)</a:t>
            </a:r>
            <a:endParaRPr lang="en-US" sz="1400">
              <a:cs typeface="Calibri" panose="020F0502020204030204"/>
            </a:endParaRPr>
          </a:p>
          <a:p>
            <a:pPr>
              <a:buClr>
                <a:srgbClr val="FFFFFF"/>
              </a:buClr>
              <a:buAutoNum type="arabicPeriod"/>
            </a:pPr>
            <a:r>
              <a:rPr lang="en-US" sz="1400" dirty="0">
                <a:solidFill>
                  <a:srgbClr val="6A9955"/>
                </a:solidFill>
                <a:latin typeface="Consolas"/>
                <a:cs typeface="Calibri"/>
              </a:rPr>
              <a:t># Perform </a:t>
            </a:r>
            <a:r>
              <a:rPr lang="en-US" sz="1400" dirty="0" err="1">
                <a:solidFill>
                  <a:srgbClr val="6A9955"/>
                </a:solidFill>
                <a:latin typeface="Consolas"/>
                <a:cs typeface="Calibri"/>
              </a:rPr>
              <a:t>GridSearchCV</a:t>
            </a:r>
            <a:endParaRPr lang="en-US" sz="1400" dirty="0">
              <a:solidFill>
                <a:srgbClr val="CCCCCC"/>
              </a:solidFill>
              <a:latin typeface="Consolas"/>
              <a:cs typeface="Calibri"/>
            </a:endParaRPr>
          </a:p>
          <a:p>
            <a:pPr>
              <a:buClr>
                <a:srgbClr val="FFFFFF"/>
              </a:buClr>
              <a:buAutoNum type="arabicPeriod"/>
            </a:pPr>
            <a:r>
              <a:rPr lang="en-US" sz="1400" dirty="0" err="1">
                <a:solidFill>
                  <a:srgbClr val="CCCCCC"/>
                </a:solidFill>
                <a:latin typeface="Consolas"/>
                <a:cs typeface="Calibri"/>
              </a:rPr>
              <a:t>grid_search</a:t>
            </a:r>
            <a:r>
              <a:rPr lang="en-US" sz="1400" dirty="0">
                <a:solidFill>
                  <a:srgbClr val="CCCCCC"/>
                </a:solidFill>
                <a:latin typeface="Consolas"/>
                <a:cs typeface="Calibri"/>
              </a:rPr>
              <a:t> </a:t>
            </a:r>
            <a:r>
              <a:rPr lang="en-US" sz="1400" dirty="0">
                <a:solidFill>
                  <a:srgbClr val="D4D4D4"/>
                </a:solidFill>
                <a:latin typeface="Consolas"/>
                <a:cs typeface="Calibri"/>
              </a:rPr>
              <a:t>=</a:t>
            </a:r>
            <a:r>
              <a:rPr lang="en-US" sz="1400" dirty="0">
                <a:solidFill>
                  <a:srgbClr val="CCCCCC"/>
                </a:solidFill>
                <a:latin typeface="Consolas"/>
                <a:cs typeface="Calibri"/>
              </a:rPr>
              <a:t> </a:t>
            </a:r>
            <a:r>
              <a:rPr lang="en-US" sz="1400" dirty="0" err="1">
                <a:solidFill>
                  <a:srgbClr val="CCCCCC"/>
                </a:solidFill>
                <a:latin typeface="Consolas"/>
                <a:cs typeface="Calibri"/>
              </a:rPr>
              <a:t>GridSearchCV</a:t>
            </a:r>
            <a:r>
              <a:rPr lang="en-US" sz="1400" dirty="0">
                <a:solidFill>
                  <a:srgbClr val="CCCCCC"/>
                </a:solidFill>
                <a:latin typeface="Consolas"/>
                <a:cs typeface="Calibri"/>
              </a:rPr>
              <a:t>(</a:t>
            </a:r>
            <a:r>
              <a:rPr lang="en-US" sz="1400" dirty="0">
                <a:solidFill>
                  <a:srgbClr val="9CDCFE"/>
                </a:solidFill>
                <a:latin typeface="Consolas"/>
                <a:cs typeface="Calibri"/>
              </a:rPr>
              <a:t>estimator</a:t>
            </a:r>
            <a:r>
              <a:rPr lang="en-US" sz="1400" dirty="0">
                <a:solidFill>
                  <a:srgbClr val="D4D4D4"/>
                </a:solidFill>
                <a:latin typeface="Consolas"/>
                <a:cs typeface="Calibri"/>
              </a:rPr>
              <a:t>=</a:t>
            </a:r>
            <a:r>
              <a:rPr lang="en-US" sz="1400" dirty="0" err="1">
                <a:solidFill>
                  <a:srgbClr val="CCCCCC"/>
                </a:solidFill>
                <a:latin typeface="Consolas"/>
                <a:cs typeface="Calibri"/>
              </a:rPr>
              <a:t>dt_model</a:t>
            </a:r>
            <a:r>
              <a:rPr lang="en-US" sz="1400" dirty="0">
                <a:solidFill>
                  <a:srgbClr val="CCCCCC"/>
                </a:solidFill>
                <a:latin typeface="Consolas"/>
                <a:cs typeface="Calibri"/>
              </a:rPr>
              <a:t>, </a:t>
            </a:r>
            <a:r>
              <a:rPr lang="en-US" sz="1400" dirty="0" err="1">
                <a:solidFill>
                  <a:srgbClr val="9CDCFE"/>
                </a:solidFill>
                <a:latin typeface="Consolas"/>
                <a:cs typeface="Calibri"/>
              </a:rPr>
              <a:t>param_grid</a:t>
            </a:r>
            <a:r>
              <a:rPr lang="en-US" sz="1400" dirty="0">
                <a:solidFill>
                  <a:srgbClr val="D4D4D4"/>
                </a:solidFill>
                <a:latin typeface="Consolas"/>
                <a:cs typeface="Calibri"/>
              </a:rPr>
              <a:t>=</a:t>
            </a:r>
            <a:r>
              <a:rPr lang="en-US" sz="1400" dirty="0" err="1">
                <a:solidFill>
                  <a:srgbClr val="CCCCCC"/>
                </a:solidFill>
                <a:latin typeface="Consolas"/>
                <a:cs typeface="Calibri"/>
              </a:rPr>
              <a:t>param_grid</a:t>
            </a:r>
            <a:r>
              <a:rPr lang="en-US" sz="1400" dirty="0">
                <a:solidFill>
                  <a:srgbClr val="CCCCCC"/>
                </a:solidFill>
                <a:latin typeface="Consolas"/>
                <a:cs typeface="Calibri"/>
              </a:rPr>
              <a:t>, </a:t>
            </a:r>
            <a:r>
              <a:rPr lang="en-US" sz="1400" dirty="0">
                <a:solidFill>
                  <a:srgbClr val="9CDCFE"/>
                </a:solidFill>
                <a:latin typeface="Consolas"/>
                <a:cs typeface="Calibri"/>
              </a:rPr>
              <a:t>cv</a:t>
            </a:r>
            <a:r>
              <a:rPr lang="en-US" sz="1400" dirty="0">
                <a:solidFill>
                  <a:srgbClr val="D4D4D4"/>
                </a:solidFill>
                <a:latin typeface="Consolas"/>
                <a:cs typeface="Calibri"/>
              </a:rPr>
              <a:t>=</a:t>
            </a:r>
            <a:r>
              <a:rPr lang="en-US" sz="1400" dirty="0">
                <a:solidFill>
                  <a:srgbClr val="B5CEA8"/>
                </a:solidFill>
                <a:latin typeface="Consolas"/>
                <a:cs typeface="Calibri"/>
              </a:rPr>
              <a:t>5</a:t>
            </a:r>
            <a:r>
              <a:rPr lang="en-US" sz="1400" dirty="0">
                <a:solidFill>
                  <a:srgbClr val="CCCCCC"/>
                </a:solidFill>
                <a:latin typeface="Consolas"/>
                <a:cs typeface="Calibri"/>
              </a:rPr>
              <a:t>, </a:t>
            </a:r>
            <a:r>
              <a:rPr lang="en-US" sz="1400" dirty="0">
                <a:solidFill>
                  <a:srgbClr val="9CDCFE"/>
                </a:solidFill>
                <a:latin typeface="Consolas"/>
                <a:cs typeface="Calibri"/>
              </a:rPr>
              <a:t>verbose</a:t>
            </a:r>
            <a:r>
              <a:rPr lang="en-US" sz="1400" dirty="0">
                <a:solidFill>
                  <a:srgbClr val="D4D4D4"/>
                </a:solidFill>
                <a:latin typeface="Consolas"/>
                <a:cs typeface="Calibri"/>
              </a:rPr>
              <a:t>=</a:t>
            </a:r>
            <a:r>
              <a:rPr lang="en-US" sz="1400" dirty="0">
                <a:solidFill>
                  <a:srgbClr val="B5CEA8"/>
                </a:solidFill>
                <a:latin typeface="Consolas"/>
                <a:cs typeface="Calibri"/>
              </a:rPr>
              <a:t>2</a:t>
            </a:r>
            <a:r>
              <a:rPr lang="en-US" sz="1400" dirty="0">
                <a:solidFill>
                  <a:srgbClr val="CCCCCC"/>
                </a:solidFill>
                <a:latin typeface="Consolas"/>
                <a:cs typeface="Calibri"/>
              </a:rPr>
              <a:t>, </a:t>
            </a:r>
            <a:r>
              <a:rPr lang="en-US" sz="1400" dirty="0" err="1">
                <a:solidFill>
                  <a:srgbClr val="9CDCFE"/>
                </a:solidFill>
                <a:latin typeface="Consolas"/>
                <a:cs typeface="Calibri"/>
              </a:rPr>
              <a:t>n_jobs</a:t>
            </a:r>
            <a:r>
              <a:rPr lang="en-US" sz="1400" dirty="0">
                <a:solidFill>
                  <a:srgbClr val="D4D4D4"/>
                </a:solidFill>
                <a:latin typeface="Consolas"/>
                <a:cs typeface="Calibri"/>
              </a:rPr>
              <a:t>=-</a:t>
            </a:r>
            <a:r>
              <a:rPr lang="en-US" sz="1400" dirty="0">
                <a:solidFill>
                  <a:srgbClr val="B5CEA8"/>
                </a:solidFill>
                <a:latin typeface="Consolas"/>
                <a:cs typeface="Calibri"/>
              </a:rPr>
              <a:t>1</a:t>
            </a:r>
            <a:r>
              <a:rPr lang="en-US" sz="1400" dirty="0">
                <a:solidFill>
                  <a:srgbClr val="CCCCCC"/>
                </a:solidFill>
                <a:latin typeface="Consolas"/>
                <a:cs typeface="Calibri"/>
              </a:rPr>
              <a:t>)</a:t>
            </a:r>
            <a:endParaRPr lang="en-US" sz="1400">
              <a:cs typeface="Calibri" panose="020F0502020204030204"/>
            </a:endParaRPr>
          </a:p>
          <a:p>
            <a:pPr>
              <a:buClr>
                <a:srgbClr val="FFFFFF"/>
              </a:buClr>
              <a:buAutoNum type="arabicPeriod"/>
            </a:pPr>
            <a:r>
              <a:rPr lang="en-US" sz="1400" dirty="0" err="1">
                <a:solidFill>
                  <a:srgbClr val="CCCCCC"/>
                </a:solidFill>
                <a:latin typeface="Consolas"/>
                <a:cs typeface="Calibri"/>
              </a:rPr>
              <a:t>grid_search.fit</a:t>
            </a:r>
            <a:r>
              <a:rPr lang="en-US" sz="1400" dirty="0">
                <a:solidFill>
                  <a:srgbClr val="CCCCCC"/>
                </a:solidFill>
                <a:latin typeface="Consolas"/>
                <a:cs typeface="Calibri"/>
              </a:rPr>
              <a:t>(</a:t>
            </a:r>
            <a:r>
              <a:rPr lang="en-US" sz="1400" dirty="0" err="1">
                <a:solidFill>
                  <a:srgbClr val="CCCCCC"/>
                </a:solidFill>
                <a:latin typeface="Consolas"/>
                <a:cs typeface="Calibri"/>
              </a:rPr>
              <a:t>X_train</a:t>
            </a:r>
            <a:r>
              <a:rPr lang="en-US" sz="1400" dirty="0">
                <a:solidFill>
                  <a:srgbClr val="CCCCCC"/>
                </a:solidFill>
                <a:latin typeface="Consolas"/>
                <a:cs typeface="Calibri"/>
              </a:rPr>
              <a:t>, </a:t>
            </a:r>
            <a:r>
              <a:rPr lang="en-US" sz="1400" dirty="0" err="1">
                <a:solidFill>
                  <a:srgbClr val="CCCCCC"/>
                </a:solidFill>
                <a:latin typeface="Consolas"/>
                <a:cs typeface="Calibri"/>
              </a:rPr>
              <a:t>y_train</a:t>
            </a:r>
            <a:r>
              <a:rPr lang="en-US" sz="1400" dirty="0">
                <a:solidFill>
                  <a:srgbClr val="CCCCCC"/>
                </a:solidFill>
                <a:latin typeface="Consolas"/>
                <a:cs typeface="Calibri"/>
              </a:rPr>
              <a:t>)</a:t>
            </a:r>
            <a:endParaRPr lang="en-US" sz="1400">
              <a:cs typeface="Calibri" panose="020F0502020204030204"/>
            </a:endParaRPr>
          </a:p>
          <a:p>
            <a:pPr>
              <a:buClr>
                <a:srgbClr val="FFFFFF"/>
              </a:buClr>
              <a:buAutoNum type="arabicPeriod"/>
            </a:pPr>
            <a:r>
              <a:rPr lang="en-US" sz="1400" dirty="0">
                <a:solidFill>
                  <a:srgbClr val="6A9955"/>
                </a:solidFill>
                <a:latin typeface="Consolas"/>
                <a:cs typeface="Calibri"/>
              </a:rPr>
              <a:t># Get the best parameters</a:t>
            </a:r>
            <a:endParaRPr lang="en-US" sz="1400">
              <a:cs typeface="Calibri" panose="020F0502020204030204"/>
            </a:endParaRPr>
          </a:p>
          <a:p>
            <a:pPr>
              <a:buClr>
                <a:srgbClr val="FFFFFF"/>
              </a:buClr>
              <a:buAutoNum type="arabicPeriod"/>
            </a:pPr>
            <a:r>
              <a:rPr lang="en-US" sz="1400" dirty="0" err="1">
                <a:solidFill>
                  <a:srgbClr val="CCCCCC"/>
                </a:solidFill>
                <a:latin typeface="Consolas"/>
                <a:cs typeface="Calibri"/>
              </a:rPr>
              <a:t>best_params_grid</a:t>
            </a:r>
            <a:r>
              <a:rPr lang="en-US" sz="1400" dirty="0">
                <a:solidFill>
                  <a:srgbClr val="CCCCCC"/>
                </a:solidFill>
                <a:latin typeface="Consolas"/>
                <a:cs typeface="Calibri"/>
              </a:rPr>
              <a:t> </a:t>
            </a:r>
            <a:r>
              <a:rPr lang="en-US" sz="1400" dirty="0">
                <a:solidFill>
                  <a:srgbClr val="D4D4D4"/>
                </a:solidFill>
                <a:latin typeface="Consolas"/>
                <a:cs typeface="Calibri"/>
              </a:rPr>
              <a:t>=</a:t>
            </a:r>
            <a:r>
              <a:rPr lang="en-US" sz="1400" dirty="0">
                <a:solidFill>
                  <a:srgbClr val="CCCCCC"/>
                </a:solidFill>
                <a:latin typeface="Consolas"/>
                <a:cs typeface="Calibri"/>
              </a:rPr>
              <a:t> </a:t>
            </a:r>
            <a:r>
              <a:rPr lang="en-US" sz="1400" dirty="0" err="1">
                <a:solidFill>
                  <a:srgbClr val="CCCCCC"/>
                </a:solidFill>
                <a:latin typeface="Consolas"/>
                <a:cs typeface="Calibri"/>
              </a:rPr>
              <a:t>grid_search.best_params</a:t>
            </a:r>
            <a:r>
              <a:rPr lang="en-US" sz="1400" dirty="0">
                <a:solidFill>
                  <a:srgbClr val="CCCCCC"/>
                </a:solidFill>
                <a:latin typeface="Consolas"/>
                <a:cs typeface="Calibri"/>
              </a:rPr>
              <a:t>_</a:t>
            </a:r>
            <a:endParaRPr lang="en-US" sz="1400">
              <a:cs typeface="Calibri" panose="020F0502020204030204"/>
            </a:endParaRPr>
          </a:p>
        </p:txBody>
      </p:sp>
      <p:sp>
        <p:nvSpPr>
          <p:cNvPr id="4" name="TextBox 3">
            <a:extLst>
              <a:ext uri="{FF2B5EF4-FFF2-40B4-BE49-F238E27FC236}">
                <a16:creationId xmlns:a16="http://schemas.microsoft.com/office/drawing/2014/main" id="{B8203D9B-BCE8-7F1B-B783-9B94B86D7D57}"/>
              </a:ext>
            </a:extLst>
          </p:cNvPr>
          <p:cNvSpPr txBox="1"/>
          <p:nvPr/>
        </p:nvSpPr>
        <p:spPr>
          <a:xfrm>
            <a:off x="294251" y="2292645"/>
            <a:ext cx="495258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This code performs hyperparameter tuning for a Decision Tree Regressor using both </a:t>
            </a:r>
            <a:r>
              <a:rPr lang="en-US" err="1">
                <a:ea typeface="+mn-lt"/>
                <a:cs typeface="+mn-lt"/>
              </a:rPr>
              <a:t>RandomizedSearchCV</a:t>
            </a:r>
            <a:r>
              <a:rPr lang="en-US" dirty="0">
                <a:ea typeface="+mn-lt"/>
                <a:cs typeface="+mn-lt"/>
              </a:rPr>
              <a:t> and </a:t>
            </a:r>
            <a:r>
              <a:rPr lang="en-US" err="1">
                <a:ea typeface="+mn-lt"/>
                <a:cs typeface="+mn-lt"/>
              </a:rPr>
              <a:t>GridSearchCV</a:t>
            </a:r>
            <a:r>
              <a:rPr lang="en-US" dirty="0">
                <a:ea typeface="+mn-lt"/>
                <a:cs typeface="+mn-lt"/>
              </a:rPr>
              <a:t> techniques. </a:t>
            </a:r>
            <a:endParaRPr lang="en-US"/>
          </a:p>
          <a:p>
            <a:pPr marL="285750" indent="-285750">
              <a:buFont typeface="Arial"/>
              <a:buChar char="•"/>
            </a:pPr>
            <a:r>
              <a:rPr lang="en-US" dirty="0">
                <a:ea typeface="+mn-lt"/>
                <a:cs typeface="+mn-lt"/>
              </a:rPr>
              <a:t>It systematically explores a parameter grid to find the optimal combination of hyperparameters for the model. </a:t>
            </a:r>
          </a:p>
          <a:p>
            <a:pPr marL="285750" indent="-285750">
              <a:buFont typeface="Arial"/>
              <a:buChar char="•"/>
            </a:pPr>
            <a:r>
              <a:rPr lang="en-US" dirty="0">
                <a:ea typeface="+mn-lt"/>
                <a:cs typeface="+mn-lt"/>
              </a:rPr>
              <a:t>The best parameters obtained from the grid search are then stored for further use in model optimization and evaluation.</a:t>
            </a:r>
            <a:endParaRPr lang="en-US">
              <a:cs typeface="Calibri"/>
            </a:endParaRPr>
          </a:p>
          <a:p>
            <a:pPr marL="285750" indent="-285750">
              <a:buFont typeface="Arial"/>
              <a:buChar char="•"/>
            </a:pPr>
            <a:endParaRPr lang="en-US">
              <a:cs typeface="Calibri"/>
            </a:endParaRPr>
          </a:p>
        </p:txBody>
      </p:sp>
    </p:spTree>
    <p:extLst>
      <p:ext uri="{BB962C8B-B14F-4D97-AF65-F5344CB8AC3E}">
        <p14:creationId xmlns:p14="http://schemas.microsoft.com/office/powerpoint/2010/main" val="3509832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75FD9-A00A-F385-DFA4-C420F6AB54B5}"/>
              </a:ext>
            </a:extLst>
          </p:cNvPr>
          <p:cNvSpPr>
            <a:spLocks noGrp="1"/>
          </p:cNvSpPr>
          <p:nvPr>
            <p:ph type="title"/>
          </p:nvPr>
        </p:nvSpPr>
        <p:spPr>
          <a:xfrm>
            <a:off x="1029238" y="523741"/>
            <a:ext cx="10131425" cy="1456267"/>
          </a:xfrm>
        </p:spPr>
        <p:txBody>
          <a:bodyPr>
            <a:normAutofit/>
          </a:bodyPr>
          <a:lstStyle/>
          <a:p>
            <a:pPr algn="ctr"/>
            <a:r>
              <a:rPr lang="en-US" sz="4400" b="1" dirty="0">
                <a:cs typeface="Calibri Light"/>
              </a:rPr>
              <a:t>RESULTS FOR HYPERPARAMETER TUNING OF decision tree</a:t>
            </a:r>
            <a:endParaRPr lang="en-US" sz="4400">
              <a:solidFill>
                <a:srgbClr val="000000"/>
              </a:solidFill>
              <a:cs typeface="Calibri Light"/>
            </a:endParaRPr>
          </a:p>
        </p:txBody>
      </p:sp>
      <p:sp>
        <p:nvSpPr>
          <p:cNvPr id="3" name="Content Placeholder 2">
            <a:extLst>
              <a:ext uri="{FF2B5EF4-FFF2-40B4-BE49-F238E27FC236}">
                <a16:creationId xmlns:a16="http://schemas.microsoft.com/office/drawing/2014/main" id="{BF4FF651-D3E3-5C97-EDDA-11FD6C2E4C87}"/>
              </a:ext>
            </a:extLst>
          </p:cNvPr>
          <p:cNvSpPr>
            <a:spLocks noGrp="1"/>
          </p:cNvSpPr>
          <p:nvPr>
            <p:ph idx="1"/>
          </p:nvPr>
        </p:nvSpPr>
        <p:spPr/>
        <p:txBody>
          <a:bodyPr/>
          <a:lstStyle/>
          <a:p>
            <a:r>
              <a:rPr lang="en-US" sz="1600" err="1">
                <a:solidFill>
                  <a:srgbClr val="CCCCCC"/>
                </a:solidFill>
                <a:latin typeface="Consolas"/>
              </a:rPr>
              <a:t>RandomizedSearchCV</a:t>
            </a:r>
            <a:r>
              <a:rPr lang="en-US" sz="1600" dirty="0">
                <a:solidFill>
                  <a:srgbClr val="CCCCCC"/>
                </a:solidFill>
                <a:latin typeface="Consolas"/>
              </a:rPr>
              <a:t> - </a:t>
            </a:r>
            <a:endParaRPr lang="en-US" sz="1600">
              <a:solidFill>
                <a:srgbClr val="FFFFFF"/>
              </a:solidFill>
              <a:latin typeface="Calibri" panose="020F0502020204030204"/>
              <a:cs typeface="Calibri" panose="020F0502020204030204"/>
            </a:endParaRPr>
          </a:p>
          <a:p>
            <a:pPr>
              <a:buClr>
                <a:srgbClr val="FFFFFF"/>
              </a:buClr>
            </a:pPr>
            <a:r>
              <a:rPr lang="en-US" sz="1600" dirty="0">
                <a:solidFill>
                  <a:srgbClr val="CCCCCC"/>
                </a:solidFill>
                <a:latin typeface="Consolas"/>
              </a:rPr>
              <a:t>Best Parameters: {'</a:t>
            </a:r>
            <a:r>
              <a:rPr lang="en-US" sz="1600" err="1">
                <a:solidFill>
                  <a:srgbClr val="CCCCCC"/>
                </a:solidFill>
                <a:latin typeface="Consolas"/>
              </a:rPr>
              <a:t>min_samples_split</a:t>
            </a:r>
            <a:r>
              <a:rPr lang="en-US" sz="1600" dirty="0">
                <a:solidFill>
                  <a:srgbClr val="CCCCCC"/>
                </a:solidFill>
                <a:latin typeface="Consolas"/>
              </a:rPr>
              <a:t>': 2, '</a:t>
            </a:r>
            <a:r>
              <a:rPr lang="en-US" sz="1600" err="1">
                <a:solidFill>
                  <a:srgbClr val="CCCCCC"/>
                </a:solidFill>
                <a:latin typeface="Consolas"/>
              </a:rPr>
              <a:t>min_samples_leaf</a:t>
            </a:r>
            <a:r>
              <a:rPr lang="en-US" sz="1600" dirty="0">
                <a:solidFill>
                  <a:srgbClr val="CCCCCC"/>
                </a:solidFill>
                <a:latin typeface="Consolas"/>
              </a:rPr>
              <a:t>': 2, '</a:t>
            </a:r>
            <a:r>
              <a:rPr lang="en-US" sz="1600" err="1">
                <a:solidFill>
                  <a:srgbClr val="CCCCCC"/>
                </a:solidFill>
                <a:latin typeface="Consolas"/>
              </a:rPr>
              <a:t>max_features</a:t>
            </a:r>
            <a:r>
              <a:rPr lang="en-US" sz="1600" dirty="0">
                <a:solidFill>
                  <a:srgbClr val="CCCCCC"/>
                </a:solidFill>
                <a:latin typeface="Consolas"/>
              </a:rPr>
              <a:t>': None, '</a:t>
            </a:r>
            <a:r>
              <a:rPr lang="en-US" sz="1600" err="1">
                <a:solidFill>
                  <a:srgbClr val="CCCCCC"/>
                </a:solidFill>
                <a:latin typeface="Consolas"/>
              </a:rPr>
              <a:t>max_depth</a:t>
            </a:r>
            <a:r>
              <a:rPr lang="en-US" sz="1600" dirty="0">
                <a:solidFill>
                  <a:srgbClr val="CCCCCC"/>
                </a:solidFill>
                <a:latin typeface="Consolas"/>
              </a:rPr>
              <a:t>': 5} </a:t>
            </a:r>
            <a:r>
              <a:rPr lang="en-US" sz="1600" err="1">
                <a:solidFill>
                  <a:srgbClr val="CCCCCC"/>
                </a:solidFill>
                <a:latin typeface="Consolas"/>
              </a:rPr>
              <a:t>RandomizedSearchCV</a:t>
            </a:r>
            <a:r>
              <a:rPr lang="en-US" sz="1600" dirty="0">
                <a:solidFill>
                  <a:srgbClr val="CCCCCC"/>
                </a:solidFill>
                <a:latin typeface="Consolas"/>
              </a:rPr>
              <a:t> - Mean Squared Error: 23474022.328688428</a:t>
            </a:r>
            <a:endParaRPr lang="en-US" sz="1600">
              <a:solidFill>
                <a:srgbClr val="FFFFFF"/>
              </a:solidFill>
              <a:latin typeface="Calibri" panose="020F0502020204030204"/>
              <a:cs typeface="Calibri"/>
            </a:endParaRPr>
          </a:p>
          <a:p>
            <a:pPr>
              <a:buClr>
                <a:srgbClr val="FFFFFF"/>
              </a:buClr>
            </a:pPr>
            <a:r>
              <a:rPr lang="en-US" sz="1600" dirty="0">
                <a:solidFill>
                  <a:srgbClr val="CCCCCC"/>
                </a:solidFill>
                <a:latin typeface="Consolas"/>
              </a:rPr>
              <a:t>R-squared: 0.8487973346696348 </a:t>
            </a:r>
            <a:endParaRPr lang="en-US" sz="1600">
              <a:solidFill>
                <a:srgbClr val="FFFFFF"/>
              </a:solidFill>
              <a:latin typeface="Calibri" panose="020F0502020204030204"/>
              <a:cs typeface="Calibri"/>
            </a:endParaRPr>
          </a:p>
          <a:p>
            <a:pPr>
              <a:buClr>
                <a:srgbClr val="FFFFFF"/>
              </a:buClr>
            </a:pPr>
            <a:endParaRPr lang="en-US" sz="1600" dirty="0">
              <a:solidFill>
                <a:srgbClr val="CCCCCC"/>
              </a:solidFill>
              <a:latin typeface="Consolas"/>
            </a:endParaRPr>
          </a:p>
          <a:p>
            <a:pPr>
              <a:buClr>
                <a:srgbClr val="FFFFFF"/>
              </a:buClr>
            </a:pPr>
            <a:r>
              <a:rPr lang="en-US" sz="1600" err="1">
                <a:solidFill>
                  <a:srgbClr val="CCCCCC"/>
                </a:solidFill>
                <a:latin typeface="Consolas"/>
              </a:rPr>
              <a:t>GridSearchCV</a:t>
            </a:r>
            <a:r>
              <a:rPr lang="en-US" sz="1600" dirty="0">
                <a:solidFill>
                  <a:srgbClr val="CCCCCC"/>
                </a:solidFill>
                <a:latin typeface="Consolas"/>
              </a:rPr>
              <a:t> - </a:t>
            </a:r>
            <a:endParaRPr lang="en-US" sz="1600">
              <a:solidFill>
                <a:srgbClr val="FFFFFF"/>
              </a:solidFill>
              <a:latin typeface="Calibri" panose="020F0502020204030204"/>
              <a:cs typeface="Calibri"/>
            </a:endParaRPr>
          </a:p>
          <a:p>
            <a:pPr>
              <a:buClr>
                <a:srgbClr val="FFFFFF"/>
              </a:buClr>
            </a:pPr>
            <a:r>
              <a:rPr lang="en-US" sz="1600" dirty="0">
                <a:solidFill>
                  <a:srgbClr val="CCCCCC"/>
                </a:solidFill>
                <a:latin typeface="Consolas"/>
              </a:rPr>
              <a:t>Best Parameters: {'</a:t>
            </a:r>
            <a:r>
              <a:rPr lang="en-US" sz="1600" err="1">
                <a:solidFill>
                  <a:srgbClr val="CCCCCC"/>
                </a:solidFill>
                <a:latin typeface="Consolas"/>
              </a:rPr>
              <a:t>max_depth</a:t>
            </a:r>
            <a:r>
              <a:rPr lang="en-US" sz="1600" dirty="0">
                <a:solidFill>
                  <a:srgbClr val="CCCCCC"/>
                </a:solidFill>
                <a:latin typeface="Consolas"/>
              </a:rPr>
              <a:t>': 3, '</a:t>
            </a:r>
            <a:r>
              <a:rPr lang="en-US" sz="1600" err="1">
                <a:solidFill>
                  <a:srgbClr val="CCCCCC"/>
                </a:solidFill>
                <a:latin typeface="Consolas"/>
              </a:rPr>
              <a:t>max_features</a:t>
            </a:r>
            <a:r>
              <a:rPr lang="en-US" sz="1600" dirty="0">
                <a:solidFill>
                  <a:srgbClr val="CCCCCC"/>
                </a:solidFill>
                <a:latin typeface="Consolas"/>
              </a:rPr>
              <a:t>': None, '</a:t>
            </a:r>
            <a:r>
              <a:rPr lang="en-US" sz="1600" err="1">
                <a:solidFill>
                  <a:srgbClr val="CCCCCC"/>
                </a:solidFill>
                <a:latin typeface="Consolas"/>
              </a:rPr>
              <a:t>min_samples_leaf</a:t>
            </a:r>
            <a:r>
              <a:rPr lang="en-US" sz="1600" dirty="0">
                <a:solidFill>
                  <a:srgbClr val="CCCCCC"/>
                </a:solidFill>
                <a:latin typeface="Consolas"/>
              </a:rPr>
              <a:t>': 1, '</a:t>
            </a:r>
            <a:r>
              <a:rPr lang="en-US" sz="1600" err="1">
                <a:solidFill>
                  <a:srgbClr val="CCCCCC"/>
                </a:solidFill>
                <a:latin typeface="Consolas"/>
              </a:rPr>
              <a:t>min_samples_split</a:t>
            </a:r>
            <a:r>
              <a:rPr lang="en-US" sz="1600" dirty="0">
                <a:solidFill>
                  <a:srgbClr val="CCCCCC"/>
                </a:solidFill>
                <a:latin typeface="Consolas"/>
              </a:rPr>
              <a:t>': 2}</a:t>
            </a:r>
            <a:endParaRPr lang="en-US" sz="1600">
              <a:solidFill>
                <a:srgbClr val="FFFFFF"/>
              </a:solidFill>
              <a:latin typeface="Calibri" panose="020F0502020204030204"/>
              <a:cs typeface="Calibri"/>
            </a:endParaRPr>
          </a:p>
          <a:p>
            <a:pPr>
              <a:buClr>
                <a:srgbClr val="FFFFFF"/>
              </a:buClr>
            </a:pPr>
            <a:r>
              <a:rPr lang="en-US" sz="1600" dirty="0">
                <a:solidFill>
                  <a:srgbClr val="CCCCCC"/>
                </a:solidFill>
                <a:latin typeface="Consolas"/>
              </a:rPr>
              <a:t>Mean Squared Error: 22812670.31636753</a:t>
            </a:r>
            <a:endParaRPr lang="en-US" sz="1600">
              <a:solidFill>
                <a:srgbClr val="FFFFFF"/>
              </a:solidFill>
              <a:latin typeface="Calibri" panose="020F0502020204030204"/>
              <a:cs typeface="Calibri"/>
            </a:endParaRPr>
          </a:p>
          <a:p>
            <a:pPr>
              <a:buClr>
                <a:srgbClr val="FFFFFF"/>
              </a:buClr>
            </a:pPr>
            <a:r>
              <a:rPr lang="en-US" sz="1600" dirty="0">
                <a:solidFill>
                  <a:srgbClr val="CCCCCC"/>
                </a:solidFill>
                <a:latin typeface="Consolas"/>
              </a:rPr>
              <a:t>R-squared: 0.8530572857587291 </a:t>
            </a:r>
            <a:endParaRPr lang="en-US" sz="1600">
              <a:cs typeface="Calibri"/>
            </a:endParaRPr>
          </a:p>
        </p:txBody>
      </p:sp>
    </p:spTree>
    <p:extLst>
      <p:ext uri="{BB962C8B-B14F-4D97-AF65-F5344CB8AC3E}">
        <p14:creationId xmlns:p14="http://schemas.microsoft.com/office/powerpoint/2010/main" val="42495381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office theme</Template>
  <TotalTime>26</TotalTime>
  <Words>2824</Words>
  <Application>Microsoft Office PowerPoint</Application>
  <PresentationFormat>Widescreen</PresentationFormat>
  <Paragraphs>273</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Consolas</vt:lpstr>
      <vt:lpstr>Courier New</vt:lpstr>
      <vt:lpstr>Segoe UI</vt:lpstr>
      <vt:lpstr>Celestial</vt:lpstr>
      <vt:lpstr>Insurance Premium Prediction</vt:lpstr>
      <vt:lpstr>OBJECTIVE</vt:lpstr>
      <vt:lpstr>Data Visualization</vt:lpstr>
      <vt:lpstr>PowerPoint Presentation</vt:lpstr>
      <vt:lpstr>Dimensionality Reduction</vt:lpstr>
      <vt:lpstr>Model Building</vt:lpstr>
      <vt:lpstr>Decision Tree Regressor</vt:lpstr>
      <vt:lpstr>Hyperparameter tuning for decision tree </vt:lpstr>
      <vt:lpstr>RESULTS FOR HYPERPARAMETER TUNING OF decision tree</vt:lpstr>
      <vt:lpstr>OUTPUT VISUALIZATION</vt:lpstr>
      <vt:lpstr>Gradient Boosting Regressor</vt:lpstr>
      <vt:lpstr>Hyperparameter tuning for gradient boosting regressor</vt:lpstr>
      <vt:lpstr>Results for hyper parameter tuning of gradient boost</vt:lpstr>
      <vt:lpstr>Output visualization</vt:lpstr>
      <vt:lpstr>Random Forest Regressor</vt:lpstr>
      <vt:lpstr>HYPERPARAMETER TUNING FOR random fOREST REGRESSOR</vt:lpstr>
      <vt:lpstr>Results for HYPERPARAMETER TUNING of RANDOM FOREST REGRESSOR</vt:lpstr>
      <vt:lpstr>OUTPUT VISUALIZATION</vt:lpstr>
      <vt:lpstr>Linear regression</vt:lpstr>
      <vt:lpstr>OUTPUT VISUALIZATION</vt:lpstr>
      <vt:lpstr>ANN</vt:lpstr>
      <vt:lpstr>Output and visualization</vt:lpstr>
      <vt:lpstr>Ensemble technique</vt:lpstr>
      <vt:lpstr>Output and visualization</vt:lpstr>
      <vt:lpstr>ANOVA</vt:lpstr>
      <vt:lpstr>Results</vt:lpstr>
      <vt:lpstr>Conclusion</vt:lpstr>
      <vt:lpstr>Final 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Amol Bhere</cp:lastModifiedBy>
  <cp:revision>541</cp:revision>
  <dcterms:created xsi:type="dcterms:W3CDTF">2013-07-15T20:26:40Z</dcterms:created>
  <dcterms:modified xsi:type="dcterms:W3CDTF">2024-05-03T03:21:35Z</dcterms:modified>
</cp:coreProperties>
</file>