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849" r:id="rId6"/>
    <p:sldId id="261" r:id="rId7"/>
    <p:sldId id="3850" r:id="rId8"/>
    <p:sldId id="3851" r:id="rId9"/>
    <p:sldId id="3852" r:id="rId10"/>
    <p:sldId id="3853" r:id="rId11"/>
    <p:sldId id="3854" r:id="rId12"/>
    <p:sldId id="3855" r:id="rId13"/>
    <p:sldId id="38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 autoAdjust="0"/>
    <p:restoredTop sz="94694" autoAdjust="0"/>
  </p:normalViewPr>
  <p:slideViewPr>
    <p:cSldViewPr snapToGrid="0">
      <p:cViewPr varScale="1">
        <p:scale>
          <a:sx n="96" d="100"/>
          <a:sy n="96" d="100"/>
        </p:scale>
        <p:origin x="184" y="712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9/3/25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399D9-22FE-4CA3-B8B2-9AA2984E1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4BA39F-ED56-B4ED-975A-0E4B4539D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58413D-1F65-6D63-8FAA-948AC8599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D77C5-2568-9C96-CFCD-CB126764B7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1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22403-80BC-AEDD-020F-BF2969656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F041BB-1470-989B-684A-A9641F5F6F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FA5303-CE03-EAC4-8CD4-691809D6B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57933-A9CA-5656-EEC5-D25BC555E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2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19D9-207F-1986-39E3-FF69A3AAC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0A07DB-0B8E-D340-EAA4-2D622A9BD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07B907-5D15-E1DD-3F2E-639EA4C1D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F6B35-FD5B-28C4-8FA6-316157D43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23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E5798-A942-8C7D-EBB7-8C2E7C0B9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4F7036-8866-3E0B-B150-46748EAED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097F84-2263-33F3-2654-ADA7BBD14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E9EDB-5DE4-4448-415C-0B2E816D5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0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4CA3B-97C5-9E7F-7D93-EFDB8B6C9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59A9-D768-AA55-013F-0AABB8484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507D8E-F5CB-CAAA-C185-9B7548D20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B4781-59DD-058E-36CF-AAF56FFA5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1A95E-E726-30FC-3062-B10633AF8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0F5BBE-8F4B-2F02-A8E0-742B8A941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A8E2B6-02E1-8900-763F-6DCAE846E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90A8-BCD0-5F11-C86D-325CE40DC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4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3BBCA-19E2-A6BF-ED5B-CDEA0C581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143-FA28-54AD-51BE-93F1DB6760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2C6921-E132-23D8-0170-55E7F285F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28A2-5474-E791-DC27-F034A83EE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5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6874" y="400637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b="1" dirty="0"/>
              <a:t>Distributed Machine Learning – Assignment 2</a:t>
            </a:r>
            <a:br>
              <a:rPr lang="en-US" b="1" dirty="0"/>
            </a:br>
            <a:br>
              <a:rPr lang="en-US" b="1" dirty="0"/>
            </a:br>
            <a:r>
              <a:rPr lang="en-US" sz="3200" b="1" dirty="0"/>
              <a:t>Comparative Study and Implementation of Communication-Efficient and Semi-Supervised Vertical Federated Learning</a:t>
            </a:r>
            <a:r>
              <a:rPr lang="en-US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702F8-CC96-6850-6FE9-FEF77996A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6A8A-97E3-6F8F-FB55-AEBB473A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B74D989-3FE5-A5E7-FF0C-C765025E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20" y="2198385"/>
            <a:ext cx="6266524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FedCVT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excels in data-rich environments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Comm-efficient VFL suits bandwidth-constrained scenarios</a:t>
            </a:r>
          </a:p>
        </p:txBody>
      </p:sp>
    </p:spTree>
    <p:extLst>
      <p:ext uri="{BB962C8B-B14F-4D97-AF65-F5344CB8AC3E}">
        <p14:creationId xmlns:p14="http://schemas.microsoft.com/office/powerpoint/2010/main" val="368272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b="1" dirty="0"/>
              <a:t>Team Members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Subhransu Mishra – 2023AC05489</a:t>
            </a:r>
          </a:p>
          <a:p>
            <a:r>
              <a:rPr lang="en-US" dirty="0"/>
              <a:t>Dulal Das – 2023AC05041</a:t>
            </a:r>
          </a:p>
          <a:p>
            <a:r>
              <a:rPr lang="en-US" dirty="0"/>
              <a:t>Lakshmisrinivas Perakam – 2023AC05540</a:t>
            </a:r>
          </a:p>
          <a:p>
            <a:r>
              <a:rPr lang="en-US" dirty="0"/>
              <a:t>Archan Ghosh – 2023AC05402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Objective &amp; Motivation</a:t>
            </a:r>
            <a:endParaRPr lang="en-US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0ED100B-9D4F-5F6D-5C09-6C39B69A445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4520" y="1981314"/>
            <a:ext cx="11101181" cy="322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Vertical Federated Learning (VFL)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collaboration across organizations with disjoint feature spaces.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overlapping samples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communication overhead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Compare two modern VFL approaches: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FedCVT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(semi-supervised, cross-view)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Communication-efficient VFL (Sun et al.)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CCB0D-87F8-5533-27E0-9CA603B53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26E1-011C-A6BB-318C-DB9F595A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 err="1"/>
              <a:t>FedCVT</a:t>
            </a:r>
            <a:r>
              <a:rPr lang="en-US" dirty="0"/>
              <a:t> – Overview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803E85-ADEC-421A-E42E-C802F3B1F87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84518" y="1488936"/>
            <a:ext cx="12278042" cy="276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Idea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pseudo-labeling and cross-view training to exploit unlabeled and unaligned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View-specific encoders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Missing-view representation estimator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Pseudo-label generator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Joint training of classifiers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Improves accuracy with limited overlap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8274B-18C9-33AF-D405-C2B130CF0C4B}"/>
              </a:ext>
            </a:extLst>
          </p:cNvPr>
          <p:cNvSpPr txBox="1"/>
          <p:nvPr/>
        </p:nvSpPr>
        <p:spPr>
          <a:xfrm>
            <a:off x="3215640" y="3244334"/>
            <a:ext cx="643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Communication-Efficient VFL – Overview</a:t>
            </a:r>
          </a:p>
        </p:txBody>
      </p:sp>
    </p:spTree>
    <p:extLst>
      <p:ext uri="{BB962C8B-B14F-4D97-AF65-F5344CB8AC3E}">
        <p14:creationId xmlns:p14="http://schemas.microsoft.com/office/powerpoint/2010/main" val="61048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53A9D-FBF4-B0CE-88CD-C8BA49A6C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D04B-3314-545E-D8A5-C2F61D66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Communication – Efficient VFL - Overview</a:t>
            </a:r>
            <a:endParaRPr lang="en-US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861475C-DE24-D447-8A43-22BF62F6E3A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38200" y="1755613"/>
            <a:ext cx="9921240" cy="202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Idea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Minimize communication using one-shot or few-shot protocols.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SSL on clients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server coordination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Drastically reduces bandwidth usage</a:t>
            </a:r>
          </a:p>
        </p:txBody>
      </p:sp>
    </p:spTree>
    <p:extLst>
      <p:ext uri="{BB962C8B-B14F-4D97-AF65-F5344CB8AC3E}">
        <p14:creationId xmlns:p14="http://schemas.microsoft.com/office/powerpoint/2010/main" val="354641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4F52-2080-CB24-5257-3E0EA0C34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536A-68B0-BFAF-CF24-C4D392AB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Comparison</a:t>
            </a:r>
            <a:r>
              <a:rPr lang="en-US" b="1" dirty="0"/>
              <a:t> </a:t>
            </a:r>
            <a:r>
              <a:rPr lang="en-US" dirty="0"/>
              <a:t>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0D7DA2-13A5-C42D-79EC-6D70F7DB5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03381"/>
              </p:ext>
            </p:extLst>
          </p:nvPr>
        </p:nvGraphicFramePr>
        <p:xfrm>
          <a:off x="1097280" y="1777776"/>
          <a:ext cx="10007601" cy="31091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5867">
                  <a:extLst>
                    <a:ext uri="{9D8B030D-6E8A-4147-A177-3AD203B41FA5}">
                      <a16:colId xmlns:a16="http://schemas.microsoft.com/office/drawing/2014/main" val="4084740654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val="2417689996"/>
                    </a:ext>
                  </a:extLst>
                </a:gridCol>
                <a:gridCol w="3335867">
                  <a:extLst>
                    <a:ext uri="{9D8B030D-6E8A-4147-A177-3AD203B41FA5}">
                      <a16:colId xmlns:a16="http://schemas.microsoft.com/office/drawing/2014/main" val="1460979522"/>
                    </a:ext>
                  </a:extLst>
                </a:gridCol>
              </a:tblGrid>
              <a:tr h="7418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FedCVT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</a:t>
                      </a:r>
                      <a:r>
                        <a:rPr lang="fr-F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.-Efficient VFL (Sun et al.)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020068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unication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One/few-shot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730044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Pseudo-labels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SSL on unlabeled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991843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Overlap Assumption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359416"/>
                  </a:ext>
                </a:extLst>
              </a:tr>
              <a:tr h="6480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Architecture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Encoders, estimators, classifiers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SSL extractors, fusion head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904563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Unlabeled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48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20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125B9-9F78-83F1-A697-4C7F49F31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A35D-69FD-55E8-04C5-C72CA0AD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4C6081-3BCA-D669-1A8F-795A4AA97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520" y="1335008"/>
            <a:ext cx="3926075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UCI Adult / Credit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A-view and B-view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~10–20% shared samples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Gaussian noise masking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Modes Implemented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One-shot VFL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FedCVT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-style VFL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9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4B956-181C-B098-2A00-B6771C9E4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7ADD-D6AD-C46A-47D9-80624A71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Results Summary: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DB6D51-6DD3-9DFD-E7F4-735676036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7777"/>
            <a:ext cx="5943600" cy="370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1DF84F-8B3B-058C-6A8C-32415169A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273" y="929736"/>
            <a:ext cx="3219450" cy="2863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AB40B4-EB94-8A74-BD70-7918CE5A7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859" y="3793586"/>
            <a:ext cx="2966278" cy="27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1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BC703-7FDA-A890-7B29-4E0D9420D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AE2E-CC3A-2519-ABA5-54FF174B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Insights &amp; Implications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74C7D9-1FFD-C10B-64F3-E1044FCA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501592"/>
            <a:ext cx="3958135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FedCVT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accuracy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more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Comm-Efficient VFL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low-resource settings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Slightly lower performance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relevance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Healthcare, finance, advertising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overlap is common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459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{BC7136CF-DD07-4387-8637-643329095E4D}TFab1f0ecd-b87c-476f-be30-2c815ce1b1f82585027f_win32-74124434413c</Template>
  <TotalTime>20</TotalTime>
  <Words>295</Words>
  <Application>Microsoft Macintosh PowerPoint</Application>
  <PresentationFormat>Widescreen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Distributed Machine Learning – Assignment 2  Comparative Study and Implementation of Communication-Efficient and Semi-Supervised Vertical Federated Learning  </vt:lpstr>
      <vt:lpstr>Team Members: </vt:lpstr>
      <vt:lpstr>Objective &amp; Motivation</vt:lpstr>
      <vt:lpstr>FedCVT – Overview</vt:lpstr>
      <vt:lpstr>Communication – Efficient VFL - Overview</vt:lpstr>
      <vt:lpstr>Comparison Table</vt:lpstr>
      <vt:lpstr>Simulation Setup</vt:lpstr>
      <vt:lpstr>Results Summary:</vt:lpstr>
      <vt:lpstr>Insights &amp; Implications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</dc:creator>
  <cp:lastModifiedBy>Mishra, Subhransu</cp:lastModifiedBy>
  <cp:revision>2</cp:revision>
  <dcterms:created xsi:type="dcterms:W3CDTF">2025-09-01T05:37:47Z</dcterms:created>
  <dcterms:modified xsi:type="dcterms:W3CDTF">2025-09-03T14:34:55Z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