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17" autoAdjust="0"/>
  </p:normalViewPr>
  <p:slideViewPr>
    <p:cSldViewPr snapToGrid="0">
      <p:cViewPr varScale="1">
        <p:scale>
          <a:sx n="54" d="100"/>
          <a:sy n="54" d="100"/>
        </p:scale>
        <p:origin x="11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D4687-6C82-4C84-9D80-67BB61687065}" type="doc">
      <dgm:prSet loTypeId="urn:microsoft.com/office/officeart/2011/layout/CircleProcess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8BDA54-B47F-450A-A445-EECDDEF48DA9}">
      <dgm:prSet phldrT="[Text]" custT="1"/>
      <dgm:spPr/>
      <dgm:t>
        <a:bodyPr/>
        <a:lstStyle/>
        <a:p>
          <a:r>
            <a:rPr lang="en-US" sz="2800" dirty="0"/>
            <a:t>PCAP from VT/C3I/Open Source</a:t>
          </a:r>
        </a:p>
      </dgm:t>
    </dgm:pt>
    <dgm:pt modelId="{45CE4FCA-F79D-448F-9572-A0C3ED6C4FA3}" type="parTrans" cxnId="{02FD253B-E4E3-431E-88FF-D47C2AC1C8AE}">
      <dgm:prSet/>
      <dgm:spPr/>
      <dgm:t>
        <a:bodyPr/>
        <a:lstStyle/>
        <a:p>
          <a:endParaRPr lang="en-US" sz="2400"/>
        </a:p>
      </dgm:t>
    </dgm:pt>
    <dgm:pt modelId="{32843961-5C42-4DAF-982E-F0696F810364}" type="sibTrans" cxnId="{02FD253B-E4E3-431E-88FF-D47C2AC1C8AE}">
      <dgm:prSet/>
      <dgm:spPr/>
      <dgm:t>
        <a:bodyPr/>
        <a:lstStyle/>
        <a:p>
          <a:endParaRPr lang="en-US" sz="2400"/>
        </a:p>
      </dgm:t>
    </dgm:pt>
    <dgm:pt modelId="{A7E04673-FF17-48CB-BC7B-3EE5F52C8304}">
      <dgm:prSet phldrT="[Text]" custT="1"/>
      <dgm:spPr/>
      <dgm:t>
        <a:bodyPr/>
        <a:lstStyle/>
        <a:p>
          <a:r>
            <a:rPr lang="en-US" sz="2800" dirty="0"/>
            <a:t>Parse Packet</a:t>
          </a:r>
        </a:p>
        <a:p>
          <a:r>
            <a:rPr lang="en-US" sz="2800" dirty="0"/>
            <a:t>to Match</a:t>
          </a:r>
        </a:p>
        <a:p>
          <a:r>
            <a:rPr lang="en-US" sz="2800" dirty="0"/>
            <a:t>Malware</a:t>
          </a:r>
        </a:p>
        <a:p>
          <a:r>
            <a:rPr lang="en-US" sz="2800" dirty="0"/>
            <a:t>Rules</a:t>
          </a:r>
        </a:p>
      </dgm:t>
    </dgm:pt>
    <dgm:pt modelId="{74F0E5FE-989D-41C4-8329-29C0AA985C3C}" type="parTrans" cxnId="{A70A6656-AC60-45CA-88CE-E28E361D62CD}">
      <dgm:prSet/>
      <dgm:spPr/>
      <dgm:t>
        <a:bodyPr/>
        <a:lstStyle/>
        <a:p>
          <a:endParaRPr lang="en-US" sz="2400"/>
        </a:p>
      </dgm:t>
    </dgm:pt>
    <dgm:pt modelId="{0B3BBECF-2506-4EE9-84A2-91C0577DDB11}" type="sibTrans" cxnId="{A70A6656-AC60-45CA-88CE-E28E361D62CD}">
      <dgm:prSet/>
      <dgm:spPr/>
      <dgm:t>
        <a:bodyPr/>
        <a:lstStyle/>
        <a:p>
          <a:endParaRPr lang="en-US" sz="2400"/>
        </a:p>
      </dgm:t>
    </dgm:pt>
    <dgm:pt modelId="{E3196FD6-3712-43E7-BEAD-46D7562DC4CF}">
      <dgm:prSet phldrT="[Text]" custT="1"/>
      <dgm:spPr/>
      <dgm:t>
        <a:bodyPr/>
        <a:lstStyle/>
        <a:p>
          <a:r>
            <a:rPr lang="en-US" sz="2800" dirty="0"/>
            <a:t>Classify the</a:t>
          </a:r>
        </a:p>
        <a:p>
          <a:r>
            <a:rPr lang="en-US" sz="2800" dirty="0"/>
            <a:t>threat</a:t>
          </a:r>
        </a:p>
      </dgm:t>
    </dgm:pt>
    <dgm:pt modelId="{00E4F305-E155-4853-9015-E0D59AE82D2B}" type="parTrans" cxnId="{87EADE26-0AB0-4AF8-8AA2-1F4CA98271C7}">
      <dgm:prSet/>
      <dgm:spPr/>
      <dgm:t>
        <a:bodyPr/>
        <a:lstStyle/>
        <a:p>
          <a:endParaRPr lang="en-US" sz="2400"/>
        </a:p>
      </dgm:t>
    </dgm:pt>
    <dgm:pt modelId="{1F654E05-6AD2-4AFB-BE1C-5014E5C69D6A}" type="sibTrans" cxnId="{87EADE26-0AB0-4AF8-8AA2-1F4CA98271C7}">
      <dgm:prSet/>
      <dgm:spPr/>
      <dgm:t>
        <a:bodyPr/>
        <a:lstStyle/>
        <a:p>
          <a:endParaRPr lang="en-US" sz="2400"/>
        </a:p>
      </dgm:t>
    </dgm:pt>
    <dgm:pt modelId="{5B6CC1C4-B58D-4D59-A39C-CE540FBC559A}" type="pres">
      <dgm:prSet presAssocID="{9ADD4687-6C82-4C84-9D80-67BB6168706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1CB0452-7682-4807-9CAF-3FC068C72FEF}" type="pres">
      <dgm:prSet presAssocID="{E3196FD6-3712-43E7-BEAD-46D7562DC4CF}" presName="Accent3" presStyleCnt="0"/>
      <dgm:spPr/>
    </dgm:pt>
    <dgm:pt modelId="{976B47F9-2048-47C0-936F-9714A389AB45}" type="pres">
      <dgm:prSet presAssocID="{E3196FD6-3712-43E7-BEAD-46D7562DC4CF}" presName="Accent" presStyleLbl="node1" presStyleIdx="0" presStyleCnt="3"/>
      <dgm:spPr/>
    </dgm:pt>
    <dgm:pt modelId="{0EB951B9-A191-4A17-B940-32AF9BBF0279}" type="pres">
      <dgm:prSet presAssocID="{E3196FD6-3712-43E7-BEAD-46D7562DC4CF}" presName="ParentBackground3" presStyleCnt="0"/>
      <dgm:spPr/>
    </dgm:pt>
    <dgm:pt modelId="{9FB3F4C6-8E9F-41B8-8C81-A7316004EA9F}" type="pres">
      <dgm:prSet presAssocID="{E3196FD6-3712-43E7-BEAD-46D7562DC4CF}" presName="ParentBackground" presStyleLbl="fgAcc1" presStyleIdx="0" presStyleCnt="3"/>
      <dgm:spPr/>
    </dgm:pt>
    <dgm:pt modelId="{624F82A5-F71A-461C-9C49-03B51A270637}" type="pres">
      <dgm:prSet presAssocID="{E3196FD6-3712-43E7-BEAD-46D7562DC4C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81128D5-1AB7-4251-84F3-1A0FD3FC1F47}" type="pres">
      <dgm:prSet presAssocID="{A7E04673-FF17-48CB-BC7B-3EE5F52C8304}" presName="Accent2" presStyleCnt="0"/>
      <dgm:spPr/>
    </dgm:pt>
    <dgm:pt modelId="{5442CB0C-3905-44BE-99D9-7ACFD3013A2E}" type="pres">
      <dgm:prSet presAssocID="{A7E04673-FF17-48CB-BC7B-3EE5F52C8304}" presName="Accent" presStyleLbl="node1" presStyleIdx="1" presStyleCnt="3"/>
      <dgm:spPr/>
    </dgm:pt>
    <dgm:pt modelId="{7CE417F8-A0D7-46AD-AA03-77CBC7751995}" type="pres">
      <dgm:prSet presAssocID="{A7E04673-FF17-48CB-BC7B-3EE5F52C8304}" presName="ParentBackground2" presStyleCnt="0"/>
      <dgm:spPr/>
    </dgm:pt>
    <dgm:pt modelId="{90ECFC9B-B288-408E-A59E-870F86E341F5}" type="pres">
      <dgm:prSet presAssocID="{A7E04673-FF17-48CB-BC7B-3EE5F52C8304}" presName="ParentBackground" presStyleLbl="fgAcc1" presStyleIdx="1" presStyleCnt="3"/>
      <dgm:spPr/>
    </dgm:pt>
    <dgm:pt modelId="{267B1F1D-3BC9-491E-BDA1-BE86D85A95B1}" type="pres">
      <dgm:prSet presAssocID="{A7E04673-FF17-48CB-BC7B-3EE5F52C8304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2A8B66A-5038-4E1A-88B9-0EDAA1B5F96B}" type="pres">
      <dgm:prSet presAssocID="{098BDA54-B47F-450A-A445-EECDDEF48DA9}" presName="Accent1" presStyleCnt="0"/>
      <dgm:spPr/>
    </dgm:pt>
    <dgm:pt modelId="{DE60D104-8BE3-4F6F-8138-612247A5C841}" type="pres">
      <dgm:prSet presAssocID="{098BDA54-B47F-450A-A445-EECDDEF48DA9}" presName="Accent" presStyleLbl="node1" presStyleIdx="2" presStyleCnt="3"/>
      <dgm:spPr/>
    </dgm:pt>
    <dgm:pt modelId="{AB4DE54B-3C03-4DE8-85E3-1273CCD9D8A1}" type="pres">
      <dgm:prSet presAssocID="{098BDA54-B47F-450A-A445-EECDDEF48DA9}" presName="ParentBackground1" presStyleCnt="0"/>
      <dgm:spPr/>
    </dgm:pt>
    <dgm:pt modelId="{CC384A93-FD5E-4A9F-BBC7-CF121CF189C8}" type="pres">
      <dgm:prSet presAssocID="{098BDA54-B47F-450A-A445-EECDDEF48DA9}" presName="ParentBackground" presStyleLbl="fgAcc1" presStyleIdx="2" presStyleCnt="3"/>
      <dgm:spPr/>
    </dgm:pt>
    <dgm:pt modelId="{6BA759AD-C2F4-48FD-AAE4-18439B7410B7}" type="pres">
      <dgm:prSet presAssocID="{098BDA54-B47F-450A-A445-EECDDEF48DA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43EBA04-00A5-494C-9DD1-DA385E73AB56}" type="presOf" srcId="{A7E04673-FF17-48CB-BC7B-3EE5F52C8304}" destId="{90ECFC9B-B288-408E-A59E-870F86E341F5}" srcOrd="0" destOrd="0" presId="urn:microsoft.com/office/officeart/2011/layout/CircleProcess"/>
    <dgm:cxn modelId="{87EADE26-0AB0-4AF8-8AA2-1F4CA98271C7}" srcId="{9ADD4687-6C82-4C84-9D80-67BB61687065}" destId="{E3196FD6-3712-43E7-BEAD-46D7562DC4CF}" srcOrd="2" destOrd="0" parTransId="{00E4F305-E155-4853-9015-E0D59AE82D2B}" sibTransId="{1F654E05-6AD2-4AFB-BE1C-5014E5C69D6A}"/>
    <dgm:cxn modelId="{02FD253B-E4E3-431E-88FF-D47C2AC1C8AE}" srcId="{9ADD4687-6C82-4C84-9D80-67BB61687065}" destId="{098BDA54-B47F-450A-A445-EECDDEF48DA9}" srcOrd="0" destOrd="0" parTransId="{45CE4FCA-F79D-448F-9572-A0C3ED6C4FA3}" sibTransId="{32843961-5C42-4DAF-982E-F0696F810364}"/>
    <dgm:cxn modelId="{6399123C-CF03-4593-8879-D6E274ECC378}" type="presOf" srcId="{E3196FD6-3712-43E7-BEAD-46D7562DC4CF}" destId="{624F82A5-F71A-461C-9C49-03B51A270637}" srcOrd="1" destOrd="0" presId="urn:microsoft.com/office/officeart/2011/layout/CircleProcess"/>
    <dgm:cxn modelId="{C4215653-BD8C-4019-9985-61F64AFAA36B}" type="presOf" srcId="{A7E04673-FF17-48CB-BC7B-3EE5F52C8304}" destId="{267B1F1D-3BC9-491E-BDA1-BE86D85A95B1}" srcOrd="1" destOrd="0" presId="urn:microsoft.com/office/officeart/2011/layout/CircleProcess"/>
    <dgm:cxn modelId="{A70A6656-AC60-45CA-88CE-E28E361D62CD}" srcId="{9ADD4687-6C82-4C84-9D80-67BB61687065}" destId="{A7E04673-FF17-48CB-BC7B-3EE5F52C8304}" srcOrd="1" destOrd="0" parTransId="{74F0E5FE-989D-41C4-8329-29C0AA985C3C}" sibTransId="{0B3BBECF-2506-4EE9-84A2-91C0577DDB11}"/>
    <dgm:cxn modelId="{15078E83-BCBE-4A4D-997D-8963590FB214}" type="presOf" srcId="{9ADD4687-6C82-4C84-9D80-67BB61687065}" destId="{5B6CC1C4-B58D-4D59-A39C-CE540FBC559A}" srcOrd="0" destOrd="0" presId="urn:microsoft.com/office/officeart/2011/layout/CircleProcess"/>
    <dgm:cxn modelId="{2157DFA0-BBD0-4335-A604-A2E32366ABE3}" type="presOf" srcId="{E3196FD6-3712-43E7-BEAD-46D7562DC4CF}" destId="{9FB3F4C6-8E9F-41B8-8C81-A7316004EA9F}" srcOrd="0" destOrd="0" presId="urn:microsoft.com/office/officeart/2011/layout/CircleProcess"/>
    <dgm:cxn modelId="{C4128BEE-3986-4B42-8097-06D3246D7BF9}" type="presOf" srcId="{098BDA54-B47F-450A-A445-EECDDEF48DA9}" destId="{6BA759AD-C2F4-48FD-AAE4-18439B7410B7}" srcOrd="1" destOrd="0" presId="urn:microsoft.com/office/officeart/2011/layout/CircleProcess"/>
    <dgm:cxn modelId="{0E4771F2-FF28-4753-9A32-47C882366CD8}" type="presOf" srcId="{098BDA54-B47F-450A-A445-EECDDEF48DA9}" destId="{CC384A93-FD5E-4A9F-BBC7-CF121CF189C8}" srcOrd="0" destOrd="0" presId="urn:microsoft.com/office/officeart/2011/layout/CircleProcess"/>
    <dgm:cxn modelId="{65AED4AF-88FF-4BC5-805E-7CD3480F2EFC}" type="presParOf" srcId="{5B6CC1C4-B58D-4D59-A39C-CE540FBC559A}" destId="{41CB0452-7682-4807-9CAF-3FC068C72FEF}" srcOrd="0" destOrd="0" presId="urn:microsoft.com/office/officeart/2011/layout/CircleProcess"/>
    <dgm:cxn modelId="{F972DD94-92B5-43C5-AB55-84A969E0E03C}" type="presParOf" srcId="{41CB0452-7682-4807-9CAF-3FC068C72FEF}" destId="{976B47F9-2048-47C0-936F-9714A389AB45}" srcOrd="0" destOrd="0" presId="urn:microsoft.com/office/officeart/2011/layout/CircleProcess"/>
    <dgm:cxn modelId="{E0B235BB-B1F3-495D-8CBF-6AFC008BBAA6}" type="presParOf" srcId="{5B6CC1C4-B58D-4D59-A39C-CE540FBC559A}" destId="{0EB951B9-A191-4A17-B940-32AF9BBF0279}" srcOrd="1" destOrd="0" presId="urn:microsoft.com/office/officeart/2011/layout/CircleProcess"/>
    <dgm:cxn modelId="{50D603D5-CDF0-4069-9695-5A9959768C3E}" type="presParOf" srcId="{0EB951B9-A191-4A17-B940-32AF9BBF0279}" destId="{9FB3F4C6-8E9F-41B8-8C81-A7316004EA9F}" srcOrd="0" destOrd="0" presId="urn:microsoft.com/office/officeart/2011/layout/CircleProcess"/>
    <dgm:cxn modelId="{4DC46BA6-2691-4B4B-91BF-0FC88B91CA51}" type="presParOf" srcId="{5B6CC1C4-B58D-4D59-A39C-CE540FBC559A}" destId="{624F82A5-F71A-461C-9C49-03B51A270637}" srcOrd="2" destOrd="0" presId="urn:microsoft.com/office/officeart/2011/layout/CircleProcess"/>
    <dgm:cxn modelId="{E0AFDF10-DE3D-487D-9F8D-01B42DF5AA06}" type="presParOf" srcId="{5B6CC1C4-B58D-4D59-A39C-CE540FBC559A}" destId="{781128D5-1AB7-4251-84F3-1A0FD3FC1F47}" srcOrd="3" destOrd="0" presId="urn:microsoft.com/office/officeart/2011/layout/CircleProcess"/>
    <dgm:cxn modelId="{0DF9302F-E21E-4477-A6F0-611AC6E2D001}" type="presParOf" srcId="{781128D5-1AB7-4251-84F3-1A0FD3FC1F47}" destId="{5442CB0C-3905-44BE-99D9-7ACFD3013A2E}" srcOrd="0" destOrd="0" presId="urn:microsoft.com/office/officeart/2011/layout/CircleProcess"/>
    <dgm:cxn modelId="{FECC8FDB-13E8-4E94-B6D2-BE1D4694B932}" type="presParOf" srcId="{5B6CC1C4-B58D-4D59-A39C-CE540FBC559A}" destId="{7CE417F8-A0D7-46AD-AA03-77CBC7751995}" srcOrd="4" destOrd="0" presId="urn:microsoft.com/office/officeart/2011/layout/CircleProcess"/>
    <dgm:cxn modelId="{17422D5D-09CE-414B-8F9F-F71B4CBD9EAF}" type="presParOf" srcId="{7CE417F8-A0D7-46AD-AA03-77CBC7751995}" destId="{90ECFC9B-B288-408E-A59E-870F86E341F5}" srcOrd="0" destOrd="0" presId="urn:microsoft.com/office/officeart/2011/layout/CircleProcess"/>
    <dgm:cxn modelId="{F03BAE3B-E5CB-40F7-BED9-7B95B38399F8}" type="presParOf" srcId="{5B6CC1C4-B58D-4D59-A39C-CE540FBC559A}" destId="{267B1F1D-3BC9-491E-BDA1-BE86D85A95B1}" srcOrd="5" destOrd="0" presId="urn:microsoft.com/office/officeart/2011/layout/CircleProcess"/>
    <dgm:cxn modelId="{9610D3ED-7065-48FA-9C74-B71866DD9597}" type="presParOf" srcId="{5B6CC1C4-B58D-4D59-A39C-CE540FBC559A}" destId="{52A8B66A-5038-4E1A-88B9-0EDAA1B5F96B}" srcOrd="6" destOrd="0" presId="urn:microsoft.com/office/officeart/2011/layout/CircleProcess"/>
    <dgm:cxn modelId="{BB78E037-DBA1-4D8E-A7F4-5E0F115F77C4}" type="presParOf" srcId="{52A8B66A-5038-4E1A-88B9-0EDAA1B5F96B}" destId="{DE60D104-8BE3-4F6F-8138-612247A5C841}" srcOrd="0" destOrd="0" presId="urn:microsoft.com/office/officeart/2011/layout/CircleProcess"/>
    <dgm:cxn modelId="{B401489F-49D1-4AE0-819C-D857F31A72C3}" type="presParOf" srcId="{5B6CC1C4-B58D-4D59-A39C-CE540FBC559A}" destId="{AB4DE54B-3C03-4DE8-85E3-1273CCD9D8A1}" srcOrd="7" destOrd="0" presId="urn:microsoft.com/office/officeart/2011/layout/CircleProcess"/>
    <dgm:cxn modelId="{4969A6ED-8503-407A-BACE-5F3137D52160}" type="presParOf" srcId="{AB4DE54B-3C03-4DE8-85E3-1273CCD9D8A1}" destId="{CC384A93-FD5E-4A9F-BBC7-CF121CF189C8}" srcOrd="0" destOrd="0" presId="urn:microsoft.com/office/officeart/2011/layout/CircleProcess"/>
    <dgm:cxn modelId="{51BFEBB7-4EB1-4D82-A629-8ADDFBDC1042}" type="presParOf" srcId="{5B6CC1C4-B58D-4D59-A39C-CE540FBC559A}" destId="{6BA759AD-C2F4-48FD-AAE4-18439B7410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47F9-2048-47C0-936F-9714A389AB45}">
      <dsp:nvSpPr>
        <dsp:cNvPr id="0" name=""/>
        <dsp:cNvSpPr/>
      </dsp:nvSpPr>
      <dsp:spPr>
        <a:xfrm>
          <a:off x="7468871" y="1429961"/>
          <a:ext cx="3258053" cy="325865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3F4C6-8E9F-41B8-8C81-A7316004EA9F}">
      <dsp:nvSpPr>
        <dsp:cNvPr id="0" name=""/>
        <dsp:cNvSpPr/>
      </dsp:nvSpPr>
      <dsp:spPr>
        <a:xfrm>
          <a:off x="7577048" y="1538602"/>
          <a:ext cx="3041698" cy="3041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Classify the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threat</a:t>
          </a:r>
        </a:p>
      </dsp:txBody>
      <dsp:txXfrm>
        <a:off x="8011880" y="1973165"/>
        <a:ext cx="2172035" cy="2172246"/>
      </dsp:txXfrm>
    </dsp:sp>
    <dsp:sp modelId="{5442CB0C-3905-44BE-99D9-7ACFD3013A2E}">
      <dsp:nvSpPr>
        <dsp:cNvPr id="0" name=""/>
        <dsp:cNvSpPr/>
      </dsp:nvSpPr>
      <dsp:spPr>
        <a:xfrm rot="2700000">
          <a:off x="4105503" y="1433900"/>
          <a:ext cx="3250205" cy="3250205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CFC9B-B288-408E-A59E-870F86E341F5}">
      <dsp:nvSpPr>
        <dsp:cNvPr id="0" name=""/>
        <dsp:cNvSpPr/>
      </dsp:nvSpPr>
      <dsp:spPr>
        <a:xfrm>
          <a:off x="4209757" y="1538602"/>
          <a:ext cx="3041698" cy="3041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Parse Packet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Match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Malware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Rules</a:t>
          </a:r>
        </a:p>
      </dsp:txBody>
      <dsp:txXfrm>
        <a:off x="4644588" y="1973165"/>
        <a:ext cx="2172035" cy="2172246"/>
      </dsp:txXfrm>
    </dsp:sp>
    <dsp:sp modelId="{DE60D104-8BE3-4F6F-8138-612247A5C841}">
      <dsp:nvSpPr>
        <dsp:cNvPr id="0" name=""/>
        <dsp:cNvSpPr/>
      </dsp:nvSpPr>
      <dsp:spPr>
        <a:xfrm rot="2700000">
          <a:off x="738212" y="1433900"/>
          <a:ext cx="3250205" cy="3250205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384A93-FD5E-4A9F-BBC7-CF121CF189C8}">
      <dsp:nvSpPr>
        <dsp:cNvPr id="0" name=""/>
        <dsp:cNvSpPr/>
      </dsp:nvSpPr>
      <dsp:spPr>
        <a:xfrm>
          <a:off x="842466" y="1538602"/>
          <a:ext cx="3041698" cy="30413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PCAP from VT/C3I/Open Source</a:t>
          </a:r>
        </a:p>
      </dsp:txBody>
      <dsp:txXfrm>
        <a:off x="1277297" y="1973165"/>
        <a:ext cx="2172035" cy="2172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DC127-AB2F-4BCD-8FAE-54612659A33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07E3B-1972-4422-BA49-35D0EBAA7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07E3B-1972-4422-BA49-35D0EBAA74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CD2D-073A-4A57-B9CB-A6E55B45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6C1B7-7119-4D9D-812F-E0154C11E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430AA-D316-451D-987E-137F0176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BDCE-E1AF-46A8-A813-92B4DCE9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FE3E-C816-4B82-8A4B-48ABE0E7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6B5F-720D-418C-81A2-E50DDAA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0B3F9-E91E-45F7-9487-49FD42FE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DC7A-B727-4B6B-83D0-8596CE8F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0544-5AD6-4116-AB99-EDFAD27F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766F-68D3-4C71-B632-AF687001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EE84F-7FAB-4EFD-9AF1-B17B5DE26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AFDF6-AFED-4B67-805A-4B9381463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E097-0C4B-4BE7-B6A3-7F586745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A66F-29BA-4E5C-9439-4C5E9025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02B2-4277-4FA5-B933-E9512FC0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6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9372-6DF6-41ED-AFD3-0EB6A6FF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DEC2-4CD8-4961-A604-6CA9F601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706C7-3B47-437F-BD51-44DA1C55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3DB6-9D5B-4769-B558-2B8BC08B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8FBB-4AF5-4823-86C0-EEC981EA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E8BB-1215-4819-A5CC-D1C3825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07C2A-D7AC-4FA3-938B-A4966F3B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809B-04C6-40E3-AA0D-75D91C0C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D207-E23F-40EC-96D7-BA8B4FCD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A056-D674-4470-AB55-372FBCE2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B06B-FB1C-4DAC-A631-F0A72800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4A8E-F008-41EB-AF89-4AEC2A54C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3979-EF77-4AF6-997B-2704112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0F757-7734-47B3-BB71-A6A78965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3A84-F655-4F51-AD5E-A33BE2C2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3A119-57F7-4B51-ADA7-7B6078D6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9E61-6FCA-4E0B-8757-AA0896ED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37AC5-75B4-4959-A2A6-55F4AFD5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42B24-274D-4D1F-BE92-EEFEC4C37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46494-65BE-49E9-A694-51F909213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40A3-FF43-469B-B1F5-05E6ADF9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2BD5B-FD03-4823-B9CB-50404C15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99BF9-2C2A-4923-A673-77B70B4C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BB9B8-CCA0-472F-A709-1FE5B9D7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3644-1B3A-4850-9E0B-4936604E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A59BB-41B9-4056-AB09-44F4C23F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0FD97-52B0-4D53-A401-F9186813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CE95-9DD0-483A-AA90-2868B825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AEF07-4B1E-4E0E-813F-6980BD34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053DC-C037-44E5-BA28-5E0538A3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1B879-C9D0-43A4-98B9-AB23B1C5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A62F-4A93-4E96-8FCC-FB75B036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796B-2D6F-4EF8-8923-1026B21D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18E96-A8E2-4722-8FDC-CA8D5083C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ABCA7-EBF9-4BED-987E-0E498FEA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6EC47-FE36-47E4-94D3-56A288CC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52DCD-274E-4CB4-A31E-F4225FDC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4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D195-C70F-41F1-B470-8CF3988A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4AD59-436B-438F-926F-1AD466725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843EA-2587-46E0-A004-7B6B03BA8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FCFA6-32E5-4D93-A9A9-42F5D77D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1A000-4DE1-4784-B055-72C7B295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19571-6483-4CE3-B2E2-0919C9B5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9CBDB-BAFF-44DE-917D-ED87333E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0205-971C-4266-9C9B-4E5DB77C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9841-C27D-4F4B-AFE1-A585AC34A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980E-4353-4473-AFEC-204C3EED2D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896F-31FE-4CF3-BE14-1748F18A1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8592-BA5E-41D6-99AC-B34E54192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D95B-CE49-4714-89A2-1A3B63C4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5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09220704_Statistical_fingerprint-based_intrusion_detection_system_SF-IDS" TargetMode="External"/><Relationship Id="rId3" Type="http://schemas.openxmlformats.org/officeDocument/2006/relationships/hyperlink" Target="https://www.youtube.com/watch?v=NSmkrlybZXs" TargetMode="External"/><Relationship Id="rId7" Type="http://schemas.openxmlformats.org/officeDocument/2006/relationships/hyperlink" Target="https://bth.diva-portal.org/smash/get/diva2:1571926/FULLTEXT01.pdf" TargetMode="External"/><Relationship Id="rId2" Type="http://schemas.openxmlformats.org/officeDocument/2006/relationships/hyperlink" Target="https://www.youtube.com/watch?v=eEw_VZ5xdc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5851803.fs1.hubspotusercontent-na1.net/hubfs/5851803/Russian%20Ransomware%20C2%20Network%20Discovered%20in%20Censys%20Data.pdf" TargetMode="External"/><Relationship Id="rId5" Type="http://schemas.openxmlformats.org/officeDocument/2006/relationships/hyperlink" Target="https://blogs.vmware.com/security/2022/03/emotet-c2-configuration-extraction-and-analysis.html" TargetMode="External"/><Relationship Id="rId4" Type="http://schemas.openxmlformats.org/officeDocument/2006/relationships/hyperlink" Target="https://arnon.dk/wp-content/uploads/2015/01/Malicious-traffic-detection-using-traffic-fingerprint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B810-4F3B-41E7-80EC-D0B03C9B3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1625599"/>
            <a:ext cx="10617200" cy="2031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Threat Categorization Based on Malware’s C&amp;C Communication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1E6CA-C2ED-4A9B-AECD-9858F4C84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39" y="4521200"/>
            <a:ext cx="10952479" cy="1615435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sz="2800" dirty="0"/>
          </a:p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Key Words: Malware Analysis, C&amp;C, </a:t>
            </a:r>
            <a:r>
              <a:rPr lang="en-US" sz="2900" dirty="0">
                <a:solidFill>
                  <a:schemeClr val="accent1">
                    <a:lumMod val="50000"/>
                  </a:schemeClr>
                </a:solidFill>
              </a:rPr>
              <a:t>Threat categorization 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Python, Fingerprinting,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pcap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Compiler, TLS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Group 6 – (KCST) Kerberos Cyber Security 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3C926B-0CCE-45AE-B1DB-C8212462CD8E}"/>
              </a:ext>
            </a:extLst>
          </p:cNvPr>
          <p:cNvSpPr/>
          <p:nvPr/>
        </p:nvSpPr>
        <p:spPr>
          <a:xfrm>
            <a:off x="81280" y="-20320"/>
            <a:ext cx="132080" cy="342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41B6C-0590-4754-8297-70182E66D55C}"/>
              </a:ext>
            </a:extLst>
          </p:cNvPr>
          <p:cNvSpPr/>
          <p:nvPr/>
        </p:nvSpPr>
        <p:spPr>
          <a:xfrm>
            <a:off x="81280" y="3738880"/>
            <a:ext cx="132080" cy="3134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A9A57-8D4E-4801-B90D-190FDEF3587C}"/>
              </a:ext>
            </a:extLst>
          </p:cNvPr>
          <p:cNvSpPr/>
          <p:nvPr/>
        </p:nvSpPr>
        <p:spPr>
          <a:xfrm>
            <a:off x="11927840" y="10160"/>
            <a:ext cx="132080" cy="342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73CA6-88E4-4AC9-985D-4A21300523B6}"/>
              </a:ext>
            </a:extLst>
          </p:cNvPr>
          <p:cNvSpPr/>
          <p:nvPr/>
        </p:nvSpPr>
        <p:spPr>
          <a:xfrm>
            <a:off x="11938000" y="3738880"/>
            <a:ext cx="132080" cy="3134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055D3-64F0-447E-B901-428E88D4A4F1}"/>
              </a:ext>
            </a:extLst>
          </p:cNvPr>
          <p:cNvCxnSpPr/>
          <p:nvPr/>
        </p:nvCxnSpPr>
        <p:spPr>
          <a:xfrm>
            <a:off x="731520" y="1036320"/>
            <a:ext cx="10952480" cy="0"/>
          </a:xfrm>
          <a:prstGeom prst="line">
            <a:avLst/>
          </a:prstGeom>
          <a:ln w="57150"/>
          <a:effectLst>
            <a:reflection blurRad="6350" stA="50000" endA="295" endPos="92000" dist="1016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344DC1-2B07-40BA-BE47-356262B16985}"/>
              </a:ext>
            </a:extLst>
          </p:cNvPr>
          <p:cNvCxnSpPr/>
          <p:nvPr/>
        </p:nvCxnSpPr>
        <p:spPr>
          <a:xfrm>
            <a:off x="650240" y="4216400"/>
            <a:ext cx="10952480" cy="0"/>
          </a:xfrm>
          <a:prstGeom prst="line">
            <a:avLst/>
          </a:prstGeom>
          <a:ln w="57150"/>
          <a:effectLst>
            <a:reflection blurRad="6350" stA="50000" endA="295" endPos="92000" dist="1016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A45EC3-E221-4FA3-B50C-7F095EBE267A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</p:spTree>
    <p:extLst>
      <p:ext uri="{BB962C8B-B14F-4D97-AF65-F5344CB8AC3E}">
        <p14:creationId xmlns:p14="http://schemas.microsoft.com/office/powerpoint/2010/main" val="359863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/>
          <a:lstStyle/>
          <a:p>
            <a:r>
              <a:rPr lang="en-US" b="1" dirty="0"/>
              <a:t>Team Members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FF8ECE-FC4D-4D93-A8BA-9F0761A3AC2C}"/>
              </a:ext>
            </a:extLst>
          </p:cNvPr>
          <p:cNvSpPr txBox="1"/>
          <p:nvPr/>
        </p:nvSpPr>
        <p:spPr>
          <a:xfrm>
            <a:off x="670560" y="1974232"/>
            <a:ext cx="80670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>
                <a:ln w="0"/>
              </a:rPr>
              <a:t>Sriram P </a:t>
            </a:r>
            <a:r>
              <a:rPr lang="en-US" sz="2800" dirty="0">
                <a:ln w="0"/>
              </a:rPr>
              <a:t>(McAfee)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ln w="0"/>
              </a:rPr>
              <a:t>Mohammed Jawed </a:t>
            </a:r>
            <a:r>
              <a:rPr lang="en-US" sz="2800" dirty="0">
                <a:ln w="0"/>
              </a:rPr>
              <a:t>(IAEA, U.N)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ln w="0"/>
              </a:rPr>
              <a:t>Archana </a:t>
            </a:r>
            <a:r>
              <a:rPr lang="en-US" sz="4400" dirty="0" err="1">
                <a:ln w="0"/>
              </a:rPr>
              <a:t>Pawar</a:t>
            </a:r>
            <a:r>
              <a:rPr lang="en-US" sz="4400" dirty="0">
                <a:ln w="0"/>
              </a:rPr>
              <a:t> </a:t>
            </a:r>
            <a:r>
              <a:rPr lang="en-US" sz="2800" dirty="0">
                <a:ln w="0"/>
              </a:rPr>
              <a:t>(TCS)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err="1">
                <a:ln w="0"/>
              </a:rPr>
              <a:t>Ahakam</a:t>
            </a:r>
            <a:r>
              <a:rPr lang="en-US" sz="4400" dirty="0">
                <a:ln w="0"/>
              </a:rPr>
              <a:t> </a:t>
            </a:r>
            <a:r>
              <a:rPr lang="en-US" sz="4400" dirty="0" err="1">
                <a:ln w="0"/>
              </a:rPr>
              <a:t>Sarosh</a:t>
            </a:r>
            <a:r>
              <a:rPr lang="en-US" sz="4400" dirty="0">
                <a:ln w="0"/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>
                <a:ln w="0"/>
              </a:rPr>
              <a:t>Anupama G</a:t>
            </a:r>
          </a:p>
        </p:txBody>
      </p:sp>
    </p:spTree>
    <p:extLst>
      <p:ext uri="{BB962C8B-B14F-4D97-AF65-F5344CB8AC3E}">
        <p14:creationId xmlns:p14="http://schemas.microsoft.com/office/powerpoint/2010/main" val="302670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>
            <a:normAutofit/>
          </a:bodyPr>
          <a:lstStyle/>
          <a:p>
            <a:r>
              <a:rPr lang="en-US" b="1" dirty="0"/>
              <a:t> Synopsis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6F7089-1373-4366-89AA-3AA444FE4939}"/>
              </a:ext>
            </a:extLst>
          </p:cNvPr>
          <p:cNvSpPr txBox="1"/>
          <p:nvPr/>
        </p:nvSpPr>
        <p:spPr>
          <a:xfrm>
            <a:off x="670560" y="1534159"/>
            <a:ext cx="10952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Threat</a:t>
            </a:r>
            <a:r>
              <a:rPr lang="en-US" sz="2400" dirty="0"/>
              <a:t> categorization is one of the biggest </a:t>
            </a:r>
            <a:r>
              <a:rPr lang="en-US" sz="2400" b="1" dirty="0"/>
              <a:t>challenges</a:t>
            </a:r>
            <a:r>
              <a:rPr lang="en-US" sz="2400" dirty="0"/>
              <a:t> that the security community faces today. </a:t>
            </a:r>
            <a:r>
              <a:rPr lang="en-US" sz="2400" b="1" dirty="0"/>
              <a:t>Malwares</a:t>
            </a:r>
            <a:r>
              <a:rPr lang="en-US" sz="2400" dirty="0"/>
              <a:t> are hidden using multiple layers of </a:t>
            </a:r>
            <a:r>
              <a:rPr lang="en-US" sz="2400" b="1" dirty="0"/>
              <a:t>packers</a:t>
            </a:r>
            <a:r>
              <a:rPr lang="en-US" sz="2400" dirty="0"/>
              <a:t>, </a:t>
            </a:r>
            <a:r>
              <a:rPr lang="en-US" sz="2400" b="1" dirty="0"/>
              <a:t>obfuscators</a:t>
            </a:r>
            <a:r>
              <a:rPr lang="en-US" sz="2400" dirty="0"/>
              <a:t> thus hiding from revealing its true identity unless unpacked. </a:t>
            </a:r>
          </a:p>
          <a:p>
            <a:pPr algn="just"/>
            <a:r>
              <a:rPr lang="en-US" sz="2400" dirty="0"/>
              <a:t>	Of late, it is also observed that the same codebase / framework is reused by </a:t>
            </a:r>
            <a:r>
              <a:rPr lang="en-US" sz="2400" b="1" dirty="0"/>
              <a:t>multiple RAT builders </a:t>
            </a:r>
            <a:r>
              <a:rPr lang="en-US" sz="2400" dirty="0"/>
              <a:t>and </a:t>
            </a:r>
            <a:r>
              <a:rPr lang="en-US" sz="2400" b="1" dirty="0"/>
              <a:t>Backdoors</a:t>
            </a:r>
            <a:r>
              <a:rPr lang="en-US" sz="2400" dirty="0"/>
              <a:t>. Some of these </a:t>
            </a:r>
            <a:r>
              <a:rPr lang="en-US" sz="2400" b="1" dirty="0"/>
              <a:t>packers</a:t>
            </a:r>
            <a:r>
              <a:rPr lang="en-US" sz="2400" dirty="0"/>
              <a:t> and </a:t>
            </a:r>
            <a:r>
              <a:rPr lang="en-US" sz="2400" b="1" dirty="0"/>
              <a:t>obfuscators</a:t>
            </a:r>
            <a:r>
              <a:rPr lang="en-US" sz="2400" dirty="0"/>
              <a:t> are also reused across multiple </a:t>
            </a:r>
            <a:r>
              <a:rPr lang="en-US" sz="2400" b="1" dirty="0"/>
              <a:t>malware</a:t>
            </a:r>
            <a:r>
              <a:rPr lang="en-US" sz="2400" dirty="0"/>
              <a:t> families.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project aims at looking into the </a:t>
            </a:r>
            <a:r>
              <a:rPr lang="en-US" sz="2400" b="1" dirty="0"/>
              <a:t>networking</a:t>
            </a:r>
            <a:r>
              <a:rPr lang="en-US" sz="2400" dirty="0"/>
              <a:t> concept of these </a:t>
            </a:r>
            <a:r>
              <a:rPr lang="en-US" sz="2400" b="1" dirty="0"/>
              <a:t>C&amp;C communicating </a:t>
            </a:r>
            <a:r>
              <a:rPr lang="en-US" sz="2400" dirty="0"/>
              <a:t>malwares and tries to </a:t>
            </a:r>
            <a:r>
              <a:rPr lang="en-US" sz="2400" b="1" dirty="0"/>
              <a:t>parse</a:t>
            </a:r>
            <a:r>
              <a:rPr lang="en-US" sz="2400" dirty="0"/>
              <a:t> the network </a:t>
            </a:r>
            <a:r>
              <a:rPr lang="en-US" sz="2400" b="1" dirty="0"/>
              <a:t>packets</a:t>
            </a:r>
            <a:r>
              <a:rPr lang="en-US" sz="2400" dirty="0"/>
              <a:t> and try to classify the threats based on the </a:t>
            </a:r>
            <a:r>
              <a:rPr lang="en-US" sz="2400" b="1" dirty="0"/>
              <a:t>unique</a:t>
            </a:r>
            <a:r>
              <a:rPr lang="en-US" sz="2400" dirty="0"/>
              <a:t> communication pattern used by these malware families. The rules also involve </a:t>
            </a:r>
            <a:r>
              <a:rPr lang="en-US" sz="2400" b="1" dirty="0"/>
              <a:t>fingerprinting</a:t>
            </a:r>
            <a:r>
              <a:rPr lang="en-US" sz="2400" dirty="0"/>
              <a:t> the </a:t>
            </a:r>
            <a:r>
              <a:rPr lang="en-US" sz="2400" b="1" dirty="0"/>
              <a:t>TLS</a:t>
            </a:r>
            <a:r>
              <a:rPr lang="en-US" sz="2400" dirty="0"/>
              <a:t> </a:t>
            </a:r>
            <a:r>
              <a:rPr lang="en-US" sz="2400" b="1" dirty="0"/>
              <a:t>certificates</a:t>
            </a:r>
            <a:r>
              <a:rPr lang="en-US" sz="2400" dirty="0"/>
              <a:t> used in the communication. </a:t>
            </a:r>
          </a:p>
        </p:txBody>
      </p:sp>
    </p:spTree>
    <p:extLst>
      <p:ext uri="{BB962C8B-B14F-4D97-AF65-F5344CB8AC3E}">
        <p14:creationId xmlns:p14="http://schemas.microsoft.com/office/powerpoint/2010/main" val="254669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>
            <a:normAutofit/>
          </a:bodyPr>
          <a:lstStyle/>
          <a:p>
            <a:r>
              <a:rPr lang="en-US" b="1" dirty="0"/>
              <a:t> Deliverables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B52AED-DD23-4846-B17D-D34EA190BAAC}"/>
              </a:ext>
            </a:extLst>
          </p:cNvPr>
          <p:cNvSpPr txBox="1"/>
          <p:nvPr/>
        </p:nvSpPr>
        <p:spPr>
          <a:xfrm>
            <a:off x="599440" y="1493520"/>
            <a:ext cx="1102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Python based </a:t>
            </a:r>
            <a:r>
              <a:rPr lang="en-US" sz="4400" dirty="0" err="1"/>
              <a:t>pcap</a:t>
            </a:r>
            <a:r>
              <a:rPr lang="en-US" sz="4400" dirty="0"/>
              <a:t> parser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Rule and fingerprinting Compiler for </a:t>
            </a:r>
            <a:r>
              <a:rPr lang="en-US" sz="4400" dirty="0" err="1"/>
              <a:t>pcap</a:t>
            </a:r>
            <a:r>
              <a:rPr lang="en-US" sz="4400" dirty="0"/>
              <a:t> parser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Usage documentation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Complete Architect Diagram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n w="0"/>
              </a:rPr>
              <a:t>Demo</a:t>
            </a:r>
            <a:endParaRPr lang="en-US" sz="88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5266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/>
          <a:lstStyle/>
          <a:p>
            <a:r>
              <a:rPr lang="en-US" b="1" dirty="0"/>
              <a:t>Diagram (</a:t>
            </a:r>
            <a:r>
              <a:rPr lang="en-US" b="1" dirty="0" err="1"/>
              <a:t>OverView</a:t>
            </a:r>
            <a:r>
              <a:rPr lang="en-US" b="1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F4A725F-5159-4B91-856E-4FD7E4DA1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730350"/>
              </p:ext>
            </p:extLst>
          </p:nvPr>
        </p:nvGraphicFramePr>
        <p:xfrm>
          <a:off x="262083" y="719666"/>
          <a:ext cx="10791997" cy="6118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77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>
            <a:normAutofit/>
          </a:bodyPr>
          <a:lstStyle/>
          <a:p>
            <a:r>
              <a:rPr lang="en-US" b="1" dirty="0"/>
              <a:t> Key Words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B52AED-DD23-4846-B17D-D34EA190BAAC}"/>
              </a:ext>
            </a:extLst>
          </p:cNvPr>
          <p:cNvSpPr txBox="1"/>
          <p:nvPr/>
        </p:nvSpPr>
        <p:spPr>
          <a:xfrm>
            <a:off x="635000" y="1428780"/>
            <a:ext cx="11023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Malware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Threat categorization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C&amp;C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Fingerprinting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Pcap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Compiler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TLS</a:t>
            </a:r>
            <a:endParaRPr lang="en-US" sz="44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9495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E95-55A3-475F-B657-29DBE4E0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131445"/>
            <a:ext cx="10515600" cy="1128385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B42CE4-A3FF-47D7-BDE3-941AD732A014}"/>
              </a:ext>
            </a:extLst>
          </p:cNvPr>
          <p:cNvCxnSpPr/>
          <p:nvPr/>
        </p:nvCxnSpPr>
        <p:spPr>
          <a:xfrm>
            <a:off x="670560" y="1341120"/>
            <a:ext cx="10952480" cy="0"/>
          </a:xfrm>
          <a:prstGeom prst="line">
            <a:avLst/>
          </a:prstGeom>
          <a:ln w="381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B52AED-DD23-4846-B17D-D34EA190BAAC}"/>
              </a:ext>
            </a:extLst>
          </p:cNvPr>
          <p:cNvSpPr txBox="1"/>
          <p:nvPr/>
        </p:nvSpPr>
        <p:spPr>
          <a:xfrm>
            <a:off x="599439" y="1493520"/>
            <a:ext cx="112046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https://www.youtube.com/watch?v=eEw_VZ5xdcE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https://www.youtube.com/watch?v=NSmkrlybZXs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https://arnon.dk/wp-content/uploads/2015/01/Malicious-traffic-detection-using-traffic-fingerprint.pdf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https://blogs.vmware.com/security/2022/03/emotet-c2-configuration-extraction-and-analysis.html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https://5851803.fs1.hubspotusercontent-na1.net/hubfs/5851803/Russian%20Ransomware%20C2%20Network%20Discovered%20in%20Censys%20Data.pdf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https://bth.diva-portal.org/smash/get/diva2:1571926/FULLTEXT01.pdf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https://www.researchgate.net/publication/309220704_Statistical_fingerprint-based_intrusion_detection_system_SF-IDS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87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E72F99-2102-4087-BA03-2854BF737A18}"/>
              </a:ext>
            </a:extLst>
          </p:cNvPr>
          <p:cNvSpPr/>
          <p:nvPr/>
        </p:nvSpPr>
        <p:spPr>
          <a:xfrm>
            <a:off x="81280" y="-20320"/>
            <a:ext cx="132080" cy="13614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D32A-BC0E-4740-99EA-C260029D6E79}"/>
              </a:ext>
            </a:extLst>
          </p:cNvPr>
          <p:cNvSpPr/>
          <p:nvPr/>
        </p:nvSpPr>
        <p:spPr>
          <a:xfrm>
            <a:off x="81280" y="1493520"/>
            <a:ext cx="132080" cy="5379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D9EDB-15CC-42AA-9FE1-FF681B2B04A5}"/>
              </a:ext>
            </a:extLst>
          </p:cNvPr>
          <p:cNvSpPr txBox="1"/>
          <p:nvPr/>
        </p:nvSpPr>
        <p:spPr>
          <a:xfrm>
            <a:off x="10605515" y="625290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KCST</a:t>
            </a:r>
          </a:p>
        </p:txBody>
      </p:sp>
      <p:pic>
        <p:nvPicPr>
          <p:cNvPr id="10" name="Picture 2" descr="From Idea to Implementation: a design note | Open Law Lab">
            <a:extLst>
              <a:ext uri="{FF2B5EF4-FFF2-40B4-BE49-F238E27FC236}">
                <a16:creationId xmlns:a16="http://schemas.microsoft.com/office/drawing/2014/main" id="{22211C5A-DFC2-4B9F-8FB4-40AF3368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9" y="440038"/>
            <a:ext cx="6004561" cy="411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BF321F-B54C-4A74-9F48-6A8F837AA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1" r="-3511"/>
          <a:stretch/>
        </p:blipFill>
        <p:spPr>
          <a:xfrm>
            <a:off x="2834640" y="4441370"/>
            <a:ext cx="9134475" cy="18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387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Office Theme</vt:lpstr>
      <vt:lpstr>Threat Categorization Based on Malware’s C&amp;C Communication </vt:lpstr>
      <vt:lpstr>Team Members</vt:lpstr>
      <vt:lpstr> Synopsis </vt:lpstr>
      <vt:lpstr> Deliverables </vt:lpstr>
      <vt:lpstr>Diagram (OverView)</vt:lpstr>
      <vt:lpstr> Key Words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Jawed</dc:creator>
  <cp:lastModifiedBy>MOHAMMED, Jawed</cp:lastModifiedBy>
  <cp:revision>39</cp:revision>
  <dcterms:created xsi:type="dcterms:W3CDTF">2023-01-29T20:07:10Z</dcterms:created>
  <dcterms:modified xsi:type="dcterms:W3CDTF">2023-01-30T10:53:29Z</dcterms:modified>
</cp:coreProperties>
</file>