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7" r:id="rId3"/>
    <p:sldId id="258" r:id="rId4"/>
    <p:sldId id="282" r:id="rId5"/>
    <p:sldId id="281" r:id="rId6"/>
    <p:sldId id="280" r:id="rId7"/>
    <p:sldId id="288" r:id="rId8"/>
    <p:sldId id="289" r:id="rId9"/>
    <p:sldId id="284" r:id="rId10"/>
    <p:sldId id="285" r:id="rId11"/>
    <p:sldId id="283" r:id="rId12"/>
    <p:sldId id="268" r:id="rId13"/>
    <p:sldId id="259" r:id="rId14"/>
    <p:sldId id="265" r:id="rId15"/>
    <p:sldId id="264" r:id="rId16"/>
    <p:sldId id="271" r:id="rId17"/>
    <p:sldId id="272" r:id="rId18"/>
    <p:sldId id="273" r:id="rId19"/>
    <p:sldId id="275"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96" autoAdjust="0"/>
  </p:normalViewPr>
  <p:slideViewPr>
    <p:cSldViewPr snapToGrid="0">
      <p:cViewPr varScale="1">
        <p:scale>
          <a:sx n="77" d="100"/>
          <a:sy n="77" d="100"/>
        </p:scale>
        <p:origin x="2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dirty="0">
              <a:ln w="0"/>
            </a:rPr>
            <a:t>Sriram P</a:t>
          </a:r>
          <a:br>
            <a:rPr lang="en-US" sz="1200" dirty="0">
              <a:solidFill>
                <a:sysClr val="windowText" lastClr="000000"/>
              </a:solidFill>
            </a:rPr>
          </a:br>
          <a:r>
            <a:rPr lang="en-US" sz="1200" dirty="0">
              <a:solidFill>
                <a:sysClr val="windowText" lastClr="000000"/>
              </a:solidFill>
            </a:rPr>
            <a:t>Co-</a:t>
          </a:r>
          <a:r>
            <a:rPr lang="en-US" sz="1200" dirty="0">
              <a:ln w="0"/>
            </a:rPr>
            <a:t>Founder</a:t>
          </a:r>
          <a:endParaRPr lang="en-US" sz="1200" b="0" dirty="0">
            <a:solidFill>
              <a:sysClr val="windowText" lastClr="000000"/>
            </a:solidFill>
            <a:latin typeface="+mn-lt"/>
          </a:endParaRPr>
        </a:p>
      </dgm:t>
    </dgm:pt>
    <dgm:pt modelId="{FC4F4986-5DCD-4DC2-B7FD-2C5FABEF9979}" type="parTrans" cxnId="{E6EDE7CF-5B3F-4E2C-99EE-D5462F0EC9CE}">
      <dgm:prSet/>
      <dgm:spPr/>
      <dgm:t>
        <a:bodyPr/>
        <a:lstStyle/>
        <a:p>
          <a:endParaRPr lang="en-US" sz="1600"/>
        </a:p>
      </dgm:t>
    </dgm:pt>
    <dgm:pt modelId="{D868EA7F-D868-4231-86D5-66D9B2DF2F62}" type="sibTrans" cxnId="{E6EDE7CF-5B3F-4E2C-99EE-D5462F0EC9CE}">
      <dgm:prSet/>
      <dgm:spPr/>
      <dgm:t>
        <a:bodyPr/>
        <a:lstStyle/>
        <a:p>
          <a:endParaRPr lang="en-US" sz="1600"/>
        </a:p>
      </dgm:t>
    </dgm:pt>
    <dgm:pt modelId="{1E293C9C-50F7-4DF0-A45F-EF6AA41E15B2}">
      <dgm:prSet custT="1"/>
      <dgm:spPr/>
      <dgm:t>
        <a:bodyPr/>
        <a:lstStyle/>
        <a:p>
          <a:pPr algn="ctr">
            <a:lnSpc>
              <a:spcPct val="100000"/>
            </a:lnSpc>
            <a:defRPr b="1" spc="20">
              <a:latin typeface="+mj-lt"/>
            </a:defRPr>
          </a:pPr>
          <a:r>
            <a:rPr lang="en-US" sz="1800" dirty="0">
              <a:ln w="0"/>
            </a:rPr>
            <a:t>Mohammed Jawed </a:t>
          </a:r>
          <a:br>
            <a:rPr lang="en-US" sz="1100" dirty="0">
              <a:solidFill>
                <a:schemeClr val="tx1"/>
              </a:solidFill>
            </a:rPr>
          </a:br>
          <a:r>
            <a:rPr lang="en-US" sz="1100" b="1" dirty="0">
              <a:solidFill>
                <a:schemeClr val="tx1"/>
              </a:solidFill>
              <a:latin typeface="+mn-lt"/>
            </a:rPr>
            <a:t>Founder</a:t>
          </a:r>
        </a:p>
      </dgm:t>
    </dgm:pt>
    <dgm:pt modelId="{04936CC5-1B2F-4620-ABDF-F195956C3F4A}" type="parTrans" cxnId="{A7E7000F-0D10-4D88-844F-C9CB2A6A39DA}">
      <dgm:prSet/>
      <dgm:spPr/>
      <dgm:t>
        <a:bodyPr/>
        <a:lstStyle/>
        <a:p>
          <a:endParaRPr lang="en-US" sz="1600"/>
        </a:p>
      </dgm:t>
    </dgm:pt>
    <dgm:pt modelId="{E019F05B-61F4-4915-9D10-5D6F328EA591}" type="sibTrans" cxnId="{A7E7000F-0D10-4D88-844F-C9CB2A6A39DA}">
      <dgm:prSet/>
      <dgm:spPr/>
      <dgm:t>
        <a:bodyPr/>
        <a:lstStyle/>
        <a:p>
          <a:endParaRPr lang="en-US" sz="160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2" custScaleX="129780" custScaleY="113367" custLinFactX="105783" custLinFactNeighborX="200000" custLinFactNeighborY="20481"/>
      <dgm:spPr>
        <a:prstGeom prst="ellipse">
          <a:avLst/>
        </a:prstGeom>
        <a:blipFill rotWithShape="1">
          <a:blip xmlns:r="http://schemas.openxmlformats.org/officeDocument/2006/relationships" r:embed="rId1"/>
          <a:srcRect/>
          <a:stretch>
            <a:fillRect t="-14000" b="-14000"/>
          </a:stretch>
        </a:blipFill>
        <a:ln>
          <a:noFill/>
        </a:ln>
      </dgm:spPr>
      <dgm:extLst>
        <a:ext uri="{E40237B7-FDA0-4F09-8148-C483321AD2D9}">
          <dgm14:cNvPr xmlns:dgm14="http://schemas.microsoft.com/office/drawing/2010/diagram" id="0" name="" descr="headshot of team member"/>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4" custLinFactX="100000" custLinFactNeighborX="133241" custLinFactNeighborY="7326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4">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2" custScaleX="129260" custScaleY="119712" custLinFactX="-100000" custLinFactNeighborX="-190543" custLinFactNeighborY="25269"/>
      <dgm:spPr>
        <a:prstGeom prst="ellipse">
          <a:avLst/>
        </a:prstGeom>
        <a:blipFill rotWithShape="1">
          <a:blip xmlns:r="http://schemas.openxmlformats.org/officeDocument/2006/relationships" r:embed="rId2"/>
          <a:srcRect/>
          <a:stretch>
            <a:fillRect l="-2000" r="-2000"/>
          </a:stretch>
        </a:blipFill>
        <a:ln>
          <a:noFill/>
        </a:ln>
      </dgm:spPr>
      <dgm:extLst>
        <a:ext uri="{E40237B7-FDA0-4F09-8148-C483321AD2D9}">
          <dgm14:cNvPr xmlns:dgm14="http://schemas.microsoft.com/office/drawing/2010/diagram" id="0" name="" descr="headshot of team member"/>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4" custScaleX="120918" custLinFactX="-100000" custLinFactNeighborX="-122649" custLinFactNeighborY="5964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4">
        <dgm:presLayoutVars/>
      </dgm:prSet>
      <dgm:spPr/>
    </dgm:pt>
    <dgm:pt modelId="{48A93FE3-F550-4840-B560-2DB8553BED7D}" type="pres">
      <dgm:prSet presAssocID="{1E293C9C-50F7-4DF0-A45F-EF6AA41E15B2}"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DD88C-6F79-427C-B614-93925735D6EC}"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B3B4B2EA-0671-4F22-BDCD-C4673132C362}">
      <dgm:prSet phldrT="[Text]"/>
      <dgm:spPr/>
      <dgm:t>
        <a:bodyPr/>
        <a:lstStyle/>
        <a:p>
          <a:r>
            <a:rPr lang="en-US" dirty="0"/>
            <a:t>Libpcap files</a:t>
          </a:r>
        </a:p>
      </dgm:t>
    </dgm:pt>
    <dgm:pt modelId="{96B979BB-2BB5-49DC-ACF1-421DB80C4E54}" type="parTrans" cxnId="{EC9F7D14-DC86-4F42-80A6-5565788C11E6}">
      <dgm:prSet/>
      <dgm:spPr/>
      <dgm:t>
        <a:bodyPr/>
        <a:lstStyle/>
        <a:p>
          <a:endParaRPr lang="en-US"/>
        </a:p>
      </dgm:t>
    </dgm:pt>
    <dgm:pt modelId="{A2B8CAEE-172D-4640-B0A4-0CF3F63CA40A}" type="sibTrans" cxnId="{EC9F7D14-DC86-4F42-80A6-5565788C11E6}">
      <dgm:prSet/>
      <dgm:spPr/>
      <dgm:t>
        <a:bodyPr/>
        <a:lstStyle/>
        <a:p>
          <a:endParaRPr lang="en-US"/>
        </a:p>
      </dgm:t>
    </dgm:pt>
    <dgm:pt modelId="{9F155FEF-683A-43E4-A1AA-B462363D7A6F}">
      <dgm:prSet phldrT="[Text]"/>
      <dgm:spPr/>
      <dgm:t>
        <a:bodyPr/>
        <a:lstStyle/>
        <a:p>
          <a:r>
            <a:rPr lang="en-US" dirty="0"/>
            <a:t>Scapy</a:t>
          </a:r>
        </a:p>
      </dgm:t>
    </dgm:pt>
    <dgm:pt modelId="{67F71926-7F66-4B7F-954D-E5F82908C018}" type="parTrans" cxnId="{EB6F0BC9-3516-4A99-9B5B-948DCA8FC398}">
      <dgm:prSet/>
      <dgm:spPr/>
      <dgm:t>
        <a:bodyPr/>
        <a:lstStyle/>
        <a:p>
          <a:endParaRPr lang="en-US"/>
        </a:p>
      </dgm:t>
    </dgm:pt>
    <dgm:pt modelId="{606F26E7-CC9B-434A-B949-1E9ABD0A7FFC}" type="sibTrans" cxnId="{EB6F0BC9-3516-4A99-9B5B-948DCA8FC398}">
      <dgm:prSet/>
      <dgm:spPr/>
      <dgm:t>
        <a:bodyPr/>
        <a:lstStyle/>
        <a:p>
          <a:endParaRPr lang="en-US"/>
        </a:p>
      </dgm:t>
    </dgm:pt>
    <dgm:pt modelId="{39754082-3D3C-4DEB-B119-342FDA76BDB0}">
      <dgm:prSet phldrT="[Text]"/>
      <dgm:spPr/>
      <dgm:t>
        <a:bodyPr/>
        <a:lstStyle/>
        <a:p>
          <a:r>
            <a:rPr lang="en-US" dirty="0"/>
            <a:t>Rule Extractor Engine</a:t>
          </a:r>
        </a:p>
      </dgm:t>
    </dgm:pt>
    <dgm:pt modelId="{A73D981A-7904-4B90-A119-AF6ED2D698C4}" type="parTrans" cxnId="{AAF2CE49-51C0-446A-BACA-E9AF02255681}">
      <dgm:prSet/>
      <dgm:spPr/>
      <dgm:t>
        <a:bodyPr/>
        <a:lstStyle/>
        <a:p>
          <a:endParaRPr lang="en-US"/>
        </a:p>
      </dgm:t>
    </dgm:pt>
    <dgm:pt modelId="{4FA7BD88-028E-4BF9-84E4-F0CE9A9A17C6}" type="sibTrans" cxnId="{AAF2CE49-51C0-446A-BACA-E9AF02255681}">
      <dgm:prSet/>
      <dgm:spPr/>
      <dgm:t>
        <a:bodyPr/>
        <a:lstStyle/>
        <a:p>
          <a:endParaRPr lang="en-US"/>
        </a:p>
      </dgm:t>
    </dgm:pt>
    <dgm:pt modelId="{15BCFF3D-312E-4B78-AFE6-45E52D3CC89B}">
      <dgm:prSet phldrT="[Text]"/>
      <dgm:spPr/>
      <dgm:t>
        <a:bodyPr/>
        <a:lstStyle/>
        <a:p>
          <a:r>
            <a:rPr lang="en-US" dirty="0"/>
            <a:t>Rule Validator</a:t>
          </a:r>
        </a:p>
      </dgm:t>
    </dgm:pt>
    <dgm:pt modelId="{051270AE-FFDA-4872-BFFE-17A3797FF22F}" type="parTrans" cxnId="{F1609A45-6B2C-4325-B87A-53C1EE2FFA83}">
      <dgm:prSet/>
      <dgm:spPr/>
      <dgm:t>
        <a:bodyPr/>
        <a:lstStyle/>
        <a:p>
          <a:endParaRPr lang="en-US"/>
        </a:p>
      </dgm:t>
    </dgm:pt>
    <dgm:pt modelId="{5150B751-5A1D-4AE8-B2AA-3F3E1D4E16B5}" type="sibTrans" cxnId="{F1609A45-6B2C-4325-B87A-53C1EE2FFA83}">
      <dgm:prSet/>
      <dgm:spPr/>
      <dgm:t>
        <a:bodyPr/>
        <a:lstStyle/>
        <a:p>
          <a:endParaRPr lang="en-US"/>
        </a:p>
      </dgm:t>
    </dgm:pt>
    <dgm:pt modelId="{2046AD09-2F00-42AB-B4F4-D2F6FB3EC433}">
      <dgm:prSet phldrT="[Text]"/>
      <dgm:spPr/>
      <dgm:t>
        <a:bodyPr/>
        <a:lstStyle/>
        <a:p>
          <a:r>
            <a:rPr lang="en-US" dirty="0"/>
            <a:t>Pcap from VT/C3i Cuckoo Replication</a:t>
          </a:r>
        </a:p>
      </dgm:t>
    </dgm:pt>
    <dgm:pt modelId="{B9ABE83F-D592-42FF-B682-924743B37F48}" type="parTrans" cxnId="{53F3FFCF-8712-4D45-91FF-DA657E926C45}">
      <dgm:prSet/>
      <dgm:spPr/>
      <dgm:t>
        <a:bodyPr/>
        <a:lstStyle/>
        <a:p>
          <a:endParaRPr lang="en-US"/>
        </a:p>
      </dgm:t>
    </dgm:pt>
    <dgm:pt modelId="{E39F8BF0-1974-4191-9F52-A752CECA192C}" type="sibTrans" cxnId="{53F3FFCF-8712-4D45-91FF-DA657E926C45}">
      <dgm:prSet/>
      <dgm:spPr/>
      <dgm:t>
        <a:bodyPr/>
        <a:lstStyle/>
        <a:p>
          <a:endParaRPr lang="en-US"/>
        </a:p>
      </dgm:t>
    </dgm:pt>
    <dgm:pt modelId="{FBB9CE63-27BC-464C-AE03-A824CB0981CC}">
      <dgm:prSet phldrT="[Text]"/>
      <dgm:spPr/>
      <dgm:t>
        <a:bodyPr/>
        <a:lstStyle/>
        <a:p>
          <a:r>
            <a:rPr lang="en-US" dirty="0"/>
            <a:t>Extract TCP Streams</a:t>
          </a:r>
        </a:p>
      </dgm:t>
    </dgm:pt>
    <dgm:pt modelId="{CF6A70AB-E7C6-4F84-89B3-EB6726736695}" type="parTrans" cxnId="{19186739-95AD-4528-93BE-B13F099ACCC3}">
      <dgm:prSet/>
      <dgm:spPr/>
      <dgm:t>
        <a:bodyPr/>
        <a:lstStyle/>
        <a:p>
          <a:endParaRPr lang="en-US"/>
        </a:p>
      </dgm:t>
    </dgm:pt>
    <dgm:pt modelId="{A4EBC83E-6161-44E4-A7D0-79E5F746BF66}" type="sibTrans" cxnId="{19186739-95AD-4528-93BE-B13F099ACCC3}">
      <dgm:prSet/>
      <dgm:spPr/>
      <dgm:t>
        <a:bodyPr/>
        <a:lstStyle/>
        <a:p>
          <a:endParaRPr lang="en-US"/>
        </a:p>
      </dgm:t>
    </dgm:pt>
    <dgm:pt modelId="{6DD679D5-3D9E-4069-9736-3F44C550B0E8}">
      <dgm:prSet phldrT="[Text]"/>
      <dgm:spPr/>
      <dgm:t>
        <a:bodyPr/>
        <a:lstStyle/>
        <a:p>
          <a:r>
            <a:rPr lang="en-US" dirty="0"/>
            <a:t>Command Line tool to classify threat</a:t>
          </a:r>
        </a:p>
      </dgm:t>
    </dgm:pt>
    <dgm:pt modelId="{82BFE4A7-D31B-4DA3-83EF-EA72DF9686BB}" type="parTrans" cxnId="{DEF317CF-FBD5-43E7-A59D-53B737008568}">
      <dgm:prSet/>
      <dgm:spPr/>
      <dgm:t>
        <a:bodyPr/>
        <a:lstStyle/>
        <a:p>
          <a:endParaRPr lang="en-US"/>
        </a:p>
      </dgm:t>
    </dgm:pt>
    <dgm:pt modelId="{3E16FE27-0177-4BE5-90A8-0CAC6A2E1370}" type="sibTrans" cxnId="{DEF317CF-FBD5-43E7-A59D-53B737008568}">
      <dgm:prSet/>
      <dgm:spPr/>
      <dgm:t>
        <a:bodyPr/>
        <a:lstStyle/>
        <a:p>
          <a:endParaRPr lang="en-US"/>
        </a:p>
      </dgm:t>
    </dgm:pt>
    <dgm:pt modelId="{AE1730DB-A6D3-4B53-890F-262F193A66F7}">
      <dgm:prSet phldrT="[Text]"/>
      <dgm:spPr/>
      <dgm:t>
        <a:bodyPr/>
        <a:lstStyle/>
        <a:p>
          <a:r>
            <a:rPr lang="en-US" dirty="0"/>
            <a:t>Rule parser and Threat classifier</a:t>
          </a:r>
        </a:p>
      </dgm:t>
    </dgm:pt>
    <dgm:pt modelId="{F58301F6-903F-4546-82D8-FE5112CFCE68}" type="parTrans" cxnId="{0A99DD9A-4FAD-429E-AC97-E305B6E70EF4}">
      <dgm:prSet/>
      <dgm:spPr/>
      <dgm:t>
        <a:bodyPr/>
        <a:lstStyle/>
        <a:p>
          <a:endParaRPr lang="en-US"/>
        </a:p>
      </dgm:t>
    </dgm:pt>
    <dgm:pt modelId="{DBCC9342-8596-4F96-8EE0-A194B9C8FD67}" type="sibTrans" cxnId="{0A99DD9A-4FAD-429E-AC97-E305B6E70EF4}">
      <dgm:prSet/>
      <dgm:spPr/>
      <dgm:t>
        <a:bodyPr/>
        <a:lstStyle/>
        <a:p>
          <a:endParaRPr lang="en-US"/>
        </a:p>
      </dgm:t>
    </dgm:pt>
    <dgm:pt modelId="{38D30A02-207E-442B-8575-C02A3A8BF8BE}" type="pres">
      <dgm:prSet presAssocID="{358DD88C-6F79-427C-B614-93925735D6EC}" presName="mainComposite" presStyleCnt="0">
        <dgm:presLayoutVars>
          <dgm:chPref val="1"/>
          <dgm:dir/>
          <dgm:animOne val="branch"/>
          <dgm:animLvl val="lvl"/>
          <dgm:resizeHandles val="exact"/>
        </dgm:presLayoutVars>
      </dgm:prSet>
      <dgm:spPr/>
    </dgm:pt>
    <dgm:pt modelId="{588EA133-5575-43F6-B794-A5B6A2A75101}" type="pres">
      <dgm:prSet presAssocID="{358DD88C-6F79-427C-B614-93925735D6EC}" presName="hierFlow" presStyleCnt="0"/>
      <dgm:spPr/>
    </dgm:pt>
    <dgm:pt modelId="{422FC67E-DE9F-422A-8194-220CBF7DC840}" type="pres">
      <dgm:prSet presAssocID="{358DD88C-6F79-427C-B614-93925735D6EC}" presName="firstBuf" presStyleCnt="0"/>
      <dgm:spPr/>
    </dgm:pt>
    <dgm:pt modelId="{1B73CBB7-B672-4EF3-9AAE-1E0AC22B5B35}" type="pres">
      <dgm:prSet presAssocID="{358DD88C-6F79-427C-B614-93925735D6EC}" presName="hierChild1" presStyleCnt="0">
        <dgm:presLayoutVars>
          <dgm:chPref val="1"/>
          <dgm:animOne val="branch"/>
          <dgm:animLvl val="lvl"/>
        </dgm:presLayoutVars>
      </dgm:prSet>
      <dgm:spPr/>
    </dgm:pt>
    <dgm:pt modelId="{688609DD-9FE9-4F93-A3ED-F7B7BDDDCBD7}" type="pres">
      <dgm:prSet presAssocID="{B3B4B2EA-0671-4F22-BDCD-C4673132C362}" presName="Name17" presStyleCnt="0"/>
      <dgm:spPr/>
    </dgm:pt>
    <dgm:pt modelId="{9E2F0FB4-49E4-4E07-B87D-2F9340D24DD2}" type="pres">
      <dgm:prSet presAssocID="{B3B4B2EA-0671-4F22-BDCD-C4673132C362}" presName="level1Shape" presStyleLbl="node0" presStyleIdx="0" presStyleCnt="1">
        <dgm:presLayoutVars>
          <dgm:chPref val="3"/>
        </dgm:presLayoutVars>
      </dgm:prSet>
      <dgm:spPr/>
    </dgm:pt>
    <dgm:pt modelId="{17DC0C96-8D7A-40A6-A264-DDAAC7DA894E}" type="pres">
      <dgm:prSet presAssocID="{B3B4B2EA-0671-4F22-BDCD-C4673132C362}" presName="hierChild2" presStyleCnt="0"/>
      <dgm:spPr/>
    </dgm:pt>
    <dgm:pt modelId="{31A78CAC-7CF8-41BB-AEEE-537C26A42C2E}" type="pres">
      <dgm:prSet presAssocID="{67F71926-7F66-4B7F-954D-E5F82908C018}" presName="Name25" presStyleLbl="parChTrans1D2" presStyleIdx="0" presStyleCnt="1"/>
      <dgm:spPr/>
    </dgm:pt>
    <dgm:pt modelId="{120328DA-9DBF-4E5E-B33F-E007F2592066}" type="pres">
      <dgm:prSet presAssocID="{67F71926-7F66-4B7F-954D-E5F82908C018}" presName="connTx" presStyleLbl="parChTrans1D2" presStyleIdx="0" presStyleCnt="1"/>
      <dgm:spPr/>
    </dgm:pt>
    <dgm:pt modelId="{017C714A-6398-4440-B050-6FB5BAA171EE}" type="pres">
      <dgm:prSet presAssocID="{9F155FEF-683A-43E4-A1AA-B462363D7A6F}" presName="Name30" presStyleCnt="0"/>
      <dgm:spPr/>
    </dgm:pt>
    <dgm:pt modelId="{A98EA24D-6C03-421C-A08E-908B8C02C653}" type="pres">
      <dgm:prSet presAssocID="{9F155FEF-683A-43E4-A1AA-B462363D7A6F}" presName="level2Shape" presStyleLbl="node2" presStyleIdx="0" presStyleCnt="1"/>
      <dgm:spPr/>
    </dgm:pt>
    <dgm:pt modelId="{3875C0BB-16FC-42A2-9960-8061D359681C}" type="pres">
      <dgm:prSet presAssocID="{9F155FEF-683A-43E4-A1AA-B462363D7A6F}" presName="hierChild3" presStyleCnt="0"/>
      <dgm:spPr/>
    </dgm:pt>
    <dgm:pt modelId="{4330C4A5-EBAD-4341-91D7-1429A8794499}" type="pres">
      <dgm:prSet presAssocID="{A73D981A-7904-4B90-A119-AF6ED2D698C4}" presName="Name25" presStyleLbl="parChTrans1D3" presStyleIdx="0" presStyleCnt="3"/>
      <dgm:spPr/>
    </dgm:pt>
    <dgm:pt modelId="{C1701820-A204-4ACF-A4A0-F4B90569B72B}" type="pres">
      <dgm:prSet presAssocID="{A73D981A-7904-4B90-A119-AF6ED2D698C4}" presName="connTx" presStyleLbl="parChTrans1D3" presStyleIdx="0" presStyleCnt="3"/>
      <dgm:spPr/>
    </dgm:pt>
    <dgm:pt modelId="{04B3DA9F-AF59-48B7-B4FD-66F615064435}" type="pres">
      <dgm:prSet presAssocID="{39754082-3D3C-4DEB-B119-342FDA76BDB0}" presName="Name30" presStyleCnt="0"/>
      <dgm:spPr/>
    </dgm:pt>
    <dgm:pt modelId="{EF922ECE-C32A-433E-AAF9-8BE7EF959D2C}" type="pres">
      <dgm:prSet presAssocID="{39754082-3D3C-4DEB-B119-342FDA76BDB0}" presName="level2Shape" presStyleLbl="node3" presStyleIdx="0" presStyleCnt="3"/>
      <dgm:spPr/>
    </dgm:pt>
    <dgm:pt modelId="{AB141A61-0778-490D-9AC0-879FF93A1292}" type="pres">
      <dgm:prSet presAssocID="{39754082-3D3C-4DEB-B119-342FDA76BDB0}" presName="hierChild3" presStyleCnt="0"/>
      <dgm:spPr/>
    </dgm:pt>
    <dgm:pt modelId="{7B0EBA13-F4A4-466D-8373-A0BB36A3DE88}" type="pres">
      <dgm:prSet presAssocID="{051270AE-FFDA-4872-BFFE-17A3797FF22F}" presName="Name25" presStyleLbl="parChTrans1D3" presStyleIdx="1" presStyleCnt="3"/>
      <dgm:spPr/>
    </dgm:pt>
    <dgm:pt modelId="{8403894B-2B2E-417C-B37A-E6A39D64545F}" type="pres">
      <dgm:prSet presAssocID="{051270AE-FFDA-4872-BFFE-17A3797FF22F}" presName="connTx" presStyleLbl="parChTrans1D3" presStyleIdx="1" presStyleCnt="3"/>
      <dgm:spPr/>
    </dgm:pt>
    <dgm:pt modelId="{DAAD8496-39D9-4B6C-90BC-FBB226C46736}" type="pres">
      <dgm:prSet presAssocID="{15BCFF3D-312E-4B78-AFE6-45E52D3CC89B}" presName="Name30" presStyleCnt="0"/>
      <dgm:spPr/>
    </dgm:pt>
    <dgm:pt modelId="{561426E5-7129-480E-8201-F985DF0F466F}" type="pres">
      <dgm:prSet presAssocID="{15BCFF3D-312E-4B78-AFE6-45E52D3CC89B}" presName="level2Shape" presStyleLbl="node3" presStyleIdx="1" presStyleCnt="3"/>
      <dgm:spPr/>
    </dgm:pt>
    <dgm:pt modelId="{E4B2BCCD-C781-41E0-A8E4-9CB37A393B91}" type="pres">
      <dgm:prSet presAssocID="{15BCFF3D-312E-4B78-AFE6-45E52D3CC89B}" presName="hierChild3" presStyleCnt="0"/>
      <dgm:spPr/>
    </dgm:pt>
    <dgm:pt modelId="{FE3944E2-6A60-40E0-A70D-7EE29653EC81}" type="pres">
      <dgm:prSet presAssocID="{F58301F6-903F-4546-82D8-FE5112CFCE68}" presName="Name25" presStyleLbl="parChTrans1D3" presStyleIdx="2" presStyleCnt="3"/>
      <dgm:spPr/>
    </dgm:pt>
    <dgm:pt modelId="{E94F064F-E497-4BDC-8811-9A45DD55DE10}" type="pres">
      <dgm:prSet presAssocID="{F58301F6-903F-4546-82D8-FE5112CFCE68}" presName="connTx" presStyleLbl="parChTrans1D3" presStyleIdx="2" presStyleCnt="3"/>
      <dgm:spPr/>
    </dgm:pt>
    <dgm:pt modelId="{C7D336C6-9619-4D19-AC0F-177AD4D6A537}" type="pres">
      <dgm:prSet presAssocID="{AE1730DB-A6D3-4B53-890F-262F193A66F7}" presName="Name30" presStyleCnt="0"/>
      <dgm:spPr/>
    </dgm:pt>
    <dgm:pt modelId="{F5891EA4-36AC-4331-A5F2-1A4C454D2ADB}" type="pres">
      <dgm:prSet presAssocID="{AE1730DB-A6D3-4B53-890F-262F193A66F7}" presName="level2Shape" presStyleLbl="node3" presStyleIdx="2" presStyleCnt="3"/>
      <dgm:spPr/>
    </dgm:pt>
    <dgm:pt modelId="{AEE66149-4D38-4890-8015-A285FAEDD22D}" type="pres">
      <dgm:prSet presAssocID="{AE1730DB-A6D3-4B53-890F-262F193A66F7}" presName="hierChild3" presStyleCnt="0"/>
      <dgm:spPr/>
    </dgm:pt>
    <dgm:pt modelId="{B0A2C2C1-C1C8-484C-8279-116EE139C5EC}" type="pres">
      <dgm:prSet presAssocID="{358DD88C-6F79-427C-B614-93925735D6EC}" presName="bgShapesFlow" presStyleCnt="0"/>
      <dgm:spPr/>
    </dgm:pt>
    <dgm:pt modelId="{ABA76B71-39BA-406F-813C-E9085DB949C3}" type="pres">
      <dgm:prSet presAssocID="{2046AD09-2F00-42AB-B4F4-D2F6FB3EC433}" presName="rectComp" presStyleCnt="0"/>
      <dgm:spPr/>
    </dgm:pt>
    <dgm:pt modelId="{6EA4F194-4FFD-465B-93BF-A1C25325CCB6}" type="pres">
      <dgm:prSet presAssocID="{2046AD09-2F00-42AB-B4F4-D2F6FB3EC433}" presName="bgRect" presStyleLbl="bgShp" presStyleIdx="0" presStyleCnt="3"/>
      <dgm:spPr/>
    </dgm:pt>
    <dgm:pt modelId="{9DB7F47C-BEFB-453F-9143-84BF10F2CF02}" type="pres">
      <dgm:prSet presAssocID="{2046AD09-2F00-42AB-B4F4-D2F6FB3EC433}" presName="bgRectTx" presStyleLbl="bgShp" presStyleIdx="0" presStyleCnt="3">
        <dgm:presLayoutVars>
          <dgm:bulletEnabled val="1"/>
        </dgm:presLayoutVars>
      </dgm:prSet>
      <dgm:spPr/>
    </dgm:pt>
    <dgm:pt modelId="{641EBF7A-2EA0-4772-AD42-6903328E773A}" type="pres">
      <dgm:prSet presAssocID="{2046AD09-2F00-42AB-B4F4-D2F6FB3EC433}" presName="spComp" presStyleCnt="0"/>
      <dgm:spPr/>
    </dgm:pt>
    <dgm:pt modelId="{3089AC11-EAFB-4EB4-AD6F-B54517FD84A8}" type="pres">
      <dgm:prSet presAssocID="{2046AD09-2F00-42AB-B4F4-D2F6FB3EC433}" presName="hSp" presStyleCnt="0"/>
      <dgm:spPr/>
    </dgm:pt>
    <dgm:pt modelId="{188D70ED-2C87-4DC0-A8DD-2F83A7E1116F}" type="pres">
      <dgm:prSet presAssocID="{FBB9CE63-27BC-464C-AE03-A824CB0981CC}" presName="rectComp" presStyleCnt="0"/>
      <dgm:spPr/>
    </dgm:pt>
    <dgm:pt modelId="{0A90F258-E716-45E3-91B9-103439EE41CB}" type="pres">
      <dgm:prSet presAssocID="{FBB9CE63-27BC-464C-AE03-A824CB0981CC}" presName="bgRect" presStyleLbl="bgShp" presStyleIdx="1" presStyleCnt="3"/>
      <dgm:spPr/>
    </dgm:pt>
    <dgm:pt modelId="{E9C6ADB2-9C3B-4B9E-9F43-7196D1FB1555}" type="pres">
      <dgm:prSet presAssocID="{FBB9CE63-27BC-464C-AE03-A824CB0981CC}" presName="bgRectTx" presStyleLbl="bgShp" presStyleIdx="1" presStyleCnt="3">
        <dgm:presLayoutVars>
          <dgm:bulletEnabled val="1"/>
        </dgm:presLayoutVars>
      </dgm:prSet>
      <dgm:spPr/>
    </dgm:pt>
    <dgm:pt modelId="{03B56596-AEC2-4E33-AB21-5784E93F5C2C}" type="pres">
      <dgm:prSet presAssocID="{FBB9CE63-27BC-464C-AE03-A824CB0981CC}" presName="spComp" presStyleCnt="0"/>
      <dgm:spPr/>
    </dgm:pt>
    <dgm:pt modelId="{ACEA3A55-6B22-4293-AA76-4E1A0DFC18DA}" type="pres">
      <dgm:prSet presAssocID="{FBB9CE63-27BC-464C-AE03-A824CB0981CC}" presName="hSp" presStyleCnt="0"/>
      <dgm:spPr/>
    </dgm:pt>
    <dgm:pt modelId="{F2813A47-5815-43A4-A040-01BC2484C1CF}" type="pres">
      <dgm:prSet presAssocID="{6DD679D5-3D9E-4069-9736-3F44C550B0E8}" presName="rectComp" presStyleCnt="0"/>
      <dgm:spPr/>
    </dgm:pt>
    <dgm:pt modelId="{2B6ED38F-296D-49BD-B343-68950055400E}" type="pres">
      <dgm:prSet presAssocID="{6DD679D5-3D9E-4069-9736-3F44C550B0E8}" presName="bgRect" presStyleLbl="bgShp" presStyleIdx="2" presStyleCnt="3"/>
      <dgm:spPr/>
    </dgm:pt>
    <dgm:pt modelId="{290B5901-8EFB-4A90-9A33-6ADF4EEC498F}" type="pres">
      <dgm:prSet presAssocID="{6DD679D5-3D9E-4069-9736-3F44C550B0E8}" presName="bgRectTx" presStyleLbl="bgShp" presStyleIdx="2" presStyleCnt="3">
        <dgm:presLayoutVars>
          <dgm:bulletEnabled val="1"/>
        </dgm:presLayoutVars>
      </dgm:prSet>
      <dgm:spPr/>
    </dgm:pt>
  </dgm:ptLst>
  <dgm:cxnLst>
    <dgm:cxn modelId="{EC9F7D14-DC86-4F42-80A6-5565788C11E6}" srcId="{358DD88C-6F79-427C-B614-93925735D6EC}" destId="{B3B4B2EA-0671-4F22-BDCD-C4673132C362}" srcOrd="0" destOrd="0" parTransId="{96B979BB-2BB5-49DC-ACF1-421DB80C4E54}" sibTransId="{A2B8CAEE-172D-4640-B0A4-0CF3F63CA40A}"/>
    <dgm:cxn modelId="{E412EC2D-E783-43F5-8DE9-6869AB5211DB}" type="presOf" srcId="{39754082-3D3C-4DEB-B119-342FDA76BDB0}" destId="{EF922ECE-C32A-433E-AAF9-8BE7EF959D2C}" srcOrd="0" destOrd="0" presId="urn:microsoft.com/office/officeart/2005/8/layout/hierarchy5"/>
    <dgm:cxn modelId="{19186739-95AD-4528-93BE-B13F099ACCC3}" srcId="{358DD88C-6F79-427C-B614-93925735D6EC}" destId="{FBB9CE63-27BC-464C-AE03-A824CB0981CC}" srcOrd="2" destOrd="0" parTransId="{CF6A70AB-E7C6-4F84-89B3-EB6726736695}" sibTransId="{A4EBC83E-6161-44E4-A7D0-79E5F746BF66}"/>
    <dgm:cxn modelId="{F465B13F-3B16-4ECE-B989-AD334112E1EC}" type="presOf" srcId="{A73D981A-7904-4B90-A119-AF6ED2D698C4}" destId="{C1701820-A204-4ACF-A4A0-F4B90569B72B}" srcOrd="1" destOrd="0" presId="urn:microsoft.com/office/officeart/2005/8/layout/hierarchy5"/>
    <dgm:cxn modelId="{F335E53F-CB10-4F08-90CE-9485A476F0BB}" type="presOf" srcId="{FBB9CE63-27BC-464C-AE03-A824CB0981CC}" destId="{0A90F258-E716-45E3-91B9-103439EE41CB}" srcOrd="0" destOrd="0" presId="urn:microsoft.com/office/officeart/2005/8/layout/hierarchy5"/>
    <dgm:cxn modelId="{480B4161-A252-4E4E-B55B-B039C7CAC3B9}" type="presOf" srcId="{AE1730DB-A6D3-4B53-890F-262F193A66F7}" destId="{F5891EA4-36AC-4331-A5F2-1A4C454D2ADB}" srcOrd="0" destOrd="0" presId="urn:microsoft.com/office/officeart/2005/8/layout/hierarchy5"/>
    <dgm:cxn modelId="{965CCF43-201F-4241-B294-DAEA29702775}" type="presOf" srcId="{15BCFF3D-312E-4B78-AFE6-45E52D3CC89B}" destId="{561426E5-7129-480E-8201-F985DF0F466F}" srcOrd="0" destOrd="0" presId="urn:microsoft.com/office/officeart/2005/8/layout/hierarchy5"/>
    <dgm:cxn modelId="{F1609A45-6B2C-4325-B87A-53C1EE2FFA83}" srcId="{9F155FEF-683A-43E4-A1AA-B462363D7A6F}" destId="{15BCFF3D-312E-4B78-AFE6-45E52D3CC89B}" srcOrd="1" destOrd="0" parTransId="{051270AE-FFDA-4872-BFFE-17A3797FF22F}" sibTransId="{5150B751-5A1D-4AE8-B2AA-3F3E1D4E16B5}"/>
    <dgm:cxn modelId="{AAF2CE49-51C0-446A-BACA-E9AF02255681}" srcId="{9F155FEF-683A-43E4-A1AA-B462363D7A6F}" destId="{39754082-3D3C-4DEB-B119-342FDA76BDB0}" srcOrd="0" destOrd="0" parTransId="{A73D981A-7904-4B90-A119-AF6ED2D698C4}" sibTransId="{4FA7BD88-028E-4BF9-84E4-F0CE9A9A17C6}"/>
    <dgm:cxn modelId="{10C8D451-2D88-40F1-83E9-9ECDCA483408}" type="presOf" srcId="{051270AE-FFDA-4872-BFFE-17A3797FF22F}" destId="{7B0EBA13-F4A4-466D-8373-A0BB36A3DE88}" srcOrd="0" destOrd="0" presId="urn:microsoft.com/office/officeart/2005/8/layout/hierarchy5"/>
    <dgm:cxn modelId="{6B606E53-962B-41F3-B530-D422EB822107}" type="presOf" srcId="{67F71926-7F66-4B7F-954D-E5F82908C018}" destId="{31A78CAC-7CF8-41BB-AEEE-537C26A42C2E}" srcOrd="0" destOrd="0" presId="urn:microsoft.com/office/officeart/2005/8/layout/hierarchy5"/>
    <dgm:cxn modelId="{3AA73C75-16F5-4D38-AD8D-3AE179206282}" type="presOf" srcId="{2046AD09-2F00-42AB-B4F4-D2F6FB3EC433}" destId="{9DB7F47C-BEFB-453F-9143-84BF10F2CF02}" srcOrd="1" destOrd="0" presId="urn:microsoft.com/office/officeart/2005/8/layout/hierarchy5"/>
    <dgm:cxn modelId="{49038A78-2849-4ABA-B90F-9CFCCE8FA56A}" type="presOf" srcId="{F58301F6-903F-4546-82D8-FE5112CFCE68}" destId="{E94F064F-E497-4BDC-8811-9A45DD55DE10}" srcOrd="1" destOrd="0" presId="urn:microsoft.com/office/officeart/2005/8/layout/hierarchy5"/>
    <dgm:cxn modelId="{D180DB81-B830-4B80-92C5-A1423CA68770}" type="presOf" srcId="{051270AE-FFDA-4872-BFFE-17A3797FF22F}" destId="{8403894B-2B2E-417C-B37A-E6A39D64545F}" srcOrd="1" destOrd="0" presId="urn:microsoft.com/office/officeart/2005/8/layout/hierarchy5"/>
    <dgm:cxn modelId="{BD8B098D-A1B7-49B2-96D2-C3FA55C87789}" type="presOf" srcId="{FBB9CE63-27BC-464C-AE03-A824CB0981CC}" destId="{E9C6ADB2-9C3B-4B9E-9F43-7196D1FB1555}" srcOrd="1" destOrd="0" presId="urn:microsoft.com/office/officeart/2005/8/layout/hierarchy5"/>
    <dgm:cxn modelId="{0A99DD9A-4FAD-429E-AC97-E305B6E70EF4}" srcId="{9F155FEF-683A-43E4-A1AA-B462363D7A6F}" destId="{AE1730DB-A6D3-4B53-890F-262F193A66F7}" srcOrd="2" destOrd="0" parTransId="{F58301F6-903F-4546-82D8-FE5112CFCE68}" sibTransId="{DBCC9342-8596-4F96-8EE0-A194B9C8FD67}"/>
    <dgm:cxn modelId="{307D77A0-1EE9-4A98-A4E3-60B1005903FE}" type="presOf" srcId="{2046AD09-2F00-42AB-B4F4-D2F6FB3EC433}" destId="{6EA4F194-4FFD-465B-93BF-A1C25325CCB6}" srcOrd="0" destOrd="0" presId="urn:microsoft.com/office/officeart/2005/8/layout/hierarchy5"/>
    <dgm:cxn modelId="{07765DA3-497C-4495-AFCE-73E7D280ED59}" type="presOf" srcId="{9F155FEF-683A-43E4-A1AA-B462363D7A6F}" destId="{A98EA24D-6C03-421C-A08E-908B8C02C653}" srcOrd="0" destOrd="0" presId="urn:microsoft.com/office/officeart/2005/8/layout/hierarchy5"/>
    <dgm:cxn modelId="{D48BADA5-893D-4F8D-A9C6-8EEEBDD262DF}" type="presOf" srcId="{67F71926-7F66-4B7F-954D-E5F82908C018}" destId="{120328DA-9DBF-4E5E-B33F-E007F2592066}" srcOrd="1" destOrd="0" presId="urn:microsoft.com/office/officeart/2005/8/layout/hierarchy5"/>
    <dgm:cxn modelId="{1AB81AB9-CC9B-4992-94EA-D9DA1ADE3CEF}" type="presOf" srcId="{F58301F6-903F-4546-82D8-FE5112CFCE68}" destId="{FE3944E2-6A60-40E0-A70D-7EE29653EC81}" srcOrd="0" destOrd="0" presId="urn:microsoft.com/office/officeart/2005/8/layout/hierarchy5"/>
    <dgm:cxn modelId="{EB6F0BC9-3516-4A99-9B5B-948DCA8FC398}" srcId="{B3B4B2EA-0671-4F22-BDCD-C4673132C362}" destId="{9F155FEF-683A-43E4-A1AA-B462363D7A6F}" srcOrd="0" destOrd="0" parTransId="{67F71926-7F66-4B7F-954D-E5F82908C018}" sibTransId="{606F26E7-CC9B-434A-B949-1E9ABD0A7FFC}"/>
    <dgm:cxn modelId="{BF0DCFCC-4362-4FB8-9F46-0F4DD3E90D87}" type="presOf" srcId="{B3B4B2EA-0671-4F22-BDCD-C4673132C362}" destId="{9E2F0FB4-49E4-4E07-B87D-2F9340D24DD2}" srcOrd="0" destOrd="0" presId="urn:microsoft.com/office/officeart/2005/8/layout/hierarchy5"/>
    <dgm:cxn modelId="{DEF317CF-FBD5-43E7-A59D-53B737008568}" srcId="{358DD88C-6F79-427C-B614-93925735D6EC}" destId="{6DD679D5-3D9E-4069-9736-3F44C550B0E8}" srcOrd="3" destOrd="0" parTransId="{82BFE4A7-D31B-4DA3-83EF-EA72DF9686BB}" sibTransId="{3E16FE27-0177-4BE5-90A8-0CAC6A2E1370}"/>
    <dgm:cxn modelId="{53F3FFCF-8712-4D45-91FF-DA657E926C45}" srcId="{358DD88C-6F79-427C-B614-93925735D6EC}" destId="{2046AD09-2F00-42AB-B4F4-D2F6FB3EC433}" srcOrd="1" destOrd="0" parTransId="{B9ABE83F-D592-42FF-B682-924743B37F48}" sibTransId="{E39F8BF0-1974-4191-9F52-A752CECA192C}"/>
    <dgm:cxn modelId="{DE0881D4-EF54-4864-9619-C92BA284A611}" type="presOf" srcId="{6DD679D5-3D9E-4069-9736-3F44C550B0E8}" destId="{2B6ED38F-296D-49BD-B343-68950055400E}" srcOrd="0" destOrd="0" presId="urn:microsoft.com/office/officeart/2005/8/layout/hierarchy5"/>
    <dgm:cxn modelId="{B9E807DF-48DD-4632-82A8-31CA20B2DE0B}" type="presOf" srcId="{6DD679D5-3D9E-4069-9736-3F44C550B0E8}" destId="{290B5901-8EFB-4A90-9A33-6ADF4EEC498F}" srcOrd="1" destOrd="0" presId="urn:microsoft.com/office/officeart/2005/8/layout/hierarchy5"/>
    <dgm:cxn modelId="{DAC6B2E8-9612-4044-84FC-8B24D0E50393}" type="presOf" srcId="{358DD88C-6F79-427C-B614-93925735D6EC}" destId="{38D30A02-207E-442B-8575-C02A3A8BF8BE}" srcOrd="0" destOrd="0" presId="urn:microsoft.com/office/officeart/2005/8/layout/hierarchy5"/>
    <dgm:cxn modelId="{64BF2BF6-F089-4680-9D9D-F726C2FC4E84}" type="presOf" srcId="{A73D981A-7904-4B90-A119-AF6ED2D698C4}" destId="{4330C4A5-EBAD-4341-91D7-1429A8794499}" srcOrd="0" destOrd="0" presId="urn:microsoft.com/office/officeart/2005/8/layout/hierarchy5"/>
    <dgm:cxn modelId="{361364BD-A5D1-4FFE-88EA-F145F35621C6}" type="presParOf" srcId="{38D30A02-207E-442B-8575-C02A3A8BF8BE}" destId="{588EA133-5575-43F6-B794-A5B6A2A75101}" srcOrd="0" destOrd="0" presId="urn:microsoft.com/office/officeart/2005/8/layout/hierarchy5"/>
    <dgm:cxn modelId="{0823D860-18AA-4A60-962E-4C9B067115B9}" type="presParOf" srcId="{588EA133-5575-43F6-B794-A5B6A2A75101}" destId="{422FC67E-DE9F-422A-8194-220CBF7DC840}" srcOrd="0" destOrd="0" presId="urn:microsoft.com/office/officeart/2005/8/layout/hierarchy5"/>
    <dgm:cxn modelId="{E8DD930E-97B3-48D1-8131-33FBD22D495F}" type="presParOf" srcId="{588EA133-5575-43F6-B794-A5B6A2A75101}" destId="{1B73CBB7-B672-4EF3-9AAE-1E0AC22B5B35}" srcOrd="1" destOrd="0" presId="urn:microsoft.com/office/officeart/2005/8/layout/hierarchy5"/>
    <dgm:cxn modelId="{74F1D2B2-05C2-4EF8-92E7-78129E83802A}" type="presParOf" srcId="{1B73CBB7-B672-4EF3-9AAE-1E0AC22B5B35}" destId="{688609DD-9FE9-4F93-A3ED-F7B7BDDDCBD7}" srcOrd="0" destOrd="0" presId="urn:microsoft.com/office/officeart/2005/8/layout/hierarchy5"/>
    <dgm:cxn modelId="{761DDCC6-231C-4326-AC62-DDEBB6901A0C}" type="presParOf" srcId="{688609DD-9FE9-4F93-A3ED-F7B7BDDDCBD7}" destId="{9E2F0FB4-49E4-4E07-B87D-2F9340D24DD2}" srcOrd="0" destOrd="0" presId="urn:microsoft.com/office/officeart/2005/8/layout/hierarchy5"/>
    <dgm:cxn modelId="{83699225-288F-48F7-8B69-DAC0D3D006FF}" type="presParOf" srcId="{688609DD-9FE9-4F93-A3ED-F7B7BDDDCBD7}" destId="{17DC0C96-8D7A-40A6-A264-DDAAC7DA894E}" srcOrd="1" destOrd="0" presId="urn:microsoft.com/office/officeart/2005/8/layout/hierarchy5"/>
    <dgm:cxn modelId="{D1997901-046B-40AD-B713-BD9ACCB454FF}" type="presParOf" srcId="{17DC0C96-8D7A-40A6-A264-DDAAC7DA894E}" destId="{31A78CAC-7CF8-41BB-AEEE-537C26A42C2E}" srcOrd="0" destOrd="0" presId="urn:microsoft.com/office/officeart/2005/8/layout/hierarchy5"/>
    <dgm:cxn modelId="{83F49F9E-9717-4A79-B39E-EFB659FDEC56}" type="presParOf" srcId="{31A78CAC-7CF8-41BB-AEEE-537C26A42C2E}" destId="{120328DA-9DBF-4E5E-B33F-E007F2592066}" srcOrd="0" destOrd="0" presId="urn:microsoft.com/office/officeart/2005/8/layout/hierarchy5"/>
    <dgm:cxn modelId="{3F076096-9A12-44A0-B10A-5D6E4B0C1590}" type="presParOf" srcId="{17DC0C96-8D7A-40A6-A264-DDAAC7DA894E}" destId="{017C714A-6398-4440-B050-6FB5BAA171EE}" srcOrd="1" destOrd="0" presId="urn:microsoft.com/office/officeart/2005/8/layout/hierarchy5"/>
    <dgm:cxn modelId="{C84F0296-02FE-4D84-BADB-67E44ADC53B4}" type="presParOf" srcId="{017C714A-6398-4440-B050-6FB5BAA171EE}" destId="{A98EA24D-6C03-421C-A08E-908B8C02C653}" srcOrd="0" destOrd="0" presId="urn:microsoft.com/office/officeart/2005/8/layout/hierarchy5"/>
    <dgm:cxn modelId="{79689F36-9F57-4E1D-AED6-DFE1B23F0367}" type="presParOf" srcId="{017C714A-6398-4440-B050-6FB5BAA171EE}" destId="{3875C0BB-16FC-42A2-9960-8061D359681C}" srcOrd="1" destOrd="0" presId="urn:microsoft.com/office/officeart/2005/8/layout/hierarchy5"/>
    <dgm:cxn modelId="{8B0F35A9-A947-4D8C-B846-0C8CB80E0666}" type="presParOf" srcId="{3875C0BB-16FC-42A2-9960-8061D359681C}" destId="{4330C4A5-EBAD-4341-91D7-1429A8794499}" srcOrd="0" destOrd="0" presId="urn:microsoft.com/office/officeart/2005/8/layout/hierarchy5"/>
    <dgm:cxn modelId="{8F55A323-6722-41BD-95E1-AE7F5A25B096}" type="presParOf" srcId="{4330C4A5-EBAD-4341-91D7-1429A8794499}" destId="{C1701820-A204-4ACF-A4A0-F4B90569B72B}" srcOrd="0" destOrd="0" presId="urn:microsoft.com/office/officeart/2005/8/layout/hierarchy5"/>
    <dgm:cxn modelId="{BF93C56E-8B14-4E2D-A137-AD6563ABCBDC}" type="presParOf" srcId="{3875C0BB-16FC-42A2-9960-8061D359681C}" destId="{04B3DA9F-AF59-48B7-B4FD-66F615064435}" srcOrd="1" destOrd="0" presId="urn:microsoft.com/office/officeart/2005/8/layout/hierarchy5"/>
    <dgm:cxn modelId="{54A7B072-8B0F-4FEA-987B-7A2E7971CBB4}" type="presParOf" srcId="{04B3DA9F-AF59-48B7-B4FD-66F615064435}" destId="{EF922ECE-C32A-433E-AAF9-8BE7EF959D2C}" srcOrd="0" destOrd="0" presId="urn:microsoft.com/office/officeart/2005/8/layout/hierarchy5"/>
    <dgm:cxn modelId="{1D9430EF-D097-497E-8AC9-7F4C81C315B6}" type="presParOf" srcId="{04B3DA9F-AF59-48B7-B4FD-66F615064435}" destId="{AB141A61-0778-490D-9AC0-879FF93A1292}" srcOrd="1" destOrd="0" presId="urn:microsoft.com/office/officeart/2005/8/layout/hierarchy5"/>
    <dgm:cxn modelId="{83A1023B-85D2-4780-82E7-63CBA893558E}" type="presParOf" srcId="{3875C0BB-16FC-42A2-9960-8061D359681C}" destId="{7B0EBA13-F4A4-466D-8373-A0BB36A3DE88}" srcOrd="2" destOrd="0" presId="urn:microsoft.com/office/officeart/2005/8/layout/hierarchy5"/>
    <dgm:cxn modelId="{846D485B-4DD9-4C39-BABE-4808C2ED98C4}" type="presParOf" srcId="{7B0EBA13-F4A4-466D-8373-A0BB36A3DE88}" destId="{8403894B-2B2E-417C-B37A-E6A39D64545F}" srcOrd="0" destOrd="0" presId="urn:microsoft.com/office/officeart/2005/8/layout/hierarchy5"/>
    <dgm:cxn modelId="{A13B82B7-95A1-471E-B5CC-74E4CDF118CE}" type="presParOf" srcId="{3875C0BB-16FC-42A2-9960-8061D359681C}" destId="{DAAD8496-39D9-4B6C-90BC-FBB226C46736}" srcOrd="3" destOrd="0" presId="urn:microsoft.com/office/officeart/2005/8/layout/hierarchy5"/>
    <dgm:cxn modelId="{9E286FD5-B8C3-4293-9348-5B7A65CAF8E3}" type="presParOf" srcId="{DAAD8496-39D9-4B6C-90BC-FBB226C46736}" destId="{561426E5-7129-480E-8201-F985DF0F466F}" srcOrd="0" destOrd="0" presId="urn:microsoft.com/office/officeart/2005/8/layout/hierarchy5"/>
    <dgm:cxn modelId="{C60D3CC3-1096-43B3-8F54-1CE8CB5BEFFC}" type="presParOf" srcId="{DAAD8496-39D9-4B6C-90BC-FBB226C46736}" destId="{E4B2BCCD-C781-41E0-A8E4-9CB37A393B91}" srcOrd="1" destOrd="0" presId="urn:microsoft.com/office/officeart/2005/8/layout/hierarchy5"/>
    <dgm:cxn modelId="{E8317473-F97E-41F6-B60C-2BB3F4D30CA6}" type="presParOf" srcId="{3875C0BB-16FC-42A2-9960-8061D359681C}" destId="{FE3944E2-6A60-40E0-A70D-7EE29653EC81}" srcOrd="4" destOrd="0" presId="urn:microsoft.com/office/officeart/2005/8/layout/hierarchy5"/>
    <dgm:cxn modelId="{3F3601DA-02D3-4AC0-A888-8D48AEF5219F}" type="presParOf" srcId="{FE3944E2-6A60-40E0-A70D-7EE29653EC81}" destId="{E94F064F-E497-4BDC-8811-9A45DD55DE10}" srcOrd="0" destOrd="0" presId="urn:microsoft.com/office/officeart/2005/8/layout/hierarchy5"/>
    <dgm:cxn modelId="{3908A491-939F-4A0E-B653-5AEBC07AB7C8}" type="presParOf" srcId="{3875C0BB-16FC-42A2-9960-8061D359681C}" destId="{C7D336C6-9619-4D19-AC0F-177AD4D6A537}" srcOrd="5" destOrd="0" presId="urn:microsoft.com/office/officeart/2005/8/layout/hierarchy5"/>
    <dgm:cxn modelId="{07203C27-B07C-4F69-A849-12A98CEEB1C7}" type="presParOf" srcId="{C7D336C6-9619-4D19-AC0F-177AD4D6A537}" destId="{F5891EA4-36AC-4331-A5F2-1A4C454D2ADB}" srcOrd="0" destOrd="0" presId="urn:microsoft.com/office/officeart/2005/8/layout/hierarchy5"/>
    <dgm:cxn modelId="{5F28C430-95F0-4888-9A4D-7CAEE8D690A2}" type="presParOf" srcId="{C7D336C6-9619-4D19-AC0F-177AD4D6A537}" destId="{AEE66149-4D38-4890-8015-A285FAEDD22D}" srcOrd="1" destOrd="0" presId="urn:microsoft.com/office/officeart/2005/8/layout/hierarchy5"/>
    <dgm:cxn modelId="{1A128A9F-5289-46BD-B32C-BD96B915E62B}" type="presParOf" srcId="{38D30A02-207E-442B-8575-C02A3A8BF8BE}" destId="{B0A2C2C1-C1C8-484C-8279-116EE139C5EC}" srcOrd="1" destOrd="0" presId="urn:microsoft.com/office/officeart/2005/8/layout/hierarchy5"/>
    <dgm:cxn modelId="{615AB477-2351-41D2-BDAC-10C755FC5E5F}" type="presParOf" srcId="{B0A2C2C1-C1C8-484C-8279-116EE139C5EC}" destId="{ABA76B71-39BA-406F-813C-E9085DB949C3}" srcOrd="0" destOrd="0" presId="urn:microsoft.com/office/officeart/2005/8/layout/hierarchy5"/>
    <dgm:cxn modelId="{D56B1336-3168-4160-8C74-0FF8433A6D2D}" type="presParOf" srcId="{ABA76B71-39BA-406F-813C-E9085DB949C3}" destId="{6EA4F194-4FFD-465B-93BF-A1C25325CCB6}" srcOrd="0" destOrd="0" presId="urn:microsoft.com/office/officeart/2005/8/layout/hierarchy5"/>
    <dgm:cxn modelId="{B7A59D15-5F1F-4675-8682-90629FE92720}" type="presParOf" srcId="{ABA76B71-39BA-406F-813C-E9085DB949C3}" destId="{9DB7F47C-BEFB-453F-9143-84BF10F2CF02}" srcOrd="1" destOrd="0" presId="urn:microsoft.com/office/officeart/2005/8/layout/hierarchy5"/>
    <dgm:cxn modelId="{3BA62116-71E6-49E1-9EA4-D8E34F703F82}" type="presParOf" srcId="{B0A2C2C1-C1C8-484C-8279-116EE139C5EC}" destId="{641EBF7A-2EA0-4772-AD42-6903328E773A}" srcOrd="1" destOrd="0" presId="urn:microsoft.com/office/officeart/2005/8/layout/hierarchy5"/>
    <dgm:cxn modelId="{3EBB5C0D-ACD8-4DEE-9900-7777F4376925}" type="presParOf" srcId="{641EBF7A-2EA0-4772-AD42-6903328E773A}" destId="{3089AC11-EAFB-4EB4-AD6F-B54517FD84A8}" srcOrd="0" destOrd="0" presId="urn:microsoft.com/office/officeart/2005/8/layout/hierarchy5"/>
    <dgm:cxn modelId="{8E69386E-20FF-4459-9121-24EE36FE1958}" type="presParOf" srcId="{B0A2C2C1-C1C8-484C-8279-116EE139C5EC}" destId="{188D70ED-2C87-4DC0-A8DD-2F83A7E1116F}" srcOrd="2" destOrd="0" presId="urn:microsoft.com/office/officeart/2005/8/layout/hierarchy5"/>
    <dgm:cxn modelId="{F2E8BD61-FC11-4209-BC4D-2D5621B5CD71}" type="presParOf" srcId="{188D70ED-2C87-4DC0-A8DD-2F83A7E1116F}" destId="{0A90F258-E716-45E3-91B9-103439EE41CB}" srcOrd="0" destOrd="0" presId="urn:microsoft.com/office/officeart/2005/8/layout/hierarchy5"/>
    <dgm:cxn modelId="{05870828-A36C-4D52-9958-8D547A65B70A}" type="presParOf" srcId="{188D70ED-2C87-4DC0-A8DD-2F83A7E1116F}" destId="{E9C6ADB2-9C3B-4B9E-9F43-7196D1FB1555}" srcOrd="1" destOrd="0" presId="urn:microsoft.com/office/officeart/2005/8/layout/hierarchy5"/>
    <dgm:cxn modelId="{FBBA1DC1-4ABC-4622-A4CC-C66EED860FB7}" type="presParOf" srcId="{B0A2C2C1-C1C8-484C-8279-116EE139C5EC}" destId="{03B56596-AEC2-4E33-AB21-5784E93F5C2C}" srcOrd="3" destOrd="0" presId="urn:microsoft.com/office/officeart/2005/8/layout/hierarchy5"/>
    <dgm:cxn modelId="{3885BC00-72BC-49C2-B0FE-952037BB8143}" type="presParOf" srcId="{03B56596-AEC2-4E33-AB21-5784E93F5C2C}" destId="{ACEA3A55-6B22-4293-AA76-4E1A0DFC18DA}" srcOrd="0" destOrd="0" presId="urn:microsoft.com/office/officeart/2005/8/layout/hierarchy5"/>
    <dgm:cxn modelId="{A214F519-4AC9-4CD7-8A75-7BBD4B6E5F82}" type="presParOf" srcId="{B0A2C2C1-C1C8-484C-8279-116EE139C5EC}" destId="{F2813A47-5815-43A4-A040-01BC2484C1CF}" srcOrd="4" destOrd="0" presId="urn:microsoft.com/office/officeart/2005/8/layout/hierarchy5"/>
    <dgm:cxn modelId="{F5909ABE-2003-49DC-8AC4-6622962FE7E5}" type="presParOf" srcId="{F2813A47-5815-43A4-A040-01BC2484C1CF}" destId="{2B6ED38F-296D-49BD-B343-68950055400E}" srcOrd="0" destOrd="0" presId="urn:microsoft.com/office/officeart/2005/8/layout/hierarchy5"/>
    <dgm:cxn modelId="{B145C9AE-17FA-4ABA-BE72-B41971AE1357}" type="presParOf" srcId="{F2813A47-5815-43A4-A040-01BC2484C1CF}" destId="{290B5901-8EFB-4A90-9A33-6ADF4EEC498F}"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7542767" y="936616"/>
          <a:ext cx="2128764" cy="1859544"/>
        </a:xfrm>
        <a:prstGeom prst="ellipse">
          <a:avLst/>
        </a:prstGeom>
        <a:blipFill rotWithShape="1">
          <a:blip xmlns:r="http://schemas.openxmlformats.org/officeDocument/2006/relationships" r:embed="rId1"/>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7513647" y="2947133"/>
          <a:ext cx="2140469" cy="42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ln w="0"/>
            </a:rPr>
            <a:t>Sriram P</a:t>
          </a:r>
          <a:br>
            <a:rPr lang="en-US" sz="1200" kern="1200" dirty="0">
              <a:solidFill>
                <a:sysClr val="windowText" lastClr="000000"/>
              </a:solidFill>
            </a:rPr>
          </a:br>
          <a:r>
            <a:rPr lang="en-US" sz="1200" kern="1200" dirty="0">
              <a:solidFill>
                <a:sysClr val="windowText" lastClr="000000"/>
              </a:solidFill>
            </a:rPr>
            <a:t>Co-</a:t>
          </a:r>
          <a:r>
            <a:rPr lang="en-US" sz="1200" kern="1200" dirty="0">
              <a:ln w="0"/>
            </a:rPr>
            <a:t>Founder</a:t>
          </a:r>
          <a:endParaRPr lang="en-US" sz="1200" b="0" kern="1200" dirty="0">
            <a:solidFill>
              <a:sysClr val="windowText" lastClr="000000"/>
            </a:solidFill>
            <a:latin typeface="+mn-lt"/>
          </a:endParaRPr>
        </a:p>
      </dsp:txBody>
      <dsp:txXfrm>
        <a:off x="7513647" y="2947133"/>
        <a:ext cx="2140469" cy="425418"/>
      </dsp:txXfrm>
    </dsp:sp>
    <dsp:sp modelId="{7D166BBB-55AF-452C-B9A0-94A1EE55FF4F}">
      <dsp:nvSpPr>
        <dsp:cNvPr id="0" name=""/>
        <dsp:cNvSpPr/>
      </dsp:nvSpPr>
      <dsp:spPr>
        <a:xfrm>
          <a:off x="2521195" y="3117857"/>
          <a:ext cx="2140469" cy="527025"/>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504495" y="963114"/>
          <a:ext cx="2120235" cy="1963620"/>
        </a:xfrm>
        <a:prstGeom prst="ellipse">
          <a:avLst/>
        </a:prstGeom>
        <a:blipFill rotWithShape="1">
          <a:blip xmlns:r="http://schemas.openxmlformats.org/officeDocument/2006/relationships" r:embed="rId2"/>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0512" y="2889183"/>
          <a:ext cx="2588212" cy="42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ln w="0"/>
            </a:rPr>
            <a:t>Mohammed Jawed </a:t>
          </a:r>
          <a:br>
            <a:rPr lang="en-US" sz="1100" kern="1200" dirty="0">
              <a:solidFill>
                <a:schemeClr val="tx1"/>
              </a:solidFill>
            </a:rPr>
          </a:br>
          <a:r>
            <a:rPr lang="en-US" sz="1100" b="1" kern="1200" dirty="0">
              <a:solidFill>
                <a:schemeClr val="tx1"/>
              </a:solidFill>
              <a:latin typeface="+mn-lt"/>
            </a:rPr>
            <a:t>Founder</a:t>
          </a:r>
        </a:p>
      </dsp:txBody>
      <dsp:txXfrm>
        <a:off x="270512" y="2889183"/>
        <a:ext cx="2588212" cy="425418"/>
      </dsp:txXfrm>
    </dsp:sp>
    <dsp:sp modelId="{1223E777-77CB-4A9A-BF21-12B513842696}">
      <dsp:nvSpPr>
        <dsp:cNvPr id="0" name=""/>
        <dsp:cNvSpPr/>
      </dsp:nvSpPr>
      <dsp:spPr>
        <a:xfrm>
          <a:off x="5260118" y="3117857"/>
          <a:ext cx="2140469" cy="52702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ED38F-296D-49BD-B343-68950055400E}">
      <dsp:nvSpPr>
        <dsp:cNvPr id="0" name=""/>
        <dsp:cNvSpPr/>
      </dsp:nvSpPr>
      <dsp:spPr>
        <a:xfrm>
          <a:off x="5829670"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Command Line tool to classify threat</a:t>
          </a:r>
        </a:p>
      </dsp:txBody>
      <dsp:txXfrm>
        <a:off x="5829670" y="0"/>
        <a:ext cx="2271170" cy="1419828"/>
      </dsp:txXfrm>
    </dsp:sp>
    <dsp:sp modelId="{0A90F258-E716-45E3-91B9-103439EE41CB}">
      <dsp:nvSpPr>
        <dsp:cNvPr id="0" name=""/>
        <dsp:cNvSpPr/>
      </dsp:nvSpPr>
      <dsp:spPr>
        <a:xfrm>
          <a:off x="3179972"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Extract TCP Streams</a:t>
          </a:r>
        </a:p>
      </dsp:txBody>
      <dsp:txXfrm>
        <a:off x="3179972" y="0"/>
        <a:ext cx="2271170" cy="1419828"/>
      </dsp:txXfrm>
    </dsp:sp>
    <dsp:sp modelId="{6EA4F194-4FFD-465B-93BF-A1C25325CCB6}">
      <dsp:nvSpPr>
        <dsp:cNvPr id="0" name=""/>
        <dsp:cNvSpPr/>
      </dsp:nvSpPr>
      <dsp:spPr>
        <a:xfrm>
          <a:off x="530273" y="0"/>
          <a:ext cx="2271170" cy="47327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Pcap from VT/C3i Cuckoo Replication</a:t>
          </a:r>
        </a:p>
      </dsp:txBody>
      <dsp:txXfrm>
        <a:off x="530273" y="0"/>
        <a:ext cx="2271170" cy="1419828"/>
      </dsp:txXfrm>
    </dsp:sp>
    <dsp:sp modelId="{9E2F0FB4-49E4-4E07-B87D-2F9340D24DD2}">
      <dsp:nvSpPr>
        <dsp:cNvPr id="0" name=""/>
        <dsp:cNvSpPr/>
      </dsp:nvSpPr>
      <dsp:spPr>
        <a:xfrm>
          <a:off x="719538"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Libpcap files</a:t>
          </a:r>
        </a:p>
      </dsp:txBody>
      <dsp:txXfrm>
        <a:off x="747255" y="2536195"/>
        <a:ext cx="1837207" cy="890886"/>
      </dsp:txXfrm>
    </dsp:sp>
    <dsp:sp modelId="{31A78CAC-7CF8-41BB-AEEE-537C26A42C2E}">
      <dsp:nvSpPr>
        <dsp:cNvPr id="0" name=""/>
        <dsp:cNvSpPr/>
      </dsp:nvSpPr>
      <dsp:spPr>
        <a:xfrm>
          <a:off x="2612179" y="2963643"/>
          <a:ext cx="757056" cy="35991"/>
        </a:xfrm>
        <a:custGeom>
          <a:avLst/>
          <a:gdLst/>
          <a:ahLst/>
          <a:cxnLst/>
          <a:rect l="0" t="0" r="0" b="0"/>
          <a:pathLst>
            <a:path>
              <a:moveTo>
                <a:pt x="0" y="17995"/>
              </a:moveTo>
              <a:lnTo>
                <a:pt x="757056"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781" y="2962712"/>
        <a:ext cx="37852" cy="37852"/>
      </dsp:txXfrm>
    </dsp:sp>
    <dsp:sp modelId="{A98EA24D-6C03-421C-A08E-908B8C02C653}">
      <dsp:nvSpPr>
        <dsp:cNvPr id="0" name=""/>
        <dsp:cNvSpPr/>
      </dsp:nvSpPr>
      <dsp:spPr>
        <a:xfrm>
          <a:off x="3369236"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Scapy</a:t>
          </a:r>
        </a:p>
      </dsp:txBody>
      <dsp:txXfrm>
        <a:off x="3396953" y="2536195"/>
        <a:ext cx="1837207" cy="890886"/>
      </dsp:txXfrm>
    </dsp:sp>
    <dsp:sp modelId="{4330C4A5-EBAD-4341-91D7-1429A8794499}">
      <dsp:nvSpPr>
        <dsp:cNvPr id="0" name=""/>
        <dsp:cNvSpPr/>
      </dsp:nvSpPr>
      <dsp:spPr>
        <a:xfrm rot="18289469">
          <a:off x="4977559" y="2419508"/>
          <a:ext cx="1325693" cy="35991"/>
        </a:xfrm>
        <a:custGeom>
          <a:avLst/>
          <a:gdLst/>
          <a:ahLst/>
          <a:cxnLst/>
          <a:rect l="0" t="0" r="0" b="0"/>
          <a:pathLst>
            <a:path>
              <a:moveTo>
                <a:pt x="0" y="17995"/>
              </a:moveTo>
              <a:lnTo>
                <a:pt x="1325693"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7264" y="2404361"/>
        <a:ext cx="66284" cy="66284"/>
      </dsp:txXfrm>
    </dsp:sp>
    <dsp:sp modelId="{EF922ECE-C32A-433E-AAF9-8BE7EF959D2C}">
      <dsp:nvSpPr>
        <dsp:cNvPr id="0" name=""/>
        <dsp:cNvSpPr/>
      </dsp:nvSpPr>
      <dsp:spPr>
        <a:xfrm>
          <a:off x="6018935" y="1420209"/>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Extractor Engine</a:t>
          </a:r>
        </a:p>
      </dsp:txBody>
      <dsp:txXfrm>
        <a:off x="6046652" y="1447926"/>
        <a:ext cx="1837207" cy="890886"/>
      </dsp:txXfrm>
    </dsp:sp>
    <dsp:sp modelId="{7B0EBA13-F4A4-466D-8373-A0BB36A3DE88}">
      <dsp:nvSpPr>
        <dsp:cNvPr id="0" name=""/>
        <dsp:cNvSpPr/>
      </dsp:nvSpPr>
      <dsp:spPr>
        <a:xfrm>
          <a:off x="5261878" y="2963643"/>
          <a:ext cx="757056" cy="35991"/>
        </a:xfrm>
        <a:custGeom>
          <a:avLst/>
          <a:gdLst/>
          <a:ahLst/>
          <a:cxnLst/>
          <a:rect l="0" t="0" r="0" b="0"/>
          <a:pathLst>
            <a:path>
              <a:moveTo>
                <a:pt x="0" y="17995"/>
              </a:moveTo>
              <a:lnTo>
                <a:pt x="757056"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21480" y="2962712"/>
        <a:ext cx="37852" cy="37852"/>
      </dsp:txXfrm>
    </dsp:sp>
    <dsp:sp modelId="{561426E5-7129-480E-8201-F985DF0F466F}">
      <dsp:nvSpPr>
        <dsp:cNvPr id="0" name=""/>
        <dsp:cNvSpPr/>
      </dsp:nvSpPr>
      <dsp:spPr>
        <a:xfrm>
          <a:off x="6018935" y="2508478"/>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Validator</a:t>
          </a:r>
        </a:p>
      </dsp:txBody>
      <dsp:txXfrm>
        <a:off x="6046652" y="2536195"/>
        <a:ext cx="1837207" cy="890886"/>
      </dsp:txXfrm>
    </dsp:sp>
    <dsp:sp modelId="{FE3944E2-6A60-40E0-A70D-7EE29653EC81}">
      <dsp:nvSpPr>
        <dsp:cNvPr id="0" name=""/>
        <dsp:cNvSpPr/>
      </dsp:nvSpPr>
      <dsp:spPr>
        <a:xfrm rot="3310531">
          <a:off x="4977559" y="3507777"/>
          <a:ext cx="1325693" cy="35991"/>
        </a:xfrm>
        <a:custGeom>
          <a:avLst/>
          <a:gdLst/>
          <a:ahLst/>
          <a:cxnLst/>
          <a:rect l="0" t="0" r="0" b="0"/>
          <a:pathLst>
            <a:path>
              <a:moveTo>
                <a:pt x="0" y="17995"/>
              </a:moveTo>
              <a:lnTo>
                <a:pt x="1325693"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7264" y="3492630"/>
        <a:ext cx="66284" cy="66284"/>
      </dsp:txXfrm>
    </dsp:sp>
    <dsp:sp modelId="{F5891EA4-36AC-4331-A5F2-1A4C454D2ADB}">
      <dsp:nvSpPr>
        <dsp:cNvPr id="0" name=""/>
        <dsp:cNvSpPr/>
      </dsp:nvSpPr>
      <dsp:spPr>
        <a:xfrm>
          <a:off x="6018935" y="3596747"/>
          <a:ext cx="1892641" cy="946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Rule parser and Threat classifier</a:t>
          </a:r>
        </a:p>
      </dsp:txBody>
      <dsp:txXfrm>
        <a:off x="6046652" y="3624464"/>
        <a:ext cx="1837207" cy="890886"/>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DC127-AB2F-4BCD-8FAE-54612659A330}"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07E3B-1972-4422-BA49-35D0EBAA74F9}" type="slidenum">
              <a:rPr lang="en-US" smtClean="0"/>
              <a:t>‹#›</a:t>
            </a:fld>
            <a:endParaRPr lang="en-US"/>
          </a:p>
        </p:txBody>
      </p:sp>
    </p:spTree>
    <p:extLst>
      <p:ext uri="{BB962C8B-B14F-4D97-AF65-F5344CB8AC3E}">
        <p14:creationId xmlns:p14="http://schemas.microsoft.com/office/powerpoint/2010/main" val="177165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507E3B-1972-4422-BA49-35D0EBAA74F9}" type="slidenum">
              <a:rPr lang="en-US" smtClean="0"/>
              <a:t>1</a:t>
            </a:fld>
            <a:endParaRPr lang="en-US"/>
          </a:p>
        </p:txBody>
      </p:sp>
    </p:spTree>
    <p:extLst>
      <p:ext uri="{BB962C8B-B14F-4D97-AF65-F5344CB8AC3E}">
        <p14:creationId xmlns:p14="http://schemas.microsoft.com/office/powerpoint/2010/main" val="398298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CD2D-073A-4A57-B9CB-A6E55B45B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46C1B7-7119-4D9D-812F-E0154C11E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430AA-D316-451D-987E-137F0176586B}"/>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FD46BDCE-E1AF-46A8-A813-92B4DCE9F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AFE3E-C816-4B82-8A4B-48ABE0E7F3F5}"/>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27513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6B5F-720D-418C-81A2-E50DDAA62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0B3F9-E91E-45F7-9487-49FD42FE6E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5DC7A-B727-4B6B-83D0-8596CE8FB48C}"/>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830A0544-5AD6-4116-AB99-EDFAD27F5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F766F-68D3-4C71-B632-AF6870015A3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49593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EE84F-7FAB-4EFD-9AF1-B17B5DE26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AFDF6-AFED-4B67-805A-4B9381463D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0E097-0C4B-4BE7-B6A3-7F5867456045}"/>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ADF5A66F-29BA-4E5C-9439-4C5E9025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02B2-4277-4FA5-B933-E9512FC0B0FE}"/>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79086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9372-6DF6-41ED-AFD3-0EB6A6FF3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CDEC2-4CD8-4961-A604-6CA9F601F4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706C7-3B47-437F-BD51-44DA1C55D8D0}"/>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FDD43DB6-9D5B-4769-B558-2B8BC08BA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8FBB-4AF5-4823-86C0-EEC981EA509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121735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E8BB-1215-4819-A5CC-D1C3825E9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07C2A-D7AC-4FA3-938B-A4966F3B3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D7809B-04C6-40E3-AA0D-75D91C0C3D05}"/>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B8DBD207-E23F-40EC-96D7-BA8B4FCDA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0A056-D674-4470-AB55-372FBCE26243}"/>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57470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06B-FB1C-4DAC-A631-F0A72800B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E4A8E-F008-41EB-AF89-4AEC2A54C1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C3979-EF77-4AF6-997B-2704112906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0F757-7734-47B3-BB71-A6A7896534A4}"/>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6" name="Footer Placeholder 5">
            <a:extLst>
              <a:ext uri="{FF2B5EF4-FFF2-40B4-BE49-F238E27FC236}">
                <a16:creationId xmlns:a16="http://schemas.microsoft.com/office/drawing/2014/main" id="{14EC3A84-F655-4F51-AD5E-A33BE2C20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3A119-57F7-4B51-ADA7-7B6078D64C14}"/>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76306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E61-6FCA-4E0B-8757-AA0896EDD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37AC5-75B4-4959-A2A6-55F4AFD54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E42B24-274D-4D1F-BE92-EEFEC4C37D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46494-65BE-49E9-A694-51F909213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1140A3-FF43-469B-B1F5-05E6ADF999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2BD5B-FD03-4823-B9CB-50404C15A462}"/>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8" name="Footer Placeholder 7">
            <a:extLst>
              <a:ext uri="{FF2B5EF4-FFF2-40B4-BE49-F238E27FC236}">
                <a16:creationId xmlns:a16="http://schemas.microsoft.com/office/drawing/2014/main" id="{31599BF9-2C2A-4923-A673-77B70B4CB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3BB9B8-CCA0-472F-A709-1FE5B9D78D8B}"/>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2810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3644-1B3A-4850-9E0B-4936604EA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A59BB-41B9-4056-AB09-44F4C23F8AA2}"/>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4" name="Footer Placeholder 3">
            <a:extLst>
              <a:ext uri="{FF2B5EF4-FFF2-40B4-BE49-F238E27FC236}">
                <a16:creationId xmlns:a16="http://schemas.microsoft.com/office/drawing/2014/main" id="{21E0FD97-52B0-4D53-A401-F91868133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1CE95-9DD0-483A-AA90-2868B8259A84}"/>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11714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AEF07-4B1E-4E0E-813F-6980BD34F81D}"/>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3" name="Footer Placeholder 2">
            <a:extLst>
              <a:ext uri="{FF2B5EF4-FFF2-40B4-BE49-F238E27FC236}">
                <a16:creationId xmlns:a16="http://schemas.microsoft.com/office/drawing/2014/main" id="{E0E053DC-C037-44E5-BA28-5E0538A353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1B879-C9D0-43A4-98B9-AB23B1C5BA22}"/>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1108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62F-4A93-4E96-8FCC-FB75B0367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0796B-2D6F-4EF8-8923-1026B21D8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18E96-A8E2-4722-8FDC-CA8D5083C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ABCA7-EBF9-4BED-987E-0E498FEA1142}"/>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6" name="Footer Placeholder 5">
            <a:extLst>
              <a:ext uri="{FF2B5EF4-FFF2-40B4-BE49-F238E27FC236}">
                <a16:creationId xmlns:a16="http://schemas.microsoft.com/office/drawing/2014/main" id="{3456EC47-FE36-47E4-94D3-56A288CCA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52DCD-274E-4CB4-A31E-F4225FDCBD08}"/>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74734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195-C70F-41F1-B470-8CF3988A1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84AD59-436B-438F-926F-1AD466725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843EA-2587-46E0-A004-7B6B03BA8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BFCFA6-32E5-4D93-A9A9-42F5D77D0262}"/>
              </a:ext>
            </a:extLst>
          </p:cNvPr>
          <p:cNvSpPr>
            <a:spLocks noGrp="1"/>
          </p:cNvSpPr>
          <p:nvPr>
            <p:ph type="dt" sz="half" idx="10"/>
          </p:nvPr>
        </p:nvSpPr>
        <p:spPr/>
        <p:txBody>
          <a:bodyPr/>
          <a:lstStyle/>
          <a:p>
            <a:fld id="{0572980E-4353-4473-AFEC-204C3EED2D10}" type="datetimeFigureOut">
              <a:rPr lang="en-US" smtClean="0"/>
              <a:t>3/29/2023</a:t>
            </a:fld>
            <a:endParaRPr lang="en-US"/>
          </a:p>
        </p:txBody>
      </p:sp>
      <p:sp>
        <p:nvSpPr>
          <p:cNvPr id="6" name="Footer Placeholder 5">
            <a:extLst>
              <a:ext uri="{FF2B5EF4-FFF2-40B4-BE49-F238E27FC236}">
                <a16:creationId xmlns:a16="http://schemas.microsoft.com/office/drawing/2014/main" id="{3FE1A000-4DE1-4784-B055-72C7B2956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19571-6483-4CE3-B2E2-0919C9B54E5E}"/>
              </a:ext>
            </a:extLst>
          </p:cNvPr>
          <p:cNvSpPr>
            <a:spLocks noGrp="1"/>
          </p:cNvSpPr>
          <p:nvPr>
            <p:ph type="sldNum" sz="quarter" idx="12"/>
          </p:nvPr>
        </p:nvSpPr>
        <p:spPr/>
        <p:txBody>
          <a:bodyPr/>
          <a:lstStyle/>
          <a:p>
            <a:fld id="{C30BD95B-CE49-4714-89A2-1A3B63C4F6F6}" type="slidenum">
              <a:rPr lang="en-US" smtClean="0"/>
              <a:t>‹#›</a:t>
            </a:fld>
            <a:endParaRPr lang="en-US"/>
          </a:p>
        </p:txBody>
      </p:sp>
    </p:spTree>
    <p:extLst>
      <p:ext uri="{BB962C8B-B14F-4D97-AF65-F5344CB8AC3E}">
        <p14:creationId xmlns:p14="http://schemas.microsoft.com/office/powerpoint/2010/main" val="30034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9CBDB-BAFF-44DE-917D-ED87333E4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840205-971C-4266-9C9B-4E5DB77C4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39841-C27D-4F4B-AFE1-A585AC34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2980E-4353-4473-AFEC-204C3EED2D10}" type="datetimeFigureOut">
              <a:rPr lang="en-US" smtClean="0"/>
              <a:t>3/29/2023</a:t>
            </a:fld>
            <a:endParaRPr lang="en-US"/>
          </a:p>
        </p:txBody>
      </p:sp>
      <p:sp>
        <p:nvSpPr>
          <p:cNvPr id="5" name="Footer Placeholder 4">
            <a:extLst>
              <a:ext uri="{FF2B5EF4-FFF2-40B4-BE49-F238E27FC236}">
                <a16:creationId xmlns:a16="http://schemas.microsoft.com/office/drawing/2014/main" id="{246D896F-31FE-4CF3-BE14-1748F18A1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ED8592-BA5E-41D6-99AC-B34E54192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BD95B-CE49-4714-89A2-1A3B63C4F6F6}" type="slidenum">
              <a:rPr lang="en-US" smtClean="0"/>
              <a:t>‹#›</a:t>
            </a:fld>
            <a:endParaRPr lang="en-US"/>
          </a:p>
        </p:txBody>
      </p:sp>
    </p:spTree>
    <p:extLst>
      <p:ext uri="{BB962C8B-B14F-4D97-AF65-F5344CB8AC3E}">
        <p14:creationId xmlns:p14="http://schemas.microsoft.com/office/powerpoint/2010/main" val="347455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B810-4F3B-41E7-80EC-D0B03C9B32B6}"/>
              </a:ext>
            </a:extLst>
          </p:cNvPr>
          <p:cNvSpPr>
            <a:spLocks noGrp="1"/>
          </p:cNvSpPr>
          <p:nvPr>
            <p:ph type="ctrTitle"/>
          </p:nvPr>
        </p:nvSpPr>
        <p:spPr>
          <a:xfrm>
            <a:off x="690880" y="1625599"/>
            <a:ext cx="10617200" cy="2031999"/>
          </a:xfrm>
        </p:spPr>
        <p:txBody>
          <a:bodyPr>
            <a:normAutofit/>
          </a:bodyPr>
          <a:lstStyle/>
          <a:p>
            <a:r>
              <a:rPr lang="en-US" dirty="0">
                <a:solidFill>
                  <a:schemeClr val="accent5">
                    <a:lumMod val="50000"/>
                  </a:schemeClr>
                </a:solidFill>
                <a:latin typeface="+mn-lt"/>
              </a:rPr>
              <a:t>Threat Categorization Based on Malware’s C2 Communication </a:t>
            </a:r>
          </a:p>
        </p:txBody>
      </p:sp>
      <p:sp>
        <p:nvSpPr>
          <p:cNvPr id="3" name="Subtitle 2">
            <a:extLst>
              <a:ext uri="{FF2B5EF4-FFF2-40B4-BE49-F238E27FC236}">
                <a16:creationId xmlns:a16="http://schemas.microsoft.com/office/drawing/2014/main" id="{D241E6CA-C2ED-4A9B-AECD-9858F4C84E71}"/>
              </a:ext>
            </a:extLst>
          </p:cNvPr>
          <p:cNvSpPr>
            <a:spLocks noGrp="1"/>
          </p:cNvSpPr>
          <p:nvPr>
            <p:ph type="subTitle" idx="1"/>
          </p:nvPr>
        </p:nvSpPr>
        <p:spPr>
          <a:xfrm>
            <a:off x="650239" y="4521200"/>
            <a:ext cx="10952479" cy="1615435"/>
          </a:xfrm>
        </p:spPr>
        <p:txBody>
          <a:bodyPr>
            <a:normAutofit fontScale="85000" lnSpcReduction="20000"/>
          </a:bodyPr>
          <a:lstStyle/>
          <a:p>
            <a:pPr algn="l"/>
            <a:endParaRPr lang="en-US" sz="2800" dirty="0"/>
          </a:p>
          <a:p>
            <a:pPr algn="l"/>
            <a:r>
              <a:rPr lang="en-US" sz="2800" dirty="0">
                <a:solidFill>
                  <a:schemeClr val="accent1">
                    <a:lumMod val="50000"/>
                  </a:schemeClr>
                </a:solidFill>
              </a:rPr>
              <a:t>Key Words: Malware Analysis, C2, </a:t>
            </a:r>
            <a:r>
              <a:rPr lang="en-US" sz="2900" dirty="0">
                <a:solidFill>
                  <a:schemeClr val="accent1">
                    <a:lumMod val="50000"/>
                  </a:schemeClr>
                </a:solidFill>
              </a:rPr>
              <a:t>Threat categorization </a:t>
            </a:r>
            <a:r>
              <a:rPr lang="en-US" sz="2800" dirty="0"/>
              <a:t>, </a:t>
            </a:r>
            <a:r>
              <a:rPr lang="en-US" sz="2800" dirty="0">
                <a:solidFill>
                  <a:schemeClr val="accent1">
                    <a:lumMod val="50000"/>
                  </a:schemeClr>
                </a:solidFill>
              </a:rPr>
              <a:t>Python, Fingerprinting, </a:t>
            </a:r>
            <a:r>
              <a:rPr lang="en-US" sz="2800" dirty="0" err="1">
                <a:solidFill>
                  <a:schemeClr val="accent1">
                    <a:lumMod val="50000"/>
                  </a:schemeClr>
                </a:solidFill>
              </a:rPr>
              <a:t>pcap</a:t>
            </a:r>
            <a:endParaRPr lang="en-US" sz="2800" dirty="0">
              <a:solidFill>
                <a:schemeClr val="accent1">
                  <a:lumMod val="50000"/>
                </a:schemeClr>
              </a:solidFill>
            </a:endParaRPr>
          </a:p>
          <a:p>
            <a:pPr algn="l"/>
            <a:endParaRPr lang="en-US" sz="2800" dirty="0"/>
          </a:p>
          <a:p>
            <a:pPr algn="l"/>
            <a:r>
              <a:rPr lang="en-US" sz="2800" dirty="0"/>
              <a:t>Group 6 – (KCST) Kerberos Cyber Security Team</a:t>
            </a:r>
          </a:p>
        </p:txBody>
      </p:sp>
      <p:sp>
        <p:nvSpPr>
          <p:cNvPr id="4" name="Rectangle 3">
            <a:extLst>
              <a:ext uri="{FF2B5EF4-FFF2-40B4-BE49-F238E27FC236}">
                <a16:creationId xmlns:a16="http://schemas.microsoft.com/office/drawing/2014/main" id="{873C926B-0CCE-45AE-B1DB-C8212462CD8E}"/>
              </a:ext>
            </a:extLst>
          </p:cNvPr>
          <p:cNvSpPr/>
          <p:nvPr/>
        </p:nvSpPr>
        <p:spPr>
          <a:xfrm>
            <a:off x="81280" y="-20320"/>
            <a:ext cx="13208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CF41B6C-0590-4754-8297-70182E66D55C}"/>
              </a:ext>
            </a:extLst>
          </p:cNvPr>
          <p:cNvSpPr/>
          <p:nvPr/>
        </p:nvSpPr>
        <p:spPr>
          <a:xfrm>
            <a:off x="81280" y="3738880"/>
            <a:ext cx="132080" cy="31343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8A9A57-8D4E-4801-B90D-190FDEF3587C}"/>
              </a:ext>
            </a:extLst>
          </p:cNvPr>
          <p:cNvSpPr/>
          <p:nvPr/>
        </p:nvSpPr>
        <p:spPr>
          <a:xfrm>
            <a:off x="11927840" y="10160"/>
            <a:ext cx="13208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473CA6-88E4-4AC9-985D-4A21300523B6}"/>
              </a:ext>
            </a:extLst>
          </p:cNvPr>
          <p:cNvSpPr/>
          <p:nvPr/>
        </p:nvSpPr>
        <p:spPr>
          <a:xfrm>
            <a:off x="11938000" y="3738880"/>
            <a:ext cx="132080" cy="313436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FA055D3-64F0-447E-B901-428E88D4A4F1}"/>
              </a:ext>
            </a:extLst>
          </p:cNvPr>
          <p:cNvCxnSpPr/>
          <p:nvPr/>
        </p:nvCxnSpPr>
        <p:spPr>
          <a:xfrm>
            <a:off x="731520" y="1036320"/>
            <a:ext cx="10952480" cy="0"/>
          </a:xfrm>
          <a:prstGeom prst="line">
            <a:avLst/>
          </a:prstGeom>
          <a:ln w="57150"/>
          <a:effectLst>
            <a:reflection blurRad="6350" stA="50000" endA="295" endPos="92000" dist="101600" dir="5400000" sy="-100000" algn="bl" rotWithShape="0"/>
          </a:effectLst>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43344DC1-2B07-40BA-BE47-356262B16985}"/>
              </a:ext>
            </a:extLst>
          </p:cNvPr>
          <p:cNvCxnSpPr/>
          <p:nvPr/>
        </p:nvCxnSpPr>
        <p:spPr>
          <a:xfrm>
            <a:off x="650240" y="4216400"/>
            <a:ext cx="10952480" cy="0"/>
          </a:xfrm>
          <a:prstGeom prst="line">
            <a:avLst/>
          </a:prstGeom>
          <a:ln w="57150"/>
          <a:effectLst>
            <a:reflection blurRad="6350" stA="50000" endA="295" endPos="92000" dist="101600" dir="5400000" sy="-100000" algn="bl" rotWithShape="0"/>
          </a:effectLst>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9A45EC3-E221-4FA3-B50C-7F095EBE267A}"/>
              </a:ext>
            </a:extLst>
          </p:cNvPr>
          <p:cNvSpPr txBox="1"/>
          <p:nvPr/>
        </p:nvSpPr>
        <p:spPr>
          <a:xfrm>
            <a:off x="10224308" y="6326851"/>
            <a:ext cx="1826141" cy="584775"/>
          </a:xfrm>
          <a:prstGeom prst="rect">
            <a:avLst/>
          </a:prstGeom>
          <a:noFill/>
        </p:spPr>
        <p:txBody>
          <a:bodyPr wrap="none" rtlCol="0">
            <a:spAutoFit/>
          </a:bodyPr>
          <a:lstStyle/>
          <a:p>
            <a:r>
              <a:rPr lang="en-US" sz="32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598633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Core Engine Demo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9C24478E-FB83-4761-A1F5-C026E0718384}"/>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93277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Learning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61E81A9-BDC8-4AD6-9326-747AFE6C601B}"/>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01134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r>
              <a:rPr lang="en-US" b="1" dirty="0"/>
              <a:t>Dataflow Diagram (Static Packet)</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graphicFrame>
        <p:nvGraphicFramePr>
          <p:cNvPr id="8" name="Content Placeholder 5">
            <a:extLst>
              <a:ext uri="{FF2B5EF4-FFF2-40B4-BE49-F238E27FC236}">
                <a16:creationId xmlns:a16="http://schemas.microsoft.com/office/drawing/2014/main" id="{F215BBB8-7654-4BDE-9233-AEC08C66CBBF}"/>
              </a:ext>
            </a:extLst>
          </p:cNvPr>
          <p:cNvGraphicFramePr>
            <a:graphicFrameLocks/>
          </p:cNvGraphicFramePr>
          <p:nvPr>
            <p:extLst>
              <p:ext uri="{D42A27DB-BD31-4B8C-83A1-F6EECF244321}">
                <p14:modId xmlns:p14="http://schemas.microsoft.com/office/powerpoint/2010/main" val="2141545599"/>
              </p:ext>
            </p:extLst>
          </p:nvPr>
        </p:nvGraphicFramePr>
        <p:xfrm>
          <a:off x="838200" y="1703198"/>
          <a:ext cx="8631115" cy="4732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F717147-238C-4D58-92E3-CD20353F617B}"/>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74495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Deliverables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2B52AED-DD23-4846-B17D-D34EA190BAAC}"/>
              </a:ext>
            </a:extLst>
          </p:cNvPr>
          <p:cNvSpPr txBox="1"/>
          <p:nvPr/>
        </p:nvSpPr>
        <p:spPr>
          <a:xfrm>
            <a:off x="599440" y="1493520"/>
            <a:ext cx="11023600" cy="4154984"/>
          </a:xfrm>
          <a:prstGeom prst="rect">
            <a:avLst/>
          </a:prstGeom>
          <a:noFill/>
        </p:spPr>
        <p:txBody>
          <a:bodyPr wrap="square" rtlCol="0">
            <a:spAutoFit/>
          </a:bodyPr>
          <a:lstStyle/>
          <a:p>
            <a:pPr marL="571500" indent="-571500">
              <a:buFont typeface="Arial" panose="020B0604020202020204" pitchFamily="34" charset="0"/>
              <a:buChar char="•"/>
            </a:pPr>
            <a:r>
              <a:rPr lang="en-US" sz="4400" dirty="0"/>
              <a:t>Python based </a:t>
            </a:r>
            <a:r>
              <a:rPr lang="en-US" sz="4400" dirty="0" err="1"/>
              <a:t>pcap</a:t>
            </a:r>
            <a:r>
              <a:rPr lang="en-US" sz="4400" dirty="0"/>
              <a:t> parser</a:t>
            </a:r>
          </a:p>
          <a:p>
            <a:pPr marL="571500" indent="-571500">
              <a:buFont typeface="Arial" panose="020B0604020202020204" pitchFamily="34" charset="0"/>
              <a:buChar char="•"/>
            </a:pPr>
            <a:r>
              <a:rPr lang="en-US" sz="4400" dirty="0"/>
              <a:t>Rule and fingerprinting Compiler for </a:t>
            </a:r>
            <a:r>
              <a:rPr lang="en-US" sz="4400" dirty="0" err="1"/>
              <a:t>pcap</a:t>
            </a:r>
            <a:r>
              <a:rPr lang="en-US" sz="4400" dirty="0"/>
              <a:t> parser</a:t>
            </a:r>
          </a:p>
          <a:p>
            <a:pPr marL="571500" indent="-571500">
              <a:buFont typeface="Arial" panose="020B0604020202020204" pitchFamily="34" charset="0"/>
              <a:buChar char="•"/>
            </a:pPr>
            <a:r>
              <a:rPr lang="en-US" sz="4400" dirty="0"/>
              <a:t>Usage documentation</a:t>
            </a:r>
          </a:p>
          <a:p>
            <a:pPr marL="571500" indent="-571500">
              <a:buFont typeface="Arial" panose="020B0604020202020204" pitchFamily="34" charset="0"/>
              <a:buChar char="•"/>
            </a:pPr>
            <a:r>
              <a:rPr lang="en-US" sz="4400" dirty="0"/>
              <a:t>Complete Architect Diagram</a:t>
            </a:r>
          </a:p>
          <a:p>
            <a:pPr marL="571500" indent="-571500">
              <a:buFont typeface="Arial" panose="020B0604020202020204" pitchFamily="34" charset="0"/>
              <a:buChar char="•"/>
            </a:pPr>
            <a:r>
              <a:rPr lang="en-US" sz="4400" dirty="0">
                <a:ln w="0"/>
              </a:rPr>
              <a:t>Demo</a:t>
            </a:r>
            <a:endParaRPr lang="en-US" sz="8800" dirty="0">
              <a:ln w="0"/>
            </a:endParaRPr>
          </a:p>
        </p:txBody>
      </p:sp>
      <p:sp>
        <p:nvSpPr>
          <p:cNvPr id="8" name="TextBox 7">
            <a:extLst>
              <a:ext uri="{FF2B5EF4-FFF2-40B4-BE49-F238E27FC236}">
                <a16:creationId xmlns:a16="http://schemas.microsoft.com/office/drawing/2014/main" id="{0490F371-BB70-46DE-90D8-D1E778D00F10}"/>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5266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Key Words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2B52AED-DD23-4846-B17D-D34EA190BAAC}"/>
              </a:ext>
            </a:extLst>
          </p:cNvPr>
          <p:cNvSpPr txBox="1"/>
          <p:nvPr/>
        </p:nvSpPr>
        <p:spPr>
          <a:xfrm>
            <a:off x="635000" y="1428780"/>
            <a:ext cx="11023600"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solidFill>
                  <a:schemeClr val="accent1">
                    <a:lumMod val="50000"/>
                  </a:schemeClr>
                </a:solidFill>
              </a:rPr>
              <a:t>Malware Analysis</a:t>
            </a:r>
          </a:p>
          <a:p>
            <a:pPr marL="571500" indent="-571500">
              <a:buFont typeface="Arial" panose="020B0604020202020204" pitchFamily="34" charset="0"/>
              <a:buChar char="•"/>
            </a:pPr>
            <a:r>
              <a:rPr lang="en-US" sz="4400" dirty="0">
                <a:solidFill>
                  <a:schemeClr val="accent5">
                    <a:lumMod val="50000"/>
                  </a:schemeClr>
                </a:solidFill>
              </a:rPr>
              <a:t>Threat categorization</a:t>
            </a:r>
          </a:p>
          <a:p>
            <a:pPr marL="571500" indent="-571500">
              <a:buFont typeface="Arial" panose="020B0604020202020204" pitchFamily="34" charset="0"/>
              <a:buChar char="•"/>
            </a:pPr>
            <a:r>
              <a:rPr lang="en-US" sz="4400" dirty="0">
                <a:solidFill>
                  <a:schemeClr val="accent1">
                    <a:lumMod val="50000"/>
                  </a:schemeClr>
                </a:solidFill>
              </a:rPr>
              <a:t>C2 </a:t>
            </a:r>
          </a:p>
          <a:p>
            <a:pPr marL="571500" indent="-571500">
              <a:buFont typeface="Arial" panose="020B0604020202020204" pitchFamily="34" charset="0"/>
              <a:buChar char="•"/>
            </a:pPr>
            <a:r>
              <a:rPr lang="en-US" sz="4400" dirty="0">
                <a:solidFill>
                  <a:schemeClr val="accent1">
                    <a:lumMod val="50000"/>
                  </a:schemeClr>
                </a:solidFill>
              </a:rPr>
              <a:t>Python</a:t>
            </a:r>
          </a:p>
          <a:p>
            <a:pPr marL="571500" indent="-571500">
              <a:buFont typeface="Arial" panose="020B0604020202020204" pitchFamily="34" charset="0"/>
              <a:buChar char="•"/>
            </a:pPr>
            <a:r>
              <a:rPr lang="en-US" sz="4400" dirty="0">
                <a:solidFill>
                  <a:schemeClr val="accent1">
                    <a:lumMod val="50000"/>
                  </a:schemeClr>
                </a:solidFill>
              </a:rPr>
              <a:t>Fingerprinting </a:t>
            </a:r>
          </a:p>
          <a:p>
            <a:pPr marL="571500" indent="-571500">
              <a:buFont typeface="Arial" panose="020B0604020202020204" pitchFamily="34" charset="0"/>
              <a:buChar char="•"/>
            </a:pPr>
            <a:r>
              <a:rPr lang="en-US" sz="4400" dirty="0">
                <a:solidFill>
                  <a:schemeClr val="accent1">
                    <a:lumMod val="50000"/>
                  </a:schemeClr>
                </a:solidFill>
              </a:rPr>
              <a:t>Pcap</a:t>
            </a:r>
          </a:p>
          <a:p>
            <a:pPr marL="571500" indent="-571500">
              <a:buFont typeface="Arial" panose="020B0604020202020204" pitchFamily="34" charset="0"/>
              <a:buChar char="•"/>
            </a:pPr>
            <a:r>
              <a:rPr lang="en-US" sz="4400" dirty="0">
                <a:solidFill>
                  <a:schemeClr val="accent1">
                    <a:lumMod val="50000"/>
                  </a:schemeClr>
                </a:solidFill>
              </a:rPr>
              <a:t>Compiler</a:t>
            </a:r>
          </a:p>
          <a:p>
            <a:pPr marL="571500" indent="-571500">
              <a:buFont typeface="Arial" panose="020B0604020202020204" pitchFamily="34" charset="0"/>
              <a:buChar char="•"/>
            </a:pPr>
            <a:r>
              <a:rPr lang="en-US" sz="4400" dirty="0">
                <a:solidFill>
                  <a:schemeClr val="accent1">
                    <a:lumMod val="50000"/>
                  </a:schemeClr>
                </a:solidFill>
              </a:rPr>
              <a:t>TLS</a:t>
            </a:r>
            <a:endParaRPr lang="en-US" sz="4400" dirty="0">
              <a:ln w="0"/>
            </a:endParaRPr>
          </a:p>
        </p:txBody>
      </p:sp>
      <p:sp>
        <p:nvSpPr>
          <p:cNvPr id="8" name="TextBox 7">
            <a:extLst>
              <a:ext uri="{FF2B5EF4-FFF2-40B4-BE49-F238E27FC236}">
                <a16:creationId xmlns:a16="http://schemas.microsoft.com/office/drawing/2014/main" id="{3EFEBAB8-994C-466A-9E33-509EC52F80B1}"/>
              </a:ext>
            </a:extLst>
          </p:cNvPr>
          <p:cNvSpPr txBox="1"/>
          <p:nvPr/>
        </p:nvSpPr>
        <p:spPr>
          <a:xfrm>
            <a:off x="11017746"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19495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rom Idea to Implementation: a design note | Open Law Lab">
            <a:extLst>
              <a:ext uri="{FF2B5EF4-FFF2-40B4-BE49-F238E27FC236}">
                <a16:creationId xmlns:a16="http://schemas.microsoft.com/office/drawing/2014/main" id="{22211C5A-DFC2-4B9F-8FB4-40AF33683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79" y="440038"/>
            <a:ext cx="6004561" cy="41174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6BF321F-B54C-4A74-9F48-6A8F837AA309}"/>
              </a:ext>
            </a:extLst>
          </p:cNvPr>
          <p:cNvPicPr>
            <a:picLocks noChangeAspect="1"/>
          </p:cNvPicPr>
          <p:nvPr/>
        </p:nvPicPr>
        <p:blipFill rotWithShape="1">
          <a:blip r:embed="rId3"/>
          <a:srcRect l="3511" r="-3511"/>
          <a:stretch/>
        </p:blipFill>
        <p:spPr>
          <a:xfrm>
            <a:off x="2834640" y="4441370"/>
            <a:ext cx="9134475" cy="1811532"/>
          </a:xfrm>
          <a:prstGeom prst="rect">
            <a:avLst/>
          </a:prstGeom>
        </p:spPr>
      </p:pic>
      <p:sp>
        <p:nvSpPr>
          <p:cNvPr id="7" name="TextBox 6">
            <a:extLst>
              <a:ext uri="{FF2B5EF4-FFF2-40B4-BE49-F238E27FC236}">
                <a16:creationId xmlns:a16="http://schemas.microsoft.com/office/drawing/2014/main" id="{F76D95F3-0A2D-4C09-8B9E-971A56E5C7FC}"/>
              </a:ext>
            </a:extLst>
          </p:cNvPr>
          <p:cNvSpPr txBox="1"/>
          <p:nvPr/>
        </p:nvSpPr>
        <p:spPr>
          <a:xfrm>
            <a:off x="10981412" y="645789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24121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15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BE294D52-3896-4128-922F-4DB1312A3766" descr="IMG_7311.jpg">
            <a:extLst>
              <a:ext uri="{FF2B5EF4-FFF2-40B4-BE49-F238E27FC236}">
                <a16:creationId xmlns:a16="http://schemas.microsoft.com/office/drawing/2014/main" id="{F17DBB2C-4E93-4038-B2B1-BB2FA1D12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116" y="567625"/>
            <a:ext cx="8207214" cy="461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62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ightCloud® Web Classification &amp; Web Reputation Services | BrightCloud">
            <a:extLst>
              <a:ext uri="{FF2B5EF4-FFF2-40B4-BE49-F238E27FC236}">
                <a16:creationId xmlns:a16="http://schemas.microsoft.com/office/drawing/2014/main" id="{D6A69023-0EDE-4874-ACE0-EB6775DED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547" y="1703685"/>
            <a:ext cx="1648874" cy="16488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licious Icons - Free SVG &amp; PNG Malicious Images - Noun Project">
            <a:extLst>
              <a:ext uri="{FF2B5EF4-FFF2-40B4-BE49-F238E27FC236}">
                <a16:creationId xmlns:a16="http://schemas.microsoft.com/office/drawing/2014/main" id="{58C363D7-309B-4D0C-88DC-1581A383C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708" y="1314126"/>
            <a:ext cx="1648874" cy="16488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ybersecurity Icons - Free SVG &amp; PNG Cybersecurity Images - Noun Project">
            <a:extLst>
              <a:ext uri="{FF2B5EF4-FFF2-40B4-BE49-F238E27FC236}">
                <a16:creationId xmlns:a16="http://schemas.microsoft.com/office/drawing/2014/main" id="{B11A5F20-17C8-4B07-B5CB-5C344DE31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276" y="2009936"/>
            <a:ext cx="1897046" cy="18970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classification - Free miscellaneous icons">
            <a:extLst>
              <a:ext uri="{FF2B5EF4-FFF2-40B4-BE49-F238E27FC236}">
                <a16:creationId xmlns:a16="http://schemas.microsoft.com/office/drawing/2014/main" id="{491B393B-15D0-4673-A539-D7AA5BAB3E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998" y="4107777"/>
            <a:ext cx="895430" cy="8954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A9E9954-35C7-42EA-9859-383BC14761A9}"/>
              </a:ext>
            </a:extLst>
          </p:cNvPr>
          <p:cNvGrpSpPr/>
          <p:nvPr/>
        </p:nvGrpSpPr>
        <p:grpSpPr>
          <a:xfrm>
            <a:off x="5584557" y="3291840"/>
            <a:ext cx="1767588" cy="1520305"/>
            <a:chOff x="5592306" y="3306750"/>
            <a:chExt cx="895430" cy="895430"/>
          </a:xfrm>
        </p:grpSpPr>
        <p:pic>
          <p:nvPicPr>
            <p:cNvPr id="6" name="Picture 8" descr="Data classification - Free miscellaneous icons">
              <a:extLst>
                <a:ext uri="{FF2B5EF4-FFF2-40B4-BE49-F238E27FC236}">
                  <a16:creationId xmlns:a16="http://schemas.microsoft.com/office/drawing/2014/main" id="{F4711658-848C-467A-B8EE-DFAFBD430C7E}"/>
                </a:ext>
              </a:extLst>
            </p:cNvPr>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t="-1542" b="1542"/>
            <a:stretch/>
          </p:blipFill>
          <p:spPr bwMode="auto">
            <a:xfrm>
              <a:off x="5592306" y="3306750"/>
              <a:ext cx="895430" cy="895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licious Icons - Free SVG &amp; PNG Malicious Images - Noun Project">
              <a:extLst>
                <a:ext uri="{FF2B5EF4-FFF2-40B4-BE49-F238E27FC236}">
                  <a16:creationId xmlns:a16="http://schemas.microsoft.com/office/drawing/2014/main" id="{6CB84161-D127-4A01-BA98-A55793264334}"/>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6557" y="3421251"/>
              <a:ext cx="343464" cy="343464"/>
            </a:xfrm>
            <a:prstGeom prst="ellipse">
              <a:avLst/>
            </a:prstGeom>
            <a:ln w="3175"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663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4E6E35-A876-48D2-B78E-2A2A847A1AEF}"/>
              </a:ext>
            </a:extLst>
          </p:cNvPr>
          <p:cNvPicPr>
            <a:picLocks noChangeAspect="1"/>
          </p:cNvPicPr>
          <p:nvPr/>
        </p:nvPicPr>
        <p:blipFill rotWithShape="1">
          <a:blip r:embed="rId2"/>
          <a:srcRect l="3305" t="1894" r="367" b="-117"/>
          <a:stretch/>
        </p:blipFill>
        <p:spPr>
          <a:xfrm>
            <a:off x="91440" y="166254"/>
            <a:ext cx="4620587" cy="2867892"/>
          </a:xfrm>
          <a:prstGeom prst="ellipse">
            <a:avLst/>
          </a:prstGeom>
        </p:spPr>
      </p:pic>
      <p:pic>
        <p:nvPicPr>
          <p:cNvPr id="13" name="Picture 12">
            <a:extLst>
              <a:ext uri="{FF2B5EF4-FFF2-40B4-BE49-F238E27FC236}">
                <a16:creationId xmlns:a16="http://schemas.microsoft.com/office/drawing/2014/main" id="{1866E023-0F46-41B2-81E2-4E477BAB8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616" y="464122"/>
            <a:ext cx="1908000" cy="1908000"/>
          </a:xfrm>
          <a:prstGeom prst="ellipse">
            <a:avLst/>
          </a:prstGeom>
        </p:spPr>
      </p:pic>
      <p:pic>
        <p:nvPicPr>
          <p:cNvPr id="15" name="Picture 14">
            <a:extLst>
              <a:ext uri="{FF2B5EF4-FFF2-40B4-BE49-F238E27FC236}">
                <a16:creationId xmlns:a16="http://schemas.microsoft.com/office/drawing/2014/main" id="{5D46B9EF-02F7-46B7-88E3-93FAD1822DB7}"/>
              </a:ext>
            </a:extLst>
          </p:cNvPr>
          <p:cNvPicPr>
            <a:picLocks noChangeAspect="1"/>
          </p:cNvPicPr>
          <p:nvPr/>
        </p:nvPicPr>
        <p:blipFill>
          <a:blip r:embed="rId4"/>
          <a:stretch>
            <a:fillRect/>
          </a:stretch>
        </p:blipFill>
        <p:spPr>
          <a:xfrm>
            <a:off x="6519949" y="2234912"/>
            <a:ext cx="4305300" cy="3209925"/>
          </a:xfrm>
          <a:prstGeom prst="rect">
            <a:avLst/>
          </a:prstGeom>
        </p:spPr>
      </p:pic>
      <p:pic>
        <p:nvPicPr>
          <p:cNvPr id="17" name="Picture 16">
            <a:extLst>
              <a:ext uri="{FF2B5EF4-FFF2-40B4-BE49-F238E27FC236}">
                <a16:creationId xmlns:a16="http://schemas.microsoft.com/office/drawing/2014/main" id="{B1D82B80-4205-48A1-928D-E3B54C52242A}"/>
              </a:ext>
            </a:extLst>
          </p:cNvPr>
          <p:cNvPicPr>
            <a:picLocks noChangeAspect="1"/>
          </p:cNvPicPr>
          <p:nvPr/>
        </p:nvPicPr>
        <p:blipFill>
          <a:blip r:embed="rId5"/>
          <a:stretch>
            <a:fillRect/>
          </a:stretch>
        </p:blipFill>
        <p:spPr>
          <a:xfrm>
            <a:off x="1294620" y="3326563"/>
            <a:ext cx="3800475" cy="2981325"/>
          </a:xfrm>
          <a:prstGeom prst="ellipse">
            <a:avLst/>
          </a:prstGeom>
        </p:spPr>
      </p:pic>
    </p:spTree>
    <p:extLst>
      <p:ext uri="{BB962C8B-B14F-4D97-AF65-F5344CB8AC3E}">
        <p14:creationId xmlns:p14="http://schemas.microsoft.com/office/powerpoint/2010/main" val="150973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r>
              <a:rPr lang="en-US" b="1" dirty="0"/>
              <a:t>Team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graphicFrame>
        <p:nvGraphicFramePr>
          <p:cNvPr id="8" name="Content Placeholder 2" descr="Team Smart Art Graphic&#10;">
            <a:extLst>
              <a:ext uri="{FF2B5EF4-FFF2-40B4-BE49-F238E27FC236}">
                <a16:creationId xmlns:a16="http://schemas.microsoft.com/office/drawing/2014/main" id="{9CC4D16E-F93D-4B47-96DE-2CB795C89DD4}"/>
              </a:ext>
            </a:extLst>
          </p:cNvPr>
          <p:cNvGraphicFramePr>
            <a:graphicFrameLocks/>
          </p:cNvGraphicFramePr>
          <p:nvPr>
            <p:extLst>
              <p:ext uri="{D42A27DB-BD31-4B8C-83A1-F6EECF244321}">
                <p14:modId xmlns:p14="http://schemas.microsoft.com/office/powerpoint/2010/main" val="1784316224"/>
              </p:ext>
            </p:extLst>
          </p:nvPr>
        </p:nvGraphicFramePr>
        <p:xfrm>
          <a:off x="670560" y="2938302"/>
          <a:ext cx="10145655" cy="389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92E688B7-6572-42E1-B973-A2136464D858}"/>
              </a:ext>
            </a:extLst>
          </p:cNvPr>
          <p:cNvGrpSpPr/>
          <p:nvPr/>
        </p:nvGrpSpPr>
        <p:grpSpPr>
          <a:xfrm>
            <a:off x="3429272" y="1422412"/>
            <a:ext cx="1818939" cy="2351264"/>
            <a:chOff x="3429272" y="1422412"/>
            <a:chExt cx="1818939" cy="2351264"/>
          </a:xfrm>
        </p:grpSpPr>
        <p:pic>
          <p:nvPicPr>
            <p:cNvPr id="9" name="Picture 8">
              <a:extLst>
                <a:ext uri="{FF2B5EF4-FFF2-40B4-BE49-F238E27FC236}">
                  <a16:creationId xmlns:a16="http://schemas.microsoft.com/office/drawing/2014/main" id="{E39063EB-4DFB-420C-B171-FEE54C044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1721" y="1422412"/>
              <a:ext cx="1766490" cy="1766490"/>
            </a:xfrm>
            <a:prstGeom prst="ellipse">
              <a:avLst/>
            </a:prstGeom>
          </p:spPr>
        </p:pic>
        <p:sp>
          <p:nvSpPr>
            <p:cNvPr id="11" name="TextBox 10">
              <a:extLst>
                <a:ext uri="{FF2B5EF4-FFF2-40B4-BE49-F238E27FC236}">
                  <a16:creationId xmlns:a16="http://schemas.microsoft.com/office/drawing/2014/main" id="{B9DBEBE4-A18C-40A1-A2DD-F0D389FCA3E0}"/>
                </a:ext>
              </a:extLst>
            </p:cNvPr>
            <p:cNvSpPr txBox="1"/>
            <p:nvPr/>
          </p:nvSpPr>
          <p:spPr>
            <a:xfrm>
              <a:off x="3429272" y="3188901"/>
              <a:ext cx="1738617" cy="584775"/>
            </a:xfrm>
            <a:prstGeom prst="rect">
              <a:avLst/>
            </a:prstGeom>
            <a:noFill/>
          </p:spPr>
          <p:txBody>
            <a:bodyPr wrap="none" rtlCol="0">
              <a:spAutoFit/>
            </a:bodyPr>
            <a:lstStyle/>
            <a:p>
              <a:r>
                <a:rPr lang="en-US" sz="1600" dirty="0"/>
                <a:t>Prof. Anand Handa</a:t>
              </a:r>
            </a:p>
            <a:p>
              <a:r>
                <a:rPr lang="en-US" sz="1600" dirty="0"/>
                <a:t>        (Mentor)</a:t>
              </a:r>
            </a:p>
          </p:txBody>
        </p:sp>
      </p:grpSp>
      <p:grpSp>
        <p:nvGrpSpPr>
          <p:cNvPr id="13" name="Group 12">
            <a:extLst>
              <a:ext uri="{FF2B5EF4-FFF2-40B4-BE49-F238E27FC236}">
                <a16:creationId xmlns:a16="http://schemas.microsoft.com/office/drawing/2014/main" id="{6B208A2A-A92A-4B3E-B118-B00900B1FF2A}"/>
              </a:ext>
            </a:extLst>
          </p:cNvPr>
          <p:cNvGrpSpPr/>
          <p:nvPr/>
        </p:nvGrpSpPr>
        <p:grpSpPr>
          <a:xfrm>
            <a:off x="6242732" y="1489773"/>
            <a:ext cx="1710072" cy="2280153"/>
            <a:chOff x="6242732" y="1489773"/>
            <a:chExt cx="1710072" cy="2280153"/>
          </a:xfrm>
        </p:grpSpPr>
        <p:pic>
          <p:nvPicPr>
            <p:cNvPr id="10" name="Picture 9">
              <a:extLst>
                <a:ext uri="{FF2B5EF4-FFF2-40B4-BE49-F238E27FC236}">
                  <a16:creationId xmlns:a16="http://schemas.microsoft.com/office/drawing/2014/main" id="{58130CFB-695A-4F86-96C5-1C5E3F9A29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2732" y="1489773"/>
              <a:ext cx="1710072" cy="1699128"/>
            </a:xfrm>
            <a:prstGeom prst="ellipse">
              <a:avLst/>
            </a:prstGeom>
          </p:spPr>
        </p:pic>
        <p:sp>
          <p:nvSpPr>
            <p:cNvPr id="12" name="TextBox 11">
              <a:extLst>
                <a:ext uri="{FF2B5EF4-FFF2-40B4-BE49-F238E27FC236}">
                  <a16:creationId xmlns:a16="http://schemas.microsoft.com/office/drawing/2014/main" id="{B6922C35-E825-45E9-9B6E-9127BD7FAFD7}"/>
                </a:ext>
              </a:extLst>
            </p:cNvPr>
            <p:cNvSpPr txBox="1"/>
            <p:nvPr/>
          </p:nvSpPr>
          <p:spPr>
            <a:xfrm>
              <a:off x="6380062" y="3185151"/>
              <a:ext cx="1341774" cy="584775"/>
            </a:xfrm>
            <a:prstGeom prst="rect">
              <a:avLst/>
            </a:prstGeom>
            <a:noFill/>
          </p:spPr>
          <p:txBody>
            <a:bodyPr wrap="square" rtlCol="0">
              <a:spAutoFit/>
            </a:bodyPr>
            <a:lstStyle/>
            <a:p>
              <a:r>
                <a:rPr lang="en-US" sz="1600" dirty="0"/>
                <a:t>Nitesh Kumar</a:t>
              </a:r>
            </a:p>
            <a:p>
              <a:r>
                <a:rPr lang="en-US" sz="1600" dirty="0"/>
                <a:t>      (Mentor)</a:t>
              </a:r>
            </a:p>
          </p:txBody>
        </p:sp>
      </p:grpSp>
      <p:sp>
        <p:nvSpPr>
          <p:cNvPr id="15" name="TextBox 14">
            <a:extLst>
              <a:ext uri="{FF2B5EF4-FFF2-40B4-BE49-F238E27FC236}">
                <a16:creationId xmlns:a16="http://schemas.microsoft.com/office/drawing/2014/main" id="{B5E58029-89BA-4019-967F-CB0A5BE5C784}"/>
              </a:ext>
            </a:extLst>
          </p:cNvPr>
          <p:cNvSpPr txBox="1"/>
          <p:nvPr/>
        </p:nvSpPr>
        <p:spPr>
          <a:xfrm>
            <a:off x="10991470" y="648958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42828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36497-85DC-45B5-9212-F41273299017}"/>
              </a:ext>
            </a:extLst>
          </p:cNvPr>
          <p:cNvSpPr txBox="1"/>
          <p:nvPr/>
        </p:nvSpPr>
        <p:spPr>
          <a:xfrm>
            <a:off x="604434" y="774915"/>
            <a:ext cx="11238846" cy="923330"/>
          </a:xfrm>
          <a:prstGeom prst="rect">
            <a:avLst/>
          </a:prstGeom>
          <a:noFill/>
        </p:spPr>
        <p:txBody>
          <a:bodyPr wrap="none" rtlCol="0">
            <a:spAutoFit/>
          </a:bodyPr>
          <a:lstStyle/>
          <a:p>
            <a:r>
              <a:rPr lang="en-US" b="0" i="0" dirty="0">
                <a:solidFill>
                  <a:srgbClr val="374151"/>
                </a:solidFill>
                <a:effectLst/>
                <a:latin typeface="Söhne"/>
              </a:rPr>
              <a:t>"Ark" could imply safety or protection, while "Thor" is associated with strength or power.</a:t>
            </a:r>
          </a:p>
          <a:p>
            <a:endParaRPr lang="en-US" dirty="0">
              <a:solidFill>
                <a:srgbClr val="374151"/>
              </a:solidFill>
              <a:latin typeface="Söhne"/>
            </a:endParaRPr>
          </a:p>
          <a:p>
            <a:r>
              <a:rPr lang="en-US" b="0" i="0" dirty="0">
                <a:solidFill>
                  <a:srgbClr val="374151"/>
                </a:solidFill>
                <a:effectLst/>
                <a:latin typeface="Söhne"/>
              </a:rPr>
              <a:t>"ArkThor" could be a suitable name for your threat categorization project, as it conveys a sense of safety and strength </a:t>
            </a:r>
            <a:endParaRPr lang="en-US" dirty="0"/>
          </a:p>
        </p:txBody>
      </p:sp>
      <p:sp>
        <p:nvSpPr>
          <p:cNvPr id="3" name="TextBox 2">
            <a:extLst>
              <a:ext uri="{FF2B5EF4-FFF2-40B4-BE49-F238E27FC236}">
                <a16:creationId xmlns:a16="http://schemas.microsoft.com/office/drawing/2014/main" id="{8B5E59E9-C911-4515-A8DE-87894575E8B2}"/>
              </a:ext>
            </a:extLst>
          </p:cNvPr>
          <p:cNvSpPr txBox="1"/>
          <p:nvPr/>
        </p:nvSpPr>
        <p:spPr>
          <a:xfrm>
            <a:off x="652220" y="1929539"/>
            <a:ext cx="10887559" cy="3416320"/>
          </a:xfrm>
          <a:prstGeom prst="rect">
            <a:avLst/>
          </a:prstGeom>
          <a:noFill/>
        </p:spPr>
        <p:txBody>
          <a:bodyPr wrap="square" rtlCol="0">
            <a:spAutoFit/>
          </a:bodyPr>
          <a:lstStyle/>
          <a:p>
            <a:pPr algn="l"/>
            <a:r>
              <a:rPr lang="en-US" b="0" i="0" dirty="0">
                <a:solidFill>
                  <a:srgbClr val="374151"/>
                </a:solidFill>
                <a:effectLst/>
                <a:latin typeface="Söhne"/>
              </a:rPr>
              <a:t>Choosing a name for a project is a subjective decision and ultimately depends on your personal preference and the specific context of your project. However, here are some things to consider:</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Does the name reflect the purpose or nature of the project? "Ark" could imply safety or protection, while "Thor" is associated with strength or power. If your project involves threat categorization for security purposes, then the name could be appropriate.</a:t>
            </a:r>
          </a:p>
          <a:p>
            <a:pPr algn="l"/>
            <a:endParaRPr lang="en-US" b="0" i="0" dirty="0">
              <a:solidFill>
                <a:srgbClr val="374151"/>
              </a:solidFill>
              <a:effectLst/>
              <a:latin typeface="Söhne"/>
            </a:endParaRPr>
          </a:p>
          <a:p>
            <a:pPr algn="l"/>
            <a:r>
              <a:rPr lang="en-US" b="0" i="0" dirty="0">
                <a:solidFill>
                  <a:srgbClr val="374151"/>
                </a:solidFill>
                <a:effectLst/>
                <a:latin typeface="Söhne"/>
              </a:rPr>
              <a:t>Overall, "ArkThor" could be a suitable name for your threat categorization project, as it conveys a sense of safety and strength. However, it's ultimately up to you to decide if the name feels right for your project and effectively communicates its purpose.</a:t>
            </a:r>
          </a:p>
          <a:p>
            <a:endParaRPr lang="en-US" dirty="0"/>
          </a:p>
        </p:txBody>
      </p:sp>
    </p:spTree>
    <p:extLst>
      <p:ext uri="{BB962C8B-B14F-4D97-AF65-F5344CB8AC3E}">
        <p14:creationId xmlns:p14="http://schemas.microsoft.com/office/powerpoint/2010/main" val="243382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355FA7E-FDF2-4FFF-AF7B-BC0E7C0C078E}"/>
              </a:ext>
            </a:extLst>
          </p:cNvPr>
          <p:cNvGrpSpPr/>
          <p:nvPr/>
        </p:nvGrpSpPr>
        <p:grpSpPr>
          <a:xfrm>
            <a:off x="4148896" y="425181"/>
            <a:ext cx="3626195" cy="2913887"/>
            <a:chOff x="3738880" y="1459615"/>
            <a:chExt cx="5862320" cy="3683492"/>
          </a:xfrm>
        </p:grpSpPr>
        <p:pic>
          <p:nvPicPr>
            <p:cNvPr id="1026" name="Picture 2" descr="Thors Hammer Icon #311859 - Free Icons Library">
              <a:extLst>
                <a:ext uri="{FF2B5EF4-FFF2-40B4-BE49-F238E27FC236}">
                  <a16:creationId xmlns:a16="http://schemas.microsoft.com/office/drawing/2014/main" id="{9EEF7A64-DBB3-4334-96F2-BB873E46A6E4}"/>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86595" y="1459615"/>
              <a:ext cx="2104403" cy="2104404"/>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Operation 3">
              <a:extLst>
                <a:ext uri="{FF2B5EF4-FFF2-40B4-BE49-F238E27FC236}">
                  <a16:creationId xmlns:a16="http://schemas.microsoft.com/office/drawing/2014/main" id="{83BF722A-734C-4BBD-9365-AA69B4B9D744}"/>
                </a:ext>
              </a:extLst>
            </p:cNvPr>
            <p:cNvSpPr/>
            <p:nvPr/>
          </p:nvSpPr>
          <p:spPr>
            <a:xfrm>
              <a:off x="4506422" y="2895598"/>
              <a:ext cx="4572000" cy="1197033"/>
            </a:xfrm>
            <a:custGeom>
              <a:avLst/>
              <a:gdLst>
                <a:gd name="connsiteX0" fmla="*/ 0 w 4572000"/>
                <a:gd name="connsiteY0" fmla="*/ 0 h 1197033"/>
                <a:gd name="connsiteX1" fmla="*/ 525780 w 4572000"/>
                <a:gd name="connsiteY1" fmla="*/ 0 h 1197033"/>
                <a:gd name="connsiteX2" fmla="*/ 1188720 w 4572000"/>
                <a:gd name="connsiteY2" fmla="*/ 0 h 1197033"/>
                <a:gd name="connsiteX3" fmla="*/ 1851660 w 4572000"/>
                <a:gd name="connsiteY3" fmla="*/ 0 h 1197033"/>
                <a:gd name="connsiteX4" fmla="*/ 2468880 w 4572000"/>
                <a:gd name="connsiteY4" fmla="*/ 0 h 1197033"/>
                <a:gd name="connsiteX5" fmla="*/ 3040380 w 4572000"/>
                <a:gd name="connsiteY5" fmla="*/ 0 h 1197033"/>
                <a:gd name="connsiteX6" fmla="*/ 3474720 w 4572000"/>
                <a:gd name="connsiteY6" fmla="*/ 0 h 1197033"/>
                <a:gd name="connsiteX7" fmla="*/ 4572000 w 4572000"/>
                <a:gd name="connsiteY7" fmla="*/ 0 h 1197033"/>
                <a:gd name="connsiteX8" fmla="*/ 4267200 w 4572000"/>
                <a:gd name="connsiteY8" fmla="*/ 399011 h 1197033"/>
                <a:gd name="connsiteX9" fmla="*/ 3971544 w 4572000"/>
                <a:gd name="connsiteY9" fmla="*/ 786052 h 1197033"/>
                <a:gd name="connsiteX10" fmla="*/ 3657600 w 4572000"/>
                <a:gd name="connsiteY10" fmla="*/ 1197033 h 1197033"/>
                <a:gd name="connsiteX11" fmla="*/ 3108960 w 4572000"/>
                <a:gd name="connsiteY11" fmla="*/ 1197033 h 1197033"/>
                <a:gd name="connsiteX12" fmla="*/ 2587752 w 4572000"/>
                <a:gd name="connsiteY12" fmla="*/ 1197033 h 1197033"/>
                <a:gd name="connsiteX13" fmla="*/ 2011680 w 4572000"/>
                <a:gd name="connsiteY13" fmla="*/ 1197033 h 1197033"/>
                <a:gd name="connsiteX14" fmla="*/ 1490472 w 4572000"/>
                <a:gd name="connsiteY14" fmla="*/ 1197033 h 1197033"/>
                <a:gd name="connsiteX15" fmla="*/ 914400 w 4572000"/>
                <a:gd name="connsiteY15" fmla="*/ 1197033 h 1197033"/>
                <a:gd name="connsiteX16" fmla="*/ 600456 w 4572000"/>
                <a:gd name="connsiteY16" fmla="*/ 786052 h 1197033"/>
                <a:gd name="connsiteX17" fmla="*/ 286512 w 4572000"/>
                <a:gd name="connsiteY17" fmla="*/ 375070 h 1197033"/>
                <a:gd name="connsiteX18" fmla="*/ 0 w 4572000"/>
                <a:gd name="connsiteY18" fmla="*/ 0 h 119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2000" h="1197033" extrusionOk="0">
                  <a:moveTo>
                    <a:pt x="0" y="0"/>
                  </a:moveTo>
                  <a:cubicBezTo>
                    <a:pt x="111502" y="-25791"/>
                    <a:pt x="338391" y="2001"/>
                    <a:pt x="525780" y="0"/>
                  </a:cubicBezTo>
                  <a:cubicBezTo>
                    <a:pt x="713169" y="-2001"/>
                    <a:pt x="966241" y="3167"/>
                    <a:pt x="1188720" y="0"/>
                  </a:cubicBezTo>
                  <a:cubicBezTo>
                    <a:pt x="1411199" y="-3167"/>
                    <a:pt x="1689059" y="34422"/>
                    <a:pt x="1851660" y="0"/>
                  </a:cubicBezTo>
                  <a:cubicBezTo>
                    <a:pt x="2014261" y="-34422"/>
                    <a:pt x="2164539" y="53126"/>
                    <a:pt x="2468880" y="0"/>
                  </a:cubicBezTo>
                  <a:cubicBezTo>
                    <a:pt x="2773221" y="-53126"/>
                    <a:pt x="2870132" y="49024"/>
                    <a:pt x="3040380" y="0"/>
                  </a:cubicBezTo>
                  <a:cubicBezTo>
                    <a:pt x="3210628" y="-49024"/>
                    <a:pt x="3264124" y="39689"/>
                    <a:pt x="3474720" y="0"/>
                  </a:cubicBezTo>
                  <a:cubicBezTo>
                    <a:pt x="3685316" y="-39689"/>
                    <a:pt x="4142997" y="58559"/>
                    <a:pt x="4572000" y="0"/>
                  </a:cubicBezTo>
                  <a:cubicBezTo>
                    <a:pt x="4503128" y="103675"/>
                    <a:pt x="4330221" y="244204"/>
                    <a:pt x="4267200" y="399011"/>
                  </a:cubicBezTo>
                  <a:cubicBezTo>
                    <a:pt x="4204179" y="553818"/>
                    <a:pt x="4115309" y="591753"/>
                    <a:pt x="3971544" y="786052"/>
                  </a:cubicBezTo>
                  <a:cubicBezTo>
                    <a:pt x="3827779" y="980351"/>
                    <a:pt x="3708039" y="1087622"/>
                    <a:pt x="3657600" y="1197033"/>
                  </a:cubicBezTo>
                  <a:cubicBezTo>
                    <a:pt x="3501736" y="1211283"/>
                    <a:pt x="3273133" y="1166150"/>
                    <a:pt x="3108960" y="1197033"/>
                  </a:cubicBezTo>
                  <a:cubicBezTo>
                    <a:pt x="2944787" y="1227916"/>
                    <a:pt x="2759260" y="1177380"/>
                    <a:pt x="2587752" y="1197033"/>
                  </a:cubicBezTo>
                  <a:cubicBezTo>
                    <a:pt x="2416244" y="1216686"/>
                    <a:pt x="2197479" y="1142767"/>
                    <a:pt x="2011680" y="1197033"/>
                  </a:cubicBezTo>
                  <a:cubicBezTo>
                    <a:pt x="1825881" y="1251299"/>
                    <a:pt x="1701459" y="1136595"/>
                    <a:pt x="1490472" y="1197033"/>
                  </a:cubicBezTo>
                  <a:cubicBezTo>
                    <a:pt x="1279485" y="1257471"/>
                    <a:pt x="1196066" y="1150731"/>
                    <a:pt x="914400" y="1197033"/>
                  </a:cubicBezTo>
                  <a:cubicBezTo>
                    <a:pt x="811608" y="1081675"/>
                    <a:pt x="732760" y="928344"/>
                    <a:pt x="600456" y="786052"/>
                  </a:cubicBezTo>
                  <a:cubicBezTo>
                    <a:pt x="468152" y="643760"/>
                    <a:pt x="356127" y="460098"/>
                    <a:pt x="286512" y="375070"/>
                  </a:cubicBezTo>
                  <a:cubicBezTo>
                    <a:pt x="216897" y="290042"/>
                    <a:pt x="167495" y="131774"/>
                    <a:pt x="0" y="0"/>
                  </a:cubicBezTo>
                  <a:close/>
                </a:path>
              </a:pathLst>
            </a:custGeom>
            <a:noFill/>
            <a:ln w="57150">
              <a:extLst>
                <a:ext uri="{C807C97D-BFC1-408E-A445-0C87EB9F89A2}">
                  <ask:lineSketchStyleProps xmlns:ask="http://schemas.microsoft.com/office/drawing/2018/sketchyshapes" sd="1671046062">
                    <a:prstGeom prst="flowChartManualOperation">
                      <a:avLst/>
                    </a:prstGeom>
                    <ask:type>
                      <ask:lineSketchScribble/>
                    </ask:type>
                  </ask:lineSketchStyleProps>
                </a:ext>
              </a:extLst>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158633-C858-4340-B62C-591A16434287}"/>
                </a:ext>
              </a:extLst>
            </p:cNvPr>
            <p:cNvSpPr/>
            <p:nvPr/>
          </p:nvSpPr>
          <p:spPr>
            <a:xfrm>
              <a:off x="3738880" y="4092630"/>
              <a:ext cx="5862320" cy="1050477"/>
            </a:xfrm>
            <a:prstGeom prst="rect">
              <a:avLst/>
            </a:prstGeom>
            <a:pattFill prst="zigZag">
              <a:fgClr>
                <a:schemeClr val="accent1"/>
              </a:fgClr>
              <a:bgClr>
                <a:schemeClr val="bg1"/>
              </a:bgClr>
            </a:pattFill>
          </p:spPr>
          <p:txBody>
            <a:bodyPr wrap="square" lIns="91440" tIns="45720" rIns="91440" bIns="45720">
              <a:spAutoFit/>
            </a:bodyPr>
            <a:lstStyle/>
            <a:p>
              <a:pPr algn="ctr"/>
              <a:r>
                <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01001101 01101111 01101000 01100001 01101101 01101101 01100101 01100100 00100000 01001010 01100001 01110111 01100101 </a:t>
              </a:r>
              <a:r>
                <a:rPr lang="en-US" sz="105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01100100</a:t>
              </a:r>
              <a:endPar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endParaRPr>
            </a:p>
          </p:txBody>
        </p:sp>
        <p:sp>
          <p:nvSpPr>
            <p:cNvPr id="10" name="Right Triangle 9">
              <a:extLst>
                <a:ext uri="{FF2B5EF4-FFF2-40B4-BE49-F238E27FC236}">
                  <a16:creationId xmlns:a16="http://schemas.microsoft.com/office/drawing/2014/main" id="{064AC644-C228-4C8B-BC12-BCE3C0F75AC1}"/>
                </a:ext>
              </a:extLst>
            </p:cNvPr>
            <p:cNvSpPr/>
            <p:nvPr/>
          </p:nvSpPr>
          <p:spPr>
            <a:xfrm>
              <a:off x="4506423" y="1696624"/>
              <a:ext cx="1550529" cy="1197033"/>
            </a:xfrm>
            <a:custGeom>
              <a:avLst/>
              <a:gdLst>
                <a:gd name="connsiteX0" fmla="*/ 0 w 1550529"/>
                <a:gd name="connsiteY0" fmla="*/ 1197033 h 1197033"/>
                <a:gd name="connsiteX1" fmla="*/ 0 w 1550529"/>
                <a:gd name="connsiteY1" fmla="*/ 0 h 1197033"/>
                <a:gd name="connsiteX2" fmla="*/ 1550529 w 1550529"/>
                <a:gd name="connsiteY2" fmla="*/ 1197033 h 1197033"/>
                <a:gd name="connsiteX3" fmla="*/ 0 w 1550529"/>
                <a:gd name="connsiteY3" fmla="*/ 1197033 h 1197033"/>
              </a:gdLst>
              <a:ahLst/>
              <a:cxnLst>
                <a:cxn ang="0">
                  <a:pos x="connsiteX0" y="connsiteY0"/>
                </a:cxn>
                <a:cxn ang="0">
                  <a:pos x="connsiteX1" y="connsiteY1"/>
                </a:cxn>
                <a:cxn ang="0">
                  <a:pos x="connsiteX2" y="connsiteY2"/>
                </a:cxn>
                <a:cxn ang="0">
                  <a:pos x="connsiteX3" y="connsiteY3"/>
                </a:cxn>
              </a:cxnLst>
              <a:rect l="l" t="t" r="r" b="b"/>
              <a:pathLst>
                <a:path w="1550529" h="1197033" extrusionOk="0">
                  <a:moveTo>
                    <a:pt x="0" y="1197033"/>
                  </a:moveTo>
                  <a:cubicBezTo>
                    <a:pt x="-52229" y="650320"/>
                    <a:pt x="107482" y="548012"/>
                    <a:pt x="0" y="0"/>
                  </a:cubicBezTo>
                  <a:cubicBezTo>
                    <a:pt x="361508" y="484647"/>
                    <a:pt x="998078" y="795949"/>
                    <a:pt x="1550529" y="1197033"/>
                  </a:cubicBezTo>
                  <a:cubicBezTo>
                    <a:pt x="982007" y="1204602"/>
                    <a:pt x="216454" y="1060041"/>
                    <a:pt x="0" y="1197033"/>
                  </a:cubicBezTo>
                  <a:close/>
                </a:path>
              </a:pathLst>
            </a:custGeom>
            <a:noFill/>
            <a:ln w="57150">
              <a:extLst>
                <a:ext uri="{C807C97D-BFC1-408E-A445-0C87EB9F89A2}">
                  <ask:lineSketchStyleProps xmlns:ask="http://schemas.microsoft.com/office/drawing/2018/sketchyshapes" sd="1148504393">
                    <a:prstGeom prst="rtTriangle">
                      <a:avLst/>
                    </a:prstGeom>
                    <ask:type>
                      <ask:lineSketchCurved/>
                    </ask:type>
                  </ask:lineSketchStyleProps>
                </a:ext>
              </a:extLst>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138490-BCA4-4D4F-8915-EEC17D924C36}"/>
                </a:ext>
              </a:extLst>
            </p:cNvPr>
            <p:cNvSpPr txBox="1"/>
            <p:nvPr/>
          </p:nvSpPr>
          <p:spPr>
            <a:xfrm>
              <a:off x="5470931" y="3172597"/>
              <a:ext cx="1806906" cy="923330"/>
            </a:xfrm>
            <a:prstGeom prst="rect">
              <a:avLst/>
            </a:prstGeom>
            <a:noFill/>
          </p:spPr>
          <p:txBody>
            <a:bodyPr wrap="none" rtlCol="0">
              <a:spAutoFit/>
            </a:bodyPr>
            <a:lstStyle/>
            <a:p>
              <a:r>
                <a:rPr lang="en-US" sz="5400" b="1" dirty="0">
                  <a:latin typeface="Chiller" panose="04020404031007020602" pitchFamily="82" charset="0"/>
                </a:rPr>
                <a:t>ArkThor</a:t>
              </a:r>
            </a:p>
          </p:txBody>
        </p:sp>
        <p:sp>
          <p:nvSpPr>
            <p:cNvPr id="13" name="TextBox 12">
              <a:extLst>
                <a:ext uri="{FF2B5EF4-FFF2-40B4-BE49-F238E27FC236}">
                  <a16:creationId xmlns:a16="http://schemas.microsoft.com/office/drawing/2014/main" id="{791464B9-4457-47DA-8CB0-6396D4B96AF2}"/>
                </a:ext>
              </a:extLst>
            </p:cNvPr>
            <p:cNvSpPr txBox="1"/>
            <p:nvPr/>
          </p:nvSpPr>
          <p:spPr>
            <a:xfrm rot="2984217">
              <a:off x="7313385" y="1885917"/>
              <a:ext cx="1285302" cy="746355"/>
            </a:xfrm>
            <a:prstGeom prst="rect">
              <a:avLst/>
            </a:prstGeom>
            <a:noFill/>
          </p:spPr>
          <p:txBody>
            <a:bodyPr wrap="square" rtlCol="0">
              <a:spAutoFit/>
            </a:bodyPr>
            <a:lstStyle/>
            <a:p>
              <a:r>
                <a:rPr lang="en-US" sz="600" dirty="0">
                  <a:solidFill>
                    <a:srgbClr val="002060"/>
                  </a:solidFill>
                  <a:latin typeface="Baskerville Old Face" panose="02020602080505020303" pitchFamily="18" charset="0"/>
                </a:rPr>
                <a:t>01010011 </a:t>
              </a:r>
              <a:r>
                <a:rPr lang="en-US" sz="500" dirty="0">
                  <a:solidFill>
                    <a:srgbClr val="002060"/>
                  </a:solidFill>
                  <a:latin typeface="Baskerville Old Face" panose="02020602080505020303" pitchFamily="18" charset="0"/>
                </a:rPr>
                <a:t>01110010</a:t>
              </a:r>
              <a:r>
                <a:rPr lang="en-US" sz="600" dirty="0">
                  <a:solidFill>
                    <a:srgbClr val="002060"/>
                  </a:solidFill>
                  <a:latin typeface="Baskerville Old Face" panose="02020602080505020303" pitchFamily="18" charset="0"/>
                </a:rPr>
                <a:t> 01101001 01010010 01100001 01101101 00100000 01010000 </a:t>
              </a:r>
            </a:p>
          </p:txBody>
        </p:sp>
      </p:grpSp>
      <p:grpSp>
        <p:nvGrpSpPr>
          <p:cNvPr id="18" name="Group 17">
            <a:extLst>
              <a:ext uri="{FF2B5EF4-FFF2-40B4-BE49-F238E27FC236}">
                <a16:creationId xmlns:a16="http://schemas.microsoft.com/office/drawing/2014/main" id="{704D388D-2330-4489-B1E8-91F59842516E}"/>
              </a:ext>
            </a:extLst>
          </p:cNvPr>
          <p:cNvGrpSpPr/>
          <p:nvPr/>
        </p:nvGrpSpPr>
        <p:grpSpPr>
          <a:xfrm>
            <a:off x="8071658" y="2301104"/>
            <a:ext cx="2952757" cy="2365932"/>
            <a:chOff x="4304822" y="1685416"/>
            <a:chExt cx="4773601" cy="2990812"/>
          </a:xfrm>
        </p:grpSpPr>
        <p:pic>
          <p:nvPicPr>
            <p:cNvPr id="19" name="Picture 2" descr="Thors Hammer Icon #311859 - Free Icons Library">
              <a:extLst>
                <a:ext uri="{FF2B5EF4-FFF2-40B4-BE49-F238E27FC236}">
                  <a16:creationId xmlns:a16="http://schemas.microsoft.com/office/drawing/2014/main" id="{81E3B629-970E-4C7A-91D9-A6E6E8CC8E70}"/>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586595" y="1685416"/>
              <a:ext cx="1878601" cy="1878602"/>
            </a:xfrm>
            <a:prstGeom prst="rect">
              <a:avLst/>
            </a:prstGeom>
            <a:noFill/>
            <a:extLst>
              <a:ext uri="{909E8E84-426E-40DD-AFC4-6F175D3DCCD1}">
                <a14:hiddenFill xmlns:a14="http://schemas.microsoft.com/office/drawing/2010/main">
                  <a:solidFill>
                    <a:srgbClr val="FFFFFF"/>
                  </a:solidFill>
                </a14:hiddenFill>
              </a:ext>
            </a:extLst>
          </p:spPr>
        </p:pic>
        <p:sp>
          <p:nvSpPr>
            <p:cNvPr id="20" name="Flowchart: Manual Operation 19">
              <a:extLst>
                <a:ext uri="{FF2B5EF4-FFF2-40B4-BE49-F238E27FC236}">
                  <a16:creationId xmlns:a16="http://schemas.microsoft.com/office/drawing/2014/main" id="{37C29235-5880-4C3D-9607-0A9DC1B8D871}"/>
                </a:ext>
              </a:extLst>
            </p:cNvPr>
            <p:cNvSpPr/>
            <p:nvPr/>
          </p:nvSpPr>
          <p:spPr>
            <a:xfrm>
              <a:off x="4506422" y="2895598"/>
              <a:ext cx="4572000" cy="1197033"/>
            </a:xfrm>
            <a:custGeom>
              <a:avLst/>
              <a:gdLst>
                <a:gd name="connsiteX0" fmla="*/ 0 w 4572000"/>
                <a:gd name="connsiteY0" fmla="*/ 0 h 1197033"/>
                <a:gd name="connsiteX1" fmla="*/ 525780 w 4572000"/>
                <a:gd name="connsiteY1" fmla="*/ 0 h 1197033"/>
                <a:gd name="connsiteX2" fmla="*/ 1188720 w 4572000"/>
                <a:gd name="connsiteY2" fmla="*/ 0 h 1197033"/>
                <a:gd name="connsiteX3" fmla="*/ 1851660 w 4572000"/>
                <a:gd name="connsiteY3" fmla="*/ 0 h 1197033"/>
                <a:gd name="connsiteX4" fmla="*/ 2468880 w 4572000"/>
                <a:gd name="connsiteY4" fmla="*/ 0 h 1197033"/>
                <a:gd name="connsiteX5" fmla="*/ 3040380 w 4572000"/>
                <a:gd name="connsiteY5" fmla="*/ 0 h 1197033"/>
                <a:gd name="connsiteX6" fmla="*/ 3474720 w 4572000"/>
                <a:gd name="connsiteY6" fmla="*/ 0 h 1197033"/>
                <a:gd name="connsiteX7" fmla="*/ 4572000 w 4572000"/>
                <a:gd name="connsiteY7" fmla="*/ 0 h 1197033"/>
                <a:gd name="connsiteX8" fmla="*/ 4267200 w 4572000"/>
                <a:gd name="connsiteY8" fmla="*/ 399011 h 1197033"/>
                <a:gd name="connsiteX9" fmla="*/ 3971544 w 4572000"/>
                <a:gd name="connsiteY9" fmla="*/ 786052 h 1197033"/>
                <a:gd name="connsiteX10" fmla="*/ 3657600 w 4572000"/>
                <a:gd name="connsiteY10" fmla="*/ 1197033 h 1197033"/>
                <a:gd name="connsiteX11" fmla="*/ 3108960 w 4572000"/>
                <a:gd name="connsiteY11" fmla="*/ 1197033 h 1197033"/>
                <a:gd name="connsiteX12" fmla="*/ 2587752 w 4572000"/>
                <a:gd name="connsiteY12" fmla="*/ 1197033 h 1197033"/>
                <a:gd name="connsiteX13" fmla="*/ 2011680 w 4572000"/>
                <a:gd name="connsiteY13" fmla="*/ 1197033 h 1197033"/>
                <a:gd name="connsiteX14" fmla="*/ 1490472 w 4572000"/>
                <a:gd name="connsiteY14" fmla="*/ 1197033 h 1197033"/>
                <a:gd name="connsiteX15" fmla="*/ 914400 w 4572000"/>
                <a:gd name="connsiteY15" fmla="*/ 1197033 h 1197033"/>
                <a:gd name="connsiteX16" fmla="*/ 600456 w 4572000"/>
                <a:gd name="connsiteY16" fmla="*/ 786052 h 1197033"/>
                <a:gd name="connsiteX17" fmla="*/ 286512 w 4572000"/>
                <a:gd name="connsiteY17" fmla="*/ 375070 h 1197033"/>
                <a:gd name="connsiteX18" fmla="*/ 0 w 4572000"/>
                <a:gd name="connsiteY18" fmla="*/ 0 h 119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72000" h="1197033" extrusionOk="0">
                  <a:moveTo>
                    <a:pt x="0" y="0"/>
                  </a:moveTo>
                  <a:cubicBezTo>
                    <a:pt x="111502" y="-25791"/>
                    <a:pt x="338391" y="2001"/>
                    <a:pt x="525780" y="0"/>
                  </a:cubicBezTo>
                  <a:cubicBezTo>
                    <a:pt x="713169" y="-2001"/>
                    <a:pt x="966241" y="3167"/>
                    <a:pt x="1188720" y="0"/>
                  </a:cubicBezTo>
                  <a:cubicBezTo>
                    <a:pt x="1411199" y="-3167"/>
                    <a:pt x="1689059" y="34422"/>
                    <a:pt x="1851660" y="0"/>
                  </a:cubicBezTo>
                  <a:cubicBezTo>
                    <a:pt x="2014261" y="-34422"/>
                    <a:pt x="2164539" y="53126"/>
                    <a:pt x="2468880" y="0"/>
                  </a:cubicBezTo>
                  <a:cubicBezTo>
                    <a:pt x="2773221" y="-53126"/>
                    <a:pt x="2870132" y="49024"/>
                    <a:pt x="3040380" y="0"/>
                  </a:cubicBezTo>
                  <a:cubicBezTo>
                    <a:pt x="3210628" y="-49024"/>
                    <a:pt x="3264124" y="39689"/>
                    <a:pt x="3474720" y="0"/>
                  </a:cubicBezTo>
                  <a:cubicBezTo>
                    <a:pt x="3685316" y="-39689"/>
                    <a:pt x="4142997" y="58559"/>
                    <a:pt x="4572000" y="0"/>
                  </a:cubicBezTo>
                  <a:cubicBezTo>
                    <a:pt x="4503128" y="103675"/>
                    <a:pt x="4330221" y="244204"/>
                    <a:pt x="4267200" y="399011"/>
                  </a:cubicBezTo>
                  <a:cubicBezTo>
                    <a:pt x="4204179" y="553818"/>
                    <a:pt x="4115309" y="591753"/>
                    <a:pt x="3971544" y="786052"/>
                  </a:cubicBezTo>
                  <a:cubicBezTo>
                    <a:pt x="3827779" y="980351"/>
                    <a:pt x="3708039" y="1087622"/>
                    <a:pt x="3657600" y="1197033"/>
                  </a:cubicBezTo>
                  <a:cubicBezTo>
                    <a:pt x="3501736" y="1211283"/>
                    <a:pt x="3273133" y="1166150"/>
                    <a:pt x="3108960" y="1197033"/>
                  </a:cubicBezTo>
                  <a:cubicBezTo>
                    <a:pt x="2944787" y="1227916"/>
                    <a:pt x="2759260" y="1177380"/>
                    <a:pt x="2587752" y="1197033"/>
                  </a:cubicBezTo>
                  <a:cubicBezTo>
                    <a:pt x="2416244" y="1216686"/>
                    <a:pt x="2197479" y="1142767"/>
                    <a:pt x="2011680" y="1197033"/>
                  </a:cubicBezTo>
                  <a:cubicBezTo>
                    <a:pt x="1825881" y="1251299"/>
                    <a:pt x="1701459" y="1136595"/>
                    <a:pt x="1490472" y="1197033"/>
                  </a:cubicBezTo>
                  <a:cubicBezTo>
                    <a:pt x="1279485" y="1257471"/>
                    <a:pt x="1196066" y="1150731"/>
                    <a:pt x="914400" y="1197033"/>
                  </a:cubicBezTo>
                  <a:cubicBezTo>
                    <a:pt x="811608" y="1081675"/>
                    <a:pt x="732760" y="928344"/>
                    <a:pt x="600456" y="786052"/>
                  </a:cubicBezTo>
                  <a:cubicBezTo>
                    <a:pt x="468152" y="643760"/>
                    <a:pt x="356127" y="460098"/>
                    <a:pt x="286512" y="375070"/>
                  </a:cubicBezTo>
                  <a:cubicBezTo>
                    <a:pt x="216897" y="290042"/>
                    <a:pt x="167495" y="131774"/>
                    <a:pt x="0" y="0"/>
                  </a:cubicBezTo>
                  <a:close/>
                </a:path>
              </a:pathLst>
            </a:custGeom>
            <a:noFill/>
            <a:ln w="57150">
              <a:extLst>
                <a:ext uri="{C807C97D-BFC1-408E-A445-0C87EB9F89A2}">
                  <ask:lineSketchStyleProps xmlns:ask="http://schemas.microsoft.com/office/drawing/2018/sketchyshapes" sd="1671046062">
                    <a:prstGeom prst="flowChartManualOperation">
                      <a:avLst/>
                    </a:prstGeom>
                    <ask:type>
                      <ask:lineSketchScribble/>
                    </ask:type>
                  </ask:lineSketchStyleProps>
                </a:ext>
              </a:extLst>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A9B980-FCB6-450D-B367-EE9AA04B27A6}"/>
                </a:ext>
              </a:extLst>
            </p:cNvPr>
            <p:cNvSpPr/>
            <p:nvPr/>
          </p:nvSpPr>
          <p:spPr>
            <a:xfrm>
              <a:off x="4304822" y="4092630"/>
              <a:ext cx="4773601" cy="583598"/>
            </a:xfrm>
            <a:prstGeom prst="rect">
              <a:avLst/>
            </a:prstGeom>
            <a:pattFill prst="zigZag">
              <a:fgClr>
                <a:schemeClr val="accent1"/>
              </a:fgClr>
              <a:bgClr>
                <a:schemeClr val="bg1"/>
              </a:bgClr>
            </a:pattFill>
          </p:spPr>
          <p:txBody>
            <a:bodyPr wrap="square" lIns="91440" tIns="45720" rIns="91440" bIns="45720">
              <a:spAutoFit/>
            </a:bodyPr>
            <a:lstStyle/>
            <a:p>
              <a:pPr algn="ctr"/>
              <a:r>
                <a:rPr lang="en-US" sz="1200" b="1" cap="none" spc="50" dirty="0">
                  <a:ln w="9525" cmpd="sng">
                    <a:solidFill>
                      <a:schemeClr val="accent1">
                        <a:lumMod val="50000"/>
                      </a:schemeClr>
                    </a:solidFill>
                    <a:prstDash val="solid"/>
                  </a:ln>
                  <a:solidFill>
                    <a:srgbClr val="002060"/>
                  </a:solidFill>
                  <a:effectLst>
                    <a:glow rad="38100">
                      <a:schemeClr val="accent1">
                        <a:alpha val="40000"/>
                      </a:schemeClr>
                    </a:glow>
                  </a:effectLst>
                </a:rPr>
                <a:t>01001010 01000001 01010111 01000101 01000100</a:t>
              </a:r>
            </a:p>
          </p:txBody>
        </p:sp>
        <p:sp>
          <p:nvSpPr>
            <p:cNvPr id="22" name="Right Triangle 21">
              <a:extLst>
                <a:ext uri="{FF2B5EF4-FFF2-40B4-BE49-F238E27FC236}">
                  <a16:creationId xmlns:a16="http://schemas.microsoft.com/office/drawing/2014/main" id="{DF62DBE6-E376-4AE9-A87D-2886B6F5DAE9}"/>
                </a:ext>
              </a:extLst>
            </p:cNvPr>
            <p:cNvSpPr/>
            <p:nvPr/>
          </p:nvSpPr>
          <p:spPr>
            <a:xfrm>
              <a:off x="4865462" y="1904736"/>
              <a:ext cx="1270943" cy="987567"/>
            </a:xfrm>
            <a:custGeom>
              <a:avLst/>
              <a:gdLst>
                <a:gd name="connsiteX0" fmla="*/ 0 w 1270943"/>
                <a:gd name="connsiteY0" fmla="*/ 987567 h 987567"/>
                <a:gd name="connsiteX1" fmla="*/ 0 w 1270943"/>
                <a:gd name="connsiteY1" fmla="*/ 0 h 987567"/>
                <a:gd name="connsiteX2" fmla="*/ 1270943 w 1270943"/>
                <a:gd name="connsiteY2" fmla="*/ 987567 h 987567"/>
                <a:gd name="connsiteX3" fmla="*/ 0 w 1270943"/>
                <a:gd name="connsiteY3" fmla="*/ 987567 h 987567"/>
              </a:gdLst>
              <a:ahLst/>
              <a:cxnLst>
                <a:cxn ang="0">
                  <a:pos x="connsiteX0" y="connsiteY0"/>
                </a:cxn>
                <a:cxn ang="0">
                  <a:pos x="connsiteX1" y="connsiteY1"/>
                </a:cxn>
                <a:cxn ang="0">
                  <a:pos x="connsiteX2" y="connsiteY2"/>
                </a:cxn>
                <a:cxn ang="0">
                  <a:pos x="connsiteX3" y="connsiteY3"/>
                </a:cxn>
              </a:cxnLst>
              <a:rect l="l" t="t" r="r" b="b"/>
              <a:pathLst>
                <a:path w="1270943" h="987567" extrusionOk="0">
                  <a:moveTo>
                    <a:pt x="0" y="987567"/>
                  </a:moveTo>
                  <a:cubicBezTo>
                    <a:pt x="-53770" y="632045"/>
                    <a:pt x="6340" y="372540"/>
                    <a:pt x="0" y="0"/>
                  </a:cubicBezTo>
                  <a:cubicBezTo>
                    <a:pt x="263200" y="89064"/>
                    <a:pt x="736051" y="551336"/>
                    <a:pt x="1270943" y="987567"/>
                  </a:cubicBezTo>
                  <a:cubicBezTo>
                    <a:pt x="738695" y="977514"/>
                    <a:pt x="546963" y="946998"/>
                    <a:pt x="0" y="987567"/>
                  </a:cubicBezTo>
                  <a:close/>
                </a:path>
              </a:pathLst>
            </a:custGeom>
            <a:noFill/>
            <a:ln w="57150">
              <a:extLst>
                <a:ext uri="{C807C97D-BFC1-408E-A445-0C87EB9F89A2}">
                  <ask:lineSketchStyleProps xmlns:ask="http://schemas.microsoft.com/office/drawing/2018/sketchyshapes" sd="1148504393">
                    <a:prstGeom prst="rtTriangle">
                      <a:avLst/>
                    </a:prstGeom>
                    <ask:type>
                      <ask:lineSketchCurved/>
                    </ask:type>
                  </ask:lineSketchStyleProps>
                </a:ext>
              </a:extLst>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26F611-9300-4A40-806A-46FC22C2A09A}"/>
                </a:ext>
              </a:extLst>
            </p:cNvPr>
            <p:cNvSpPr txBox="1"/>
            <p:nvPr/>
          </p:nvSpPr>
          <p:spPr>
            <a:xfrm>
              <a:off x="5470931" y="3172597"/>
              <a:ext cx="1806906" cy="923330"/>
            </a:xfrm>
            <a:prstGeom prst="rect">
              <a:avLst/>
            </a:prstGeom>
            <a:noFill/>
          </p:spPr>
          <p:txBody>
            <a:bodyPr wrap="none" rtlCol="0">
              <a:spAutoFit/>
            </a:bodyPr>
            <a:lstStyle/>
            <a:p>
              <a:r>
                <a:rPr lang="en-US" sz="5400" b="1" dirty="0">
                  <a:latin typeface="Chiller" panose="04020404031007020602" pitchFamily="82" charset="0"/>
                </a:rPr>
                <a:t>ArkThor</a:t>
              </a:r>
            </a:p>
          </p:txBody>
        </p:sp>
        <p:sp>
          <p:nvSpPr>
            <p:cNvPr id="24" name="TextBox 23">
              <a:extLst>
                <a:ext uri="{FF2B5EF4-FFF2-40B4-BE49-F238E27FC236}">
                  <a16:creationId xmlns:a16="http://schemas.microsoft.com/office/drawing/2014/main" id="{9E65235C-DD1E-4C37-BC32-A8B774BB6558}"/>
                </a:ext>
              </a:extLst>
            </p:cNvPr>
            <p:cNvSpPr txBox="1"/>
            <p:nvPr/>
          </p:nvSpPr>
          <p:spPr>
            <a:xfrm rot="2984217">
              <a:off x="7229663" y="2089198"/>
              <a:ext cx="1285303" cy="746355"/>
            </a:xfrm>
            <a:prstGeom prst="rect">
              <a:avLst/>
            </a:prstGeom>
            <a:noFill/>
          </p:spPr>
          <p:txBody>
            <a:bodyPr wrap="square" rtlCol="0">
              <a:spAutoFit/>
            </a:bodyPr>
            <a:lstStyle/>
            <a:p>
              <a:r>
                <a:rPr lang="en-US" sz="600" dirty="0">
                  <a:solidFill>
                    <a:srgbClr val="002060"/>
                  </a:solidFill>
                  <a:latin typeface="Baskerville Old Face" panose="02020602080505020303" pitchFamily="18" charset="0"/>
                </a:rPr>
                <a:t>01010011 </a:t>
              </a:r>
              <a:r>
                <a:rPr lang="en-US" sz="500" dirty="0">
                  <a:solidFill>
                    <a:srgbClr val="002060"/>
                  </a:solidFill>
                  <a:latin typeface="Baskerville Old Face" panose="02020602080505020303" pitchFamily="18" charset="0"/>
                </a:rPr>
                <a:t>01110010</a:t>
              </a:r>
              <a:r>
                <a:rPr lang="en-US" sz="600" dirty="0">
                  <a:solidFill>
                    <a:srgbClr val="002060"/>
                  </a:solidFill>
                  <a:latin typeface="Baskerville Old Face" panose="02020602080505020303" pitchFamily="18" charset="0"/>
                </a:rPr>
                <a:t> 01101001 01010010 01100001 01101101 00100000 01010000 </a:t>
              </a:r>
            </a:p>
          </p:txBody>
        </p:sp>
      </p:grpSp>
      <p:pic>
        <p:nvPicPr>
          <p:cNvPr id="16" name="Picture 15">
            <a:extLst>
              <a:ext uri="{FF2B5EF4-FFF2-40B4-BE49-F238E27FC236}">
                <a16:creationId xmlns:a16="http://schemas.microsoft.com/office/drawing/2014/main" id="{B666E783-FA2E-4EDF-B656-F762EA774198}"/>
              </a:ext>
            </a:extLst>
          </p:cNvPr>
          <p:cNvPicPr>
            <a:picLocks noChangeAspect="1"/>
          </p:cNvPicPr>
          <p:nvPr/>
        </p:nvPicPr>
        <p:blipFill>
          <a:blip r:embed="rId4"/>
          <a:stretch>
            <a:fillRect/>
          </a:stretch>
        </p:blipFill>
        <p:spPr>
          <a:xfrm>
            <a:off x="98305" y="211874"/>
            <a:ext cx="4000500" cy="3190875"/>
          </a:xfrm>
          <a:prstGeom prst="ellipse">
            <a:avLst/>
          </a:prstGeom>
        </p:spPr>
      </p:pic>
      <p:pic>
        <p:nvPicPr>
          <p:cNvPr id="25" name="Picture 24">
            <a:extLst>
              <a:ext uri="{FF2B5EF4-FFF2-40B4-BE49-F238E27FC236}">
                <a16:creationId xmlns:a16="http://schemas.microsoft.com/office/drawing/2014/main" id="{8C159EDD-1913-4ACE-97FC-6F23AC38E150}"/>
              </a:ext>
            </a:extLst>
          </p:cNvPr>
          <p:cNvPicPr>
            <a:picLocks noChangeAspect="1"/>
          </p:cNvPicPr>
          <p:nvPr/>
        </p:nvPicPr>
        <p:blipFill>
          <a:blip r:embed="rId5"/>
          <a:stretch>
            <a:fillRect/>
          </a:stretch>
        </p:blipFill>
        <p:spPr>
          <a:xfrm>
            <a:off x="365005" y="3660655"/>
            <a:ext cx="3733800" cy="2838450"/>
          </a:xfrm>
          <a:prstGeom prst="rect">
            <a:avLst/>
          </a:prstGeom>
        </p:spPr>
      </p:pic>
    </p:spTree>
    <p:extLst>
      <p:ext uri="{BB962C8B-B14F-4D97-AF65-F5344CB8AC3E}">
        <p14:creationId xmlns:p14="http://schemas.microsoft.com/office/powerpoint/2010/main" val="156939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Problem Statement</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3086E0E0-B2B8-4ADA-A82B-1FC241F695DF}"/>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
        <p:nvSpPr>
          <p:cNvPr id="10" name="TextBox 9">
            <a:extLst>
              <a:ext uri="{FF2B5EF4-FFF2-40B4-BE49-F238E27FC236}">
                <a16:creationId xmlns:a16="http://schemas.microsoft.com/office/drawing/2014/main" id="{4E776B23-8C35-4B09-AAC1-052F6D874E6F}"/>
              </a:ext>
            </a:extLst>
          </p:cNvPr>
          <p:cNvSpPr txBox="1"/>
          <p:nvPr/>
        </p:nvSpPr>
        <p:spPr>
          <a:xfrm>
            <a:off x="495859" y="1493520"/>
            <a:ext cx="11492080" cy="4524315"/>
          </a:xfrm>
          <a:prstGeom prst="rect">
            <a:avLst/>
          </a:prstGeom>
          <a:noFill/>
        </p:spPr>
        <p:txBody>
          <a:bodyPr wrap="square" rtlCol="0">
            <a:spAutoFit/>
          </a:bodyPr>
          <a:lstStyle/>
          <a:p>
            <a:r>
              <a:rPr lang="en-US" dirty="0"/>
              <a:t>The threat landscape facing modern organizations is constantly evolving and becoming increasingly complex, </a:t>
            </a:r>
          </a:p>
          <a:p>
            <a:r>
              <a:rPr lang="en-US" dirty="0"/>
              <a:t>Cyber-attacks are becoming more sophisticated and complex, and it is becoming increasingly difficult to detect and prevent them.</a:t>
            </a:r>
          </a:p>
          <a:p>
            <a:endParaRPr lang="en-US" dirty="0"/>
          </a:p>
          <a:p>
            <a:r>
              <a:rPr lang="en-US" dirty="0"/>
              <a:t>One of the key challenges in effectively defending against cyber threats is the ability to accurately categorize and analyze potential threats.</a:t>
            </a:r>
          </a:p>
          <a:p>
            <a:endParaRPr lang="en-US" dirty="0"/>
          </a:p>
          <a:p>
            <a:r>
              <a:rPr lang="en-US" dirty="0"/>
              <a:t>In particular, understanding the Command and Control (C2) communications used by attackers is critical in identifying and responding to cyber attacks. </a:t>
            </a:r>
          </a:p>
          <a:p>
            <a:endParaRPr lang="en-US" dirty="0"/>
          </a:p>
          <a:p>
            <a:r>
              <a:rPr lang="en-US" dirty="0"/>
              <a:t>Command-and-Control (C2) communication is a common technique used by attackers to control the infected hosts and steal sensitive information. It is crucial to identify C2 communication and categorize the network threats accurately to prevent and mitigate cyber-attacks.</a:t>
            </a:r>
          </a:p>
          <a:p>
            <a:endParaRPr lang="en-US" dirty="0"/>
          </a:p>
          <a:p>
            <a:r>
              <a:rPr lang="en-US" dirty="0"/>
              <a:t>The purpose of this capstone project is to develop a threat categorization product with user interrace and APIs based on C2 communication in Pcap files that can help organizations more effectively detect and respond to cyber threats.</a:t>
            </a:r>
          </a:p>
        </p:txBody>
      </p:sp>
    </p:spTree>
    <p:extLst>
      <p:ext uri="{BB962C8B-B14F-4D97-AF65-F5344CB8AC3E}">
        <p14:creationId xmlns:p14="http://schemas.microsoft.com/office/powerpoint/2010/main" val="254669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Synopsis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616F7089-1373-4366-89AA-3AA444FE4939}"/>
              </a:ext>
            </a:extLst>
          </p:cNvPr>
          <p:cNvSpPr txBox="1"/>
          <p:nvPr/>
        </p:nvSpPr>
        <p:spPr>
          <a:xfrm>
            <a:off x="670560" y="1534159"/>
            <a:ext cx="10952480" cy="4154984"/>
          </a:xfrm>
          <a:prstGeom prst="rect">
            <a:avLst/>
          </a:prstGeom>
          <a:noFill/>
        </p:spPr>
        <p:txBody>
          <a:bodyPr wrap="square" rtlCol="0">
            <a:spAutoFit/>
          </a:bodyPr>
          <a:lstStyle/>
          <a:p>
            <a:pPr algn="just"/>
            <a:r>
              <a:rPr lang="en-US" sz="2400" b="1" dirty="0"/>
              <a:t>Threat</a:t>
            </a:r>
            <a:r>
              <a:rPr lang="en-US" sz="2400" dirty="0"/>
              <a:t> categorization is one of the biggest </a:t>
            </a:r>
            <a:r>
              <a:rPr lang="en-US" sz="2400" b="1" dirty="0"/>
              <a:t>challenges</a:t>
            </a:r>
            <a:r>
              <a:rPr lang="en-US" sz="2400" dirty="0"/>
              <a:t> that the security community faces today. </a:t>
            </a:r>
            <a:r>
              <a:rPr lang="en-US" sz="2400" b="1" dirty="0"/>
              <a:t>Malwares</a:t>
            </a:r>
            <a:r>
              <a:rPr lang="en-US" sz="2400" dirty="0"/>
              <a:t> are hidden using multiple layers of </a:t>
            </a:r>
            <a:r>
              <a:rPr lang="en-US" sz="2400" b="1" dirty="0"/>
              <a:t>packers</a:t>
            </a:r>
            <a:r>
              <a:rPr lang="en-US" sz="2400" dirty="0"/>
              <a:t>, </a:t>
            </a:r>
            <a:r>
              <a:rPr lang="en-US" sz="2400" b="1" dirty="0"/>
              <a:t>obfuscators</a:t>
            </a:r>
            <a:r>
              <a:rPr lang="en-US" sz="2400" dirty="0"/>
              <a:t> thus hiding from revealing its true identity unless unpacked. </a:t>
            </a:r>
          </a:p>
          <a:p>
            <a:pPr algn="just"/>
            <a:r>
              <a:rPr lang="en-US" sz="2400" dirty="0"/>
              <a:t>	Of late, it is also observed that the same codebase / framework is reused by </a:t>
            </a:r>
            <a:r>
              <a:rPr lang="en-US" sz="2400" b="1" dirty="0"/>
              <a:t>multiple RAT builders </a:t>
            </a:r>
            <a:r>
              <a:rPr lang="en-US" sz="2400" dirty="0"/>
              <a:t>and </a:t>
            </a:r>
            <a:r>
              <a:rPr lang="en-US" sz="2400" b="1" dirty="0"/>
              <a:t>Backdoors</a:t>
            </a:r>
            <a:r>
              <a:rPr lang="en-US" sz="2400" dirty="0"/>
              <a:t>. Some of these </a:t>
            </a:r>
            <a:r>
              <a:rPr lang="en-US" sz="2400" b="1" dirty="0"/>
              <a:t>packers</a:t>
            </a:r>
            <a:r>
              <a:rPr lang="en-US" sz="2400" dirty="0"/>
              <a:t> and </a:t>
            </a:r>
            <a:r>
              <a:rPr lang="en-US" sz="2400" b="1" dirty="0"/>
              <a:t>obfuscators</a:t>
            </a:r>
            <a:r>
              <a:rPr lang="en-US" sz="2400" dirty="0"/>
              <a:t> are also reused across multiple </a:t>
            </a:r>
            <a:r>
              <a:rPr lang="en-US" sz="2400" b="1" dirty="0"/>
              <a:t>malware</a:t>
            </a:r>
            <a:r>
              <a:rPr lang="en-US" sz="2400" dirty="0"/>
              <a:t> families.</a:t>
            </a:r>
          </a:p>
          <a:p>
            <a:pPr algn="just"/>
            <a:endParaRPr lang="en-US" sz="2400" dirty="0"/>
          </a:p>
          <a:p>
            <a:pPr algn="just"/>
            <a:r>
              <a:rPr lang="en-US" sz="2400" dirty="0"/>
              <a:t>This project aims at looking into the </a:t>
            </a:r>
            <a:r>
              <a:rPr lang="en-US" sz="2400" b="1" dirty="0"/>
              <a:t>networking</a:t>
            </a:r>
            <a:r>
              <a:rPr lang="en-US" sz="2400" dirty="0"/>
              <a:t> concept of these </a:t>
            </a:r>
            <a:r>
              <a:rPr lang="en-US" sz="2400" b="1" dirty="0"/>
              <a:t>C2 communicating </a:t>
            </a:r>
            <a:r>
              <a:rPr lang="en-US" sz="2400" dirty="0"/>
              <a:t>malwares and tries to </a:t>
            </a:r>
            <a:r>
              <a:rPr lang="en-US" sz="2400" b="1" dirty="0"/>
              <a:t>parse</a:t>
            </a:r>
            <a:r>
              <a:rPr lang="en-US" sz="2400" dirty="0"/>
              <a:t> the network </a:t>
            </a:r>
            <a:r>
              <a:rPr lang="en-US" sz="2400" b="1" dirty="0"/>
              <a:t>packets</a:t>
            </a:r>
            <a:r>
              <a:rPr lang="en-US" sz="2400" dirty="0"/>
              <a:t> and classify the threats based on the </a:t>
            </a:r>
            <a:r>
              <a:rPr lang="en-US" sz="2400" b="1" dirty="0"/>
              <a:t>unique</a:t>
            </a:r>
            <a:r>
              <a:rPr lang="en-US" sz="2400" dirty="0"/>
              <a:t> communication pattern used by these malware families. The rules also involve </a:t>
            </a:r>
            <a:r>
              <a:rPr lang="en-US" sz="2400" b="1" dirty="0"/>
              <a:t>fingerprinting</a:t>
            </a:r>
            <a:r>
              <a:rPr lang="en-US" sz="2400" dirty="0"/>
              <a:t> the </a:t>
            </a:r>
            <a:r>
              <a:rPr lang="en-US" sz="2400" b="1" dirty="0"/>
              <a:t>TLS</a:t>
            </a:r>
            <a:r>
              <a:rPr lang="en-US" sz="2400" dirty="0"/>
              <a:t> </a:t>
            </a:r>
            <a:r>
              <a:rPr lang="en-US" sz="2400" b="1" dirty="0"/>
              <a:t>certificates</a:t>
            </a:r>
            <a:r>
              <a:rPr lang="en-US" sz="2400" dirty="0"/>
              <a:t> used in the communication. </a:t>
            </a:r>
          </a:p>
        </p:txBody>
      </p:sp>
      <p:sp>
        <p:nvSpPr>
          <p:cNvPr id="8" name="TextBox 7">
            <a:extLst>
              <a:ext uri="{FF2B5EF4-FFF2-40B4-BE49-F238E27FC236}">
                <a16:creationId xmlns:a16="http://schemas.microsoft.com/office/drawing/2014/main" id="{0CFCBF39-64E8-4828-AB68-BE26CA4C04B2}"/>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258264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Presenting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8F78C0FD-A240-487C-8B22-208EA5D1BA50}"/>
              </a:ext>
            </a:extLst>
          </p:cNvPr>
          <p:cNvSpPr txBox="1"/>
          <p:nvPr/>
        </p:nvSpPr>
        <p:spPr>
          <a:xfrm>
            <a:off x="1959964" y="5561215"/>
            <a:ext cx="7947560" cy="1077218"/>
          </a:xfrm>
          <a:prstGeom prst="rect">
            <a:avLst/>
          </a:prstGeom>
          <a:noFill/>
        </p:spPr>
        <p:txBody>
          <a:bodyPr wrap="none" rtlCol="0">
            <a:spAutoFit/>
          </a:bodyPr>
          <a:lstStyle/>
          <a:p>
            <a:pPr marL="457200" indent="-457200">
              <a:buFont typeface="Arial" panose="020B0604020202020204" pitchFamily="34" charset="0"/>
              <a:buChar char="•"/>
            </a:pPr>
            <a:r>
              <a:rPr lang="en-US" sz="3200" b="0" i="0" dirty="0">
                <a:solidFill>
                  <a:srgbClr val="374151"/>
                </a:solidFill>
                <a:effectLst/>
                <a:latin typeface="Söhne"/>
              </a:rPr>
              <a:t>"</a:t>
            </a:r>
            <a:r>
              <a:rPr lang="en-US" sz="3200" b="1" i="0" dirty="0">
                <a:solidFill>
                  <a:srgbClr val="374151"/>
                </a:solidFill>
                <a:effectLst/>
                <a:latin typeface="Söhne"/>
              </a:rPr>
              <a:t>Ark</a:t>
            </a:r>
            <a:r>
              <a:rPr lang="en-US" sz="3200" b="0" i="0" dirty="0">
                <a:solidFill>
                  <a:srgbClr val="374151"/>
                </a:solidFill>
                <a:effectLst/>
                <a:latin typeface="Söhne"/>
              </a:rPr>
              <a:t>" imply </a:t>
            </a:r>
            <a:r>
              <a:rPr lang="en-US" sz="3200" b="1" i="0" dirty="0">
                <a:solidFill>
                  <a:srgbClr val="374151"/>
                </a:solidFill>
                <a:effectLst/>
                <a:latin typeface="Söhne"/>
              </a:rPr>
              <a:t>safety</a:t>
            </a:r>
            <a:r>
              <a:rPr lang="en-US" sz="3200" b="0" i="0" dirty="0">
                <a:solidFill>
                  <a:srgbClr val="374151"/>
                </a:solidFill>
                <a:effectLst/>
                <a:latin typeface="Söhne"/>
              </a:rPr>
              <a:t> or </a:t>
            </a:r>
            <a:r>
              <a:rPr lang="en-US" sz="3200" b="1" i="0" dirty="0">
                <a:solidFill>
                  <a:srgbClr val="374151"/>
                </a:solidFill>
                <a:effectLst/>
                <a:latin typeface="Söhne"/>
              </a:rPr>
              <a:t>protection</a:t>
            </a:r>
          </a:p>
          <a:p>
            <a:pPr marL="457200" indent="-457200">
              <a:buFont typeface="Arial" panose="020B0604020202020204" pitchFamily="34" charset="0"/>
              <a:buChar char="•"/>
            </a:pPr>
            <a:r>
              <a:rPr lang="en-US" sz="3200" b="0" i="0" dirty="0">
                <a:solidFill>
                  <a:srgbClr val="374151"/>
                </a:solidFill>
                <a:effectLst/>
                <a:latin typeface="Söhne"/>
              </a:rPr>
              <a:t>"</a:t>
            </a:r>
            <a:r>
              <a:rPr lang="en-US" sz="3200" b="1" i="0" dirty="0">
                <a:solidFill>
                  <a:srgbClr val="374151"/>
                </a:solidFill>
                <a:effectLst/>
                <a:latin typeface="Söhne"/>
              </a:rPr>
              <a:t>Thor</a:t>
            </a:r>
            <a:r>
              <a:rPr lang="en-US" sz="3200" b="0" i="0" dirty="0">
                <a:solidFill>
                  <a:srgbClr val="374151"/>
                </a:solidFill>
                <a:effectLst/>
                <a:latin typeface="Söhne"/>
              </a:rPr>
              <a:t>" is associated with </a:t>
            </a:r>
            <a:r>
              <a:rPr lang="en-US" sz="3200" b="1" i="0" dirty="0">
                <a:solidFill>
                  <a:srgbClr val="374151"/>
                </a:solidFill>
                <a:effectLst/>
                <a:latin typeface="Söhne"/>
              </a:rPr>
              <a:t>strength</a:t>
            </a:r>
            <a:r>
              <a:rPr lang="en-US" sz="3200" b="0" i="0" dirty="0">
                <a:solidFill>
                  <a:srgbClr val="374151"/>
                </a:solidFill>
                <a:effectLst/>
                <a:latin typeface="Söhne"/>
              </a:rPr>
              <a:t> or </a:t>
            </a:r>
            <a:r>
              <a:rPr lang="en-US" sz="3200" b="1" i="0" dirty="0">
                <a:solidFill>
                  <a:srgbClr val="374151"/>
                </a:solidFill>
                <a:effectLst/>
                <a:latin typeface="Söhne"/>
              </a:rPr>
              <a:t>power</a:t>
            </a:r>
            <a:endParaRPr lang="en-US" sz="3200" b="1" dirty="0"/>
          </a:p>
        </p:txBody>
      </p:sp>
      <p:sp>
        <p:nvSpPr>
          <p:cNvPr id="10" name="TextBox 9">
            <a:extLst>
              <a:ext uri="{FF2B5EF4-FFF2-40B4-BE49-F238E27FC236}">
                <a16:creationId xmlns:a16="http://schemas.microsoft.com/office/drawing/2014/main" id="{82726FE4-BF6B-4AA6-BFF9-EABB3D878F8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31332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7D9EDB-15CC-42AA-9FE1-FF681B2B04A5}"/>
              </a:ext>
            </a:extLst>
          </p:cNvPr>
          <p:cNvSpPr txBox="1"/>
          <p:nvPr/>
        </p:nvSpPr>
        <p:spPr>
          <a:xfrm>
            <a:off x="11017746"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685CF9EC-8A07-4F66-A1B3-3F7D56145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265" y="1339282"/>
            <a:ext cx="5955587" cy="5498395"/>
          </a:xfrm>
          <a:prstGeom prst="rect">
            <a:avLst/>
          </a:prstGeom>
        </p:spPr>
      </p:pic>
      <p:graphicFrame>
        <p:nvGraphicFramePr>
          <p:cNvPr id="7" name="Table 7">
            <a:extLst>
              <a:ext uri="{FF2B5EF4-FFF2-40B4-BE49-F238E27FC236}">
                <a16:creationId xmlns:a16="http://schemas.microsoft.com/office/drawing/2014/main" id="{0495E871-E78C-4F19-9D31-60576D84E3B7}"/>
              </a:ext>
            </a:extLst>
          </p:cNvPr>
          <p:cNvGraphicFramePr>
            <a:graphicFrameLocks noGrp="1"/>
          </p:cNvGraphicFramePr>
          <p:nvPr>
            <p:extLst>
              <p:ext uri="{D42A27DB-BD31-4B8C-83A1-F6EECF244321}">
                <p14:modId xmlns:p14="http://schemas.microsoft.com/office/powerpoint/2010/main" val="1746198121"/>
              </p:ext>
            </p:extLst>
          </p:nvPr>
        </p:nvGraphicFramePr>
        <p:xfrm>
          <a:off x="5267058" y="3321370"/>
          <a:ext cx="364210" cy="767136"/>
        </p:xfrm>
        <a:graphic>
          <a:graphicData uri="http://schemas.openxmlformats.org/drawingml/2006/table">
            <a:tbl>
              <a:tblPr firstRow="1" bandRow="1">
                <a:tableStyleId>{21E4AEA4-8DFA-4A89-87EB-49C32662AFE0}</a:tableStyleId>
              </a:tblPr>
              <a:tblGrid>
                <a:gridCol w="364210">
                  <a:extLst>
                    <a:ext uri="{9D8B030D-6E8A-4147-A177-3AD203B41FA5}">
                      <a16:colId xmlns:a16="http://schemas.microsoft.com/office/drawing/2014/main" val="1125249092"/>
                    </a:ext>
                  </a:extLst>
                </a:gridCol>
              </a:tblGrid>
              <a:tr h="127856">
                <a:tc>
                  <a:txBody>
                    <a:bodyPr/>
                    <a:lstStyle/>
                    <a:p>
                      <a:endParaRPr lang="en-US" sz="100" dirty="0"/>
                    </a:p>
                  </a:txBody>
                  <a:tcPr/>
                </a:tc>
                <a:extLst>
                  <a:ext uri="{0D108BD9-81ED-4DB2-BD59-A6C34878D82A}">
                    <a16:rowId xmlns:a16="http://schemas.microsoft.com/office/drawing/2014/main" val="3485815121"/>
                  </a:ext>
                </a:extLst>
              </a:tr>
              <a:tr h="127856">
                <a:tc>
                  <a:txBody>
                    <a:bodyPr/>
                    <a:lstStyle/>
                    <a:p>
                      <a:endParaRPr lang="en-US" sz="100" dirty="0"/>
                    </a:p>
                  </a:txBody>
                  <a:tcPr/>
                </a:tc>
                <a:extLst>
                  <a:ext uri="{0D108BD9-81ED-4DB2-BD59-A6C34878D82A}">
                    <a16:rowId xmlns:a16="http://schemas.microsoft.com/office/drawing/2014/main" val="918858315"/>
                  </a:ext>
                </a:extLst>
              </a:tr>
              <a:tr h="127856">
                <a:tc>
                  <a:txBody>
                    <a:bodyPr/>
                    <a:lstStyle/>
                    <a:p>
                      <a:endParaRPr lang="en-US" sz="100" dirty="0"/>
                    </a:p>
                  </a:txBody>
                  <a:tcPr/>
                </a:tc>
                <a:extLst>
                  <a:ext uri="{0D108BD9-81ED-4DB2-BD59-A6C34878D82A}">
                    <a16:rowId xmlns:a16="http://schemas.microsoft.com/office/drawing/2014/main" val="2754223395"/>
                  </a:ext>
                </a:extLst>
              </a:tr>
              <a:tr h="127856">
                <a:tc>
                  <a:txBody>
                    <a:bodyPr/>
                    <a:lstStyle/>
                    <a:p>
                      <a:endParaRPr lang="en-US" sz="100"/>
                    </a:p>
                  </a:txBody>
                  <a:tcPr/>
                </a:tc>
                <a:extLst>
                  <a:ext uri="{0D108BD9-81ED-4DB2-BD59-A6C34878D82A}">
                    <a16:rowId xmlns:a16="http://schemas.microsoft.com/office/drawing/2014/main" val="749233844"/>
                  </a:ext>
                </a:extLst>
              </a:tr>
              <a:tr h="127856">
                <a:tc>
                  <a:txBody>
                    <a:bodyPr/>
                    <a:lstStyle/>
                    <a:p>
                      <a:endParaRPr lang="en-US" sz="100"/>
                    </a:p>
                  </a:txBody>
                  <a:tcPr/>
                </a:tc>
                <a:extLst>
                  <a:ext uri="{0D108BD9-81ED-4DB2-BD59-A6C34878D82A}">
                    <a16:rowId xmlns:a16="http://schemas.microsoft.com/office/drawing/2014/main" val="335578583"/>
                  </a:ext>
                </a:extLst>
              </a:tr>
              <a:tr h="127856">
                <a:tc>
                  <a:txBody>
                    <a:bodyPr/>
                    <a:lstStyle/>
                    <a:p>
                      <a:endParaRPr lang="en-US" sz="100" dirty="0"/>
                    </a:p>
                  </a:txBody>
                  <a:tcPr/>
                </a:tc>
                <a:extLst>
                  <a:ext uri="{0D108BD9-81ED-4DB2-BD59-A6C34878D82A}">
                    <a16:rowId xmlns:a16="http://schemas.microsoft.com/office/drawing/2014/main" val="2147286836"/>
                  </a:ext>
                </a:extLst>
              </a:tr>
            </a:tbl>
          </a:graphicData>
        </a:graphic>
      </p:graphicFrame>
    </p:spTree>
    <p:extLst>
      <p:ext uri="{BB962C8B-B14F-4D97-AF65-F5344CB8AC3E}">
        <p14:creationId xmlns:p14="http://schemas.microsoft.com/office/powerpoint/2010/main" val="21747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Flow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D0901A1F-16DC-434C-B41D-0C7D3AD0E76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graphicFrame>
        <p:nvGraphicFramePr>
          <p:cNvPr id="12" name="Table 7">
            <a:extLst>
              <a:ext uri="{FF2B5EF4-FFF2-40B4-BE49-F238E27FC236}">
                <a16:creationId xmlns:a16="http://schemas.microsoft.com/office/drawing/2014/main" id="{C87E2F8F-7E0E-4C2F-916E-D6CC552657D4}"/>
              </a:ext>
            </a:extLst>
          </p:cNvPr>
          <p:cNvGraphicFramePr>
            <a:graphicFrameLocks noGrp="1"/>
          </p:cNvGraphicFramePr>
          <p:nvPr>
            <p:extLst>
              <p:ext uri="{D42A27DB-BD31-4B8C-83A1-F6EECF244321}">
                <p14:modId xmlns:p14="http://schemas.microsoft.com/office/powerpoint/2010/main" val="1130373451"/>
              </p:ext>
            </p:extLst>
          </p:nvPr>
        </p:nvGraphicFramePr>
        <p:xfrm>
          <a:off x="5837519" y="4586733"/>
          <a:ext cx="550189" cy="1335307"/>
        </p:xfrm>
        <a:graphic>
          <a:graphicData uri="http://schemas.openxmlformats.org/drawingml/2006/table">
            <a:tbl>
              <a:tblPr firstRow="1" bandRow="1">
                <a:tableStyleId>{21E4AEA4-8DFA-4A89-87EB-49C32662AFE0}</a:tableStyleId>
              </a:tblPr>
              <a:tblGrid>
                <a:gridCol w="550189">
                  <a:extLst>
                    <a:ext uri="{9D8B030D-6E8A-4147-A177-3AD203B41FA5}">
                      <a16:colId xmlns:a16="http://schemas.microsoft.com/office/drawing/2014/main" val="1125249092"/>
                    </a:ext>
                  </a:extLst>
                </a:gridCol>
              </a:tblGrid>
              <a:tr h="214897">
                <a:tc>
                  <a:txBody>
                    <a:bodyPr/>
                    <a:lstStyle/>
                    <a:p>
                      <a:endParaRPr lang="en-US" sz="100" dirty="0"/>
                    </a:p>
                  </a:txBody>
                  <a:tcPr/>
                </a:tc>
                <a:extLst>
                  <a:ext uri="{0D108BD9-81ED-4DB2-BD59-A6C34878D82A}">
                    <a16:rowId xmlns:a16="http://schemas.microsoft.com/office/drawing/2014/main" val="3485815121"/>
                  </a:ext>
                </a:extLst>
              </a:tr>
              <a:tr h="260822">
                <a:tc>
                  <a:txBody>
                    <a:bodyPr/>
                    <a:lstStyle/>
                    <a:p>
                      <a:endParaRPr lang="en-US" sz="100" dirty="0"/>
                    </a:p>
                  </a:txBody>
                  <a:tcPr/>
                </a:tc>
                <a:extLst>
                  <a:ext uri="{0D108BD9-81ED-4DB2-BD59-A6C34878D82A}">
                    <a16:rowId xmlns:a16="http://schemas.microsoft.com/office/drawing/2014/main" val="918858315"/>
                  </a:ext>
                </a:extLst>
              </a:tr>
              <a:tr h="214897">
                <a:tc>
                  <a:txBody>
                    <a:bodyPr/>
                    <a:lstStyle/>
                    <a:p>
                      <a:endParaRPr lang="en-US" sz="100" dirty="0"/>
                    </a:p>
                  </a:txBody>
                  <a:tcPr/>
                </a:tc>
                <a:extLst>
                  <a:ext uri="{0D108BD9-81ED-4DB2-BD59-A6C34878D82A}">
                    <a16:rowId xmlns:a16="http://schemas.microsoft.com/office/drawing/2014/main" val="2754223395"/>
                  </a:ext>
                </a:extLst>
              </a:tr>
              <a:tr h="214897">
                <a:tc>
                  <a:txBody>
                    <a:bodyPr/>
                    <a:lstStyle/>
                    <a:p>
                      <a:endParaRPr lang="en-US" sz="100"/>
                    </a:p>
                  </a:txBody>
                  <a:tcPr/>
                </a:tc>
                <a:extLst>
                  <a:ext uri="{0D108BD9-81ED-4DB2-BD59-A6C34878D82A}">
                    <a16:rowId xmlns:a16="http://schemas.microsoft.com/office/drawing/2014/main" val="749233844"/>
                  </a:ext>
                </a:extLst>
              </a:tr>
              <a:tr h="214897">
                <a:tc>
                  <a:txBody>
                    <a:bodyPr/>
                    <a:lstStyle/>
                    <a:p>
                      <a:endParaRPr lang="en-US" sz="100" dirty="0"/>
                    </a:p>
                  </a:txBody>
                  <a:tcPr/>
                </a:tc>
                <a:extLst>
                  <a:ext uri="{0D108BD9-81ED-4DB2-BD59-A6C34878D82A}">
                    <a16:rowId xmlns:a16="http://schemas.microsoft.com/office/drawing/2014/main" val="335578583"/>
                  </a:ext>
                </a:extLst>
              </a:tr>
              <a:tr h="214897">
                <a:tc>
                  <a:txBody>
                    <a:bodyPr/>
                    <a:lstStyle/>
                    <a:p>
                      <a:endParaRPr lang="en-US" sz="100" dirty="0"/>
                    </a:p>
                  </a:txBody>
                  <a:tcPr/>
                </a:tc>
                <a:extLst>
                  <a:ext uri="{0D108BD9-81ED-4DB2-BD59-A6C34878D82A}">
                    <a16:rowId xmlns:a16="http://schemas.microsoft.com/office/drawing/2014/main" val="2147286836"/>
                  </a:ext>
                </a:extLst>
              </a:tr>
            </a:tbl>
          </a:graphicData>
        </a:graphic>
      </p:graphicFrame>
      <p:grpSp>
        <p:nvGrpSpPr>
          <p:cNvPr id="24" name="Group 23">
            <a:extLst>
              <a:ext uri="{FF2B5EF4-FFF2-40B4-BE49-F238E27FC236}">
                <a16:creationId xmlns:a16="http://schemas.microsoft.com/office/drawing/2014/main" id="{D50D2CA4-43A5-46D4-94ED-969CE322C416}"/>
              </a:ext>
            </a:extLst>
          </p:cNvPr>
          <p:cNvGrpSpPr/>
          <p:nvPr/>
        </p:nvGrpSpPr>
        <p:grpSpPr>
          <a:xfrm>
            <a:off x="919438" y="4079553"/>
            <a:ext cx="2774067" cy="1038386"/>
            <a:chOff x="1046265" y="3060915"/>
            <a:chExt cx="2774067" cy="1038386"/>
          </a:xfrm>
        </p:grpSpPr>
        <p:sp>
          <p:nvSpPr>
            <p:cNvPr id="5" name="Rectangle 4">
              <a:extLst>
                <a:ext uri="{FF2B5EF4-FFF2-40B4-BE49-F238E27FC236}">
                  <a16:creationId xmlns:a16="http://schemas.microsoft.com/office/drawing/2014/main" id="{2D075379-7B3A-4624-9506-7ED48C3999DF}"/>
                </a:ext>
              </a:extLst>
            </p:cNvPr>
            <p:cNvSpPr/>
            <p:nvPr/>
          </p:nvSpPr>
          <p:spPr>
            <a:xfrm>
              <a:off x="1046265" y="3060915"/>
              <a:ext cx="999641" cy="984137"/>
            </a:xfrm>
            <a:custGeom>
              <a:avLst/>
              <a:gdLst>
                <a:gd name="connsiteX0" fmla="*/ 0 w 999641"/>
                <a:gd name="connsiteY0" fmla="*/ 0 h 984137"/>
                <a:gd name="connsiteX1" fmla="*/ 999641 w 999641"/>
                <a:gd name="connsiteY1" fmla="*/ 0 h 984137"/>
                <a:gd name="connsiteX2" fmla="*/ 999641 w 999641"/>
                <a:gd name="connsiteY2" fmla="*/ 984137 h 984137"/>
                <a:gd name="connsiteX3" fmla="*/ 0 w 999641"/>
                <a:gd name="connsiteY3" fmla="*/ 984137 h 984137"/>
                <a:gd name="connsiteX4" fmla="*/ 0 w 999641"/>
                <a:gd name="connsiteY4" fmla="*/ 0 h 984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641" h="984137" fill="none" extrusionOk="0">
                  <a:moveTo>
                    <a:pt x="0" y="0"/>
                  </a:moveTo>
                  <a:cubicBezTo>
                    <a:pt x="274456" y="26521"/>
                    <a:pt x="622521" y="-16392"/>
                    <a:pt x="999641" y="0"/>
                  </a:cubicBezTo>
                  <a:cubicBezTo>
                    <a:pt x="918243" y="159207"/>
                    <a:pt x="998938" y="804604"/>
                    <a:pt x="999641" y="984137"/>
                  </a:cubicBezTo>
                  <a:cubicBezTo>
                    <a:pt x="667219" y="1052806"/>
                    <a:pt x="353021" y="971695"/>
                    <a:pt x="0" y="984137"/>
                  </a:cubicBezTo>
                  <a:cubicBezTo>
                    <a:pt x="49069" y="569235"/>
                    <a:pt x="23469" y="290508"/>
                    <a:pt x="0" y="0"/>
                  </a:cubicBezTo>
                  <a:close/>
                </a:path>
                <a:path w="999641" h="984137" stroke="0" extrusionOk="0">
                  <a:moveTo>
                    <a:pt x="0" y="0"/>
                  </a:moveTo>
                  <a:cubicBezTo>
                    <a:pt x="433412" y="20116"/>
                    <a:pt x="625162" y="-56756"/>
                    <a:pt x="999641" y="0"/>
                  </a:cubicBezTo>
                  <a:cubicBezTo>
                    <a:pt x="918462" y="417820"/>
                    <a:pt x="916971" y="708434"/>
                    <a:pt x="999641" y="984137"/>
                  </a:cubicBezTo>
                  <a:cubicBezTo>
                    <a:pt x="617382" y="931491"/>
                    <a:pt x="198174" y="973325"/>
                    <a:pt x="0" y="984137"/>
                  </a:cubicBezTo>
                  <a:cubicBezTo>
                    <a:pt x="-72990" y="669455"/>
                    <a:pt x="-82829" y="106096"/>
                    <a:pt x="0" y="0"/>
                  </a:cubicBezTo>
                  <a:close/>
                </a:path>
              </a:pathLst>
            </a:custGeom>
            <a:ln w="38100">
              <a:extLst>
                <a:ext uri="{C807C97D-BFC1-408E-A445-0C87EB9F89A2}">
                  <ask:lineSketchStyleProps xmlns:ask="http://schemas.microsoft.com/office/drawing/2018/sketchyshapes" sd="3687325633">
                    <a:prstGeom prst="rect">
                      <a:avLst/>
                    </a:prstGeom>
                    <ask:type>
                      <ask:lineSketchCurved/>
                    </ask:type>
                  </ask:lineSketchStyleProps>
                </a:ext>
              </a:extLst>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UI/</a:t>
              </a:r>
            </a:p>
            <a:p>
              <a:pPr algn="ctr"/>
              <a:r>
                <a:rPr lang="en-US" sz="1400" dirty="0"/>
                <a:t>Dashboard</a:t>
              </a:r>
            </a:p>
          </p:txBody>
        </p:sp>
        <p:sp>
          <p:nvSpPr>
            <p:cNvPr id="8" name="Flowchart: Alternate Process 7">
              <a:extLst>
                <a:ext uri="{FF2B5EF4-FFF2-40B4-BE49-F238E27FC236}">
                  <a16:creationId xmlns:a16="http://schemas.microsoft.com/office/drawing/2014/main" id="{B2D82DDF-423F-4108-8B4C-DF150451C3CA}"/>
                </a:ext>
              </a:extLst>
            </p:cNvPr>
            <p:cNvSpPr/>
            <p:nvPr/>
          </p:nvSpPr>
          <p:spPr>
            <a:xfrm>
              <a:off x="2820692" y="3060915"/>
              <a:ext cx="999640" cy="1038386"/>
            </a:xfrm>
            <a:custGeom>
              <a:avLst/>
              <a:gdLst>
                <a:gd name="connsiteX0" fmla="*/ 0 w 999640"/>
                <a:gd name="connsiteY0" fmla="*/ 166607 h 1038386"/>
                <a:gd name="connsiteX1" fmla="*/ 166607 w 999640"/>
                <a:gd name="connsiteY1" fmla="*/ 0 h 1038386"/>
                <a:gd name="connsiteX2" fmla="*/ 833033 w 999640"/>
                <a:gd name="connsiteY2" fmla="*/ 0 h 1038386"/>
                <a:gd name="connsiteX3" fmla="*/ 999640 w 999640"/>
                <a:gd name="connsiteY3" fmla="*/ 166607 h 1038386"/>
                <a:gd name="connsiteX4" fmla="*/ 999640 w 999640"/>
                <a:gd name="connsiteY4" fmla="*/ 526245 h 1038386"/>
                <a:gd name="connsiteX5" fmla="*/ 999640 w 999640"/>
                <a:gd name="connsiteY5" fmla="*/ 871779 h 1038386"/>
                <a:gd name="connsiteX6" fmla="*/ 833033 w 999640"/>
                <a:gd name="connsiteY6" fmla="*/ 1038386 h 1038386"/>
                <a:gd name="connsiteX7" fmla="*/ 166607 w 999640"/>
                <a:gd name="connsiteY7" fmla="*/ 1038386 h 1038386"/>
                <a:gd name="connsiteX8" fmla="*/ 0 w 999640"/>
                <a:gd name="connsiteY8" fmla="*/ 871779 h 1038386"/>
                <a:gd name="connsiteX9" fmla="*/ 0 w 999640"/>
                <a:gd name="connsiteY9" fmla="*/ 512141 h 1038386"/>
                <a:gd name="connsiteX10" fmla="*/ 0 w 999640"/>
                <a:gd name="connsiteY10" fmla="*/ 166607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9640" h="1038386" fill="none" extrusionOk="0">
                  <a:moveTo>
                    <a:pt x="0" y="166607"/>
                  </a:moveTo>
                  <a:cubicBezTo>
                    <a:pt x="-9365" y="94192"/>
                    <a:pt x="86963" y="-2421"/>
                    <a:pt x="166607" y="0"/>
                  </a:cubicBezTo>
                  <a:cubicBezTo>
                    <a:pt x="372789" y="-30816"/>
                    <a:pt x="656194" y="30797"/>
                    <a:pt x="833033" y="0"/>
                  </a:cubicBezTo>
                  <a:cubicBezTo>
                    <a:pt x="929959" y="14759"/>
                    <a:pt x="1006947" y="90256"/>
                    <a:pt x="999640" y="166607"/>
                  </a:cubicBezTo>
                  <a:cubicBezTo>
                    <a:pt x="989947" y="312927"/>
                    <a:pt x="996432" y="445499"/>
                    <a:pt x="999640" y="526245"/>
                  </a:cubicBezTo>
                  <a:cubicBezTo>
                    <a:pt x="1002848" y="606991"/>
                    <a:pt x="1008589" y="705273"/>
                    <a:pt x="999640" y="871779"/>
                  </a:cubicBezTo>
                  <a:cubicBezTo>
                    <a:pt x="990355" y="979908"/>
                    <a:pt x="903108" y="1041595"/>
                    <a:pt x="833033" y="1038386"/>
                  </a:cubicBezTo>
                  <a:cubicBezTo>
                    <a:pt x="525201" y="1024698"/>
                    <a:pt x="391020" y="1053657"/>
                    <a:pt x="166607" y="1038386"/>
                  </a:cubicBezTo>
                  <a:cubicBezTo>
                    <a:pt x="81525" y="1040213"/>
                    <a:pt x="5594" y="952098"/>
                    <a:pt x="0" y="871779"/>
                  </a:cubicBezTo>
                  <a:cubicBezTo>
                    <a:pt x="15057" y="759394"/>
                    <a:pt x="-6239" y="587612"/>
                    <a:pt x="0" y="512141"/>
                  </a:cubicBezTo>
                  <a:cubicBezTo>
                    <a:pt x="6239" y="436670"/>
                    <a:pt x="-3222" y="329278"/>
                    <a:pt x="0" y="166607"/>
                  </a:cubicBezTo>
                  <a:close/>
                </a:path>
                <a:path w="999640" h="1038386" stroke="0" extrusionOk="0">
                  <a:moveTo>
                    <a:pt x="0" y="166607"/>
                  </a:moveTo>
                  <a:cubicBezTo>
                    <a:pt x="5808" y="79871"/>
                    <a:pt x="64345" y="17516"/>
                    <a:pt x="166607" y="0"/>
                  </a:cubicBezTo>
                  <a:cubicBezTo>
                    <a:pt x="388975" y="24060"/>
                    <a:pt x="596985" y="-14461"/>
                    <a:pt x="833033" y="0"/>
                  </a:cubicBezTo>
                  <a:cubicBezTo>
                    <a:pt x="923187" y="2640"/>
                    <a:pt x="996782" y="77286"/>
                    <a:pt x="999640" y="166607"/>
                  </a:cubicBezTo>
                  <a:cubicBezTo>
                    <a:pt x="1005456" y="282786"/>
                    <a:pt x="1017065" y="382216"/>
                    <a:pt x="999640" y="526245"/>
                  </a:cubicBezTo>
                  <a:cubicBezTo>
                    <a:pt x="982215" y="670274"/>
                    <a:pt x="1008507" y="730790"/>
                    <a:pt x="999640" y="871779"/>
                  </a:cubicBezTo>
                  <a:cubicBezTo>
                    <a:pt x="999082" y="968867"/>
                    <a:pt x="937303" y="1046930"/>
                    <a:pt x="833033" y="1038386"/>
                  </a:cubicBezTo>
                  <a:cubicBezTo>
                    <a:pt x="518119" y="1042595"/>
                    <a:pt x="394503" y="1047394"/>
                    <a:pt x="166607" y="1038386"/>
                  </a:cubicBezTo>
                  <a:cubicBezTo>
                    <a:pt x="61426" y="1053398"/>
                    <a:pt x="-11170" y="953028"/>
                    <a:pt x="0" y="871779"/>
                  </a:cubicBezTo>
                  <a:cubicBezTo>
                    <a:pt x="-1306" y="711020"/>
                    <a:pt x="-11671" y="696652"/>
                    <a:pt x="0" y="540348"/>
                  </a:cubicBezTo>
                  <a:cubicBezTo>
                    <a:pt x="11671" y="384044"/>
                    <a:pt x="-10991" y="294508"/>
                    <a:pt x="0" y="166607"/>
                  </a:cubicBezTo>
                  <a:close/>
                </a:path>
              </a:pathLst>
            </a:custGeom>
            <a:ln w="38100">
              <a:extLst>
                <a:ext uri="{C807C97D-BFC1-408E-A445-0C87EB9F89A2}">
                  <ask:lineSketchStyleProps xmlns:ask="http://schemas.microsoft.com/office/drawing/2018/sketchyshapes" sd="3466578427">
                    <a:prstGeom prst="flowChartAlternateProcess">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APIs</a:t>
              </a:r>
            </a:p>
          </p:txBody>
        </p:sp>
        <p:sp>
          <p:nvSpPr>
            <p:cNvPr id="33" name="Arrow: Down 32">
              <a:extLst>
                <a:ext uri="{FF2B5EF4-FFF2-40B4-BE49-F238E27FC236}">
                  <a16:creationId xmlns:a16="http://schemas.microsoft.com/office/drawing/2014/main" id="{11AAD31A-5C78-4B19-A1D9-5F09E556917A}"/>
                </a:ext>
              </a:extLst>
            </p:cNvPr>
            <p:cNvSpPr/>
            <p:nvPr/>
          </p:nvSpPr>
          <p:spPr>
            <a:xfrm rot="16200000">
              <a:off x="2231256" y="3367633"/>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vert="vert" rtlCol="0" anchor="ctr"/>
            <a:lstStyle/>
            <a:p>
              <a:pPr algn="ctr"/>
              <a:r>
                <a:rPr lang="en-US" dirty="0"/>
                <a:t>2</a:t>
              </a:r>
            </a:p>
          </p:txBody>
        </p:sp>
        <p:sp>
          <p:nvSpPr>
            <p:cNvPr id="35" name="Arrow: Down 34">
              <a:extLst>
                <a:ext uri="{FF2B5EF4-FFF2-40B4-BE49-F238E27FC236}">
                  <a16:creationId xmlns:a16="http://schemas.microsoft.com/office/drawing/2014/main" id="{74DDA837-F700-4E54-B1F5-382A0882A65A}"/>
                </a:ext>
              </a:extLst>
            </p:cNvPr>
            <p:cNvSpPr/>
            <p:nvPr/>
          </p:nvSpPr>
          <p:spPr>
            <a:xfrm rot="5400000">
              <a:off x="2223440" y="2919556"/>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 name="Arrow: Down 38">
            <a:extLst>
              <a:ext uri="{FF2B5EF4-FFF2-40B4-BE49-F238E27FC236}">
                <a16:creationId xmlns:a16="http://schemas.microsoft.com/office/drawing/2014/main" id="{8B2B66B6-440B-4BA9-98AA-1D2BEB99B404}"/>
              </a:ext>
            </a:extLst>
          </p:cNvPr>
          <p:cNvSpPr/>
          <p:nvPr/>
        </p:nvSpPr>
        <p:spPr>
          <a:xfrm rot="16200000">
            <a:off x="4590382" y="3649022"/>
            <a:ext cx="330369" cy="2132051"/>
          </a:xfrm>
          <a:custGeom>
            <a:avLst/>
            <a:gdLst>
              <a:gd name="connsiteX0" fmla="*/ 0 w 330369"/>
              <a:gd name="connsiteY0" fmla="*/ 1937708 h 2132051"/>
              <a:gd name="connsiteX1" fmla="*/ 97171 w 330369"/>
              <a:gd name="connsiteY1" fmla="*/ 1937708 h 2132051"/>
              <a:gd name="connsiteX2" fmla="*/ 97171 w 330369"/>
              <a:gd name="connsiteY2" fmla="*/ 1492035 h 2132051"/>
              <a:gd name="connsiteX3" fmla="*/ 97171 w 330369"/>
              <a:gd name="connsiteY3" fmla="*/ 1026985 h 2132051"/>
              <a:gd name="connsiteX4" fmla="*/ 97171 w 330369"/>
              <a:gd name="connsiteY4" fmla="*/ 561935 h 2132051"/>
              <a:gd name="connsiteX5" fmla="*/ 97171 w 330369"/>
              <a:gd name="connsiteY5" fmla="*/ 0 h 2132051"/>
              <a:gd name="connsiteX6" fmla="*/ 233198 w 330369"/>
              <a:gd name="connsiteY6" fmla="*/ 0 h 2132051"/>
              <a:gd name="connsiteX7" fmla="*/ 233198 w 330369"/>
              <a:gd name="connsiteY7" fmla="*/ 426296 h 2132051"/>
              <a:gd name="connsiteX8" fmla="*/ 233198 w 330369"/>
              <a:gd name="connsiteY8" fmla="*/ 949477 h 2132051"/>
              <a:gd name="connsiteX9" fmla="*/ 233198 w 330369"/>
              <a:gd name="connsiteY9" fmla="*/ 1433904 h 2132051"/>
              <a:gd name="connsiteX10" fmla="*/ 233198 w 330369"/>
              <a:gd name="connsiteY10" fmla="*/ 1937708 h 2132051"/>
              <a:gd name="connsiteX11" fmla="*/ 330369 w 330369"/>
              <a:gd name="connsiteY11" fmla="*/ 1937708 h 2132051"/>
              <a:gd name="connsiteX12" fmla="*/ 165185 w 330369"/>
              <a:gd name="connsiteY12" fmla="*/ 2132051 h 2132051"/>
              <a:gd name="connsiteX13" fmla="*/ 0 w 330369"/>
              <a:gd name="connsiteY13" fmla="*/ 1937708 h 213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369" h="2132051" fill="none" extrusionOk="0">
                <a:moveTo>
                  <a:pt x="0" y="1937708"/>
                </a:moveTo>
                <a:cubicBezTo>
                  <a:pt x="43085" y="1933147"/>
                  <a:pt x="73143" y="1940269"/>
                  <a:pt x="97171" y="1937708"/>
                </a:cubicBezTo>
                <a:cubicBezTo>
                  <a:pt x="70363" y="1838247"/>
                  <a:pt x="108683" y="1619573"/>
                  <a:pt x="97171" y="1492035"/>
                </a:cubicBezTo>
                <a:cubicBezTo>
                  <a:pt x="85659" y="1364497"/>
                  <a:pt x="101586" y="1180111"/>
                  <a:pt x="97171" y="1026985"/>
                </a:cubicBezTo>
                <a:cubicBezTo>
                  <a:pt x="92756" y="873859"/>
                  <a:pt x="118142" y="711748"/>
                  <a:pt x="97171" y="561935"/>
                </a:cubicBezTo>
                <a:cubicBezTo>
                  <a:pt x="76200" y="412122"/>
                  <a:pt x="122934" y="279573"/>
                  <a:pt x="97171" y="0"/>
                </a:cubicBezTo>
                <a:cubicBezTo>
                  <a:pt x="126350" y="-5420"/>
                  <a:pt x="191832" y="5543"/>
                  <a:pt x="233198" y="0"/>
                </a:cubicBezTo>
                <a:cubicBezTo>
                  <a:pt x="279564" y="99089"/>
                  <a:pt x="228602" y="306205"/>
                  <a:pt x="233198" y="426296"/>
                </a:cubicBezTo>
                <a:cubicBezTo>
                  <a:pt x="237794" y="546387"/>
                  <a:pt x="233123" y="761155"/>
                  <a:pt x="233198" y="949477"/>
                </a:cubicBezTo>
                <a:cubicBezTo>
                  <a:pt x="233273" y="1137799"/>
                  <a:pt x="227527" y="1233463"/>
                  <a:pt x="233198" y="1433904"/>
                </a:cubicBezTo>
                <a:cubicBezTo>
                  <a:pt x="238869" y="1634345"/>
                  <a:pt x="207340" y="1810728"/>
                  <a:pt x="233198" y="1937708"/>
                </a:cubicBezTo>
                <a:cubicBezTo>
                  <a:pt x="270540" y="1932535"/>
                  <a:pt x="298309" y="1946137"/>
                  <a:pt x="330369" y="1937708"/>
                </a:cubicBezTo>
                <a:cubicBezTo>
                  <a:pt x="303117" y="1993401"/>
                  <a:pt x="201394" y="2081685"/>
                  <a:pt x="165185" y="2132051"/>
                </a:cubicBezTo>
                <a:cubicBezTo>
                  <a:pt x="70545" y="2067579"/>
                  <a:pt x="73300" y="1976757"/>
                  <a:pt x="0" y="1937708"/>
                </a:cubicBezTo>
                <a:close/>
              </a:path>
              <a:path w="330369" h="2132051" stroke="0" extrusionOk="0">
                <a:moveTo>
                  <a:pt x="0" y="1937708"/>
                </a:moveTo>
                <a:cubicBezTo>
                  <a:pt x="29500" y="1932099"/>
                  <a:pt x="50934" y="1944208"/>
                  <a:pt x="97171" y="1937708"/>
                </a:cubicBezTo>
                <a:cubicBezTo>
                  <a:pt x="55135" y="1714794"/>
                  <a:pt x="103111" y="1677121"/>
                  <a:pt x="97171" y="1453281"/>
                </a:cubicBezTo>
                <a:cubicBezTo>
                  <a:pt x="91231" y="1229441"/>
                  <a:pt x="128841" y="1069564"/>
                  <a:pt x="97171" y="930100"/>
                </a:cubicBezTo>
                <a:cubicBezTo>
                  <a:pt x="65501" y="790636"/>
                  <a:pt x="99501" y="668368"/>
                  <a:pt x="97171" y="484427"/>
                </a:cubicBezTo>
                <a:cubicBezTo>
                  <a:pt x="94841" y="300486"/>
                  <a:pt x="152049" y="149724"/>
                  <a:pt x="97171" y="0"/>
                </a:cubicBezTo>
                <a:cubicBezTo>
                  <a:pt x="146728" y="-7702"/>
                  <a:pt x="196667" y="4887"/>
                  <a:pt x="233198" y="0"/>
                </a:cubicBezTo>
                <a:cubicBezTo>
                  <a:pt x="253204" y="126404"/>
                  <a:pt x="201142" y="323283"/>
                  <a:pt x="233198" y="426296"/>
                </a:cubicBezTo>
                <a:cubicBezTo>
                  <a:pt x="265254" y="529309"/>
                  <a:pt x="180338" y="721966"/>
                  <a:pt x="233198" y="891346"/>
                </a:cubicBezTo>
                <a:cubicBezTo>
                  <a:pt x="286058" y="1060726"/>
                  <a:pt x="193173" y="1187632"/>
                  <a:pt x="233198" y="1337019"/>
                </a:cubicBezTo>
                <a:cubicBezTo>
                  <a:pt x="273223" y="1486406"/>
                  <a:pt x="229124" y="1766972"/>
                  <a:pt x="233198" y="1937708"/>
                </a:cubicBezTo>
                <a:cubicBezTo>
                  <a:pt x="269756" y="1936378"/>
                  <a:pt x="305565" y="1939007"/>
                  <a:pt x="330369" y="1937708"/>
                </a:cubicBezTo>
                <a:cubicBezTo>
                  <a:pt x="274531" y="2031380"/>
                  <a:pt x="190046" y="2085469"/>
                  <a:pt x="165185" y="2132051"/>
                </a:cubicBezTo>
                <a:cubicBezTo>
                  <a:pt x="66970" y="2063702"/>
                  <a:pt x="95631" y="2010982"/>
                  <a:pt x="0" y="193770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DD385FA6-5C8B-4794-8924-F4A32B9F0958}"/>
              </a:ext>
            </a:extLst>
          </p:cNvPr>
          <p:cNvSpPr/>
          <p:nvPr/>
        </p:nvSpPr>
        <p:spPr>
          <a:xfrm rot="16044522">
            <a:off x="6519660" y="4786307"/>
            <a:ext cx="297385" cy="548405"/>
          </a:xfrm>
          <a:custGeom>
            <a:avLst/>
            <a:gdLst>
              <a:gd name="connsiteX0" fmla="*/ 0 w 297385"/>
              <a:gd name="connsiteY0" fmla="*/ 373465 h 548405"/>
              <a:gd name="connsiteX1" fmla="*/ 87470 w 297385"/>
              <a:gd name="connsiteY1" fmla="*/ 373465 h 548405"/>
              <a:gd name="connsiteX2" fmla="*/ 87470 w 297385"/>
              <a:gd name="connsiteY2" fmla="*/ 0 h 548405"/>
              <a:gd name="connsiteX3" fmla="*/ 209915 w 297385"/>
              <a:gd name="connsiteY3" fmla="*/ 0 h 548405"/>
              <a:gd name="connsiteX4" fmla="*/ 209915 w 297385"/>
              <a:gd name="connsiteY4" fmla="*/ 373465 h 548405"/>
              <a:gd name="connsiteX5" fmla="*/ 297385 w 297385"/>
              <a:gd name="connsiteY5" fmla="*/ 373465 h 548405"/>
              <a:gd name="connsiteX6" fmla="*/ 148693 w 297385"/>
              <a:gd name="connsiteY6" fmla="*/ 548405 h 548405"/>
              <a:gd name="connsiteX7" fmla="*/ 0 w 297385"/>
              <a:gd name="connsiteY7" fmla="*/ 373465 h 54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548405" fill="none" extrusionOk="0">
                <a:moveTo>
                  <a:pt x="0" y="373465"/>
                </a:moveTo>
                <a:cubicBezTo>
                  <a:pt x="39232" y="371874"/>
                  <a:pt x="54352" y="375187"/>
                  <a:pt x="87470" y="373465"/>
                </a:cubicBezTo>
                <a:cubicBezTo>
                  <a:pt x="77937" y="265521"/>
                  <a:pt x="101753" y="142709"/>
                  <a:pt x="87470" y="0"/>
                </a:cubicBezTo>
                <a:cubicBezTo>
                  <a:pt x="124841" y="-4698"/>
                  <a:pt x="179691" y="2145"/>
                  <a:pt x="209915" y="0"/>
                </a:cubicBezTo>
                <a:cubicBezTo>
                  <a:pt x="253140" y="99262"/>
                  <a:pt x="182260" y="279079"/>
                  <a:pt x="209915" y="373465"/>
                </a:cubicBezTo>
                <a:cubicBezTo>
                  <a:pt x="231765" y="370346"/>
                  <a:pt x="256593" y="376246"/>
                  <a:pt x="297385" y="373465"/>
                </a:cubicBezTo>
                <a:cubicBezTo>
                  <a:pt x="280519" y="423646"/>
                  <a:pt x="178179" y="504609"/>
                  <a:pt x="148693" y="548405"/>
                </a:cubicBezTo>
                <a:cubicBezTo>
                  <a:pt x="63782" y="488746"/>
                  <a:pt x="67516" y="421843"/>
                  <a:pt x="0" y="373465"/>
                </a:cubicBezTo>
                <a:close/>
              </a:path>
              <a:path w="297385" h="548405" stroke="0" extrusionOk="0">
                <a:moveTo>
                  <a:pt x="0" y="373465"/>
                </a:moveTo>
                <a:cubicBezTo>
                  <a:pt x="40663" y="370171"/>
                  <a:pt x="66619" y="381318"/>
                  <a:pt x="87470" y="373465"/>
                </a:cubicBezTo>
                <a:cubicBezTo>
                  <a:pt x="54793" y="292174"/>
                  <a:pt x="113263" y="176586"/>
                  <a:pt x="87470" y="0"/>
                </a:cubicBezTo>
                <a:cubicBezTo>
                  <a:pt x="126859" y="-2628"/>
                  <a:pt x="158410" y="9928"/>
                  <a:pt x="209915" y="0"/>
                </a:cubicBezTo>
                <a:cubicBezTo>
                  <a:pt x="221423" y="124507"/>
                  <a:pt x="165505" y="273759"/>
                  <a:pt x="209915" y="373465"/>
                </a:cubicBezTo>
                <a:cubicBezTo>
                  <a:pt x="233748" y="371409"/>
                  <a:pt x="268433" y="379489"/>
                  <a:pt x="297385" y="373465"/>
                </a:cubicBezTo>
                <a:cubicBezTo>
                  <a:pt x="274647" y="424873"/>
                  <a:pt x="190314" y="469837"/>
                  <a:pt x="148693" y="548405"/>
                </a:cubicBezTo>
                <a:cubicBezTo>
                  <a:pt x="59124" y="477505"/>
                  <a:pt x="79340" y="450654"/>
                  <a:pt x="0" y="373465"/>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746CF68-287C-432F-9B71-349CB002DA5B}"/>
              </a:ext>
            </a:extLst>
          </p:cNvPr>
          <p:cNvSpPr/>
          <p:nvPr/>
        </p:nvSpPr>
        <p:spPr>
          <a:xfrm rot="5400000">
            <a:off x="5188815" y="2702362"/>
            <a:ext cx="297385" cy="3288007"/>
          </a:xfrm>
          <a:custGeom>
            <a:avLst/>
            <a:gdLst>
              <a:gd name="connsiteX0" fmla="*/ 0 w 297385"/>
              <a:gd name="connsiteY0" fmla="*/ 3113067 h 3288007"/>
              <a:gd name="connsiteX1" fmla="*/ 87470 w 297385"/>
              <a:gd name="connsiteY1" fmla="*/ 3113067 h 3288007"/>
              <a:gd name="connsiteX2" fmla="*/ 87470 w 297385"/>
              <a:gd name="connsiteY2" fmla="*/ 2687615 h 3288007"/>
              <a:gd name="connsiteX3" fmla="*/ 87470 w 297385"/>
              <a:gd name="connsiteY3" fmla="*/ 2199901 h 3288007"/>
              <a:gd name="connsiteX4" fmla="*/ 87470 w 297385"/>
              <a:gd name="connsiteY4" fmla="*/ 1743318 h 3288007"/>
              <a:gd name="connsiteX5" fmla="*/ 87470 w 297385"/>
              <a:gd name="connsiteY5" fmla="*/ 1224473 h 3288007"/>
              <a:gd name="connsiteX6" fmla="*/ 87470 w 297385"/>
              <a:gd name="connsiteY6" fmla="*/ 705629 h 3288007"/>
              <a:gd name="connsiteX7" fmla="*/ 87470 w 297385"/>
              <a:gd name="connsiteY7" fmla="*/ 0 h 3288007"/>
              <a:gd name="connsiteX8" fmla="*/ 209915 w 297385"/>
              <a:gd name="connsiteY8" fmla="*/ 0 h 3288007"/>
              <a:gd name="connsiteX9" fmla="*/ 209915 w 297385"/>
              <a:gd name="connsiteY9" fmla="*/ 487714 h 3288007"/>
              <a:gd name="connsiteX10" fmla="*/ 209915 w 297385"/>
              <a:gd name="connsiteY10" fmla="*/ 1006558 h 3288007"/>
              <a:gd name="connsiteX11" fmla="*/ 209915 w 297385"/>
              <a:gd name="connsiteY11" fmla="*/ 1587664 h 3288007"/>
              <a:gd name="connsiteX12" fmla="*/ 209915 w 297385"/>
              <a:gd name="connsiteY12" fmla="*/ 2168770 h 3288007"/>
              <a:gd name="connsiteX13" fmla="*/ 209915 w 297385"/>
              <a:gd name="connsiteY13" fmla="*/ 2625353 h 3288007"/>
              <a:gd name="connsiteX14" fmla="*/ 209915 w 297385"/>
              <a:gd name="connsiteY14" fmla="*/ 3113067 h 3288007"/>
              <a:gd name="connsiteX15" fmla="*/ 297385 w 297385"/>
              <a:gd name="connsiteY15" fmla="*/ 3113067 h 3288007"/>
              <a:gd name="connsiteX16" fmla="*/ 148693 w 297385"/>
              <a:gd name="connsiteY16" fmla="*/ 3288007 h 3288007"/>
              <a:gd name="connsiteX17" fmla="*/ 0 w 297385"/>
              <a:gd name="connsiteY17" fmla="*/ 3113067 h 328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7385" h="3288007" fill="none" extrusionOk="0">
                <a:moveTo>
                  <a:pt x="0" y="3113067"/>
                </a:moveTo>
                <a:cubicBezTo>
                  <a:pt x="35080" y="3106245"/>
                  <a:pt x="54338" y="3119537"/>
                  <a:pt x="87470" y="3113067"/>
                </a:cubicBezTo>
                <a:cubicBezTo>
                  <a:pt x="39961" y="2952639"/>
                  <a:pt x="136859" y="2829486"/>
                  <a:pt x="87470" y="2687615"/>
                </a:cubicBezTo>
                <a:cubicBezTo>
                  <a:pt x="38081" y="2545744"/>
                  <a:pt x="133315" y="2326240"/>
                  <a:pt x="87470" y="2199901"/>
                </a:cubicBezTo>
                <a:cubicBezTo>
                  <a:pt x="41625" y="2073562"/>
                  <a:pt x="115397" y="1942055"/>
                  <a:pt x="87470" y="1743318"/>
                </a:cubicBezTo>
                <a:cubicBezTo>
                  <a:pt x="59543" y="1544581"/>
                  <a:pt x="108698" y="1444305"/>
                  <a:pt x="87470" y="1224473"/>
                </a:cubicBezTo>
                <a:cubicBezTo>
                  <a:pt x="66242" y="1004641"/>
                  <a:pt x="107537" y="832498"/>
                  <a:pt x="87470" y="705629"/>
                </a:cubicBezTo>
                <a:cubicBezTo>
                  <a:pt x="67403" y="578760"/>
                  <a:pt x="112357" y="181184"/>
                  <a:pt x="87470" y="0"/>
                </a:cubicBezTo>
                <a:cubicBezTo>
                  <a:pt x="112526" y="-11909"/>
                  <a:pt x="174173" y="7953"/>
                  <a:pt x="209915" y="0"/>
                </a:cubicBezTo>
                <a:cubicBezTo>
                  <a:pt x="249750" y="189275"/>
                  <a:pt x="207548" y="249106"/>
                  <a:pt x="209915" y="487714"/>
                </a:cubicBezTo>
                <a:cubicBezTo>
                  <a:pt x="212282" y="726322"/>
                  <a:pt x="149404" y="891203"/>
                  <a:pt x="209915" y="1006558"/>
                </a:cubicBezTo>
                <a:cubicBezTo>
                  <a:pt x="270426" y="1121913"/>
                  <a:pt x="153988" y="1389427"/>
                  <a:pt x="209915" y="1587664"/>
                </a:cubicBezTo>
                <a:cubicBezTo>
                  <a:pt x="265842" y="1785901"/>
                  <a:pt x="184468" y="2020689"/>
                  <a:pt x="209915" y="2168770"/>
                </a:cubicBezTo>
                <a:cubicBezTo>
                  <a:pt x="235362" y="2316851"/>
                  <a:pt x="193536" y="2502498"/>
                  <a:pt x="209915" y="2625353"/>
                </a:cubicBezTo>
                <a:cubicBezTo>
                  <a:pt x="226294" y="2748208"/>
                  <a:pt x="172425" y="2874813"/>
                  <a:pt x="209915" y="3113067"/>
                </a:cubicBezTo>
                <a:cubicBezTo>
                  <a:pt x="240191" y="3111756"/>
                  <a:pt x="271535" y="3113956"/>
                  <a:pt x="297385" y="3113067"/>
                </a:cubicBezTo>
                <a:cubicBezTo>
                  <a:pt x="260142" y="3172855"/>
                  <a:pt x="174082" y="3239114"/>
                  <a:pt x="148693" y="3288007"/>
                </a:cubicBezTo>
                <a:cubicBezTo>
                  <a:pt x="82675" y="3215454"/>
                  <a:pt x="54235" y="3146422"/>
                  <a:pt x="0" y="3113067"/>
                </a:cubicBezTo>
                <a:close/>
              </a:path>
              <a:path w="297385" h="3288007" stroke="0" extrusionOk="0">
                <a:moveTo>
                  <a:pt x="0" y="3113067"/>
                </a:moveTo>
                <a:cubicBezTo>
                  <a:pt x="40663" y="3109773"/>
                  <a:pt x="66619" y="3120920"/>
                  <a:pt x="87470" y="3113067"/>
                </a:cubicBezTo>
                <a:cubicBezTo>
                  <a:pt x="40489" y="2877194"/>
                  <a:pt x="120140" y="2726662"/>
                  <a:pt x="87470" y="2594223"/>
                </a:cubicBezTo>
                <a:cubicBezTo>
                  <a:pt x="54800" y="2461784"/>
                  <a:pt x="145251" y="2239422"/>
                  <a:pt x="87470" y="2013117"/>
                </a:cubicBezTo>
                <a:cubicBezTo>
                  <a:pt x="29689" y="1786812"/>
                  <a:pt x="102713" y="1662734"/>
                  <a:pt x="87470" y="1556534"/>
                </a:cubicBezTo>
                <a:cubicBezTo>
                  <a:pt x="72227" y="1450334"/>
                  <a:pt x="109928" y="1239219"/>
                  <a:pt x="87470" y="1037689"/>
                </a:cubicBezTo>
                <a:cubicBezTo>
                  <a:pt x="65012" y="836160"/>
                  <a:pt x="90174" y="739768"/>
                  <a:pt x="87470" y="549975"/>
                </a:cubicBezTo>
                <a:cubicBezTo>
                  <a:pt x="84766" y="360182"/>
                  <a:pt x="96377" y="190203"/>
                  <a:pt x="87470" y="0"/>
                </a:cubicBezTo>
                <a:cubicBezTo>
                  <a:pt x="112027" y="-5381"/>
                  <a:pt x="160976" y="5245"/>
                  <a:pt x="209915" y="0"/>
                </a:cubicBezTo>
                <a:cubicBezTo>
                  <a:pt x="272826" y="209646"/>
                  <a:pt x="178324" y="306565"/>
                  <a:pt x="209915" y="581106"/>
                </a:cubicBezTo>
                <a:cubicBezTo>
                  <a:pt x="241506" y="855647"/>
                  <a:pt x="199712" y="882375"/>
                  <a:pt x="209915" y="1006558"/>
                </a:cubicBezTo>
                <a:cubicBezTo>
                  <a:pt x="220118" y="1130741"/>
                  <a:pt x="192165" y="1273870"/>
                  <a:pt x="209915" y="1463141"/>
                </a:cubicBezTo>
                <a:cubicBezTo>
                  <a:pt x="227665" y="1652412"/>
                  <a:pt x="165657" y="1820636"/>
                  <a:pt x="209915" y="1919725"/>
                </a:cubicBezTo>
                <a:cubicBezTo>
                  <a:pt x="254173" y="2018814"/>
                  <a:pt x="173910" y="2248347"/>
                  <a:pt x="209915" y="2500830"/>
                </a:cubicBezTo>
                <a:cubicBezTo>
                  <a:pt x="245920" y="2753314"/>
                  <a:pt x="197034" y="2985645"/>
                  <a:pt x="209915" y="3113067"/>
                </a:cubicBezTo>
                <a:cubicBezTo>
                  <a:pt x="234446" y="3108086"/>
                  <a:pt x="276731" y="3114674"/>
                  <a:pt x="297385" y="3113067"/>
                </a:cubicBezTo>
                <a:cubicBezTo>
                  <a:pt x="271609" y="3172053"/>
                  <a:pt x="186762" y="3235582"/>
                  <a:pt x="148693" y="3288007"/>
                </a:cubicBezTo>
                <a:cubicBezTo>
                  <a:pt x="56301" y="3218031"/>
                  <a:pt x="36979" y="3156509"/>
                  <a:pt x="0" y="311306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BBA39CC4-32ED-4345-9AC5-AE7FF81442D7}"/>
              </a:ext>
            </a:extLst>
          </p:cNvPr>
          <p:cNvGrpSpPr/>
          <p:nvPr/>
        </p:nvGrpSpPr>
        <p:grpSpPr>
          <a:xfrm>
            <a:off x="7051735" y="3803551"/>
            <a:ext cx="3899605" cy="2426766"/>
            <a:chOff x="4068306" y="4531968"/>
            <a:chExt cx="3899605" cy="2426766"/>
          </a:xfrm>
        </p:grpSpPr>
        <p:sp>
          <p:nvSpPr>
            <p:cNvPr id="11" name="Rectangle 10">
              <a:extLst>
                <a:ext uri="{FF2B5EF4-FFF2-40B4-BE49-F238E27FC236}">
                  <a16:creationId xmlns:a16="http://schemas.microsoft.com/office/drawing/2014/main" id="{01198253-B0E0-4154-82DA-CEC8406D6309}"/>
                </a:ext>
              </a:extLst>
            </p:cNvPr>
            <p:cNvSpPr/>
            <p:nvPr/>
          </p:nvSpPr>
          <p:spPr>
            <a:xfrm>
              <a:off x="4068306" y="4751960"/>
              <a:ext cx="550190" cy="2206774"/>
            </a:xfrm>
            <a:custGeom>
              <a:avLst/>
              <a:gdLst>
                <a:gd name="connsiteX0" fmla="*/ 0 w 550190"/>
                <a:gd name="connsiteY0" fmla="*/ 0 h 2206774"/>
                <a:gd name="connsiteX1" fmla="*/ 550190 w 550190"/>
                <a:gd name="connsiteY1" fmla="*/ 0 h 2206774"/>
                <a:gd name="connsiteX2" fmla="*/ 550190 w 550190"/>
                <a:gd name="connsiteY2" fmla="*/ 485490 h 2206774"/>
                <a:gd name="connsiteX3" fmla="*/ 550190 w 550190"/>
                <a:gd name="connsiteY3" fmla="*/ 1081319 h 2206774"/>
                <a:gd name="connsiteX4" fmla="*/ 550190 w 550190"/>
                <a:gd name="connsiteY4" fmla="*/ 1566810 h 2206774"/>
                <a:gd name="connsiteX5" fmla="*/ 550190 w 550190"/>
                <a:gd name="connsiteY5" fmla="*/ 2206774 h 2206774"/>
                <a:gd name="connsiteX6" fmla="*/ 0 w 550190"/>
                <a:gd name="connsiteY6" fmla="*/ 2206774 h 2206774"/>
                <a:gd name="connsiteX7" fmla="*/ 0 w 550190"/>
                <a:gd name="connsiteY7" fmla="*/ 1699216 h 2206774"/>
                <a:gd name="connsiteX8" fmla="*/ 0 w 550190"/>
                <a:gd name="connsiteY8" fmla="*/ 1147522 h 2206774"/>
                <a:gd name="connsiteX9" fmla="*/ 0 w 550190"/>
                <a:gd name="connsiteY9" fmla="*/ 595829 h 2206774"/>
                <a:gd name="connsiteX10" fmla="*/ 0 w 550190"/>
                <a:gd name="connsiteY10" fmla="*/ 0 h 220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190" h="2206774" fill="none" extrusionOk="0">
                  <a:moveTo>
                    <a:pt x="0" y="0"/>
                  </a:moveTo>
                  <a:cubicBezTo>
                    <a:pt x="231132" y="-23141"/>
                    <a:pt x="318928" y="1092"/>
                    <a:pt x="550190" y="0"/>
                  </a:cubicBezTo>
                  <a:cubicBezTo>
                    <a:pt x="605227" y="228558"/>
                    <a:pt x="548632" y="312338"/>
                    <a:pt x="550190" y="485490"/>
                  </a:cubicBezTo>
                  <a:cubicBezTo>
                    <a:pt x="551748" y="658642"/>
                    <a:pt x="491063" y="819491"/>
                    <a:pt x="550190" y="1081319"/>
                  </a:cubicBezTo>
                  <a:cubicBezTo>
                    <a:pt x="609317" y="1343147"/>
                    <a:pt x="540343" y="1380153"/>
                    <a:pt x="550190" y="1566810"/>
                  </a:cubicBezTo>
                  <a:cubicBezTo>
                    <a:pt x="560037" y="1753467"/>
                    <a:pt x="487353" y="1945186"/>
                    <a:pt x="550190" y="2206774"/>
                  </a:cubicBezTo>
                  <a:cubicBezTo>
                    <a:pt x="402662" y="2253200"/>
                    <a:pt x="254724" y="2163643"/>
                    <a:pt x="0" y="2206774"/>
                  </a:cubicBezTo>
                  <a:cubicBezTo>
                    <a:pt x="-18792" y="1997204"/>
                    <a:pt x="56192" y="1916742"/>
                    <a:pt x="0" y="1699216"/>
                  </a:cubicBezTo>
                  <a:cubicBezTo>
                    <a:pt x="-56192" y="1481690"/>
                    <a:pt x="26224" y="1398283"/>
                    <a:pt x="0" y="1147522"/>
                  </a:cubicBezTo>
                  <a:cubicBezTo>
                    <a:pt x="-26224" y="896761"/>
                    <a:pt x="52013" y="765560"/>
                    <a:pt x="0" y="595829"/>
                  </a:cubicBezTo>
                  <a:cubicBezTo>
                    <a:pt x="-52013" y="426098"/>
                    <a:pt x="30138" y="140052"/>
                    <a:pt x="0" y="0"/>
                  </a:cubicBezTo>
                  <a:close/>
                </a:path>
                <a:path w="550190" h="2206774" stroke="0" extrusionOk="0">
                  <a:moveTo>
                    <a:pt x="0" y="0"/>
                  </a:moveTo>
                  <a:cubicBezTo>
                    <a:pt x="135573" y="-10665"/>
                    <a:pt x="298329" y="28955"/>
                    <a:pt x="550190" y="0"/>
                  </a:cubicBezTo>
                  <a:cubicBezTo>
                    <a:pt x="558483" y="227178"/>
                    <a:pt x="512468" y="267331"/>
                    <a:pt x="550190" y="507558"/>
                  </a:cubicBezTo>
                  <a:cubicBezTo>
                    <a:pt x="587912" y="747785"/>
                    <a:pt x="536706" y="918727"/>
                    <a:pt x="550190" y="1103387"/>
                  </a:cubicBezTo>
                  <a:cubicBezTo>
                    <a:pt x="563674" y="1288047"/>
                    <a:pt x="502711" y="1487715"/>
                    <a:pt x="550190" y="1610945"/>
                  </a:cubicBezTo>
                  <a:cubicBezTo>
                    <a:pt x="597669" y="1734175"/>
                    <a:pt x="494831" y="2026515"/>
                    <a:pt x="550190" y="2206774"/>
                  </a:cubicBezTo>
                  <a:cubicBezTo>
                    <a:pt x="394788" y="2225259"/>
                    <a:pt x="160532" y="2146683"/>
                    <a:pt x="0" y="2206774"/>
                  </a:cubicBezTo>
                  <a:cubicBezTo>
                    <a:pt x="-44947" y="1988045"/>
                    <a:pt x="27780" y="1753198"/>
                    <a:pt x="0" y="1610945"/>
                  </a:cubicBezTo>
                  <a:cubicBezTo>
                    <a:pt x="-27780" y="1468692"/>
                    <a:pt x="16289" y="1227178"/>
                    <a:pt x="0" y="1081319"/>
                  </a:cubicBezTo>
                  <a:cubicBezTo>
                    <a:pt x="-16289" y="935460"/>
                    <a:pt x="15758" y="649987"/>
                    <a:pt x="0" y="485490"/>
                  </a:cubicBezTo>
                  <a:cubicBezTo>
                    <a:pt x="-15758" y="320993"/>
                    <a:pt x="39834" y="139654"/>
                    <a:pt x="0" y="0"/>
                  </a:cubicBezTo>
                  <a:close/>
                </a:path>
              </a:pathLst>
            </a:custGeom>
            <a:ln w="38100">
              <a:extLst>
                <a:ext uri="{C807C97D-BFC1-408E-A445-0C87EB9F89A2}">
                  <ask:lineSketchStyleProps xmlns:ask="http://schemas.microsoft.com/office/drawing/2018/sketchyshapes" sd="423287864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sz="1400" dirty="0"/>
                <a:t>Watcher/Subscriber</a:t>
              </a:r>
            </a:p>
          </p:txBody>
        </p:sp>
        <p:grpSp>
          <p:nvGrpSpPr>
            <p:cNvPr id="7" name="Group 6">
              <a:extLst>
                <a:ext uri="{FF2B5EF4-FFF2-40B4-BE49-F238E27FC236}">
                  <a16:creationId xmlns:a16="http://schemas.microsoft.com/office/drawing/2014/main" id="{8D6D3B2D-2A9A-46E8-BAF4-05FA204ED4FA}"/>
                </a:ext>
              </a:extLst>
            </p:cNvPr>
            <p:cNvGrpSpPr/>
            <p:nvPr/>
          </p:nvGrpSpPr>
          <p:grpSpPr>
            <a:xfrm>
              <a:off x="5501019" y="4531968"/>
              <a:ext cx="973889" cy="931184"/>
              <a:chOff x="5501019" y="4531968"/>
              <a:chExt cx="973889" cy="931184"/>
            </a:xfrm>
          </p:grpSpPr>
          <p:sp>
            <p:nvSpPr>
              <p:cNvPr id="23" name="Flowchart: Alternate Process 22">
                <a:extLst>
                  <a:ext uri="{FF2B5EF4-FFF2-40B4-BE49-F238E27FC236}">
                    <a16:creationId xmlns:a16="http://schemas.microsoft.com/office/drawing/2014/main" id="{089D8386-E409-4574-A4A4-4E5CC3330856}"/>
                  </a:ext>
                </a:extLst>
              </p:cNvPr>
              <p:cNvSpPr/>
              <p:nvPr/>
            </p:nvSpPr>
            <p:spPr>
              <a:xfrm>
                <a:off x="5510339" y="4531968"/>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SCAPY</a:t>
                </a:r>
                <a:endParaRPr lang="en-US" dirty="0"/>
              </a:p>
            </p:txBody>
          </p:sp>
          <p:pic>
            <p:nvPicPr>
              <p:cNvPr id="28" name="Graphic 27" descr="Single gear with solid fill">
                <a:extLst>
                  <a:ext uri="{FF2B5EF4-FFF2-40B4-BE49-F238E27FC236}">
                    <a16:creationId xmlns:a16="http://schemas.microsoft.com/office/drawing/2014/main" id="{02E78497-E6B3-42F1-89D9-794BFFD94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1019" y="4581482"/>
                <a:ext cx="307535" cy="307535"/>
              </a:xfrm>
              <a:prstGeom prst="rect">
                <a:avLst/>
              </a:prstGeom>
            </p:spPr>
          </p:pic>
        </p:grpSp>
        <p:grpSp>
          <p:nvGrpSpPr>
            <p:cNvPr id="9" name="Group 8">
              <a:extLst>
                <a:ext uri="{FF2B5EF4-FFF2-40B4-BE49-F238E27FC236}">
                  <a16:creationId xmlns:a16="http://schemas.microsoft.com/office/drawing/2014/main" id="{C2403D26-76BE-49F1-9492-F50CAAA514BD}"/>
                </a:ext>
              </a:extLst>
            </p:cNvPr>
            <p:cNvGrpSpPr/>
            <p:nvPr/>
          </p:nvGrpSpPr>
          <p:grpSpPr>
            <a:xfrm>
              <a:off x="7003342" y="4531968"/>
              <a:ext cx="964569" cy="931184"/>
              <a:chOff x="7003342" y="4531968"/>
              <a:chExt cx="964569" cy="931184"/>
            </a:xfrm>
          </p:grpSpPr>
          <p:sp>
            <p:nvSpPr>
              <p:cNvPr id="25" name="Flowchart: Alternate Process 24">
                <a:extLst>
                  <a:ext uri="{FF2B5EF4-FFF2-40B4-BE49-F238E27FC236}">
                    <a16:creationId xmlns:a16="http://schemas.microsoft.com/office/drawing/2014/main" id="{E435013F-A40D-4915-8542-D3181321D9BC}"/>
                  </a:ext>
                </a:extLst>
              </p:cNvPr>
              <p:cNvSpPr/>
              <p:nvPr/>
            </p:nvSpPr>
            <p:spPr>
              <a:xfrm>
                <a:off x="7003342" y="4531968"/>
                <a:ext cx="964569" cy="931184"/>
              </a:xfrm>
              <a:prstGeom prst="flowChartAlternate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Extractor</a:t>
                </a:r>
              </a:p>
            </p:txBody>
          </p:sp>
          <p:pic>
            <p:nvPicPr>
              <p:cNvPr id="30" name="Graphic 29" descr="Single gear with solid fill">
                <a:extLst>
                  <a:ext uri="{FF2B5EF4-FFF2-40B4-BE49-F238E27FC236}">
                    <a16:creationId xmlns:a16="http://schemas.microsoft.com/office/drawing/2014/main" id="{CC27D4AF-0128-42AB-BDB5-64F31A8B4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8731" y="4539182"/>
                <a:ext cx="307535" cy="307535"/>
              </a:xfrm>
              <a:prstGeom prst="rect">
                <a:avLst/>
              </a:prstGeom>
            </p:spPr>
          </p:pic>
        </p:grpSp>
        <p:grpSp>
          <p:nvGrpSpPr>
            <p:cNvPr id="16" name="Group 15">
              <a:extLst>
                <a:ext uri="{FF2B5EF4-FFF2-40B4-BE49-F238E27FC236}">
                  <a16:creationId xmlns:a16="http://schemas.microsoft.com/office/drawing/2014/main" id="{9A8A36AF-26C9-4A23-92F9-460ED9841CD6}"/>
                </a:ext>
              </a:extLst>
            </p:cNvPr>
            <p:cNvGrpSpPr/>
            <p:nvPr/>
          </p:nvGrpSpPr>
          <p:grpSpPr>
            <a:xfrm>
              <a:off x="5015931" y="5705162"/>
              <a:ext cx="1458977" cy="931184"/>
              <a:chOff x="5015931" y="5705162"/>
              <a:chExt cx="1458977" cy="931184"/>
            </a:xfrm>
          </p:grpSpPr>
          <p:pic>
            <p:nvPicPr>
              <p:cNvPr id="1034" name="Picture 10" descr="Modern Flat Design Of Json File Icon For Web Stock Illustration - Download  Image Now - Computer File, File Folder, The Media - iStock">
                <a:extLst>
                  <a:ext uri="{FF2B5EF4-FFF2-40B4-BE49-F238E27FC236}">
                    <a16:creationId xmlns:a16="http://schemas.microsoft.com/office/drawing/2014/main" id="{D2EE1D8D-6294-49B7-8FDA-45D2E43D5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931" y="5916596"/>
                <a:ext cx="620028" cy="620028"/>
              </a:xfrm>
              <a:prstGeom prst="rect">
                <a:avLst/>
              </a:prstGeom>
              <a:noFill/>
              <a:extLst>
                <a:ext uri="{909E8E84-426E-40DD-AFC4-6F175D3DCCD1}">
                  <a14:hiddenFill xmlns:a14="http://schemas.microsoft.com/office/drawing/2010/main">
                    <a:solidFill>
                      <a:srgbClr val="FFFFFF"/>
                    </a:solidFill>
                  </a14:hiddenFill>
                </a:ext>
              </a:extLst>
            </p:spPr>
          </p:pic>
          <p:sp>
            <p:nvSpPr>
              <p:cNvPr id="27" name="Flowchart: Alternate Process 26">
                <a:extLst>
                  <a:ext uri="{FF2B5EF4-FFF2-40B4-BE49-F238E27FC236}">
                    <a16:creationId xmlns:a16="http://schemas.microsoft.com/office/drawing/2014/main" id="{61070AD3-C4C4-4952-9642-CE56DA158994}"/>
                  </a:ext>
                </a:extLst>
              </p:cNvPr>
              <p:cNvSpPr/>
              <p:nvPr/>
            </p:nvSpPr>
            <p:spPr>
              <a:xfrm>
                <a:off x="5510339" y="570516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Parser</a:t>
                </a:r>
              </a:p>
            </p:txBody>
          </p:sp>
          <p:pic>
            <p:nvPicPr>
              <p:cNvPr id="31" name="Graphic 30" descr="Single gear with solid fill">
                <a:extLst>
                  <a:ext uri="{FF2B5EF4-FFF2-40B4-BE49-F238E27FC236}">
                    <a16:creationId xmlns:a16="http://schemas.microsoft.com/office/drawing/2014/main" id="{7FC0329A-9433-413C-99AF-60CB1C6D4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0339" y="5717457"/>
                <a:ext cx="307535" cy="307535"/>
              </a:xfrm>
              <a:prstGeom prst="rect">
                <a:avLst/>
              </a:prstGeom>
            </p:spPr>
          </p:pic>
        </p:grpSp>
        <p:grpSp>
          <p:nvGrpSpPr>
            <p:cNvPr id="13" name="Group 12">
              <a:extLst>
                <a:ext uri="{FF2B5EF4-FFF2-40B4-BE49-F238E27FC236}">
                  <a16:creationId xmlns:a16="http://schemas.microsoft.com/office/drawing/2014/main" id="{BDB01226-9706-47D7-BF03-818B1885F5E1}"/>
                </a:ext>
              </a:extLst>
            </p:cNvPr>
            <p:cNvGrpSpPr/>
            <p:nvPr/>
          </p:nvGrpSpPr>
          <p:grpSpPr>
            <a:xfrm>
              <a:off x="6998614" y="5691692"/>
              <a:ext cx="964569" cy="931184"/>
              <a:chOff x="6998614" y="5691692"/>
              <a:chExt cx="964569" cy="931184"/>
            </a:xfrm>
          </p:grpSpPr>
          <p:sp>
            <p:nvSpPr>
              <p:cNvPr id="26" name="Flowchart: Alternate Process 25">
                <a:extLst>
                  <a:ext uri="{FF2B5EF4-FFF2-40B4-BE49-F238E27FC236}">
                    <a16:creationId xmlns:a16="http://schemas.microsoft.com/office/drawing/2014/main" id="{DCD4B5DD-E56B-4135-97BD-D9251A296F73}"/>
                  </a:ext>
                </a:extLst>
              </p:cNvPr>
              <p:cNvSpPr/>
              <p:nvPr/>
            </p:nvSpPr>
            <p:spPr>
              <a:xfrm>
                <a:off x="6998614" y="569169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Validator</a:t>
                </a:r>
              </a:p>
            </p:txBody>
          </p:sp>
          <p:sp>
            <p:nvSpPr>
              <p:cNvPr id="29" name="Freeform: Shape 28">
                <a:extLst>
                  <a:ext uri="{FF2B5EF4-FFF2-40B4-BE49-F238E27FC236}">
                    <a16:creationId xmlns:a16="http://schemas.microsoft.com/office/drawing/2014/main" id="{41F59E67-430C-4C02-B1D4-821A9B766290}"/>
                  </a:ext>
                </a:extLst>
              </p:cNvPr>
              <p:cNvSpPr/>
              <p:nvPr/>
            </p:nvSpPr>
            <p:spPr>
              <a:xfrm>
                <a:off x="7023094" y="5762305"/>
                <a:ext cx="218157" cy="217837"/>
              </a:xfrm>
              <a:custGeom>
                <a:avLst/>
                <a:gdLst>
                  <a:gd name="connsiteX0" fmla="*/ 108919 w 218157"/>
                  <a:gd name="connsiteY0" fmla="*/ 147361 h 217837"/>
                  <a:gd name="connsiteX1" fmla="*/ 70477 w 218157"/>
                  <a:gd name="connsiteY1" fmla="*/ 108919 h 217837"/>
                  <a:gd name="connsiteX2" fmla="*/ 108919 w 218157"/>
                  <a:gd name="connsiteY2" fmla="*/ 70477 h 217837"/>
                  <a:gd name="connsiteX3" fmla="*/ 147361 w 218157"/>
                  <a:gd name="connsiteY3" fmla="*/ 108919 h 217837"/>
                  <a:gd name="connsiteX4" fmla="*/ 108919 w 218157"/>
                  <a:gd name="connsiteY4" fmla="*/ 147361 h 217837"/>
                  <a:gd name="connsiteX5" fmla="*/ 195413 w 218157"/>
                  <a:gd name="connsiteY5" fmla="*/ 84892 h 217837"/>
                  <a:gd name="connsiteX6" fmla="*/ 187084 w 218157"/>
                  <a:gd name="connsiteY6" fmla="*/ 65031 h 217837"/>
                  <a:gd name="connsiteX7" fmla="*/ 195093 w 218157"/>
                  <a:gd name="connsiteY7" fmla="*/ 41005 h 217837"/>
                  <a:gd name="connsiteX8" fmla="*/ 176833 w 218157"/>
                  <a:gd name="connsiteY8" fmla="*/ 22745 h 217837"/>
                  <a:gd name="connsiteX9" fmla="*/ 152806 w 218157"/>
                  <a:gd name="connsiteY9" fmla="*/ 30754 h 217837"/>
                  <a:gd name="connsiteX10" fmla="*/ 132624 w 218157"/>
                  <a:gd name="connsiteY10" fmla="*/ 22424 h 217837"/>
                  <a:gd name="connsiteX11" fmla="*/ 121733 w 218157"/>
                  <a:gd name="connsiteY11" fmla="*/ 0 h 217837"/>
                  <a:gd name="connsiteX12" fmla="*/ 96105 w 218157"/>
                  <a:gd name="connsiteY12" fmla="*/ 0 h 217837"/>
                  <a:gd name="connsiteX13" fmla="*/ 84892 w 218157"/>
                  <a:gd name="connsiteY13" fmla="*/ 22424 h 217837"/>
                  <a:gd name="connsiteX14" fmla="*/ 65031 w 218157"/>
                  <a:gd name="connsiteY14" fmla="*/ 30754 h 217837"/>
                  <a:gd name="connsiteX15" fmla="*/ 41005 w 218157"/>
                  <a:gd name="connsiteY15" fmla="*/ 22745 h 217837"/>
                  <a:gd name="connsiteX16" fmla="*/ 22745 w 218157"/>
                  <a:gd name="connsiteY16" fmla="*/ 41005 h 217837"/>
                  <a:gd name="connsiteX17" fmla="*/ 30754 w 218157"/>
                  <a:gd name="connsiteY17" fmla="*/ 65031 h 217837"/>
                  <a:gd name="connsiteX18" fmla="*/ 22424 w 218157"/>
                  <a:gd name="connsiteY18" fmla="*/ 85213 h 217837"/>
                  <a:gd name="connsiteX19" fmla="*/ 0 w 218157"/>
                  <a:gd name="connsiteY19" fmla="*/ 96105 h 217837"/>
                  <a:gd name="connsiteX20" fmla="*/ 0 w 218157"/>
                  <a:gd name="connsiteY20" fmla="*/ 121733 h 217837"/>
                  <a:gd name="connsiteX21" fmla="*/ 22424 w 218157"/>
                  <a:gd name="connsiteY21" fmla="*/ 132945 h 217837"/>
                  <a:gd name="connsiteX22" fmla="*/ 30754 w 218157"/>
                  <a:gd name="connsiteY22" fmla="*/ 152806 h 217837"/>
                  <a:gd name="connsiteX23" fmla="*/ 22745 w 218157"/>
                  <a:gd name="connsiteY23" fmla="*/ 176833 h 217837"/>
                  <a:gd name="connsiteX24" fmla="*/ 41005 w 218157"/>
                  <a:gd name="connsiteY24" fmla="*/ 195093 h 217837"/>
                  <a:gd name="connsiteX25" fmla="*/ 65031 w 218157"/>
                  <a:gd name="connsiteY25" fmla="*/ 187084 h 217837"/>
                  <a:gd name="connsiteX26" fmla="*/ 85213 w 218157"/>
                  <a:gd name="connsiteY26" fmla="*/ 195413 h 217837"/>
                  <a:gd name="connsiteX27" fmla="*/ 96425 w 218157"/>
                  <a:gd name="connsiteY27" fmla="*/ 217837 h 217837"/>
                  <a:gd name="connsiteX28" fmla="*/ 122053 w 218157"/>
                  <a:gd name="connsiteY28" fmla="*/ 217837 h 217837"/>
                  <a:gd name="connsiteX29" fmla="*/ 133265 w 218157"/>
                  <a:gd name="connsiteY29" fmla="*/ 195413 h 217837"/>
                  <a:gd name="connsiteX30" fmla="*/ 153127 w 218157"/>
                  <a:gd name="connsiteY30" fmla="*/ 187084 h 217837"/>
                  <a:gd name="connsiteX31" fmla="*/ 177153 w 218157"/>
                  <a:gd name="connsiteY31" fmla="*/ 195093 h 217837"/>
                  <a:gd name="connsiteX32" fmla="*/ 195413 w 218157"/>
                  <a:gd name="connsiteY32" fmla="*/ 176833 h 217837"/>
                  <a:gd name="connsiteX33" fmla="*/ 187404 w 218157"/>
                  <a:gd name="connsiteY33" fmla="*/ 152806 h 217837"/>
                  <a:gd name="connsiteX34" fmla="*/ 195733 w 218157"/>
                  <a:gd name="connsiteY34" fmla="*/ 132624 h 217837"/>
                  <a:gd name="connsiteX35" fmla="*/ 218158 w 218157"/>
                  <a:gd name="connsiteY35" fmla="*/ 121412 h 217837"/>
                  <a:gd name="connsiteX36" fmla="*/ 218158 w 218157"/>
                  <a:gd name="connsiteY36" fmla="*/ 95784 h 217837"/>
                  <a:gd name="connsiteX37" fmla="*/ 195413 w 218157"/>
                  <a:gd name="connsiteY37" fmla="*/ 84892 h 2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57" h="217837">
                    <a:moveTo>
                      <a:pt x="108919" y="147361"/>
                    </a:moveTo>
                    <a:cubicBezTo>
                      <a:pt x="87776" y="147361"/>
                      <a:pt x="70477" y="130062"/>
                      <a:pt x="70477" y="108919"/>
                    </a:cubicBezTo>
                    <a:cubicBezTo>
                      <a:pt x="70477" y="87776"/>
                      <a:pt x="87776" y="70477"/>
                      <a:pt x="108919" y="70477"/>
                    </a:cubicBezTo>
                    <a:cubicBezTo>
                      <a:pt x="130062" y="70477"/>
                      <a:pt x="147361" y="87776"/>
                      <a:pt x="147361" y="108919"/>
                    </a:cubicBezTo>
                    <a:cubicBezTo>
                      <a:pt x="147361" y="130062"/>
                      <a:pt x="130062" y="147361"/>
                      <a:pt x="108919" y="147361"/>
                    </a:cubicBezTo>
                    <a:close/>
                    <a:moveTo>
                      <a:pt x="195413" y="84892"/>
                    </a:moveTo>
                    <a:cubicBezTo>
                      <a:pt x="193491" y="77845"/>
                      <a:pt x="190608" y="71117"/>
                      <a:pt x="187084" y="65031"/>
                    </a:cubicBezTo>
                    <a:lnTo>
                      <a:pt x="195093" y="41005"/>
                    </a:lnTo>
                    <a:lnTo>
                      <a:pt x="176833" y="22745"/>
                    </a:lnTo>
                    <a:lnTo>
                      <a:pt x="152806" y="30754"/>
                    </a:lnTo>
                    <a:cubicBezTo>
                      <a:pt x="146399" y="27230"/>
                      <a:pt x="139672" y="24347"/>
                      <a:pt x="132624" y="22424"/>
                    </a:cubicBezTo>
                    <a:lnTo>
                      <a:pt x="121733" y="0"/>
                    </a:lnTo>
                    <a:lnTo>
                      <a:pt x="96105" y="0"/>
                    </a:lnTo>
                    <a:lnTo>
                      <a:pt x="84892" y="22424"/>
                    </a:lnTo>
                    <a:cubicBezTo>
                      <a:pt x="77845" y="24347"/>
                      <a:pt x="71117" y="27230"/>
                      <a:pt x="65031" y="30754"/>
                    </a:cubicBezTo>
                    <a:lnTo>
                      <a:pt x="41005" y="22745"/>
                    </a:lnTo>
                    <a:lnTo>
                      <a:pt x="22745" y="41005"/>
                    </a:lnTo>
                    <a:lnTo>
                      <a:pt x="30754" y="65031"/>
                    </a:lnTo>
                    <a:cubicBezTo>
                      <a:pt x="27230" y="71438"/>
                      <a:pt x="24347" y="78165"/>
                      <a:pt x="22424" y="85213"/>
                    </a:cubicBezTo>
                    <a:lnTo>
                      <a:pt x="0" y="96105"/>
                    </a:lnTo>
                    <a:lnTo>
                      <a:pt x="0" y="121733"/>
                    </a:lnTo>
                    <a:lnTo>
                      <a:pt x="22424" y="132945"/>
                    </a:lnTo>
                    <a:cubicBezTo>
                      <a:pt x="24347" y="139993"/>
                      <a:pt x="27230" y="146720"/>
                      <a:pt x="30754" y="152806"/>
                    </a:cubicBezTo>
                    <a:lnTo>
                      <a:pt x="22745" y="176833"/>
                    </a:lnTo>
                    <a:lnTo>
                      <a:pt x="41005" y="195093"/>
                    </a:lnTo>
                    <a:lnTo>
                      <a:pt x="65031" y="187084"/>
                    </a:lnTo>
                    <a:cubicBezTo>
                      <a:pt x="71438" y="190608"/>
                      <a:pt x="78165" y="193491"/>
                      <a:pt x="85213" y="195413"/>
                    </a:cubicBezTo>
                    <a:lnTo>
                      <a:pt x="96425" y="217837"/>
                    </a:lnTo>
                    <a:lnTo>
                      <a:pt x="122053" y="217837"/>
                    </a:lnTo>
                    <a:lnTo>
                      <a:pt x="133265" y="195413"/>
                    </a:lnTo>
                    <a:cubicBezTo>
                      <a:pt x="140313" y="193491"/>
                      <a:pt x="147040" y="190608"/>
                      <a:pt x="153127" y="187084"/>
                    </a:cubicBezTo>
                    <a:lnTo>
                      <a:pt x="177153" y="195093"/>
                    </a:lnTo>
                    <a:lnTo>
                      <a:pt x="195413" y="176833"/>
                    </a:lnTo>
                    <a:lnTo>
                      <a:pt x="187404" y="152806"/>
                    </a:lnTo>
                    <a:cubicBezTo>
                      <a:pt x="190928" y="146399"/>
                      <a:pt x="193811" y="139672"/>
                      <a:pt x="195733" y="132624"/>
                    </a:cubicBezTo>
                    <a:lnTo>
                      <a:pt x="218158" y="121412"/>
                    </a:lnTo>
                    <a:lnTo>
                      <a:pt x="218158" y="95784"/>
                    </a:lnTo>
                    <a:lnTo>
                      <a:pt x="195413" y="84892"/>
                    </a:lnTo>
                    <a:close/>
                  </a:path>
                </a:pathLst>
              </a:custGeom>
              <a:solidFill>
                <a:srgbClr val="000000"/>
              </a:solidFill>
              <a:ln w="3175" cap="flat">
                <a:noFill/>
                <a:prstDash val="solid"/>
                <a:miter/>
              </a:ln>
            </p:spPr>
            <p:txBody>
              <a:bodyPr rtlCol="0" anchor="ctr"/>
              <a:lstStyle/>
              <a:p>
                <a:endParaRPr lang="en-US"/>
              </a:p>
            </p:txBody>
          </p:sp>
        </p:grpSp>
        <p:sp>
          <p:nvSpPr>
            <p:cNvPr id="41" name="Arrow: Down 40">
              <a:extLst>
                <a:ext uri="{FF2B5EF4-FFF2-40B4-BE49-F238E27FC236}">
                  <a16:creationId xmlns:a16="http://schemas.microsoft.com/office/drawing/2014/main" id="{7D73326B-B996-42E6-B5FE-AC2D70FA2B09}"/>
                </a:ext>
              </a:extLst>
            </p:cNvPr>
            <p:cNvSpPr/>
            <p:nvPr/>
          </p:nvSpPr>
          <p:spPr>
            <a:xfrm rot="16044522">
              <a:off x="4942830" y="4485613"/>
              <a:ext cx="297385" cy="818691"/>
            </a:xfrm>
            <a:custGeom>
              <a:avLst/>
              <a:gdLst>
                <a:gd name="connsiteX0" fmla="*/ 0 w 297385"/>
                <a:gd name="connsiteY0" fmla="*/ 643751 h 818691"/>
                <a:gd name="connsiteX1" fmla="*/ 87470 w 297385"/>
                <a:gd name="connsiteY1" fmla="*/ 643751 h 818691"/>
                <a:gd name="connsiteX2" fmla="*/ 87470 w 297385"/>
                <a:gd name="connsiteY2" fmla="*/ 341188 h 818691"/>
                <a:gd name="connsiteX3" fmla="*/ 87470 w 297385"/>
                <a:gd name="connsiteY3" fmla="*/ 0 h 818691"/>
                <a:gd name="connsiteX4" fmla="*/ 209915 w 297385"/>
                <a:gd name="connsiteY4" fmla="*/ 0 h 818691"/>
                <a:gd name="connsiteX5" fmla="*/ 209915 w 297385"/>
                <a:gd name="connsiteY5" fmla="*/ 309000 h 818691"/>
                <a:gd name="connsiteX6" fmla="*/ 209915 w 297385"/>
                <a:gd name="connsiteY6" fmla="*/ 643751 h 818691"/>
                <a:gd name="connsiteX7" fmla="*/ 297385 w 297385"/>
                <a:gd name="connsiteY7" fmla="*/ 643751 h 818691"/>
                <a:gd name="connsiteX8" fmla="*/ 148693 w 297385"/>
                <a:gd name="connsiteY8" fmla="*/ 818691 h 818691"/>
                <a:gd name="connsiteX9" fmla="*/ 0 w 297385"/>
                <a:gd name="connsiteY9" fmla="*/ 643751 h 81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818691" fill="none" extrusionOk="0">
                  <a:moveTo>
                    <a:pt x="0" y="643751"/>
                  </a:moveTo>
                  <a:cubicBezTo>
                    <a:pt x="36003" y="633810"/>
                    <a:pt x="63872" y="645282"/>
                    <a:pt x="87470" y="643751"/>
                  </a:cubicBezTo>
                  <a:cubicBezTo>
                    <a:pt x="73351" y="573944"/>
                    <a:pt x="96963" y="457215"/>
                    <a:pt x="87470" y="341188"/>
                  </a:cubicBezTo>
                  <a:cubicBezTo>
                    <a:pt x="77977" y="225161"/>
                    <a:pt x="107289" y="169557"/>
                    <a:pt x="87470" y="0"/>
                  </a:cubicBezTo>
                  <a:cubicBezTo>
                    <a:pt x="117647" y="-3719"/>
                    <a:pt x="182577" y="2255"/>
                    <a:pt x="209915" y="0"/>
                  </a:cubicBezTo>
                  <a:cubicBezTo>
                    <a:pt x="231747" y="77465"/>
                    <a:pt x="192567" y="219784"/>
                    <a:pt x="209915" y="309000"/>
                  </a:cubicBezTo>
                  <a:cubicBezTo>
                    <a:pt x="227263" y="398216"/>
                    <a:pt x="182264" y="529611"/>
                    <a:pt x="209915" y="643751"/>
                  </a:cubicBezTo>
                  <a:cubicBezTo>
                    <a:pt x="238012" y="639724"/>
                    <a:pt x="255844" y="646497"/>
                    <a:pt x="297385" y="643751"/>
                  </a:cubicBezTo>
                  <a:cubicBezTo>
                    <a:pt x="252900" y="738366"/>
                    <a:pt x="210777" y="725915"/>
                    <a:pt x="148693" y="818691"/>
                  </a:cubicBezTo>
                  <a:cubicBezTo>
                    <a:pt x="88769" y="748238"/>
                    <a:pt x="62517" y="710296"/>
                    <a:pt x="0" y="643751"/>
                  </a:cubicBezTo>
                  <a:close/>
                </a:path>
                <a:path w="297385" h="818691" stroke="0" extrusionOk="0">
                  <a:moveTo>
                    <a:pt x="0" y="643751"/>
                  </a:moveTo>
                  <a:cubicBezTo>
                    <a:pt x="40663" y="640457"/>
                    <a:pt x="66619" y="651604"/>
                    <a:pt x="87470" y="643751"/>
                  </a:cubicBezTo>
                  <a:cubicBezTo>
                    <a:pt x="70377" y="534278"/>
                    <a:pt x="107852" y="480587"/>
                    <a:pt x="87470" y="321876"/>
                  </a:cubicBezTo>
                  <a:cubicBezTo>
                    <a:pt x="67088" y="163166"/>
                    <a:pt x="110811" y="98667"/>
                    <a:pt x="87470" y="0"/>
                  </a:cubicBezTo>
                  <a:cubicBezTo>
                    <a:pt x="125682" y="-1233"/>
                    <a:pt x="172497" y="13780"/>
                    <a:pt x="209915" y="0"/>
                  </a:cubicBezTo>
                  <a:cubicBezTo>
                    <a:pt x="243878" y="152850"/>
                    <a:pt x="191427" y="230656"/>
                    <a:pt x="209915" y="309000"/>
                  </a:cubicBezTo>
                  <a:cubicBezTo>
                    <a:pt x="228403" y="387344"/>
                    <a:pt x="177477" y="564506"/>
                    <a:pt x="209915" y="643751"/>
                  </a:cubicBezTo>
                  <a:cubicBezTo>
                    <a:pt x="250360" y="640298"/>
                    <a:pt x="256532" y="646510"/>
                    <a:pt x="297385" y="643751"/>
                  </a:cubicBezTo>
                  <a:cubicBezTo>
                    <a:pt x="251055" y="728921"/>
                    <a:pt x="163310" y="767176"/>
                    <a:pt x="148693" y="818691"/>
                  </a:cubicBezTo>
                  <a:cubicBezTo>
                    <a:pt x="94899" y="763511"/>
                    <a:pt x="73106" y="693574"/>
                    <a:pt x="0" y="64375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Arrow: Down 42">
              <a:extLst>
                <a:ext uri="{FF2B5EF4-FFF2-40B4-BE49-F238E27FC236}">
                  <a16:creationId xmlns:a16="http://schemas.microsoft.com/office/drawing/2014/main" id="{829B0400-35BA-41BA-A7EE-20416BB8A6D0}"/>
                </a:ext>
              </a:extLst>
            </p:cNvPr>
            <p:cNvSpPr/>
            <p:nvPr/>
          </p:nvSpPr>
          <p:spPr>
            <a:xfrm rot="16044522">
              <a:off x="6627861" y="4790374"/>
              <a:ext cx="297385" cy="471393"/>
            </a:xfrm>
            <a:custGeom>
              <a:avLst/>
              <a:gdLst>
                <a:gd name="connsiteX0" fmla="*/ 0 w 297385"/>
                <a:gd name="connsiteY0" fmla="*/ 296453 h 471393"/>
                <a:gd name="connsiteX1" fmla="*/ 87470 w 297385"/>
                <a:gd name="connsiteY1" fmla="*/ 296453 h 471393"/>
                <a:gd name="connsiteX2" fmla="*/ 87470 w 297385"/>
                <a:gd name="connsiteY2" fmla="*/ 0 h 471393"/>
                <a:gd name="connsiteX3" fmla="*/ 209915 w 297385"/>
                <a:gd name="connsiteY3" fmla="*/ 0 h 471393"/>
                <a:gd name="connsiteX4" fmla="*/ 209915 w 297385"/>
                <a:gd name="connsiteY4" fmla="*/ 296453 h 471393"/>
                <a:gd name="connsiteX5" fmla="*/ 297385 w 297385"/>
                <a:gd name="connsiteY5" fmla="*/ 296453 h 471393"/>
                <a:gd name="connsiteX6" fmla="*/ 148693 w 297385"/>
                <a:gd name="connsiteY6" fmla="*/ 471393 h 471393"/>
                <a:gd name="connsiteX7" fmla="*/ 0 w 297385"/>
                <a:gd name="connsiteY7" fmla="*/ 296453 h 4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71393" fill="none" extrusionOk="0">
                  <a:moveTo>
                    <a:pt x="0" y="296453"/>
                  </a:moveTo>
                  <a:cubicBezTo>
                    <a:pt x="39232" y="294862"/>
                    <a:pt x="54352" y="298175"/>
                    <a:pt x="87470" y="296453"/>
                  </a:cubicBezTo>
                  <a:cubicBezTo>
                    <a:pt x="53613" y="208907"/>
                    <a:pt x="99545" y="83269"/>
                    <a:pt x="87470" y="0"/>
                  </a:cubicBezTo>
                  <a:cubicBezTo>
                    <a:pt x="124841" y="-4698"/>
                    <a:pt x="179691" y="2145"/>
                    <a:pt x="209915" y="0"/>
                  </a:cubicBezTo>
                  <a:cubicBezTo>
                    <a:pt x="239187" y="71269"/>
                    <a:pt x="191128" y="228044"/>
                    <a:pt x="209915" y="296453"/>
                  </a:cubicBezTo>
                  <a:cubicBezTo>
                    <a:pt x="231765" y="293334"/>
                    <a:pt x="256593" y="299234"/>
                    <a:pt x="297385" y="296453"/>
                  </a:cubicBezTo>
                  <a:cubicBezTo>
                    <a:pt x="280519" y="346634"/>
                    <a:pt x="178179" y="427597"/>
                    <a:pt x="148693" y="471393"/>
                  </a:cubicBezTo>
                  <a:cubicBezTo>
                    <a:pt x="63782" y="411734"/>
                    <a:pt x="67516" y="344831"/>
                    <a:pt x="0" y="296453"/>
                  </a:cubicBezTo>
                  <a:close/>
                </a:path>
                <a:path w="297385" h="471393" stroke="0" extrusionOk="0">
                  <a:moveTo>
                    <a:pt x="0" y="296453"/>
                  </a:moveTo>
                  <a:cubicBezTo>
                    <a:pt x="40663" y="293159"/>
                    <a:pt x="66619" y="304306"/>
                    <a:pt x="87470" y="296453"/>
                  </a:cubicBezTo>
                  <a:cubicBezTo>
                    <a:pt x="72944" y="210275"/>
                    <a:pt x="108029" y="95341"/>
                    <a:pt x="87470" y="0"/>
                  </a:cubicBezTo>
                  <a:cubicBezTo>
                    <a:pt x="126859" y="-2628"/>
                    <a:pt x="158410" y="9928"/>
                    <a:pt x="209915" y="0"/>
                  </a:cubicBezTo>
                  <a:cubicBezTo>
                    <a:pt x="225122" y="122925"/>
                    <a:pt x="197633" y="197530"/>
                    <a:pt x="209915" y="296453"/>
                  </a:cubicBezTo>
                  <a:cubicBezTo>
                    <a:pt x="233748" y="294397"/>
                    <a:pt x="268433" y="302477"/>
                    <a:pt x="297385" y="296453"/>
                  </a:cubicBezTo>
                  <a:cubicBezTo>
                    <a:pt x="274647" y="347861"/>
                    <a:pt x="190314" y="392825"/>
                    <a:pt x="148693" y="471393"/>
                  </a:cubicBezTo>
                  <a:cubicBezTo>
                    <a:pt x="59124" y="400493"/>
                    <a:pt x="79340" y="373642"/>
                    <a:pt x="0" y="29645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Arrow: Down 43">
              <a:extLst>
                <a:ext uri="{FF2B5EF4-FFF2-40B4-BE49-F238E27FC236}">
                  <a16:creationId xmlns:a16="http://schemas.microsoft.com/office/drawing/2014/main" id="{66CB6897-F267-4F71-BABF-27335435E872}"/>
                </a:ext>
              </a:extLst>
            </p:cNvPr>
            <p:cNvSpPr/>
            <p:nvPr/>
          </p:nvSpPr>
          <p:spPr>
            <a:xfrm>
              <a:off x="7346404" y="5341870"/>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Arrow: Down 44">
              <a:extLst>
                <a:ext uri="{FF2B5EF4-FFF2-40B4-BE49-F238E27FC236}">
                  <a16:creationId xmlns:a16="http://schemas.microsoft.com/office/drawing/2014/main" id="{1F355158-99AC-4C22-B934-B1D52529F818}"/>
                </a:ext>
              </a:extLst>
            </p:cNvPr>
            <p:cNvSpPr/>
            <p:nvPr/>
          </p:nvSpPr>
          <p:spPr>
            <a:xfrm rot="5400000">
              <a:off x="6583899" y="6001895"/>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Arrow: Down 45">
              <a:extLst>
                <a:ext uri="{FF2B5EF4-FFF2-40B4-BE49-F238E27FC236}">
                  <a16:creationId xmlns:a16="http://schemas.microsoft.com/office/drawing/2014/main" id="{36C97555-91E4-4A75-9143-3C5610B292EC}"/>
                </a:ext>
              </a:extLst>
            </p:cNvPr>
            <p:cNvSpPr/>
            <p:nvPr/>
          </p:nvSpPr>
          <p:spPr>
            <a:xfrm rot="3360604">
              <a:off x="6583496" y="5246826"/>
              <a:ext cx="297385" cy="740581"/>
            </a:xfrm>
            <a:custGeom>
              <a:avLst/>
              <a:gdLst>
                <a:gd name="connsiteX0" fmla="*/ 0 w 297385"/>
                <a:gd name="connsiteY0" fmla="*/ 565641 h 740581"/>
                <a:gd name="connsiteX1" fmla="*/ 87470 w 297385"/>
                <a:gd name="connsiteY1" fmla="*/ 565641 h 740581"/>
                <a:gd name="connsiteX2" fmla="*/ 87470 w 297385"/>
                <a:gd name="connsiteY2" fmla="*/ 0 h 740581"/>
                <a:gd name="connsiteX3" fmla="*/ 209915 w 297385"/>
                <a:gd name="connsiteY3" fmla="*/ 0 h 740581"/>
                <a:gd name="connsiteX4" fmla="*/ 209915 w 297385"/>
                <a:gd name="connsiteY4" fmla="*/ 565641 h 740581"/>
                <a:gd name="connsiteX5" fmla="*/ 297385 w 297385"/>
                <a:gd name="connsiteY5" fmla="*/ 565641 h 740581"/>
                <a:gd name="connsiteX6" fmla="*/ 148693 w 297385"/>
                <a:gd name="connsiteY6" fmla="*/ 740581 h 740581"/>
                <a:gd name="connsiteX7" fmla="*/ 0 w 297385"/>
                <a:gd name="connsiteY7" fmla="*/ 565641 h 74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740581" fill="none" extrusionOk="0">
                  <a:moveTo>
                    <a:pt x="0" y="565641"/>
                  </a:moveTo>
                  <a:cubicBezTo>
                    <a:pt x="39232" y="564050"/>
                    <a:pt x="54352" y="567363"/>
                    <a:pt x="87470" y="565641"/>
                  </a:cubicBezTo>
                  <a:cubicBezTo>
                    <a:pt x="23973" y="297259"/>
                    <a:pt x="113219" y="154693"/>
                    <a:pt x="87470" y="0"/>
                  </a:cubicBezTo>
                  <a:cubicBezTo>
                    <a:pt x="124841" y="-4698"/>
                    <a:pt x="179691" y="2145"/>
                    <a:pt x="209915" y="0"/>
                  </a:cubicBezTo>
                  <a:cubicBezTo>
                    <a:pt x="253775" y="153736"/>
                    <a:pt x="195950" y="373307"/>
                    <a:pt x="209915" y="565641"/>
                  </a:cubicBezTo>
                  <a:cubicBezTo>
                    <a:pt x="231765" y="562522"/>
                    <a:pt x="256593" y="568422"/>
                    <a:pt x="297385" y="565641"/>
                  </a:cubicBezTo>
                  <a:cubicBezTo>
                    <a:pt x="280519" y="615822"/>
                    <a:pt x="178179" y="696785"/>
                    <a:pt x="148693" y="740581"/>
                  </a:cubicBezTo>
                  <a:cubicBezTo>
                    <a:pt x="63782" y="680922"/>
                    <a:pt x="67516" y="614019"/>
                    <a:pt x="0" y="565641"/>
                  </a:cubicBezTo>
                  <a:close/>
                </a:path>
                <a:path w="297385" h="740581" stroke="0" extrusionOk="0">
                  <a:moveTo>
                    <a:pt x="0" y="565641"/>
                  </a:moveTo>
                  <a:cubicBezTo>
                    <a:pt x="40663" y="562347"/>
                    <a:pt x="66619" y="573494"/>
                    <a:pt x="87470" y="565641"/>
                  </a:cubicBezTo>
                  <a:cubicBezTo>
                    <a:pt x="73367" y="322711"/>
                    <a:pt x="134088" y="257359"/>
                    <a:pt x="87470" y="0"/>
                  </a:cubicBezTo>
                  <a:cubicBezTo>
                    <a:pt x="126859" y="-2628"/>
                    <a:pt x="158410" y="9928"/>
                    <a:pt x="209915" y="0"/>
                  </a:cubicBezTo>
                  <a:cubicBezTo>
                    <a:pt x="272346" y="197874"/>
                    <a:pt x="162747" y="313512"/>
                    <a:pt x="209915" y="565641"/>
                  </a:cubicBezTo>
                  <a:cubicBezTo>
                    <a:pt x="233748" y="563585"/>
                    <a:pt x="268433" y="571665"/>
                    <a:pt x="297385" y="565641"/>
                  </a:cubicBezTo>
                  <a:cubicBezTo>
                    <a:pt x="274647" y="617049"/>
                    <a:pt x="190314" y="662013"/>
                    <a:pt x="148693" y="740581"/>
                  </a:cubicBezTo>
                  <a:cubicBezTo>
                    <a:pt x="59124" y="669681"/>
                    <a:pt x="79340" y="642830"/>
                    <a:pt x="0" y="56564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Arrow: Down 46">
              <a:extLst>
                <a:ext uri="{FF2B5EF4-FFF2-40B4-BE49-F238E27FC236}">
                  <a16:creationId xmlns:a16="http://schemas.microsoft.com/office/drawing/2014/main" id="{684C990E-8609-4EFB-8973-9DCFC8DA55A8}"/>
                </a:ext>
              </a:extLst>
            </p:cNvPr>
            <p:cNvSpPr/>
            <p:nvPr/>
          </p:nvSpPr>
          <p:spPr>
            <a:xfrm rot="5935125">
              <a:off x="4978535" y="5608851"/>
              <a:ext cx="297385" cy="968717"/>
            </a:xfrm>
            <a:custGeom>
              <a:avLst/>
              <a:gdLst>
                <a:gd name="connsiteX0" fmla="*/ 0 w 297385"/>
                <a:gd name="connsiteY0" fmla="*/ 793777 h 968717"/>
                <a:gd name="connsiteX1" fmla="*/ 87470 w 297385"/>
                <a:gd name="connsiteY1" fmla="*/ 793777 h 968717"/>
                <a:gd name="connsiteX2" fmla="*/ 87470 w 297385"/>
                <a:gd name="connsiteY2" fmla="*/ 420702 h 968717"/>
                <a:gd name="connsiteX3" fmla="*/ 87470 w 297385"/>
                <a:gd name="connsiteY3" fmla="*/ 0 h 968717"/>
                <a:gd name="connsiteX4" fmla="*/ 209915 w 297385"/>
                <a:gd name="connsiteY4" fmla="*/ 0 h 968717"/>
                <a:gd name="connsiteX5" fmla="*/ 209915 w 297385"/>
                <a:gd name="connsiteY5" fmla="*/ 381013 h 968717"/>
                <a:gd name="connsiteX6" fmla="*/ 209915 w 297385"/>
                <a:gd name="connsiteY6" fmla="*/ 793777 h 968717"/>
                <a:gd name="connsiteX7" fmla="*/ 297385 w 297385"/>
                <a:gd name="connsiteY7" fmla="*/ 793777 h 968717"/>
                <a:gd name="connsiteX8" fmla="*/ 148693 w 297385"/>
                <a:gd name="connsiteY8" fmla="*/ 968717 h 968717"/>
                <a:gd name="connsiteX9" fmla="*/ 0 w 297385"/>
                <a:gd name="connsiteY9" fmla="*/ 793777 h 9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968717" fill="none" extrusionOk="0">
                  <a:moveTo>
                    <a:pt x="0" y="793777"/>
                  </a:moveTo>
                  <a:cubicBezTo>
                    <a:pt x="36003" y="783836"/>
                    <a:pt x="63872" y="795308"/>
                    <a:pt x="87470" y="793777"/>
                  </a:cubicBezTo>
                  <a:cubicBezTo>
                    <a:pt x="44956" y="645510"/>
                    <a:pt x="116763" y="604721"/>
                    <a:pt x="87470" y="420702"/>
                  </a:cubicBezTo>
                  <a:cubicBezTo>
                    <a:pt x="58177" y="236684"/>
                    <a:pt x="132282" y="121599"/>
                    <a:pt x="87470" y="0"/>
                  </a:cubicBezTo>
                  <a:cubicBezTo>
                    <a:pt x="117647" y="-3719"/>
                    <a:pt x="182577" y="2255"/>
                    <a:pt x="209915" y="0"/>
                  </a:cubicBezTo>
                  <a:cubicBezTo>
                    <a:pt x="222058" y="86110"/>
                    <a:pt x="165200" y="211124"/>
                    <a:pt x="209915" y="381013"/>
                  </a:cubicBezTo>
                  <a:cubicBezTo>
                    <a:pt x="254630" y="550902"/>
                    <a:pt x="206436" y="609145"/>
                    <a:pt x="209915" y="793777"/>
                  </a:cubicBezTo>
                  <a:cubicBezTo>
                    <a:pt x="238012" y="789750"/>
                    <a:pt x="255844" y="796523"/>
                    <a:pt x="297385" y="793777"/>
                  </a:cubicBezTo>
                  <a:cubicBezTo>
                    <a:pt x="252900" y="888392"/>
                    <a:pt x="210777" y="875941"/>
                    <a:pt x="148693" y="968717"/>
                  </a:cubicBezTo>
                  <a:cubicBezTo>
                    <a:pt x="88769" y="898264"/>
                    <a:pt x="62517" y="860322"/>
                    <a:pt x="0" y="793777"/>
                  </a:cubicBezTo>
                  <a:close/>
                </a:path>
                <a:path w="297385" h="968717" stroke="0" extrusionOk="0">
                  <a:moveTo>
                    <a:pt x="0" y="793777"/>
                  </a:moveTo>
                  <a:cubicBezTo>
                    <a:pt x="40663" y="790483"/>
                    <a:pt x="66619" y="801630"/>
                    <a:pt x="87470" y="793777"/>
                  </a:cubicBezTo>
                  <a:cubicBezTo>
                    <a:pt x="79752" y="634992"/>
                    <a:pt x="87874" y="580729"/>
                    <a:pt x="87470" y="396889"/>
                  </a:cubicBezTo>
                  <a:cubicBezTo>
                    <a:pt x="87066" y="213049"/>
                    <a:pt x="134532" y="104068"/>
                    <a:pt x="87470" y="0"/>
                  </a:cubicBezTo>
                  <a:cubicBezTo>
                    <a:pt x="125682" y="-1233"/>
                    <a:pt x="172497" y="13780"/>
                    <a:pt x="209915" y="0"/>
                  </a:cubicBezTo>
                  <a:cubicBezTo>
                    <a:pt x="238782" y="158834"/>
                    <a:pt x="189087" y="232857"/>
                    <a:pt x="209915" y="381013"/>
                  </a:cubicBezTo>
                  <a:cubicBezTo>
                    <a:pt x="230743" y="529169"/>
                    <a:pt x="167670" y="686315"/>
                    <a:pt x="209915" y="793777"/>
                  </a:cubicBezTo>
                  <a:cubicBezTo>
                    <a:pt x="250360" y="790324"/>
                    <a:pt x="256532" y="796536"/>
                    <a:pt x="297385" y="793777"/>
                  </a:cubicBezTo>
                  <a:cubicBezTo>
                    <a:pt x="251055" y="878947"/>
                    <a:pt x="163310" y="917202"/>
                    <a:pt x="148693" y="968717"/>
                  </a:cubicBezTo>
                  <a:cubicBezTo>
                    <a:pt x="94899" y="913537"/>
                    <a:pt x="73106" y="843600"/>
                    <a:pt x="0" y="79377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BBF6603-AD8E-4857-B28A-7A2B9CD2315E}"/>
              </a:ext>
            </a:extLst>
          </p:cNvPr>
          <p:cNvGrpSpPr/>
          <p:nvPr/>
        </p:nvGrpSpPr>
        <p:grpSpPr>
          <a:xfrm>
            <a:off x="986876" y="2276612"/>
            <a:ext cx="1291424" cy="1798888"/>
            <a:chOff x="1134061" y="1387801"/>
            <a:chExt cx="1291424" cy="1600897"/>
          </a:xfrm>
        </p:grpSpPr>
        <p:grpSp>
          <p:nvGrpSpPr>
            <p:cNvPr id="50" name="Group 49">
              <a:extLst>
                <a:ext uri="{FF2B5EF4-FFF2-40B4-BE49-F238E27FC236}">
                  <a16:creationId xmlns:a16="http://schemas.microsoft.com/office/drawing/2014/main" id="{DE33E35F-CBFE-4B31-9B97-A1344F8599BF}"/>
                </a:ext>
              </a:extLst>
            </p:cNvPr>
            <p:cNvGrpSpPr/>
            <p:nvPr/>
          </p:nvGrpSpPr>
          <p:grpSpPr>
            <a:xfrm>
              <a:off x="1134061" y="1387801"/>
              <a:ext cx="1291424" cy="838845"/>
              <a:chOff x="1134061" y="1387801"/>
              <a:chExt cx="1291424" cy="838845"/>
            </a:xfrm>
          </p:grpSpPr>
          <p:pic>
            <p:nvPicPr>
              <p:cNvPr id="17" name="Graphic 16" descr="Internet with solid fill">
                <a:extLst>
                  <a:ext uri="{FF2B5EF4-FFF2-40B4-BE49-F238E27FC236}">
                    <a16:creationId xmlns:a16="http://schemas.microsoft.com/office/drawing/2014/main" id="{D396E725-613D-4D61-AF6C-74B7525AD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4061" y="1387801"/>
                <a:ext cx="838845" cy="838845"/>
              </a:xfrm>
              <a:prstGeom prst="rect">
                <a:avLst/>
              </a:prstGeom>
            </p:spPr>
          </p:pic>
          <p:pic>
            <p:nvPicPr>
              <p:cNvPr id="19" name="Graphic 18" descr="Smart Phone with solid fill">
                <a:extLst>
                  <a:ext uri="{FF2B5EF4-FFF2-40B4-BE49-F238E27FC236}">
                    <a16:creationId xmlns:a16="http://schemas.microsoft.com/office/drawing/2014/main" id="{53BCA15C-4875-4F2F-8446-7CBCF77FCC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306" y="1578019"/>
                <a:ext cx="538179" cy="538179"/>
              </a:xfrm>
              <a:prstGeom prst="rect">
                <a:avLst/>
              </a:prstGeom>
            </p:spPr>
          </p:pic>
        </p:grpSp>
        <p:sp>
          <p:nvSpPr>
            <p:cNvPr id="49" name="Arrow: Down 48">
              <a:extLst>
                <a:ext uri="{FF2B5EF4-FFF2-40B4-BE49-F238E27FC236}">
                  <a16:creationId xmlns:a16="http://schemas.microsoft.com/office/drawing/2014/main" id="{871B4288-2709-445C-9C73-0FE8997E08A2}"/>
                </a:ext>
              </a:extLst>
            </p:cNvPr>
            <p:cNvSpPr/>
            <p:nvPr/>
          </p:nvSpPr>
          <p:spPr>
            <a:xfrm>
              <a:off x="1473573" y="2213911"/>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18769" y="540083"/>
                    <a:pt x="105645" y="547445"/>
                    <a:pt x="118854" y="537078"/>
                  </a:cubicBezTo>
                  <a:cubicBezTo>
                    <a:pt x="153916" y="375008"/>
                    <a:pt x="139851" y="267273"/>
                    <a:pt x="118854" y="0"/>
                  </a:cubicBezTo>
                  <a:cubicBezTo>
                    <a:pt x="185911" y="-5603"/>
                    <a:pt x="208718" y="-5285"/>
                    <a:pt x="285234" y="0"/>
                  </a:cubicBezTo>
                  <a:cubicBezTo>
                    <a:pt x="238244" y="257976"/>
                    <a:pt x="325855" y="320026"/>
                    <a:pt x="285234" y="537078"/>
                  </a:cubicBezTo>
                  <a:cubicBezTo>
                    <a:pt x="342100" y="537000"/>
                    <a:pt x="373595" y="528911"/>
                    <a:pt x="404088" y="537078"/>
                  </a:cubicBezTo>
                  <a:cubicBezTo>
                    <a:pt x="309353" y="651249"/>
                    <a:pt x="268849" y="670318"/>
                    <a:pt x="202044" y="774787"/>
                  </a:cubicBezTo>
                  <a:cubicBezTo>
                    <a:pt x="189426" y="740407"/>
                    <a:pt x="101311" y="621565"/>
                    <a:pt x="0" y="537078"/>
                  </a:cubicBezTo>
                  <a:close/>
                </a:path>
                <a:path w="404088" h="774787" stroke="0" extrusionOk="0">
                  <a:moveTo>
                    <a:pt x="0" y="537078"/>
                  </a:moveTo>
                  <a:cubicBezTo>
                    <a:pt x="49415" y="533649"/>
                    <a:pt x="104208" y="530473"/>
                    <a:pt x="118854" y="537078"/>
                  </a:cubicBezTo>
                  <a:cubicBezTo>
                    <a:pt x="80678" y="279910"/>
                    <a:pt x="139537" y="242289"/>
                    <a:pt x="118854" y="0"/>
                  </a:cubicBezTo>
                  <a:cubicBezTo>
                    <a:pt x="188788" y="-14087"/>
                    <a:pt x="207922" y="7100"/>
                    <a:pt x="285234" y="0"/>
                  </a:cubicBezTo>
                  <a:cubicBezTo>
                    <a:pt x="241436" y="153438"/>
                    <a:pt x="255692" y="352347"/>
                    <a:pt x="285234" y="537078"/>
                  </a:cubicBezTo>
                  <a:cubicBezTo>
                    <a:pt x="337659" y="538814"/>
                    <a:pt x="383912" y="538529"/>
                    <a:pt x="404088" y="537078"/>
                  </a:cubicBezTo>
                  <a:cubicBezTo>
                    <a:pt x="385851" y="582161"/>
                    <a:pt x="274519" y="707649"/>
                    <a:pt x="202044" y="774787"/>
                  </a:cubicBezTo>
                  <a:cubicBezTo>
                    <a:pt x="173605" y="706333"/>
                    <a:pt x="23855" y="566801"/>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grpSp>
        <p:nvGrpSpPr>
          <p:cNvPr id="36" name="Group 35">
            <a:extLst>
              <a:ext uri="{FF2B5EF4-FFF2-40B4-BE49-F238E27FC236}">
                <a16:creationId xmlns:a16="http://schemas.microsoft.com/office/drawing/2014/main" id="{11CFF920-C28D-46A9-9827-18091E02AC5F}"/>
              </a:ext>
            </a:extLst>
          </p:cNvPr>
          <p:cNvGrpSpPr/>
          <p:nvPr/>
        </p:nvGrpSpPr>
        <p:grpSpPr>
          <a:xfrm>
            <a:off x="3130765" y="2399692"/>
            <a:ext cx="964569" cy="1623850"/>
            <a:chOff x="3449858" y="1390740"/>
            <a:chExt cx="931184" cy="1662653"/>
          </a:xfrm>
        </p:grpSpPr>
        <p:pic>
          <p:nvPicPr>
            <p:cNvPr id="1032" name="Picture 8" descr="Command Line Icon - Free PNG &amp; SVG 1736259 - Noun Project">
              <a:extLst>
                <a:ext uri="{FF2B5EF4-FFF2-40B4-BE49-F238E27FC236}">
                  <a16:creationId xmlns:a16="http://schemas.microsoft.com/office/drawing/2014/main" id="{000EF1F7-77C9-4EBE-82F9-74C0A7885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858" y="1390740"/>
              <a:ext cx="931184" cy="931184"/>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Up-Down 47">
              <a:extLst>
                <a:ext uri="{FF2B5EF4-FFF2-40B4-BE49-F238E27FC236}">
                  <a16:creationId xmlns:a16="http://schemas.microsoft.com/office/drawing/2014/main" id="{92723DF9-745C-4FC5-AFC2-59DAF30DC85B}"/>
                </a:ext>
              </a:extLst>
            </p:cNvPr>
            <p:cNvSpPr/>
            <p:nvPr/>
          </p:nvSpPr>
          <p:spPr>
            <a:xfrm rot="1222568">
              <a:off x="3525095" y="2211575"/>
              <a:ext cx="188061" cy="841818"/>
            </a:xfrm>
            <a:prstGeom prst="upDownArrow">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BAE18F88-87C5-44B0-8701-B286063CD215}"/>
              </a:ext>
            </a:extLst>
          </p:cNvPr>
          <p:cNvSpPr txBox="1"/>
          <p:nvPr/>
        </p:nvSpPr>
        <p:spPr>
          <a:xfrm>
            <a:off x="883398" y="3121223"/>
            <a:ext cx="522900" cy="307777"/>
          </a:xfrm>
          <a:prstGeom prst="rect">
            <a:avLst/>
          </a:prstGeom>
          <a:noFill/>
        </p:spPr>
        <p:txBody>
          <a:bodyPr wrap="none" rtlCol="0">
            <a:spAutoFit/>
          </a:bodyPr>
          <a:lstStyle/>
          <a:p>
            <a:r>
              <a:rPr lang="en-US" sz="1400" b="1" dirty="0">
                <a:solidFill>
                  <a:srgbClr val="7030A0"/>
                </a:solidFill>
              </a:rPr>
              <a:t>User</a:t>
            </a:r>
            <a:endParaRPr lang="en-US" b="1" dirty="0">
              <a:solidFill>
                <a:srgbClr val="7030A0"/>
              </a:solidFill>
            </a:endParaRPr>
          </a:p>
        </p:txBody>
      </p:sp>
      <p:pic>
        <p:nvPicPr>
          <p:cNvPr id="14" name="Graphic 13" descr="Database with solid fill">
            <a:extLst>
              <a:ext uri="{FF2B5EF4-FFF2-40B4-BE49-F238E27FC236}">
                <a16:creationId xmlns:a16="http://schemas.microsoft.com/office/drawing/2014/main" id="{BA10F9B9-4996-418A-B553-17BC3C0BF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2101" y="5748239"/>
            <a:ext cx="968761" cy="840769"/>
          </a:xfrm>
          <a:prstGeom prst="rect">
            <a:avLst/>
          </a:prstGeom>
        </p:spPr>
      </p:pic>
      <p:sp>
        <p:nvSpPr>
          <p:cNvPr id="34" name="Arrow: Up-Down 33">
            <a:extLst>
              <a:ext uri="{FF2B5EF4-FFF2-40B4-BE49-F238E27FC236}">
                <a16:creationId xmlns:a16="http://schemas.microsoft.com/office/drawing/2014/main" id="{9BCD6208-127E-4F26-ABA9-F4E7CE7A71EF}"/>
              </a:ext>
            </a:extLst>
          </p:cNvPr>
          <p:cNvSpPr/>
          <p:nvPr/>
        </p:nvSpPr>
        <p:spPr>
          <a:xfrm>
            <a:off x="3051815" y="5101831"/>
            <a:ext cx="398253" cy="730594"/>
          </a:xfrm>
          <a:custGeom>
            <a:avLst/>
            <a:gdLst>
              <a:gd name="connsiteX0" fmla="*/ 0 w 398253"/>
              <a:gd name="connsiteY0" fmla="*/ 199127 h 730594"/>
              <a:gd name="connsiteX1" fmla="*/ 199127 w 398253"/>
              <a:gd name="connsiteY1" fmla="*/ 0 h 730594"/>
              <a:gd name="connsiteX2" fmla="*/ 398253 w 398253"/>
              <a:gd name="connsiteY2" fmla="*/ 199127 h 730594"/>
              <a:gd name="connsiteX3" fmla="*/ 258837 w 398253"/>
              <a:gd name="connsiteY3" fmla="*/ 199127 h 730594"/>
              <a:gd name="connsiteX4" fmla="*/ 258837 w 398253"/>
              <a:gd name="connsiteY4" fmla="*/ 531468 h 730594"/>
              <a:gd name="connsiteX5" fmla="*/ 398253 w 398253"/>
              <a:gd name="connsiteY5" fmla="*/ 531468 h 730594"/>
              <a:gd name="connsiteX6" fmla="*/ 199127 w 398253"/>
              <a:gd name="connsiteY6" fmla="*/ 730594 h 730594"/>
              <a:gd name="connsiteX7" fmla="*/ 0 w 398253"/>
              <a:gd name="connsiteY7" fmla="*/ 531468 h 730594"/>
              <a:gd name="connsiteX8" fmla="*/ 139416 w 398253"/>
              <a:gd name="connsiteY8" fmla="*/ 531468 h 730594"/>
              <a:gd name="connsiteX9" fmla="*/ 139416 w 398253"/>
              <a:gd name="connsiteY9" fmla="*/ 199127 h 730594"/>
              <a:gd name="connsiteX10" fmla="*/ 0 w 398253"/>
              <a:gd name="connsiteY10" fmla="*/ 199127 h 73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253" h="730594" extrusionOk="0">
                <a:moveTo>
                  <a:pt x="0" y="199127"/>
                </a:moveTo>
                <a:cubicBezTo>
                  <a:pt x="38883" y="146121"/>
                  <a:pt x="121588" y="68728"/>
                  <a:pt x="199127" y="0"/>
                </a:cubicBezTo>
                <a:cubicBezTo>
                  <a:pt x="252088" y="43754"/>
                  <a:pt x="322993" y="116359"/>
                  <a:pt x="398253" y="199127"/>
                </a:cubicBezTo>
                <a:cubicBezTo>
                  <a:pt x="357709" y="200100"/>
                  <a:pt x="328470" y="194758"/>
                  <a:pt x="258837" y="199127"/>
                </a:cubicBezTo>
                <a:cubicBezTo>
                  <a:pt x="256301" y="278355"/>
                  <a:pt x="245253" y="440761"/>
                  <a:pt x="258837" y="531468"/>
                </a:cubicBezTo>
                <a:cubicBezTo>
                  <a:pt x="308133" y="529535"/>
                  <a:pt x="343458" y="536262"/>
                  <a:pt x="398253" y="531468"/>
                </a:cubicBezTo>
                <a:cubicBezTo>
                  <a:pt x="293323" y="616567"/>
                  <a:pt x="248154" y="686197"/>
                  <a:pt x="199127" y="730594"/>
                </a:cubicBezTo>
                <a:cubicBezTo>
                  <a:pt x="109525" y="656225"/>
                  <a:pt x="68342" y="597988"/>
                  <a:pt x="0" y="531468"/>
                </a:cubicBezTo>
                <a:cubicBezTo>
                  <a:pt x="58997" y="532568"/>
                  <a:pt x="98181" y="537959"/>
                  <a:pt x="139416" y="531468"/>
                </a:cubicBezTo>
                <a:cubicBezTo>
                  <a:pt x="133585" y="434710"/>
                  <a:pt x="146741" y="274491"/>
                  <a:pt x="139416" y="199127"/>
                </a:cubicBezTo>
                <a:cubicBezTo>
                  <a:pt x="88492" y="198648"/>
                  <a:pt x="52580" y="199650"/>
                  <a:pt x="0" y="199127"/>
                </a:cubicBezTo>
                <a:close/>
              </a:path>
            </a:pathLst>
          </a:custGeom>
          <a:noFill/>
          <a:ln>
            <a:solidFill>
              <a:schemeClr val="tx1"/>
            </a:solidFill>
            <a:extLst>
              <a:ext uri="{C807C97D-BFC1-408E-A445-0C87EB9F89A2}">
                <ask:lineSketchStyleProps xmlns:ask="http://schemas.microsoft.com/office/drawing/2018/sketchyshapes" sd="1448806240">
                  <a:prstGeom prst="upDownArrow">
                    <a:avLst>
                      <a:gd name="adj1" fmla="val 29986"/>
                      <a:gd name="adj2" fmla="val 500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91E345A0-D825-4D61-95DC-C9469F481D14}"/>
              </a:ext>
            </a:extLst>
          </p:cNvPr>
          <p:cNvSpPr txBox="1"/>
          <p:nvPr/>
        </p:nvSpPr>
        <p:spPr>
          <a:xfrm>
            <a:off x="2552124" y="6487845"/>
            <a:ext cx="1267705" cy="223366"/>
          </a:xfrm>
          <a:prstGeom prst="rect">
            <a:avLst/>
          </a:prstGeom>
          <a:noFill/>
        </p:spPr>
        <p:txBody>
          <a:bodyPr wrap="none" rtlCol="0">
            <a:spAutoFit/>
          </a:bodyPr>
          <a:lstStyle/>
          <a:p>
            <a:r>
              <a:rPr lang="en-US" sz="1400" b="1" dirty="0">
                <a:solidFill>
                  <a:srgbClr val="7030A0"/>
                </a:solidFill>
              </a:rPr>
              <a:t>Database(SQLite)</a:t>
            </a:r>
            <a:endParaRPr lang="en-US" b="1" dirty="0">
              <a:solidFill>
                <a:srgbClr val="7030A0"/>
              </a:solidFill>
            </a:endParaRPr>
          </a:p>
        </p:txBody>
      </p:sp>
      <p:grpSp>
        <p:nvGrpSpPr>
          <p:cNvPr id="20" name="Group 19">
            <a:extLst>
              <a:ext uri="{FF2B5EF4-FFF2-40B4-BE49-F238E27FC236}">
                <a16:creationId xmlns:a16="http://schemas.microsoft.com/office/drawing/2014/main" id="{2849E99B-FA30-4773-9E18-EBE18511A484}"/>
              </a:ext>
            </a:extLst>
          </p:cNvPr>
          <p:cNvGrpSpPr/>
          <p:nvPr/>
        </p:nvGrpSpPr>
        <p:grpSpPr>
          <a:xfrm>
            <a:off x="4411075" y="5364792"/>
            <a:ext cx="885406" cy="1415155"/>
            <a:chOff x="5066310" y="3276434"/>
            <a:chExt cx="1361354" cy="1361354"/>
          </a:xfrm>
        </p:grpSpPr>
        <p:pic>
          <p:nvPicPr>
            <p:cNvPr id="15" name="Graphic 14" descr="Document with solid fill">
              <a:extLst>
                <a:ext uri="{FF2B5EF4-FFF2-40B4-BE49-F238E27FC236}">
                  <a16:creationId xmlns:a16="http://schemas.microsoft.com/office/drawing/2014/main" id="{1842662F-D417-4A6B-A997-67D1508504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1454" y="3726289"/>
              <a:ext cx="303378" cy="303378"/>
            </a:xfrm>
            <a:prstGeom prst="rect">
              <a:avLst/>
            </a:prstGeom>
          </p:spPr>
        </p:pic>
        <p:pic>
          <p:nvPicPr>
            <p:cNvPr id="1026" name="Picture 2" descr="Shared folder - Free files and folders icons">
              <a:extLst>
                <a:ext uri="{FF2B5EF4-FFF2-40B4-BE49-F238E27FC236}">
                  <a16:creationId xmlns:a16="http://schemas.microsoft.com/office/drawing/2014/main" id="{D0DD35A2-4174-4E56-A30E-4A9E2B657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6310" y="3276434"/>
              <a:ext cx="1361354" cy="136135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Document with solid fill">
              <a:extLst>
                <a:ext uri="{FF2B5EF4-FFF2-40B4-BE49-F238E27FC236}">
                  <a16:creationId xmlns:a16="http://schemas.microsoft.com/office/drawing/2014/main" id="{C128C4F2-9B49-49EC-83BF-90AF8EEC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29095" y="3731458"/>
              <a:ext cx="303378" cy="303378"/>
            </a:xfrm>
            <a:prstGeom prst="rect">
              <a:avLst/>
            </a:prstGeom>
          </p:spPr>
        </p:pic>
        <p:pic>
          <p:nvPicPr>
            <p:cNvPr id="22" name="Graphic 21" descr="Document with solid fill">
              <a:extLst>
                <a:ext uri="{FF2B5EF4-FFF2-40B4-BE49-F238E27FC236}">
                  <a16:creationId xmlns:a16="http://schemas.microsoft.com/office/drawing/2014/main" id="{2995CF86-B7DB-4E56-B50D-BE3A76CA4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7065" y="3715960"/>
              <a:ext cx="303378" cy="303378"/>
            </a:xfrm>
            <a:prstGeom prst="rect">
              <a:avLst/>
            </a:prstGeom>
          </p:spPr>
        </p:pic>
      </p:grpSp>
      <p:sp>
        <p:nvSpPr>
          <p:cNvPr id="38" name="Arrow: Down 37">
            <a:extLst>
              <a:ext uri="{FF2B5EF4-FFF2-40B4-BE49-F238E27FC236}">
                <a16:creationId xmlns:a16="http://schemas.microsoft.com/office/drawing/2014/main" id="{A9C6286E-4889-4672-9B5E-7564B2B66EE2}"/>
              </a:ext>
            </a:extLst>
          </p:cNvPr>
          <p:cNvSpPr/>
          <p:nvPr/>
        </p:nvSpPr>
        <p:spPr>
          <a:xfrm rot="18843594">
            <a:off x="3913438" y="4854485"/>
            <a:ext cx="359492" cy="1282245"/>
          </a:xfrm>
          <a:custGeom>
            <a:avLst/>
            <a:gdLst>
              <a:gd name="connsiteX0" fmla="*/ 0 w 359492"/>
              <a:gd name="connsiteY0" fmla="*/ 1070770 h 1282245"/>
              <a:gd name="connsiteX1" fmla="*/ 105737 w 359492"/>
              <a:gd name="connsiteY1" fmla="*/ 1070770 h 1282245"/>
              <a:gd name="connsiteX2" fmla="*/ 105737 w 359492"/>
              <a:gd name="connsiteY2" fmla="*/ 567508 h 1282245"/>
              <a:gd name="connsiteX3" fmla="*/ 105737 w 359492"/>
              <a:gd name="connsiteY3" fmla="*/ 0 h 1282245"/>
              <a:gd name="connsiteX4" fmla="*/ 253755 w 359492"/>
              <a:gd name="connsiteY4" fmla="*/ 0 h 1282245"/>
              <a:gd name="connsiteX5" fmla="*/ 253755 w 359492"/>
              <a:gd name="connsiteY5" fmla="*/ 513970 h 1282245"/>
              <a:gd name="connsiteX6" fmla="*/ 253755 w 359492"/>
              <a:gd name="connsiteY6" fmla="*/ 1070770 h 1282245"/>
              <a:gd name="connsiteX7" fmla="*/ 359492 w 359492"/>
              <a:gd name="connsiteY7" fmla="*/ 1070770 h 1282245"/>
              <a:gd name="connsiteX8" fmla="*/ 179746 w 359492"/>
              <a:gd name="connsiteY8" fmla="*/ 1282245 h 1282245"/>
              <a:gd name="connsiteX9" fmla="*/ 0 w 359492"/>
              <a:gd name="connsiteY9" fmla="*/ 1070770 h 128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492" h="1282245" fill="none" extrusionOk="0">
                <a:moveTo>
                  <a:pt x="0" y="1070770"/>
                </a:moveTo>
                <a:cubicBezTo>
                  <a:pt x="46861" y="1066705"/>
                  <a:pt x="55721" y="1077236"/>
                  <a:pt x="105737" y="1070770"/>
                </a:cubicBezTo>
                <a:cubicBezTo>
                  <a:pt x="78117" y="912546"/>
                  <a:pt x="146100" y="716462"/>
                  <a:pt x="105737" y="567508"/>
                </a:cubicBezTo>
                <a:cubicBezTo>
                  <a:pt x="65374" y="418554"/>
                  <a:pt x="114223" y="224306"/>
                  <a:pt x="105737" y="0"/>
                </a:cubicBezTo>
                <a:cubicBezTo>
                  <a:pt x="160285" y="-249"/>
                  <a:pt x="188362" y="7707"/>
                  <a:pt x="253755" y="0"/>
                </a:cubicBezTo>
                <a:cubicBezTo>
                  <a:pt x="291531" y="223987"/>
                  <a:pt x="218856" y="388026"/>
                  <a:pt x="253755" y="513970"/>
                </a:cubicBezTo>
                <a:cubicBezTo>
                  <a:pt x="288654" y="639914"/>
                  <a:pt x="230053" y="947626"/>
                  <a:pt x="253755" y="1070770"/>
                </a:cubicBezTo>
                <a:cubicBezTo>
                  <a:pt x="306088" y="1063310"/>
                  <a:pt x="334656" y="1081756"/>
                  <a:pt x="359492" y="1070770"/>
                </a:cubicBezTo>
                <a:cubicBezTo>
                  <a:pt x="307703" y="1160689"/>
                  <a:pt x="209321" y="1220136"/>
                  <a:pt x="179746" y="1282245"/>
                </a:cubicBezTo>
                <a:cubicBezTo>
                  <a:pt x="75930" y="1193065"/>
                  <a:pt x="64438" y="1130279"/>
                  <a:pt x="0" y="1070770"/>
                </a:cubicBezTo>
                <a:close/>
              </a:path>
              <a:path w="359492" h="1282245" stroke="0" extrusionOk="0">
                <a:moveTo>
                  <a:pt x="0" y="1070770"/>
                </a:moveTo>
                <a:cubicBezTo>
                  <a:pt x="43621" y="1058467"/>
                  <a:pt x="75780" y="1072482"/>
                  <a:pt x="105737" y="1070770"/>
                </a:cubicBezTo>
                <a:cubicBezTo>
                  <a:pt x="88495" y="909971"/>
                  <a:pt x="121535" y="659374"/>
                  <a:pt x="105737" y="535385"/>
                </a:cubicBezTo>
                <a:cubicBezTo>
                  <a:pt x="89939" y="411396"/>
                  <a:pt x="126304" y="177157"/>
                  <a:pt x="105737" y="0"/>
                </a:cubicBezTo>
                <a:cubicBezTo>
                  <a:pt x="152284" y="-3634"/>
                  <a:pt x="211200" y="16320"/>
                  <a:pt x="253755" y="0"/>
                </a:cubicBezTo>
                <a:cubicBezTo>
                  <a:pt x="267448" y="204058"/>
                  <a:pt x="224514" y="267974"/>
                  <a:pt x="253755" y="513970"/>
                </a:cubicBezTo>
                <a:cubicBezTo>
                  <a:pt x="282996" y="759966"/>
                  <a:pt x="192048" y="941667"/>
                  <a:pt x="253755" y="1070770"/>
                </a:cubicBezTo>
                <a:cubicBezTo>
                  <a:pt x="287731" y="1065813"/>
                  <a:pt x="312756" y="1075807"/>
                  <a:pt x="359492" y="1070770"/>
                </a:cubicBezTo>
                <a:cubicBezTo>
                  <a:pt x="294491" y="1168337"/>
                  <a:pt x="212774" y="1232847"/>
                  <a:pt x="179746" y="1282245"/>
                </a:cubicBezTo>
                <a:cubicBezTo>
                  <a:pt x="79606" y="1187251"/>
                  <a:pt x="49854" y="1102717"/>
                  <a:pt x="0" y="107077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D04C5A6-6438-48D9-801F-275A24632C8F}"/>
              </a:ext>
            </a:extLst>
          </p:cNvPr>
          <p:cNvSpPr txBox="1"/>
          <p:nvPr/>
        </p:nvSpPr>
        <p:spPr>
          <a:xfrm>
            <a:off x="4187180" y="6514815"/>
            <a:ext cx="1632242" cy="276999"/>
          </a:xfrm>
          <a:prstGeom prst="rect">
            <a:avLst/>
          </a:prstGeom>
          <a:noFill/>
        </p:spPr>
        <p:txBody>
          <a:bodyPr wrap="none" rtlCol="0">
            <a:spAutoFit/>
          </a:bodyPr>
          <a:lstStyle/>
          <a:p>
            <a:r>
              <a:rPr lang="en-US" sz="1200" b="1" dirty="0">
                <a:solidFill>
                  <a:srgbClr val="7030A0"/>
                </a:solidFill>
              </a:rPr>
              <a:t>Drop Location (*.Pcap)</a:t>
            </a:r>
            <a:endParaRPr lang="en-US" sz="1600" b="1" dirty="0">
              <a:solidFill>
                <a:srgbClr val="7030A0"/>
              </a:solidFill>
            </a:endParaRPr>
          </a:p>
        </p:txBody>
      </p:sp>
      <p:sp>
        <p:nvSpPr>
          <p:cNvPr id="58" name="TextBox 57">
            <a:extLst>
              <a:ext uri="{FF2B5EF4-FFF2-40B4-BE49-F238E27FC236}">
                <a16:creationId xmlns:a16="http://schemas.microsoft.com/office/drawing/2014/main" id="{22445553-D3D6-448D-8C90-7E2AAC03CEF9}"/>
              </a:ext>
            </a:extLst>
          </p:cNvPr>
          <p:cNvSpPr txBox="1"/>
          <p:nvPr/>
        </p:nvSpPr>
        <p:spPr>
          <a:xfrm>
            <a:off x="5564597" y="5530798"/>
            <a:ext cx="1435770" cy="492443"/>
          </a:xfrm>
          <a:prstGeom prst="rect">
            <a:avLst/>
          </a:prstGeom>
          <a:noFill/>
        </p:spPr>
        <p:txBody>
          <a:bodyPr wrap="square" rtlCol="0">
            <a:spAutoFit/>
          </a:bodyPr>
          <a:lstStyle/>
          <a:p>
            <a:r>
              <a:rPr lang="en-US" sz="1400" b="1" dirty="0">
                <a:solidFill>
                  <a:srgbClr val="7030A0"/>
                </a:solidFill>
              </a:rPr>
              <a:t>RabbitMQ </a:t>
            </a:r>
            <a:r>
              <a:rPr lang="en-US" sz="1100" b="1" dirty="0">
                <a:solidFill>
                  <a:srgbClr val="7030A0"/>
                </a:solidFill>
              </a:rPr>
              <a:t>(Message Broker)</a:t>
            </a:r>
            <a:endParaRPr lang="en-US" b="1" dirty="0">
              <a:solidFill>
                <a:srgbClr val="7030A0"/>
              </a:solidFill>
            </a:endParaRPr>
          </a:p>
        </p:txBody>
      </p:sp>
      <p:sp>
        <p:nvSpPr>
          <p:cNvPr id="59" name="Arrow: Down 58">
            <a:extLst>
              <a:ext uri="{FF2B5EF4-FFF2-40B4-BE49-F238E27FC236}">
                <a16:creationId xmlns:a16="http://schemas.microsoft.com/office/drawing/2014/main" id="{AF8E3233-8793-4B3D-8358-E3023D5DF14E}"/>
              </a:ext>
            </a:extLst>
          </p:cNvPr>
          <p:cNvSpPr/>
          <p:nvPr/>
        </p:nvSpPr>
        <p:spPr>
          <a:xfrm rot="15920152">
            <a:off x="5901147" y="5197843"/>
            <a:ext cx="359492" cy="2156624"/>
          </a:xfrm>
          <a:custGeom>
            <a:avLst/>
            <a:gdLst>
              <a:gd name="connsiteX0" fmla="*/ 0 w 359492"/>
              <a:gd name="connsiteY0" fmla="*/ 1945149 h 2156624"/>
              <a:gd name="connsiteX1" fmla="*/ 105737 w 359492"/>
              <a:gd name="connsiteY1" fmla="*/ 1945149 h 2156624"/>
              <a:gd name="connsiteX2" fmla="*/ 105737 w 359492"/>
              <a:gd name="connsiteY2" fmla="*/ 1497765 h 2156624"/>
              <a:gd name="connsiteX3" fmla="*/ 105737 w 359492"/>
              <a:gd name="connsiteY3" fmla="*/ 1030929 h 2156624"/>
              <a:gd name="connsiteX4" fmla="*/ 105737 w 359492"/>
              <a:gd name="connsiteY4" fmla="*/ 564093 h 2156624"/>
              <a:gd name="connsiteX5" fmla="*/ 105737 w 359492"/>
              <a:gd name="connsiteY5" fmla="*/ 0 h 2156624"/>
              <a:gd name="connsiteX6" fmla="*/ 253755 w 359492"/>
              <a:gd name="connsiteY6" fmla="*/ 0 h 2156624"/>
              <a:gd name="connsiteX7" fmla="*/ 253755 w 359492"/>
              <a:gd name="connsiteY7" fmla="*/ 427933 h 2156624"/>
              <a:gd name="connsiteX8" fmla="*/ 253755 w 359492"/>
              <a:gd name="connsiteY8" fmla="*/ 953123 h 2156624"/>
              <a:gd name="connsiteX9" fmla="*/ 253755 w 359492"/>
              <a:gd name="connsiteY9" fmla="*/ 1439410 h 2156624"/>
              <a:gd name="connsiteX10" fmla="*/ 253755 w 359492"/>
              <a:gd name="connsiteY10" fmla="*/ 1945149 h 2156624"/>
              <a:gd name="connsiteX11" fmla="*/ 359492 w 359492"/>
              <a:gd name="connsiteY11" fmla="*/ 1945149 h 2156624"/>
              <a:gd name="connsiteX12" fmla="*/ 179746 w 359492"/>
              <a:gd name="connsiteY12" fmla="*/ 2156624 h 2156624"/>
              <a:gd name="connsiteX13" fmla="*/ 0 w 359492"/>
              <a:gd name="connsiteY13" fmla="*/ 1945149 h 215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492" h="2156624" fill="none" extrusionOk="0">
                <a:moveTo>
                  <a:pt x="0" y="1945149"/>
                </a:moveTo>
                <a:cubicBezTo>
                  <a:pt x="28271" y="1933643"/>
                  <a:pt x="78618" y="1947145"/>
                  <a:pt x="105737" y="1945149"/>
                </a:cubicBezTo>
                <a:cubicBezTo>
                  <a:pt x="74030" y="1810553"/>
                  <a:pt x="134203" y="1695773"/>
                  <a:pt x="105737" y="1497765"/>
                </a:cubicBezTo>
                <a:cubicBezTo>
                  <a:pt x="77271" y="1299757"/>
                  <a:pt x="146030" y="1174164"/>
                  <a:pt x="105737" y="1030929"/>
                </a:cubicBezTo>
                <a:cubicBezTo>
                  <a:pt x="65444" y="887694"/>
                  <a:pt x="143303" y="674552"/>
                  <a:pt x="105737" y="564093"/>
                </a:cubicBezTo>
                <a:cubicBezTo>
                  <a:pt x="68171" y="453634"/>
                  <a:pt x="156296" y="248678"/>
                  <a:pt x="105737" y="0"/>
                </a:cubicBezTo>
                <a:cubicBezTo>
                  <a:pt x="151014" y="-3539"/>
                  <a:pt x="222251" y="6574"/>
                  <a:pt x="253755" y="0"/>
                </a:cubicBezTo>
                <a:cubicBezTo>
                  <a:pt x="297463" y="155298"/>
                  <a:pt x="224271" y="286164"/>
                  <a:pt x="253755" y="427933"/>
                </a:cubicBezTo>
                <a:cubicBezTo>
                  <a:pt x="283239" y="569702"/>
                  <a:pt x="231820" y="777125"/>
                  <a:pt x="253755" y="953123"/>
                </a:cubicBezTo>
                <a:cubicBezTo>
                  <a:pt x="275690" y="1129121"/>
                  <a:pt x="244553" y="1309991"/>
                  <a:pt x="253755" y="1439410"/>
                </a:cubicBezTo>
                <a:cubicBezTo>
                  <a:pt x="262957" y="1568829"/>
                  <a:pt x="216508" y="1755661"/>
                  <a:pt x="253755" y="1945149"/>
                </a:cubicBezTo>
                <a:cubicBezTo>
                  <a:pt x="305540" y="1934152"/>
                  <a:pt x="308143" y="1954394"/>
                  <a:pt x="359492" y="1945149"/>
                </a:cubicBezTo>
                <a:cubicBezTo>
                  <a:pt x="288000" y="2047544"/>
                  <a:pt x="240652" y="2081105"/>
                  <a:pt x="179746" y="2156624"/>
                </a:cubicBezTo>
                <a:cubicBezTo>
                  <a:pt x="94302" y="2103926"/>
                  <a:pt x="55605" y="2002987"/>
                  <a:pt x="0" y="1945149"/>
                </a:cubicBezTo>
                <a:close/>
              </a:path>
              <a:path w="359492" h="2156624" stroke="0" extrusionOk="0">
                <a:moveTo>
                  <a:pt x="0" y="1945149"/>
                </a:moveTo>
                <a:cubicBezTo>
                  <a:pt x="43621" y="1932846"/>
                  <a:pt x="75780" y="1946861"/>
                  <a:pt x="105737" y="1945149"/>
                </a:cubicBezTo>
                <a:cubicBezTo>
                  <a:pt x="96621" y="1773239"/>
                  <a:pt x="162402" y="1622392"/>
                  <a:pt x="105737" y="1458862"/>
                </a:cubicBezTo>
                <a:cubicBezTo>
                  <a:pt x="49072" y="1295332"/>
                  <a:pt x="165434" y="1088684"/>
                  <a:pt x="105737" y="933672"/>
                </a:cubicBezTo>
                <a:cubicBezTo>
                  <a:pt x="46040" y="778660"/>
                  <a:pt x="153237" y="704611"/>
                  <a:pt x="105737" y="486287"/>
                </a:cubicBezTo>
                <a:cubicBezTo>
                  <a:pt x="58237" y="267963"/>
                  <a:pt x="152267" y="117553"/>
                  <a:pt x="105737" y="0"/>
                </a:cubicBezTo>
                <a:cubicBezTo>
                  <a:pt x="137070" y="-4626"/>
                  <a:pt x="223482" y="14087"/>
                  <a:pt x="253755" y="0"/>
                </a:cubicBezTo>
                <a:cubicBezTo>
                  <a:pt x="301624" y="136548"/>
                  <a:pt x="242770" y="285439"/>
                  <a:pt x="253755" y="427933"/>
                </a:cubicBezTo>
                <a:cubicBezTo>
                  <a:pt x="264740" y="570427"/>
                  <a:pt x="239064" y="698032"/>
                  <a:pt x="253755" y="894769"/>
                </a:cubicBezTo>
                <a:cubicBezTo>
                  <a:pt x="268446" y="1091506"/>
                  <a:pt x="218147" y="1228240"/>
                  <a:pt x="253755" y="1342153"/>
                </a:cubicBezTo>
                <a:cubicBezTo>
                  <a:pt x="289363" y="1456066"/>
                  <a:pt x="252390" y="1778866"/>
                  <a:pt x="253755" y="1945149"/>
                </a:cubicBezTo>
                <a:cubicBezTo>
                  <a:pt x="292001" y="1944401"/>
                  <a:pt x="316375" y="1946896"/>
                  <a:pt x="359492" y="1945149"/>
                </a:cubicBezTo>
                <a:cubicBezTo>
                  <a:pt x="298878" y="2034233"/>
                  <a:pt x="222237" y="2104712"/>
                  <a:pt x="179746" y="2156624"/>
                </a:cubicBezTo>
                <a:cubicBezTo>
                  <a:pt x="111067" y="2096037"/>
                  <a:pt x="88828" y="2046156"/>
                  <a:pt x="0" y="194514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221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lstStyle/>
          <a:p>
            <a:pPr algn="ctr"/>
            <a:r>
              <a:rPr lang="en-US" b="1" dirty="0"/>
              <a:t>ArkThor Architect Flow Diagram</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07871"/>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D0901A1F-16DC-434C-B41D-0C7D3AD0E76F}"/>
              </a:ext>
            </a:extLst>
          </p:cNvPr>
          <p:cNvSpPr txBox="1"/>
          <p:nvPr/>
        </p:nvSpPr>
        <p:spPr>
          <a:xfrm>
            <a:off x="10981412" y="6473130"/>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graphicFrame>
        <p:nvGraphicFramePr>
          <p:cNvPr id="12" name="Table 7">
            <a:extLst>
              <a:ext uri="{FF2B5EF4-FFF2-40B4-BE49-F238E27FC236}">
                <a16:creationId xmlns:a16="http://schemas.microsoft.com/office/drawing/2014/main" id="{C87E2F8F-7E0E-4C2F-916E-D6CC552657D4}"/>
              </a:ext>
            </a:extLst>
          </p:cNvPr>
          <p:cNvGraphicFramePr>
            <a:graphicFrameLocks noGrp="1"/>
          </p:cNvGraphicFramePr>
          <p:nvPr/>
        </p:nvGraphicFramePr>
        <p:xfrm>
          <a:off x="5837519" y="4586733"/>
          <a:ext cx="550189" cy="1335307"/>
        </p:xfrm>
        <a:graphic>
          <a:graphicData uri="http://schemas.openxmlformats.org/drawingml/2006/table">
            <a:tbl>
              <a:tblPr firstRow="1" bandRow="1">
                <a:tableStyleId>{21E4AEA4-8DFA-4A89-87EB-49C32662AFE0}</a:tableStyleId>
              </a:tblPr>
              <a:tblGrid>
                <a:gridCol w="550189">
                  <a:extLst>
                    <a:ext uri="{9D8B030D-6E8A-4147-A177-3AD203B41FA5}">
                      <a16:colId xmlns:a16="http://schemas.microsoft.com/office/drawing/2014/main" val="1125249092"/>
                    </a:ext>
                  </a:extLst>
                </a:gridCol>
              </a:tblGrid>
              <a:tr h="214897">
                <a:tc>
                  <a:txBody>
                    <a:bodyPr/>
                    <a:lstStyle/>
                    <a:p>
                      <a:endParaRPr lang="en-US" sz="100" dirty="0"/>
                    </a:p>
                  </a:txBody>
                  <a:tcPr/>
                </a:tc>
                <a:extLst>
                  <a:ext uri="{0D108BD9-81ED-4DB2-BD59-A6C34878D82A}">
                    <a16:rowId xmlns:a16="http://schemas.microsoft.com/office/drawing/2014/main" val="3485815121"/>
                  </a:ext>
                </a:extLst>
              </a:tr>
              <a:tr h="260822">
                <a:tc>
                  <a:txBody>
                    <a:bodyPr/>
                    <a:lstStyle/>
                    <a:p>
                      <a:endParaRPr lang="en-US" sz="100" dirty="0"/>
                    </a:p>
                  </a:txBody>
                  <a:tcPr/>
                </a:tc>
                <a:extLst>
                  <a:ext uri="{0D108BD9-81ED-4DB2-BD59-A6C34878D82A}">
                    <a16:rowId xmlns:a16="http://schemas.microsoft.com/office/drawing/2014/main" val="918858315"/>
                  </a:ext>
                </a:extLst>
              </a:tr>
              <a:tr h="214897">
                <a:tc>
                  <a:txBody>
                    <a:bodyPr/>
                    <a:lstStyle/>
                    <a:p>
                      <a:endParaRPr lang="en-US" sz="100" dirty="0"/>
                    </a:p>
                  </a:txBody>
                  <a:tcPr/>
                </a:tc>
                <a:extLst>
                  <a:ext uri="{0D108BD9-81ED-4DB2-BD59-A6C34878D82A}">
                    <a16:rowId xmlns:a16="http://schemas.microsoft.com/office/drawing/2014/main" val="2754223395"/>
                  </a:ext>
                </a:extLst>
              </a:tr>
              <a:tr h="214897">
                <a:tc>
                  <a:txBody>
                    <a:bodyPr/>
                    <a:lstStyle/>
                    <a:p>
                      <a:endParaRPr lang="en-US" sz="100"/>
                    </a:p>
                  </a:txBody>
                  <a:tcPr/>
                </a:tc>
                <a:extLst>
                  <a:ext uri="{0D108BD9-81ED-4DB2-BD59-A6C34878D82A}">
                    <a16:rowId xmlns:a16="http://schemas.microsoft.com/office/drawing/2014/main" val="749233844"/>
                  </a:ext>
                </a:extLst>
              </a:tr>
              <a:tr h="214897">
                <a:tc>
                  <a:txBody>
                    <a:bodyPr/>
                    <a:lstStyle/>
                    <a:p>
                      <a:endParaRPr lang="en-US" sz="100" dirty="0"/>
                    </a:p>
                  </a:txBody>
                  <a:tcPr/>
                </a:tc>
                <a:extLst>
                  <a:ext uri="{0D108BD9-81ED-4DB2-BD59-A6C34878D82A}">
                    <a16:rowId xmlns:a16="http://schemas.microsoft.com/office/drawing/2014/main" val="335578583"/>
                  </a:ext>
                </a:extLst>
              </a:tr>
              <a:tr h="214897">
                <a:tc>
                  <a:txBody>
                    <a:bodyPr/>
                    <a:lstStyle/>
                    <a:p>
                      <a:endParaRPr lang="en-US" sz="100" dirty="0"/>
                    </a:p>
                  </a:txBody>
                  <a:tcPr/>
                </a:tc>
                <a:extLst>
                  <a:ext uri="{0D108BD9-81ED-4DB2-BD59-A6C34878D82A}">
                    <a16:rowId xmlns:a16="http://schemas.microsoft.com/office/drawing/2014/main" val="2147286836"/>
                  </a:ext>
                </a:extLst>
              </a:tr>
            </a:tbl>
          </a:graphicData>
        </a:graphic>
      </p:graphicFrame>
      <p:grpSp>
        <p:nvGrpSpPr>
          <p:cNvPr id="24" name="Group 23">
            <a:extLst>
              <a:ext uri="{FF2B5EF4-FFF2-40B4-BE49-F238E27FC236}">
                <a16:creationId xmlns:a16="http://schemas.microsoft.com/office/drawing/2014/main" id="{D50D2CA4-43A5-46D4-94ED-969CE322C416}"/>
              </a:ext>
            </a:extLst>
          </p:cNvPr>
          <p:cNvGrpSpPr/>
          <p:nvPr/>
        </p:nvGrpSpPr>
        <p:grpSpPr>
          <a:xfrm>
            <a:off x="919438" y="4079553"/>
            <a:ext cx="2774067" cy="1038386"/>
            <a:chOff x="1046265" y="3060915"/>
            <a:chExt cx="2774067" cy="1038386"/>
          </a:xfrm>
        </p:grpSpPr>
        <p:sp>
          <p:nvSpPr>
            <p:cNvPr id="5" name="Rectangle 4">
              <a:extLst>
                <a:ext uri="{FF2B5EF4-FFF2-40B4-BE49-F238E27FC236}">
                  <a16:creationId xmlns:a16="http://schemas.microsoft.com/office/drawing/2014/main" id="{2D075379-7B3A-4624-9506-7ED48C3999DF}"/>
                </a:ext>
              </a:extLst>
            </p:cNvPr>
            <p:cNvSpPr/>
            <p:nvPr/>
          </p:nvSpPr>
          <p:spPr>
            <a:xfrm>
              <a:off x="1046265" y="3060915"/>
              <a:ext cx="999641" cy="984137"/>
            </a:xfrm>
            <a:custGeom>
              <a:avLst/>
              <a:gdLst>
                <a:gd name="connsiteX0" fmla="*/ 0 w 999641"/>
                <a:gd name="connsiteY0" fmla="*/ 0 h 984137"/>
                <a:gd name="connsiteX1" fmla="*/ 999641 w 999641"/>
                <a:gd name="connsiteY1" fmla="*/ 0 h 984137"/>
                <a:gd name="connsiteX2" fmla="*/ 999641 w 999641"/>
                <a:gd name="connsiteY2" fmla="*/ 984137 h 984137"/>
                <a:gd name="connsiteX3" fmla="*/ 0 w 999641"/>
                <a:gd name="connsiteY3" fmla="*/ 984137 h 984137"/>
                <a:gd name="connsiteX4" fmla="*/ 0 w 999641"/>
                <a:gd name="connsiteY4" fmla="*/ 0 h 984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641" h="984137" fill="none" extrusionOk="0">
                  <a:moveTo>
                    <a:pt x="0" y="0"/>
                  </a:moveTo>
                  <a:cubicBezTo>
                    <a:pt x="274456" y="26521"/>
                    <a:pt x="622521" y="-16392"/>
                    <a:pt x="999641" y="0"/>
                  </a:cubicBezTo>
                  <a:cubicBezTo>
                    <a:pt x="918243" y="159207"/>
                    <a:pt x="998938" y="804604"/>
                    <a:pt x="999641" y="984137"/>
                  </a:cubicBezTo>
                  <a:cubicBezTo>
                    <a:pt x="667219" y="1052806"/>
                    <a:pt x="353021" y="971695"/>
                    <a:pt x="0" y="984137"/>
                  </a:cubicBezTo>
                  <a:cubicBezTo>
                    <a:pt x="49069" y="569235"/>
                    <a:pt x="23469" y="290508"/>
                    <a:pt x="0" y="0"/>
                  </a:cubicBezTo>
                  <a:close/>
                </a:path>
                <a:path w="999641" h="984137" stroke="0" extrusionOk="0">
                  <a:moveTo>
                    <a:pt x="0" y="0"/>
                  </a:moveTo>
                  <a:cubicBezTo>
                    <a:pt x="433412" y="20116"/>
                    <a:pt x="625162" y="-56756"/>
                    <a:pt x="999641" y="0"/>
                  </a:cubicBezTo>
                  <a:cubicBezTo>
                    <a:pt x="918462" y="417820"/>
                    <a:pt x="916971" y="708434"/>
                    <a:pt x="999641" y="984137"/>
                  </a:cubicBezTo>
                  <a:cubicBezTo>
                    <a:pt x="617382" y="931491"/>
                    <a:pt x="198174" y="973325"/>
                    <a:pt x="0" y="984137"/>
                  </a:cubicBezTo>
                  <a:cubicBezTo>
                    <a:pt x="-72990" y="669455"/>
                    <a:pt x="-82829" y="106096"/>
                    <a:pt x="0" y="0"/>
                  </a:cubicBezTo>
                  <a:close/>
                </a:path>
              </a:pathLst>
            </a:custGeom>
            <a:ln w="38100">
              <a:extLst>
                <a:ext uri="{C807C97D-BFC1-408E-A445-0C87EB9F89A2}">
                  <ask:lineSketchStyleProps xmlns:ask="http://schemas.microsoft.com/office/drawing/2018/sketchyshapes" sd="3687325633">
                    <a:prstGeom prst="rect">
                      <a:avLst/>
                    </a:prstGeom>
                    <ask:type>
                      <ask:lineSketchCurved/>
                    </ask:type>
                  </ask:lineSketchStyleProps>
                </a:ext>
              </a:extLst>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UI/</a:t>
              </a:r>
            </a:p>
            <a:p>
              <a:pPr algn="ctr"/>
              <a:r>
                <a:rPr lang="en-US" sz="1400" dirty="0"/>
                <a:t>Dashboard</a:t>
              </a:r>
            </a:p>
          </p:txBody>
        </p:sp>
        <p:sp>
          <p:nvSpPr>
            <p:cNvPr id="8" name="Flowchart: Alternate Process 7">
              <a:extLst>
                <a:ext uri="{FF2B5EF4-FFF2-40B4-BE49-F238E27FC236}">
                  <a16:creationId xmlns:a16="http://schemas.microsoft.com/office/drawing/2014/main" id="{B2D82DDF-423F-4108-8B4C-DF150451C3CA}"/>
                </a:ext>
              </a:extLst>
            </p:cNvPr>
            <p:cNvSpPr/>
            <p:nvPr/>
          </p:nvSpPr>
          <p:spPr>
            <a:xfrm>
              <a:off x="2820692" y="3060915"/>
              <a:ext cx="999640" cy="1038386"/>
            </a:xfrm>
            <a:custGeom>
              <a:avLst/>
              <a:gdLst>
                <a:gd name="connsiteX0" fmla="*/ 0 w 999640"/>
                <a:gd name="connsiteY0" fmla="*/ 166607 h 1038386"/>
                <a:gd name="connsiteX1" fmla="*/ 166607 w 999640"/>
                <a:gd name="connsiteY1" fmla="*/ 0 h 1038386"/>
                <a:gd name="connsiteX2" fmla="*/ 833033 w 999640"/>
                <a:gd name="connsiteY2" fmla="*/ 0 h 1038386"/>
                <a:gd name="connsiteX3" fmla="*/ 999640 w 999640"/>
                <a:gd name="connsiteY3" fmla="*/ 166607 h 1038386"/>
                <a:gd name="connsiteX4" fmla="*/ 999640 w 999640"/>
                <a:gd name="connsiteY4" fmla="*/ 526245 h 1038386"/>
                <a:gd name="connsiteX5" fmla="*/ 999640 w 999640"/>
                <a:gd name="connsiteY5" fmla="*/ 871779 h 1038386"/>
                <a:gd name="connsiteX6" fmla="*/ 833033 w 999640"/>
                <a:gd name="connsiteY6" fmla="*/ 1038386 h 1038386"/>
                <a:gd name="connsiteX7" fmla="*/ 166607 w 999640"/>
                <a:gd name="connsiteY7" fmla="*/ 1038386 h 1038386"/>
                <a:gd name="connsiteX8" fmla="*/ 0 w 999640"/>
                <a:gd name="connsiteY8" fmla="*/ 871779 h 1038386"/>
                <a:gd name="connsiteX9" fmla="*/ 0 w 999640"/>
                <a:gd name="connsiteY9" fmla="*/ 512141 h 1038386"/>
                <a:gd name="connsiteX10" fmla="*/ 0 w 999640"/>
                <a:gd name="connsiteY10" fmla="*/ 166607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9640" h="1038386" fill="none" extrusionOk="0">
                  <a:moveTo>
                    <a:pt x="0" y="166607"/>
                  </a:moveTo>
                  <a:cubicBezTo>
                    <a:pt x="-9365" y="94192"/>
                    <a:pt x="86963" y="-2421"/>
                    <a:pt x="166607" y="0"/>
                  </a:cubicBezTo>
                  <a:cubicBezTo>
                    <a:pt x="372789" y="-30816"/>
                    <a:pt x="656194" y="30797"/>
                    <a:pt x="833033" y="0"/>
                  </a:cubicBezTo>
                  <a:cubicBezTo>
                    <a:pt x="929959" y="14759"/>
                    <a:pt x="1006947" y="90256"/>
                    <a:pt x="999640" y="166607"/>
                  </a:cubicBezTo>
                  <a:cubicBezTo>
                    <a:pt x="989947" y="312927"/>
                    <a:pt x="996432" y="445499"/>
                    <a:pt x="999640" y="526245"/>
                  </a:cubicBezTo>
                  <a:cubicBezTo>
                    <a:pt x="1002848" y="606991"/>
                    <a:pt x="1008589" y="705273"/>
                    <a:pt x="999640" y="871779"/>
                  </a:cubicBezTo>
                  <a:cubicBezTo>
                    <a:pt x="990355" y="979908"/>
                    <a:pt x="903108" y="1041595"/>
                    <a:pt x="833033" y="1038386"/>
                  </a:cubicBezTo>
                  <a:cubicBezTo>
                    <a:pt x="525201" y="1024698"/>
                    <a:pt x="391020" y="1053657"/>
                    <a:pt x="166607" y="1038386"/>
                  </a:cubicBezTo>
                  <a:cubicBezTo>
                    <a:pt x="81525" y="1040213"/>
                    <a:pt x="5594" y="952098"/>
                    <a:pt x="0" y="871779"/>
                  </a:cubicBezTo>
                  <a:cubicBezTo>
                    <a:pt x="15057" y="759394"/>
                    <a:pt x="-6239" y="587612"/>
                    <a:pt x="0" y="512141"/>
                  </a:cubicBezTo>
                  <a:cubicBezTo>
                    <a:pt x="6239" y="436670"/>
                    <a:pt x="-3222" y="329278"/>
                    <a:pt x="0" y="166607"/>
                  </a:cubicBezTo>
                  <a:close/>
                </a:path>
                <a:path w="999640" h="1038386" stroke="0" extrusionOk="0">
                  <a:moveTo>
                    <a:pt x="0" y="166607"/>
                  </a:moveTo>
                  <a:cubicBezTo>
                    <a:pt x="5808" y="79871"/>
                    <a:pt x="64345" y="17516"/>
                    <a:pt x="166607" y="0"/>
                  </a:cubicBezTo>
                  <a:cubicBezTo>
                    <a:pt x="388975" y="24060"/>
                    <a:pt x="596985" y="-14461"/>
                    <a:pt x="833033" y="0"/>
                  </a:cubicBezTo>
                  <a:cubicBezTo>
                    <a:pt x="923187" y="2640"/>
                    <a:pt x="996782" y="77286"/>
                    <a:pt x="999640" y="166607"/>
                  </a:cubicBezTo>
                  <a:cubicBezTo>
                    <a:pt x="1005456" y="282786"/>
                    <a:pt x="1017065" y="382216"/>
                    <a:pt x="999640" y="526245"/>
                  </a:cubicBezTo>
                  <a:cubicBezTo>
                    <a:pt x="982215" y="670274"/>
                    <a:pt x="1008507" y="730790"/>
                    <a:pt x="999640" y="871779"/>
                  </a:cubicBezTo>
                  <a:cubicBezTo>
                    <a:pt x="999082" y="968867"/>
                    <a:pt x="937303" y="1046930"/>
                    <a:pt x="833033" y="1038386"/>
                  </a:cubicBezTo>
                  <a:cubicBezTo>
                    <a:pt x="518119" y="1042595"/>
                    <a:pt x="394503" y="1047394"/>
                    <a:pt x="166607" y="1038386"/>
                  </a:cubicBezTo>
                  <a:cubicBezTo>
                    <a:pt x="61426" y="1053398"/>
                    <a:pt x="-11170" y="953028"/>
                    <a:pt x="0" y="871779"/>
                  </a:cubicBezTo>
                  <a:cubicBezTo>
                    <a:pt x="-1306" y="711020"/>
                    <a:pt x="-11671" y="696652"/>
                    <a:pt x="0" y="540348"/>
                  </a:cubicBezTo>
                  <a:cubicBezTo>
                    <a:pt x="11671" y="384044"/>
                    <a:pt x="-10991" y="294508"/>
                    <a:pt x="0" y="166607"/>
                  </a:cubicBezTo>
                  <a:close/>
                </a:path>
              </a:pathLst>
            </a:custGeom>
            <a:ln w="38100">
              <a:extLst>
                <a:ext uri="{C807C97D-BFC1-408E-A445-0C87EB9F89A2}">
                  <ask:lineSketchStyleProps xmlns:ask="http://schemas.microsoft.com/office/drawing/2018/sketchyshapes" sd="3466578427">
                    <a:prstGeom prst="flowChartAlternateProcess">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APIs</a:t>
              </a:r>
            </a:p>
          </p:txBody>
        </p:sp>
        <p:sp>
          <p:nvSpPr>
            <p:cNvPr id="33" name="Arrow: Down 32">
              <a:extLst>
                <a:ext uri="{FF2B5EF4-FFF2-40B4-BE49-F238E27FC236}">
                  <a16:creationId xmlns:a16="http://schemas.microsoft.com/office/drawing/2014/main" id="{11AAD31A-5C78-4B19-A1D9-5F09E556917A}"/>
                </a:ext>
              </a:extLst>
            </p:cNvPr>
            <p:cNvSpPr/>
            <p:nvPr/>
          </p:nvSpPr>
          <p:spPr>
            <a:xfrm rot="16200000">
              <a:off x="2231256" y="3367633"/>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vert="vert" rtlCol="0" anchor="ctr"/>
            <a:lstStyle/>
            <a:p>
              <a:pPr algn="ctr"/>
              <a:endParaRPr lang="en-US" dirty="0"/>
            </a:p>
          </p:txBody>
        </p:sp>
        <p:sp>
          <p:nvSpPr>
            <p:cNvPr id="35" name="Arrow: Down 34">
              <a:extLst>
                <a:ext uri="{FF2B5EF4-FFF2-40B4-BE49-F238E27FC236}">
                  <a16:creationId xmlns:a16="http://schemas.microsoft.com/office/drawing/2014/main" id="{74DDA837-F700-4E54-B1F5-382A0882A65A}"/>
                </a:ext>
              </a:extLst>
            </p:cNvPr>
            <p:cNvSpPr/>
            <p:nvPr/>
          </p:nvSpPr>
          <p:spPr>
            <a:xfrm rot="5400000">
              <a:off x="2223440" y="2919556"/>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58393" y="532779"/>
                    <a:pt x="84452" y="544378"/>
                    <a:pt x="118854" y="537078"/>
                  </a:cubicBezTo>
                  <a:cubicBezTo>
                    <a:pt x="89300" y="419126"/>
                    <a:pt x="162819" y="143074"/>
                    <a:pt x="118854" y="0"/>
                  </a:cubicBezTo>
                  <a:cubicBezTo>
                    <a:pt x="192343" y="-13536"/>
                    <a:pt x="202305" y="15620"/>
                    <a:pt x="285234" y="0"/>
                  </a:cubicBezTo>
                  <a:cubicBezTo>
                    <a:pt x="299294" y="266670"/>
                    <a:pt x="234840" y="395222"/>
                    <a:pt x="285234" y="537078"/>
                  </a:cubicBezTo>
                  <a:cubicBezTo>
                    <a:pt x="332844" y="529834"/>
                    <a:pt x="350155" y="545531"/>
                    <a:pt x="404088" y="537078"/>
                  </a:cubicBezTo>
                  <a:cubicBezTo>
                    <a:pt x="306464" y="655226"/>
                    <a:pt x="258191" y="662227"/>
                    <a:pt x="202044" y="774787"/>
                  </a:cubicBezTo>
                  <a:cubicBezTo>
                    <a:pt x="104703" y="713232"/>
                    <a:pt x="118088" y="624610"/>
                    <a:pt x="0" y="537078"/>
                  </a:cubicBezTo>
                  <a:close/>
                </a:path>
                <a:path w="404088" h="774787" stroke="0" extrusionOk="0">
                  <a:moveTo>
                    <a:pt x="0" y="537078"/>
                  </a:moveTo>
                  <a:cubicBezTo>
                    <a:pt x="45488" y="533338"/>
                    <a:pt x="66317" y="538706"/>
                    <a:pt x="118854" y="537078"/>
                  </a:cubicBezTo>
                  <a:cubicBezTo>
                    <a:pt x="58976" y="404612"/>
                    <a:pt x="170825" y="247734"/>
                    <a:pt x="118854" y="0"/>
                  </a:cubicBezTo>
                  <a:cubicBezTo>
                    <a:pt x="156982" y="-16758"/>
                    <a:pt x="235273" y="9509"/>
                    <a:pt x="285234" y="0"/>
                  </a:cubicBezTo>
                  <a:cubicBezTo>
                    <a:pt x="291635" y="251679"/>
                    <a:pt x="262437" y="356532"/>
                    <a:pt x="285234" y="537078"/>
                  </a:cubicBezTo>
                  <a:cubicBezTo>
                    <a:pt x="335514" y="524026"/>
                    <a:pt x="372244" y="544581"/>
                    <a:pt x="404088" y="537078"/>
                  </a:cubicBezTo>
                  <a:cubicBezTo>
                    <a:pt x="359051" y="606174"/>
                    <a:pt x="260716" y="699019"/>
                    <a:pt x="202044" y="774787"/>
                  </a:cubicBezTo>
                  <a:cubicBezTo>
                    <a:pt x="115393" y="701393"/>
                    <a:pt x="109570" y="608336"/>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 name="Arrow: Down 38">
            <a:extLst>
              <a:ext uri="{FF2B5EF4-FFF2-40B4-BE49-F238E27FC236}">
                <a16:creationId xmlns:a16="http://schemas.microsoft.com/office/drawing/2014/main" id="{8B2B66B6-440B-4BA9-98AA-1D2BEB99B404}"/>
              </a:ext>
            </a:extLst>
          </p:cNvPr>
          <p:cNvSpPr/>
          <p:nvPr/>
        </p:nvSpPr>
        <p:spPr>
          <a:xfrm rot="16200000">
            <a:off x="4590382" y="3649022"/>
            <a:ext cx="330369" cy="2132051"/>
          </a:xfrm>
          <a:custGeom>
            <a:avLst/>
            <a:gdLst>
              <a:gd name="connsiteX0" fmla="*/ 0 w 330369"/>
              <a:gd name="connsiteY0" fmla="*/ 1937708 h 2132051"/>
              <a:gd name="connsiteX1" fmla="*/ 97171 w 330369"/>
              <a:gd name="connsiteY1" fmla="*/ 1937708 h 2132051"/>
              <a:gd name="connsiteX2" fmla="*/ 97171 w 330369"/>
              <a:gd name="connsiteY2" fmla="*/ 1492035 h 2132051"/>
              <a:gd name="connsiteX3" fmla="*/ 97171 w 330369"/>
              <a:gd name="connsiteY3" fmla="*/ 1026985 h 2132051"/>
              <a:gd name="connsiteX4" fmla="*/ 97171 w 330369"/>
              <a:gd name="connsiteY4" fmla="*/ 561935 h 2132051"/>
              <a:gd name="connsiteX5" fmla="*/ 97171 w 330369"/>
              <a:gd name="connsiteY5" fmla="*/ 0 h 2132051"/>
              <a:gd name="connsiteX6" fmla="*/ 233198 w 330369"/>
              <a:gd name="connsiteY6" fmla="*/ 0 h 2132051"/>
              <a:gd name="connsiteX7" fmla="*/ 233198 w 330369"/>
              <a:gd name="connsiteY7" fmla="*/ 426296 h 2132051"/>
              <a:gd name="connsiteX8" fmla="*/ 233198 w 330369"/>
              <a:gd name="connsiteY8" fmla="*/ 949477 h 2132051"/>
              <a:gd name="connsiteX9" fmla="*/ 233198 w 330369"/>
              <a:gd name="connsiteY9" fmla="*/ 1433904 h 2132051"/>
              <a:gd name="connsiteX10" fmla="*/ 233198 w 330369"/>
              <a:gd name="connsiteY10" fmla="*/ 1937708 h 2132051"/>
              <a:gd name="connsiteX11" fmla="*/ 330369 w 330369"/>
              <a:gd name="connsiteY11" fmla="*/ 1937708 h 2132051"/>
              <a:gd name="connsiteX12" fmla="*/ 165185 w 330369"/>
              <a:gd name="connsiteY12" fmla="*/ 2132051 h 2132051"/>
              <a:gd name="connsiteX13" fmla="*/ 0 w 330369"/>
              <a:gd name="connsiteY13" fmla="*/ 1937708 h 213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369" h="2132051" fill="none" extrusionOk="0">
                <a:moveTo>
                  <a:pt x="0" y="1937708"/>
                </a:moveTo>
                <a:cubicBezTo>
                  <a:pt x="43085" y="1933147"/>
                  <a:pt x="73143" y="1940269"/>
                  <a:pt x="97171" y="1937708"/>
                </a:cubicBezTo>
                <a:cubicBezTo>
                  <a:pt x="70363" y="1838247"/>
                  <a:pt x="108683" y="1619573"/>
                  <a:pt x="97171" y="1492035"/>
                </a:cubicBezTo>
                <a:cubicBezTo>
                  <a:pt x="85659" y="1364497"/>
                  <a:pt x="101586" y="1180111"/>
                  <a:pt x="97171" y="1026985"/>
                </a:cubicBezTo>
                <a:cubicBezTo>
                  <a:pt x="92756" y="873859"/>
                  <a:pt x="118142" y="711748"/>
                  <a:pt x="97171" y="561935"/>
                </a:cubicBezTo>
                <a:cubicBezTo>
                  <a:pt x="76200" y="412122"/>
                  <a:pt x="122934" y="279573"/>
                  <a:pt x="97171" y="0"/>
                </a:cubicBezTo>
                <a:cubicBezTo>
                  <a:pt x="126350" y="-5420"/>
                  <a:pt x="191832" y="5543"/>
                  <a:pt x="233198" y="0"/>
                </a:cubicBezTo>
                <a:cubicBezTo>
                  <a:pt x="279564" y="99089"/>
                  <a:pt x="228602" y="306205"/>
                  <a:pt x="233198" y="426296"/>
                </a:cubicBezTo>
                <a:cubicBezTo>
                  <a:pt x="237794" y="546387"/>
                  <a:pt x="233123" y="761155"/>
                  <a:pt x="233198" y="949477"/>
                </a:cubicBezTo>
                <a:cubicBezTo>
                  <a:pt x="233273" y="1137799"/>
                  <a:pt x="227527" y="1233463"/>
                  <a:pt x="233198" y="1433904"/>
                </a:cubicBezTo>
                <a:cubicBezTo>
                  <a:pt x="238869" y="1634345"/>
                  <a:pt x="207340" y="1810728"/>
                  <a:pt x="233198" y="1937708"/>
                </a:cubicBezTo>
                <a:cubicBezTo>
                  <a:pt x="270540" y="1932535"/>
                  <a:pt x="298309" y="1946137"/>
                  <a:pt x="330369" y="1937708"/>
                </a:cubicBezTo>
                <a:cubicBezTo>
                  <a:pt x="303117" y="1993401"/>
                  <a:pt x="201394" y="2081685"/>
                  <a:pt x="165185" y="2132051"/>
                </a:cubicBezTo>
                <a:cubicBezTo>
                  <a:pt x="70545" y="2067579"/>
                  <a:pt x="73300" y="1976757"/>
                  <a:pt x="0" y="1937708"/>
                </a:cubicBezTo>
                <a:close/>
              </a:path>
              <a:path w="330369" h="2132051" stroke="0" extrusionOk="0">
                <a:moveTo>
                  <a:pt x="0" y="1937708"/>
                </a:moveTo>
                <a:cubicBezTo>
                  <a:pt x="29500" y="1932099"/>
                  <a:pt x="50934" y="1944208"/>
                  <a:pt x="97171" y="1937708"/>
                </a:cubicBezTo>
                <a:cubicBezTo>
                  <a:pt x="55135" y="1714794"/>
                  <a:pt x="103111" y="1677121"/>
                  <a:pt x="97171" y="1453281"/>
                </a:cubicBezTo>
                <a:cubicBezTo>
                  <a:pt x="91231" y="1229441"/>
                  <a:pt x="128841" y="1069564"/>
                  <a:pt x="97171" y="930100"/>
                </a:cubicBezTo>
                <a:cubicBezTo>
                  <a:pt x="65501" y="790636"/>
                  <a:pt x="99501" y="668368"/>
                  <a:pt x="97171" y="484427"/>
                </a:cubicBezTo>
                <a:cubicBezTo>
                  <a:pt x="94841" y="300486"/>
                  <a:pt x="152049" y="149724"/>
                  <a:pt x="97171" y="0"/>
                </a:cubicBezTo>
                <a:cubicBezTo>
                  <a:pt x="146728" y="-7702"/>
                  <a:pt x="196667" y="4887"/>
                  <a:pt x="233198" y="0"/>
                </a:cubicBezTo>
                <a:cubicBezTo>
                  <a:pt x="253204" y="126404"/>
                  <a:pt x="201142" y="323283"/>
                  <a:pt x="233198" y="426296"/>
                </a:cubicBezTo>
                <a:cubicBezTo>
                  <a:pt x="265254" y="529309"/>
                  <a:pt x="180338" y="721966"/>
                  <a:pt x="233198" y="891346"/>
                </a:cubicBezTo>
                <a:cubicBezTo>
                  <a:pt x="286058" y="1060726"/>
                  <a:pt x="193173" y="1187632"/>
                  <a:pt x="233198" y="1337019"/>
                </a:cubicBezTo>
                <a:cubicBezTo>
                  <a:pt x="273223" y="1486406"/>
                  <a:pt x="229124" y="1766972"/>
                  <a:pt x="233198" y="1937708"/>
                </a:cubicBezTo>
                <a:cubicBezTo>
                  <a:pt x="269756" y="1936378"/>
                  <a:pt x="305565" y="1939007"/>
                  <a:pt x="330369" y="1937708"/>
                </a:cubicBezTo>
                <a:cubicBezTo>
                  <a:pt x="274531" y="2031380"/>
                  <a:pt x="190046" y="2085469"/>
                  <a:pt x="165185" y="2132051"/>
                </a:cubicBezTo>
                <a:cubicBezTo>
                  <a:pt x="66970" y="2063702"/>
                  <a:pt x="95631" y="2010982"/>
                  <a:pt x="0" y="193770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id="{DD385FA6-5C8B-4794-8924-F4A32B9F0958}"/>
              </a:ext>
            </a:extLst>
          </p:cNvPr>
          <p:cNvSpPr/>
          <p:nvPr/>
        </p:nvSpPr>
        <p:spPr>
          <a:xfrm rot="16044522">
            <a:off x="6573926" y="4729528"/>
            <a:ext cx="297385" cy="657049"/>
          </a:xfrm>
          <a:custGeom>
            <a:avLst/>
            <a:gdLst>
              <a:gd name="connsiteX0" fmla="*/ 0 w 297385"/>
              <a:gd name="connsiteY0" fmla="*/ 482109 h 657049"/>
              <a:gd name="connsiteX1" fmla="*/ 87470 w 297385"/>
              <a:gd name="connsiteY1" fmla="*/ 482109 h 657049"/>
              <a:gd name="connsiteX2" fmla="*/ 87470 w 297385"/>
              <a:gd name="connsiteY2" fmla="*/ 0 h 657049"/>
              <a:gd name="connsiteX3" fmla="*/ 209915 w 297385"/>
              <a:gd name="connsiteY3" fmla="*/ 0 h 657049"/>
              <a:gd name="connsiteX4" fmla="*/ 209915 w 297385"/>
              <a:gd name="connsiteY4" fmla="*/ 482109 h 657049"/>
              <a:gd name="connsiteX5" fmla="*/ 297385 w 297385"/>
              <a:gd name="connsiteY5" fmla="*/ 482109 h 657049"/>
              <a:gd name="connsiteX6" fmla="*/ 148693 w 297385"/>
              <a:gd name="connsiteY6" fmla="*/ 657049 h 657049"/>
              <a:gd name="connsiteX7" fmla="*/ 0 w 297385"/>
              <a:gd name="connsiteY7" fmla="*/ 482109 h 65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657049" fill="none" extrusionOk="0">
                <a:moveTo>
                  <a:pt x="0" y="482109"/>
                </a:moveTo>
                <a:cubicBezTo>
                  <a:pt x="39232" y="480518"/>
                  <a:pt x="54352" y="483831"/>
                  <a:pt x="87470" y="482109"/>
                </a:cubicBezTo>
                <a:cubicBezTo>
                  <a:pt x="81175" y="343372"/>
                  <a:pt x="91377" y="234841"/>
                  <a:pt x="87470" y="0"/>
                </a:cubicBezTo>
                <a:cubicBezTo>
                  <a:pt x="124841" y="-4698"/>
                  <a:pt x="179691" y="2145"/>
                  <a:pt x="209915" y="0"/>
                </a:cubicBezTo>
                <a:cubicBezTo>
                  <a:pt x="245106" y="150480"/>
                  <a:pt x="201155" y="258616"/>
                  <a:pt x="209915" y="482109"/>
                </a:cubicBezTo>
                <a:cubicBezTo>
                  <a:pt x="231765" y="478990"/>
                  <a:pt x="256593" y="484890"/>
                  <a:pt x="297385" y="482109"/>
                </a:cubicBezTo>
                <a:cubicBezTo>
                  <a:pt x="280519" y="532290"/>
                  <a:pt x="178179" y="613253"/>
                  <a:pt x="148693" y="657049"/>
                </a:cubicBezTo>
                <a:cubicBezTo>
                  <a:pt x="63782" y="597390"/>
                  <a:pt x="67516" y="530487"/>
                  <a:pt x="0" y="482109"/>
                </a:cubicBezTo>
                <a:close/>
              </a:path>
              <a:path w="297385" h="657049" stroke="0" extrusionOk="0">
                <a:moveTo>
                  <a:pt x="0" y="482109"/>
                </a:moveTo>
                <a:cubicBezTo>
                  <a:pt x="40663" y="478815"/>
                  <a:pt x="66619" y="489962"/>
                  <a:pt x="87470" y="482109"/>
                </a:cubicBezTo>
                <a:cubicBezTo>
                  <a:pt x="42411" y="319911"/>
                  <a:pt x="116498" y="126947"/>
                  <a:pt x="87470" y="0"/>
                </a:cubicBezTo>
                <a:cubicBezTo>
                  <a:pt x="126859" y="-2628"/>
                  <a:pt x="158410" y="9928"/>
                  <a:pt x="209915" y="0"/>
                </a:cubicBezTo>
                <a:cubicBezTo>
                  <a:pt x="224885" y="229554"/>
                  <a:pt x="170397" y="350481"/>
                  <a:pt x="209915" y="482109"/>
                </a:cubicBezTo>
                <a:cubicBezTo>
                  <a:pt x="233748" y="480053"/>
                  <a:pt x="268433" y="488133"/>
                  <a:pt x="297385" y="482109"/>
                </a:cubicBezTo>
                <a:cubicBezTo>
                  <a:pt x="274647" y="533517"/>
                  <a:pt x="190314" y="578481"/>
                  <a:pt x="148693" y="657049"/>
                </a:cubicBezTo>
                <a:cubicBezTo>
                  <a:pt x="59124" y="586149"/>
                  <a:pt x="79340" y="559298"/>
                  <a:pt x="0" y="48210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id="{9746CF68-287C-432F-9B71-349CB002DA5B}"/>
              </a:ext>
            </a:extLst>
          </p:cNvPr>
          <p:cNvSpPr/>
          <p:nvPr/>
        </p:nvSpPr>
        <p:spPr>
          <a:xfrm rot="5400000">
            <a:off x="5188815" y="2702362"/>
            <a:ext cx="297385" cy="3288007"/>
          </a:xfrm>
          <a:custGeom>
            <a:avLst/>
            <a:gdLst>
              <a:gd name="connsiteX0" fmla="*/ 0 w 297385"/>
              <a:gd name="connsiteY0" fmla="*/ 3113067 h 3288007"/>
              <a:gd name="connsiteX1" fmla="*/ 87470 w 297385"/>
              <a:gd name="connsiteY1" fmla="*/ 3113067 h 3288007"/>
              <a:gd name="connsiteX2" fmla="*/ 87470 w 297385"/>
              <a:gd name="connsiteY2" fmla="*/ 2687615 h 3288007"/>
              <a:gd name="connsiteX3" fmla="*/ 87470 w 297385"/>
              <a:gd name="connsiteY3" fmla="*/ 2199901 h 3288007"/>
              <a:gd name="connsiteX4" fmla="*/ 87470 w 297385"/>
              <a:gd name="connsiteY4" fmla="*/ 1743318 h 3288007"/>
              <a:gd name="connsiteX5" fmla="*/ 87470 w 297385"/>
              <a:gd name="connsiteY5" fmla="*/ 1224473 h 3288007"/>
              <a:gd name="connsiteX6" fmla="*/ 87470 w 297385"/>
              <a:gd name="connsiteY6" fmla="*/ 705629 h 3288007"/>
              <a:gd name="connsiteX7" fmla="*/ 87470 w 297385"/>
              <a:gd name="connsiteY7" fmla="*/ 0 h 3288007"/>
              <a:gd name="connsiteX8" fmla="*/ 209915 w 297385"/>
              <a:gd name="connsiteY8" fmla="*/ 0 h 3288007"/>
              <a:gd name="connsiteX9" fmla="*/ 209915 w 297385"/>
              <a:gd name="connsiteY9" fmla="*/ 487714 h 3288007"/>
              <a:gd name="connsiteX10" fmla="*/ 209915 w 297385"/>
              <a:gd name="connsiteY10" fmla="*/ 1006558 h 3288007"/>
              <a:gd name="connsiteX11" fmla="*/ 209915 w 297385"/>
              <a:gd name="connsiteY11" fmla="*/ 1587664 h 3288007"/>
              <a:gd name="connsiteX12" fmla="*/ 209915 w 297385"/>
              <a:gd name="connsiteY12" fmla="*/ 2168770 h 3288007"/>
              <a:gd name="connsiteX13" fmla="*/ 209915 w 297385"/>
              <a:gd name="connsiteY13" fmla="*/ 2625353 h 3288007"/>
              <a:gd name="connsiteX14" fmla="*/ 209915 w 297385"/>
              <a:gd name="connsiteY14" fmla="*/ 3113067 h 3288007"/>
              <a:gd name="connsiteX15" fmla="*/ 297385 w 297385"/>
              <a:gd name="connsiteY15" fmla="*/ 3113067 h 3288007"/>
              <a:gd name="connsiteX16" fmla="*/ 148693 w 297385"/>
              <a:gd name="connsiteY16" fmla="*/ 3288007 h 3288007"/>
              <a:gd name="connsiteX17" fmla="*/ 0 w 297385"/>
              <a:gd name="connsiteY17" fmla="*/ 3113067 h 328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7385" h="3288007" fill="none" extrusionOk="0">
                <a:moveTo>
                  <a:pt x="0" y="3113067"/>
                </a:moveTo>
                <a:cubicBezTo>
                  <a:pt x="35080" y="3106245"/>
                  <a:pt x="54338" y="3119537"/>
                  <a:pt x="87470" y="3113067"/>
                </a:cubicBezTo>
                <a:cubicBezTo>
                  <a:pt x="39961" y="2952639"/>
                  <a:pt x="136859" y="2829486"/>
                  <a:pt x="87470" y="2687615"/>
                </a:cubicBezTo>
                <a:cubicBezTo>
                  <a:pt x="38081" y="2545744"/>
                  <a:pt x="133315" y="2326240"/>
                  <a:pt x="87470" y="2199901"/>
                </a:cubicBezTo>
                <a:cubicBezTo>
                  <a:pt x="41625" y="2073562"/>
                  <a:pt x="115397" y="1942055"/>
                  <a:pt x="87470" y="1743318"/>
                </a:cubicBezTo>
                <a:cubicBezTo>
                  <a:pt x="59543" y="1544581"/>
                  <a:pt x="108698" y="1444305"/>
                  <a:pt x="87470" y="1224473"/>
                </a:cubicBezTo>
                <a:cubicBezTo>
                  <a:pt x="66242" y="1004641"/>
                  <a:pt x="107537" y="832498"/>
                  <a:pt x="87470" y="705629"/>
                </a:cubicBezTo>
                <a:cubicBezTo>
                  <a:pt x="67403" y="578760"/>
                  <a:pt x="112357" y="181184"/>
                  <a:pt x="87470" y="0"/>
                </a:cubicBezTo>
                <a:cubicBezTo>
                  <a:pt x="112526" y="-11909"/>
                  <a:pt x="174173" y="7953"/>
                  <a:pt x="209915" y="0"/>
                </a:cubicBezTo>
                <a:cubicBezTo>
                  <a:pt x="249750" y="189275"/>
                  <a:pt x="207548" y="249106"/>
                  <a:pt x="209915" y="487714"/>
                </a:cubicBezTo>
                <a:cubicBezTo>
                  <a:pt x="212282" y="726322"/>
                  <a:pt x="149404" y="891203"/>
                  <a:pt x="209915" y="1006558"/>
                </a:cubicBezTo>
                <a:cubicBezTo>
                  <a:pt x="270426" y="1121913"/>
                  <a:pt x="153988" y="1389427"/>
                  <a:pt x="209915" y="1587664"/>
                </a:cubicBezTo>
                <a:cubicBezTo>
                  <a:pt x="265842" y="1785901"/>
                  <a:pt x="184468" y="2020689"/>
                  <a:pt x="209915" y="2168770"/>
                </a:cubicBezTo>
                <a:cubicBezTo>
                  <a:pt x="235362" y="2316851"/>
                  <a:pt x="193536" y="2502498"/>
                  <a:pt x="209915" y="2625353"/>
                </a:cubicBezTo>
                <a:cubicBezTo>
                  <a:pt x="226294" y="2748208"/>
                  <a:pt x="172425" y="2874813"/>
                  <a:pt x="209915" y="3113067"/>
                </a:cubicBezTo>
                <a:cubicBezTo>
                  <a:pt x="240191" y="3111756"/>
                  <a:pt x="271535" y="3113956"/>
                  <a:pt x="297385" y="3113067"/>
                </a:cubicBezTo>
                <a:cubicBezTo>
                  <a:pt x="260142" y="3172855"/>
                  <a:pt x="174082" y="3239114"/>
                  <a:pt x="148693" y="3288007"/>
                </a:cubicBezTo>
                <a:cubicBezTo>
                  <a:pt x="82675" y="3215454"/>
                  <a:pt x="54235" y="3146422"/>
                  <a:pt x="0" y="3113067"/>
                </a:cubicBezTo>
                <a:close/>
              </a:path>
              <a:path w="297385" h="3288007" stroke="0" extrusionOk="0">
                <a:moveTo>
                  <a:pt x="0" y="3113067"/>
                </a:moveTo>
                <a:cubicBezTo>
                  <a:pt x="40663" y="3109773"/>
                  <a:pt x="66619" y="3120920"/>
                  <a:pt x="87470" y="3113067"/>
                </a:cubicBezTo>
                <a:cubicBezTo>
                  <a:pt x="40489" y="2877194"/>
                  <a:pt x="120140" y="2726662"/>
                  <a:pt x="87470" y="2594223"/>
                </a:cubicBezTo>
                <a:cubicBezTo>
                  <a:pt x="54800" y="2461784"/>
                  <a:pt x="145251" y="2239422"/>
                  <a:pt x="87470" y="2013117"/>
                </a:cubicBezTo>
                <a:cubicBezTo>
                  <a:pt x="29689" y="1786812"/>
                  <a:pt x="102713" y="1662734"/>
                  <a:pt x="87470" y="1556534"/>
                </a:cubicBezTo>
                <a:cubicBezTo>
                  <a:pt x="72227" y="1450334"/>
                  <a:pt x="109928" y="1239219"/>
                  <a:pt x="87470" y="1037689"/>
                </a:cubicBezTo>
                <a:cubicBezTo>
                  <a:pt x="65012" y="836160"/>
                  <a:pt x="90174" y="739768"/>
                  <a:pt x="87470" y="549975"/>
                </a:cubicBezTo>
                <a:cubicBezTo>
                  <a:pt x="84766" y="360182"/>
                  <a:pt x="96377" y="190203"/>
                  <a:pt x="87470" y="0"/>
                </a:cubicBezTo>
                <a:cubicBezTo>
                  <a:pt x="112027" y="-5381"/>
                  <a:pt x="160976" y="5245"/>
                  <a:pt x="209915" y="0"/>
                </a:cubicBezTo>
                <a:cubicBezTo>
                  <a:pt x="272826" y="209646"/>
                  <a:pt x="178324" y="306565"/>
                  <a:pt x="209915" y="581106"/>
                </a:cubicBezTo>
                <a:cubicBezTo>
                  <a:pt x="241506" y="855647"/>
                  <a:pt x="199712" y="882375"/>
                  <a:pt x="209915" y="1006558"/>
                </a:cubicBezTo>
                <a:cubicBezTo>
                  <a:pt x="220118" y="1130741"/>
                  <a:pt x="192165" y="1273870"/>
                  <a:pt x="209915" y="1463141"/>
                </a:cubicBezTo>
                <a:cubicBezTo>
                  <a:pt x="227665" y="1652412"/>
                  <a:pt x="165657" y="1820636"/>
                  <a:pt x="209915" y="1919725"/>
                </a:cubicBezTo>
                <a:cubicBezTo>
                  <a:pt x="254173" y="2018814"/>
                  <a:pt x="173910" y="2248347"/>
                  <a:pt x="209915" y="2500830"/>
                </a:cubicBezTo>
                <a:cubicBezTo>
                  <a:pt x="245920" y="2753314"/>
                  <a:pt x="197034" y="2985645"/>
                  <a:pt x="209915" y="3113067"/>
                </a:cubicBezTo>
                <a:cubicBezTo>
                  <a:pt x="234446" y="3108086"/>
                  <a:pt x="276731" y="3114674"/>
                  <a:pt x="297385" y="3113067"/>
                </a:cubicBezTo>
                <a:cubicBezTo>
                  <a:pt x="271609" y="3172053"/>
                  <a:pt x="186762" y="3235582"/>
                  <a:pt x="148693" y="3288007"/>
                </a:cubicBezTo>
                <a:cubicBezTo>
                  <a:pt x="56301" y="3218031"/>
                  <a:pt x="36979" y="3156509"/>
                  <a:pt x="0" y="311306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BBA39CC4-32ED-4345-9AC5-AE7FF81442D7}"/>
              </a:ext>
            </a:extLst>
          </p:cNvPr>
          <p:cNvGrpSpPr/>
          <p:nvPr/>
        </p:nvGrpSpPr>
        <p:grpSpPr>
          <a:xfrm>
            <a:off x="7051735" y="3803551"/>
            <a:ext cx="4291905" cy="2739438"/>
            <a:chOff x="4068306" y="4531968"/>
            <a:chExt cx="3899605" cy="2426766"/>
          </a:xfrm>
        </p:grpSpPr>
        <p:sp>
          <p:nvSpPr>
            <p:cNvPr id="11" name="Rectangle 10">
              <a:extLst>
                <a:ext uri="{FF2B5EF4-FFF2-40B4-BE49-F238E27FC236}">
                  <a16:creationId xmlns:a16="http://schemas.microsoft.com/office/drawing/2014/main" id="{01198253-B0E0-4154-82DA-CEC8406D6309}"/>
                </a:ext>
              </a:extLst>
            </p:cNvPr>
            <p:cNvSpPr/>
            <p:nvPr/>
          </p:nvSpPr>
          <p:spPr>
            <a:xfrm>
              <a:off x="4068306" y="4751960"/>
              <a:ext cx="550190" cy="2206774"/>
            </a:xfrm>
            <a:custGeom>
              <a:avLst/>
              <a:gdLst>
                <a:gd name="connsiteX0" fmla="*/ 0 w 550190"/>
                <a:gd name="connsiteY0" fmla="*/ 0 h 2206774"/>
                <a:gd name="connsiteX1" fmla="*/ 550190 w 550190"/>
                <a:gd name="connsiteY1" fmla="*/ 0 h 2206774"/>
                <a:gd name="connsiteX2" fmla="*/ 550190 w 550190"/>
                <a:gd name="connsiteY2" fmla="*/ 485490 h 2206774"/>
                <a:gd name="connsiteX3" fmla="*/ 550190 w 550190"/>
                <a:gd name="connsiteY3" fmla="*/ 1081319 h 2206774"/>
                <a:gd name="connsiteX4" fmla="*/ 550190 w 550190"/>
                <a:gd name="connsiteY4" fmla="*/ 1566810 h 2206774"/>
                <a:gd name="connsiteX5" fmla="*/ 550190 w 550190"/>
                <a:gd name="connsiteY5" fmla="*/ 2206774 h 2206774"/>
                <a:gd name="connsiteX6" fmla="*/ 0 w 550190"/>
                <a:gd name="connsiteY6" fmla="*/ 2206774 h 2206774"/>
                <a:gd name="connsiteX7" fmla="*/ 0 w 550190"/>
                <a:gd name="connsiteY7" fmla="*/ 1699216 h 2206774"/>
                <a:gd name="connsiteX8" fmla="*/ 0 w 550190"/>
                <a:gd name="connsiteY8" fmla="*/ 1147522 h 2206774"/>
                <a:gd name="connsiteX9" fmla="*/ 0 w 550190"/>
                <a:gd name="connsiteY9" fmla="*/ 595829 h 2206774"/>
                <a:gd name="connsiteX10" fmla="*/ 0 w 550190"/>
                <a:gd name="connsiteY10" fmla="*/ 0 h 220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190" h="2206774" fill="none" extrusionOk="0">
                  <a:moveTo>
                    <a:pt x="0" y="0"/>
                  </a:moveTo>
                  <a:cubicBezTo>
                    <a:pt x="231132" y="-23141"/>
                    <a:pt x="318928" y="1092"/>
                    <a:pt x="550190" y="0"/>
                  </a:cubicBezTo>
                  <a:cubicBezTo>
                    <a:pt x="605227" y="228558"/>
                    <a:pt x="548632" y="312338"/>
                    <a:pt x="550190" y="485490"/>
                  </a:cubicBezTo>
                  <a:cubicBezTo>
                    <a:pt x="551748" y="658642"/>
                    <a:pt x="491063" y="819491"/>
                    <a:pt x="550190" y="1081319"/>
                  </a:cubicBezTo>
                  <a:cubicBezTo>
                    <a:pt x="609317" y="1343147"/>
                    <a:pt x="540343" y="1380153"/>
                    <a:pt x="550190" y="1566810"/>
                  </a:cubicBezTo>
                  <a:cubicBezTo>
                    <a:pt x="560037" y="1753467"/>
                    <a:pt x="487353" y="1945186"/>
                    <a:pt x="550190" y="2206774"/>
                  </a:cubicBezTo>
                  <a:cubicBezTo>
                    <a:pt x="402662" y="2253200"/>
                    <a:pt x="254724" y="2163643"/>
                    <a:pt x="0" y="2206774"/>
                  </a:cubicBezTo>
                  <a:cubicBezTo>
                    <a:pt x="-18792" y="1997204"/>
                    <a:pt x="56192" y="1916742"/>
                    <a:pt x="0" y="1699216"/>
                  </a:cubicBezTo>
                  <a:cubicBezTo>
                    <a:pt x="-56192" y="1481690"/>
                    <a:pt x="26224" y="1398283"/>
                    <a:pt x="0" y="1147522"/>
                  </a:cubicBezTo>
                  <a:cubicBezTo>
                    <a:pt x="-26224" y="896761"/>
                    <a:pt x="52013" y="765560"/>
                    <a:pt x="0" y="595829"/>
                  </a:cubicBezTo>
                  <a:cubicBezTo>
                    <a:pt x="-52013" y="426098"/>
                    <a:pt x="30138" y="140052"/>
                    <a:pt x="0" y="0"/>
                  </a:cubicBezTo>
                  <a:close/>
                </a:path>
                <a:path w="550190" h="2206774" stroke="0" extrusionOk="0">
                  <a:moveTo>
                    <a:pt x="0" y="0"/>
                  </a:moveTo>
                  <a:cubicBezTo>
                    <a:pt x="135573" y="-10665"/>
                    <a:pt x="298329" y="28955"/>
                    <a:pt x="550190" y="0"/>
                  </a:cubicBezTo>
                  <a:cubicBezTo>
                    <a:pt x="558483" y="227178"/>
                    <a:pt x="512468" y="267331"/>
                    <a:pt x="550190" y="507558"/>
                  </a:cubicBezTo>
                  <a:cubicBezTo>
                    <a:pt x="587912" y="747785"/>
                    <a:pt x="536706" y="918727"/>
                    <a:pt x="550190" y="1103387"/>
                  </a:cubicBezTo>
                  <a:cubicBezTo>
                    <a:pt x="563674" y="1288047"/>
                    <a:pt x="502711" y="1487715"/>
                    <a:pt x="550190" y="1610945"/>
                  </a:cubicBezTo>
                  <a:cubicBezTo>
                    <a:pt x="597669" y="1734175"/>
                    <a:pt x="494831" y="2026515"/>
                    <a:pt x="550190" y="2206774"/>
                  </a:cubicBezTo>
                  <a:cubicBezTo>
                    <a:pt x="394788" y="2225259"/>
                    <a:pt x="160532" y="2146683"/>
                    <a:pt x="0" y="2206774"/>
                  </a:cubicBezTo>
                  <a:cubicBezTo>
                    <a:pt x="-44947" y="1988045"/>
                    <a:pt x="27780" y="1753198"/>
                    <a:pt x="0" y="1610945"/>
                  </a:cubicBezTo>
                  <a:cubicBezTo>
                    <a:pt x="-27780" y="1468692"/>
                    <a:pt x="16289" y="1227178"/>
                    <a:pt x="0" y="1081319"/>
                  </a:cubicBezTo>
                  <a:cubicBezTo>
                    <a:pt x="-16289" y="935460"/>
                    <a:pt x="15758" y="649987"/>
                    <a:pt x="0" y="485490"/>
                  </a:cubicBezTo>
                  <a:cubicBezTo>
                    <a:pt x="-15758" y="320993"/>
                    <a:pt x="39834" y="139654"/>
                    <a:pt x="0" y="0"/>
                  </a:cubicBezTo>
                  <a:close/>
                </a:path>
              </a:pathLst>
            </a:custGeom>
            <a:ln w="38100">
              <a:extLst>
                <a:ext uri="{C807C97D-BFC1-408E-A445-0C87EB9F89A2}">
                  <ask:lineSketchStyleProps xmlns:ask="http://schemas.microsoft.com/office/drawing/2018/sketchyshapes" sd="423287864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vert="vert270" rtlCol="0" anchor="ctr"/>
            <a:lstStyle/>
            <a:p>
              <a:pPr algn="ctr"/>
              <a:r>
                <a:rPr lang="en-US" sz="1400" dirty="0"/>
                <a:t>Watcher/Subscriber</a:t>
              </a:r>
            </a:p>
          </p:txBody>
        </p:sp>
        <p:grpSp>
          <p:nvGrpSpPr>
            <p:cNvPr id="7" name="Group 6">
              <a:extLst>
                <a:ext uri="{FF2B5EF4-FFF2-40B4-BE49-F238E27FC236}">
                  <a16:creationId xmlns:a16="http://schemas.microsoft.com/office/drawing/2014/main" id="{8D6D3B2D-2A9A-46E8-BAF4-05FA204ED4FA}"/>
                </a:ext>
              </a:extLst>
            </p:cNvPr>
            <p:cNvGrpSpPr/>
            <p:nvPr/>
          </p:nvGrpSpPr>
          <p:grpSpPr>
            <a:xfrm>
              <a:off x="5501019" y="4531968"/>
              <a:ext cx="973889" cy="931184"/>
              <a:chOff x="5501019" y="4531968"/>
              <a:chExt cx="973889" cy="931184"/>
            </a:xfrm>
          </p:grpSpPr>
          <p:sp>
            <p:nvSpPr>
              <p:cNvPr id="23" name="Flowchart: Alternate Process 22">
                <a:extLst>
                  <a:ext uri="{FF2B5EF4-FFF2-40B4-BE49-F238E27FC236}">
                    <a16:creationId xmlns:a16="http://schemas.microsoft.com/office/drawing/2014/main" id="{089D8386-E409-4574-A4A4-4E5CC3330856}"/>
                  </a:ext>
                </a:extLst>
              </p:cNvPr>
              <p:cNvSpPr/>
              <p:nvPr/>
            </p:nvSpPr>
            <p:spPr>
              <a:xfrm>
                <a:off x="5510339" y="4531968"/>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SCAPY</a:t>
                </a:r>
                <a:endParaRPr lang="en-US" dirty="0"/>
              </a:p>
            </p:txBody>
          </p:sp>
          <p:pic>
            <p:nvPicPr>
              <p:cNvPr id="28" name="Graphic 27" descr="Single gear with solid fill">
                <a:extLst>
                  <a:ext uri="{FF2B5EF4-FFF2-40B4-BE49-F238E27FC236}">
                    <a16:creationId xmlns:a16="http://schemas.microsoft.com/office/drawing/2014/main" id="{02E78497-E6B3-42F1-89D9-794BFFD94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1019" y="4581482"/>
                <a:ext cx="307535" cy="307535"/>
              </a:xfrm>
              <a:prstGeom prst="rect">
                <a:avLst/>
              </a:prstGeom>
            </p:spPr>
          </p:pic>
        </p:grpSp>
        <p:grpSp>
          <p:nvGrpSpPr>
            <p:cNvPr id="9" name="Group 8">
              <a:extLst>
                <a:ext uri="{FF2B5EF4-FFF2-40B4-BE49-F238E27FC236}">
                  <a16:creationId xmlns:a16="http://schemas.microsoft.com/office/drawing/2014/main" id="{C2403D26-76BE-49F1-9492-F50CAAA514BD}"/>
                </a:ext>
              </a:extLst>
            </p:cNvPr>
            <p:cNvGrpSpPr/>
            <p:nvPr/>
          </p:nvGrpSpPr>
          <p:grpSpPr>
            <a:xfrm>
              <a:off x="7003342" y="4531968"/>
              <a:ext cx="964569" cy="931184"/>
              <a:chOff x="7003342" y="4531968"/>
              <a:chExt cx="964569" cy="931184"/>
            </a:xfrm>
          </p:grpSpPr>
          <p:sp>
            <p:nvSpPr>
              <p:cNvPr id="25" name="Flowchart: Alternate Process 24">
                <a:extLst>
                  <a:ext uri="{FF2B5EF4-FFF2-40B4-BE49-F238E27FC236}">
                    <a16:creationId xmlns:a16="http://schemas.microsoft.com/office/drawing/2014/main" id="{E435013F-A40D-4915-8542-D3181321D9BC}"/>
                  </a:ext>
                </a:extLst>
              </p:cNvPr>
              <p:cNvSpPr/>
              <p:nvPr/>
            </p:nvSpPr>
            <p:spPr>
              <a:xfrm>
                <a:off x="7003342" y="4531968"/>
                <a:ext cx="964569" cy="931184"/>
              </a:xfrm>
              <a:prstGeom prst="flowChartAlternate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Extractor</a:t>
                </a:r>
              </a:p>
            </p:txBody>
          </p:sp>
          <p:pic>
            <p:nvPicPr>
              <p:cNvPr id="30" name="Graphic 29" descr="Single gear with solid fill">
                <a:extLst>
                  <a:ext uri="{FF2B5EF4-FFF2-40B4-BE49-F238E27FC236}">
                    <a16:creationId xmlns:a16="http://schemas.microsoft.com/office/drawing/2014/main" id="{CC27D4AF-0128-42AB-BDB5-64F31A8B4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8731" y="4539182"/>
                <a:ext cx="307535" cy="307535"/>
              </a:xfrm>
              <a:prstGeom prst="rect">
                <a:avLst/>
              </a:prstGeom>
            </p:spPr>
          </p:pic>
        </p:grpSp>
        <p:grpSp>
          <p:nvGrpSpPr>
            <p:cNvPr id="16" name="Group 15">
              <a:extLst>
                <a:ext uri="{FF2B5EF4-FFF2-40B4-BE49-F238E27FC236}">
                  <a16:creationId xmlns:a16="http://schemas.microsoft.com/office/drawing/2014/main" id="{9A8A36AF-26C9-4A23-92F9-460ED9841CD6}"/>
                </a:ext>
              </a:extLst>
            </p:cNvPr>
            <p:cNvGrpSpPr/>
            <p:nvPr/>
          </p:nvGrpSpPr>
          <p:grpSpPr>
            <a:xfrm>
              <a:off x="5015931" y="5705162"/>
              <a:ext cx="1458977" cy="931184"/>
              <a:chOff x="5015931" y="5705162"/>
              <a:chExt cx="1458977" cy="931184"/>
            </a:xfrm>
          </p:grpSpPr>
          <p:pic>
            <p:nvPicPr>
              <p:cNvPr id="1034" name="Picture 10" descr="Modern Flat Design Of Json File Icon For Web Stock Illustration - Download  Image Now - Computer File, File Folder, The Media - iStock">
                <a:extLst>
                  <a:ext uri="{FF2B5EF4-FFF2-40B4-BE49-F238E27FC236}">
                    <a16:creationId xmlns:a16="http://schemas.microsoft.com/office/drawing/2014/main" id="{D2EE1D8D-6294-49B7-8FDA-45D2E43D5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931" y="5916596"/>
                <a:ext cx="620028" cy="620028"/>
              </a:xfrm>
              <a:prstGeom prst="rect">
                <a:avLst/>
              </a:prstGeom>
              <a:noFill/>
              <a:extLst>
                <a:ext uri="{909E8E84-426E-40DD-AFC4-6F175D3DCCD1}">
                  <a14:hiddenFill xmlns:a14="http://schemas.microsoft.com/office/drawing/2010/main">
                    <a:solidFill>
                      <a:srgbClr val="FFFFFF"/>
                    </a:solidFill>
                  </a14:hiddenFill>
                </a:ext>
              </a:extLst>
            </p:spPr>
          </p:pic>
          <p:sp>
            <p:nvSpPr>
              <p:cNvPr id="27" name="Flowchart: Alternate Process 26">
                <a:extLst>
                  <a:ext uri="{FF2B5EF4-FFF2-40B4-BE49-F238E27FC236}">
                    <a16:creationId xmlns:a16="http://schemas.microsoft.com/office/drawing/2014/main" id="{61070AD3-C4C4-4952-9642-CE56DA158994}"/>
                  </a:ext>
                </a:extLst>
              </p:cNvPr>
              <p:cNvSpPr/>
              <p:nvPr/>
            </p:nvSpPr>
            <p:spPr>
              <a:xfrm>
                <a:off x="5510339" y="570516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Parser</a:t>
                </a:r>
              </a:p>
            </p:txBody>
          </p:sp>
          <p:pic>
            <p:nvPicPr>
              <p:cNvPr id="31" name="Graphic 30" descr="Single gear with solid fill">
                <a:extLst>
                  <a:ext uri="{FF2B5EF4-FFF2-40B4-BE49-F238E27FC236}">
                    <a16:creationId xmlns:a16="http://schemas.microsoft.com/office/drawing/2014/main" id="{7FC0329A-9433-413C-99AF-60CB1C6D4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0339" y="5717457"/>
                <a:ext cx="307535" cy="307535"/>
              </a:xfrm>
              <a:prstGeom prst="rect">
                <a:avLst/>
              </a:prstGeom>
            </p:spPr>
          </p:pic>
        </p:grpSp>
        <p:grpSp>
          <p:nvGrpSpPr>
            <p:cNvPr id="13" name="Group 12">
              <a:extLst>
                <a:ext uri="{FF2B5EF4-FFF2-40B4-BE49-F238E27FC236}">
                  <a16:creationId xmlns:a16="http://schemas.microsoft.com/office/drawing/2014/main" id="{BDB01226-9706-47D7-BF03-818B1885F5E1}"/>
                </a:ext>
              </a:extLst>
            </p:cNvPr>
            <p:cNvGrpSpPr/>
            <p:nvPr/>
          </p:nvGrpSpPr>
          <p:grpSpPr>
            <a:xfrm>
              <a:off x="6998614" y="5691692"/>
              <a:ext cx="964569" cy="931184"/>
              <a:chOff x="6998614" y="5691692"/>
              <a:chExt cx="964569" cy="931184"/>
            </a:xfrm>
          </p:grpSpPr>
          <p:sp>
            <p:nvSpPr>
              <p:cNvPr id="26" name="Flowchart: Alternate Process 25">
                <a:extLst>
                  <a:ext uri="{FF2B5EF4-FFF2-40B4-BE49-F238E27FC236}">
                    <a16:creationId xmlns:a16="http://schemas.microsoft.com/office/drawing/2014/main" id="{DCD4B5DD-E56B-4135-97BD-D9251A296F73}"/>
                  </a:ext>
                </a:extLst>
              </p:cNvPr>
              <p:cNvSpPr/>
              <p:nvPr/>
            </p:nvSpPr>
            <p:spPr>
              <a:xfrm>
                <a:off x="6998614" y="5691692"/>
                <a:ext cx="964569" cy="931184"/>
              </a:xfrm>
              <a:prstGeom prst="flowChartAlternateProcess">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Validator</a:t>
                </a:r>
              </a:p>
            </p:txBody>
          </p:sp>
          <p:sp>
            <p:nvSpPr>
              <p:cNvPr id="29" name="Freeform: Shape 28">
                <a:extLst>
                  <a:ext uri="{FF2B5EF4-FFF2-40B4-BE49-F238E27FC236}">
                    <a16:creationId xmlns:a16="http://schemas.microsoft.com/office/drawing/2014/main" id="{41F59E67-430C-4C02-B1D4-821A9B766290}"/>
                  </a:ext>
                </a:extLst>
              </p:cNvPr>
              <p:cNvSpPr/>
              <p:nvPr/>
            </p:nvSpPr>
            <p:spPr>
              <a:xfrm>
                <a:off x="7023094" y="5762305"/>
                <a:ext cx="218157" cy="217837"/>
              </a:xfrm>
              <a:custGeom>
                <a:avLst/>
                <a:gdLst>
                  <a:gd name="connsiteX0" fmla="*/ 108919 w 218157"/>
                  <a:gd name="connsiteY0" fmla="*/ 147361 h 217837"/>
                  <a:gd name="connsiteX1" fmla="*/ 70477 w 218157"/>
                  <a:gd name="connsiteY1" fmla="*/ 108919 h 217837"/>
                  <a:gd name="connsiteX2" fmla="*/ 108919 w 218157"/>
                  <a:gd name="connsiteY2" fmla="*/ 70477 h 217837"/>
                  <a:gd name="connsiteX3" fmla="*/ 147361 w 218157"/>
                  <a:gd name="connsiteY3" fmla="*/ 108919 h 217837"/>
                  <a:gd name="connsiteX4" fmla="*/ 108919 w 218157"/>
                  <a:gd name="connsiteY4" fmla="*/ 147361 h 217837"/>
                  <a:gd name="connsiteX5" fmla="*/ 195413 w 218157"/>
                  <a:gd name="connsiteY5" fmla="*/ 84892 h 217837"/>
                  <a:gd name="connsiteX6" fmla="*/ 187084 w 218157"/>
                  <a:gd name="connsiteY6" fmla="*/ 65031 h 217837"/>
                  <a:gd name="connsiteX7" fmla="*/ 195093 w 218157"/>
                  <a:gd name="connsiteY7" fmla="*/ 41005 h 217837"/>
                  <a:gd name="connsiteX8" fmla="*/ 176833 w 218157"/>
                  <a:gd name="connsiteY8" fmla="*/ 22745 h 217837"/>
                  <a:gd name="connsiteX9" fmla="*/ 152806 w 218157"/>
                  <a:gd name="connsiteY9" fmla="*/ 30754 h 217837"/>
                  <a:gd name="connsiteX10" fmla="*/ 132624 w 218157"/>
                  <a:gd name="connsiteY10" fmla="*/ 22424 h 217837"/>
                  <a:gd name="connsiteX11" fmla="*/ 121733 w 218157"/>
                  <a:gd name="connsiteY11" fmla="*/ 0 h 217837"/>
                  <a:gd name="connsiteX12" fmla="*/ 96105 w 218157"/>
                  <a:gd name="connsiteY12" fmla="*/ 0 h 217837"/>
                  <a:gd name="connsiteX13" fmla="*/ 84892 w 218157"/>
                  <a:gd name="connsiteY13" fmla="*/ 22424 h 217837"/>
                  <a:gd name="connsiteX14" fmla="*/ 65031 w 218157"/>
                  <a:gd name="connsiteY14" fmla="*/ 30754 h 217837"/>
                  <a:gd name="connsiteX15" fmla="*/ 41005 w 218157"/>
                  <a:gd name="connsiteY15" fmla="*/ 22745 h 217837"/>
                  <a:gd name="connsiteX16" fmla="*/ 22745 w 218157"/>
                  <a:gd name="connsiteY16" fmla="*/ 41005 h 217837"/>
                  <a:gd name="connsiteX17" fmla="*/ 30754 w 218157"/>
                  <a:gd name="connsiteY17" fmla="*/ 65031 h 217837"/>
                  <a:gd name="connsiteX18" fmla="*/ 22424 w 218157"/>
                  <a:gd name="connsiteY18" fmla="*/ 85213 h 217837"/>
                  <a:gd name="connsiteX19" fmla="*/ 0 w 218157"/>
                  <a:gd name="connsiteY19" fmla="*/ 96105 h 217837"/>
                  <a:gd name="connsiteX20" fmla="*/ 0 w 218157"/>
                  <a:gd name="connsiteY20" fmla="*/ 121733 h 217837"/>
                  <a:gd name="connsiteX21" fmla="*/ 22424 w 218157"/>
                  <a:gd name="connsiteY21" fmla="*/ 132945 h 217837"/>
                  <a:gd name="connsiteX22" fmla="*/ 30754 w 218157"/>
                  <a:gd name="connsiteY22" fmla="*/ 152806 h 217837"/>
                  <a:gd name="connsiteX23" fmla="*/ 22745 w 218157"/>
                  <a:gd name="connsiteY23" fmla="*/ 176833 h 217837"/>
                  <a:gd name="connsiteX24" fmla="*/ 41005 w 218157"/>
                  <a:gd name="connsiteY24" fmla="*/ 195093 h 217837"/>
                  <a:gd name="connsiteX25" fmla="*/ 65031 w 218157"/>
                  <a:gd name="connsiteY25" fmla="*/ 187084 h 217837"/>
                  <a:gd name="connsiteX26" fmla="*/ 85213 w 218157"/>
                  <a:gd name="connsiteY26" fmla="*/ 195413 h 217837"/>
                  <a:gd name="connsiteX27" fmla="*/ 96425 w 218157"/>
                  <a:gd name="connsiteY27" fmla="*/ 217837 h 217837"/>
                  <a:gd name="connsiteX28" fmla="*/ 122053 w 218157"/>
                  <a:gd name="connsiteY28" fmla="*/ 217837 h 217837"/>
                  <a:gd name="connsiteX29" fmla="*/ 133265 w 218157"/>
                  <a:gd name="connsiteY29" fmla="*/ 195413 h 217837"/>
                  <a:gd name="connsiteX30" fmla="*/ 153127 w 218157"/>
                  <a:gd name="connsiteY30" fmla="*/ 187084 h 217837"/>
                  <a:gd name="connsiteX31" fmla="*/ 177153 w 218157"/>
                  <a:gd name="connsiteY31" fmla="*/ 195093 h 217837"/>
                  <a:gd name="connsiteX32" fmla="*/ 195413 w 218157"/>
                  <a:gd name="connsiteY32" fmla="*/ 176833 h 217837"/>
                  <a:gd name="connsiteX33" fmla="*/ 187404 w 218157"/>
                  <a:gd name="connsiteY33" fmla="*/ 152806 h 217837"/>
                  <a:gd name="connsiteX34" fmla="*/ 195733 w 218157"/>
                  <a:gd name="connsiteY34" fmla="*/ 132624 h 217837"/>
                  <a:gd name="connsiteX35" fmla="*/ 218158 w 218157"/>
                  <a:gd name="connsiteY35" fmla="*/ 121412 h 217837"/>
                  <a:gd name="connsiteX36" fmla="*/ 218158 w 218157"/>
                  <a:gd name="connsiteY36" fmla="*/ 95784 h 217837"/>
                  <a:gd name="connsiteX37" fmla="*/ 195413 w 218157"/>
                  <a:gd name="connsiteY37" fmla="*/ 84892 h 2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57" h="217837">
                    <a:moveTo>
                      <a:pt x="108919" y="147361"/>
                    </a:moveTo>
                    <a:cubicBezTo>
                      <a:pt x="87776" y="147361"/>
                      <a:pt x="70477" y="130062"/>
                      <a:pt x="70477" y="108919"/>
                    </a:cubicBezTo>
                    <a:cubicBezTo>
                      <a:pt x="70477" y="87776"/>
                      <a:pt x="87776" y="70477"/>
                      <a:pt x="108919" y="70477"/>
                    </a:cubicBezTo>
                    <a:cubicBezTo>
                      <a:pt x="130062" y="70477"/>
                      <a:pt x="147361" y="87776"/>
                      <a:pt x="147361" y="108919"/>
                    </a:cubicBezTo>
                    <a:cubicBezTo>
                      <a:pt x="147361" y="130062"/>
                      <a:pt x="130062" y="147361"/>
                      <a:pt x="108919" y="147361"/>
                    </a:cubicBezTo>
                    <a:close/>
                    <a:moveTo>
                      <a:pt x="195413" y="84892"/>
                    </a:moveTo>
                    <a:cubicBezTo>
                      <a:pt x="193491" y="77845"/>
                      <a:pt x="190608" y="71117"/>
                      <a:pt x="187084" y="65031"/>
                    </a:cubicBezTo>
                    <a:lnTo>
                      <a:pt x="195093" y="41005"/>
                    </a:lnTo>
                    <a:lnTo>
                      <a:pt x="176833" y="22745"/>
                    </a:lnTo>
                    <a:lnTo>
                      <a:pt x="152806" y="30754"/>
                    </a:lnTo>
                    <a:cubicBezTo>
                      <a:pt x="146399" y="27230"/>
                      <a:pt x="139672" y="24347"/>
                      <a:pt x="132624" y="22424"/>
                    </a:cubicBezTo>
                    <a:lnTo>
                      <a:pt x="121733" y="0"/>
                    </a:lnTo>
                    <a:lnTo>
                      <a:pt x="96105" y="0"/>
                    </a:lnTo>
                    <a:lnTo>
                      <a:pt x="84892" y="22424"/>
                    </a:lnTo>
                    <a:cubicBezTo>
                      <a:pt x="77845" y="24347"/>
                      <a:pt x="71117" y="27230"/>
                      <a:pt x="65031" y="30754"/>
                    </a:cubicBezTo>
                    <a:lnTo>
                      <a:pt x="41005" y="22745"/>
                    </a:lnTo>
                    <a:lnTo>
                      <a:pt x="22745" y="41005"/>
                    </a:lnTo>
                    <a:lnTo>
                      <a:pt x="30754" y="65031"/>
                    </a:lnTo>
                    <a:cubicBezTo>
                      <a:pt x="27230" y="71438"/>
                      <a:pt x="24347" y="78165"/>
                      <a:pt x="22424" y="85213"/>
                    </a:cubicBezTo>
                    <a:lnTo>
                      <a:pt x="0" y="96105"/>
                    </a:lnTo>
                    <a:lnTo>
                      <a:pt x="0" y="121733"/>
                    </a:lnTo>
                    <a:lnTo>
                      <a:pt x="22424" y="132945"/>
                    </a:lnTo>
                    <a:cubicBezTo>
                      <a:pt x="24347" y="139993"/>
                      <a:pt x="27230" y="146720"/>
                      <a:pt x="30754" y="152806"/>
                    </a:cubicBezTo>
                    <a:lnTo>
                      <a:pt x="22745" y="176833"/>
                    </a:lnTo>
                    <a:lnTo>
                      <a:pt x="41005" y="195093"/>
                    </a:lnTo>
                    <a:lnTo>
                      <a:pt x="65031" y="187084"/>
                    </a:lnTo>
                    <a:cubicBezTo>
                      <a:pt x="71438" y="190608"/>
                      <a:pt x="78165" y="193491"/>
                      <a:pt x="85213" y="195413"/>
                    </a:cubicBezTo>
                    <a:lnTo>
                      <a:pt x="96425" y="217837"/>
                    </a:lnTo>
                    <a:lnTo>
                      <a:pt x="122053" y="217837"/>
                    </a:lnTo>
                    <a:lnTo>
                      <a:pt x="133265" y="195413"/>
                    </a:lnTo>
                    <a:cubicBezTo>
                      <a:pt x="140313" y="193491"/>
                      <a:pt x="147040" y="190608"/>
                      <a:pt x="153127" y="187084"/>
                    </a:cubicBezTo>
                    <a:lnTo>
                      <a:pt x="177153" y="195093"/>
                    </a:lnTo>
                    <a:lnTo>
                      <a:pt x="195413" y="176833"/>
                    </a:lnTo>
                    <a:lnTo>
                      <a:pt x="187404" y="152806"/>
                    </a:lnTo>
                    <a:cubicBezTo>
                      <a:pt x="190928" y="146399"/>
                      <a:pt x="193811" y="139672"/>
                      <a:pt x="195733" y="132624"/>
                    </a:cubicBezTo>
                    <a:lnTo>
                      <a:pt x="218158" y="121412"/>
                    </a:lnTo>
                    <a:lnTo>
                      <a:pt x="218158" y="95784"/>
                    </a:lnTo>
                    <a:lnTo>
                      <a:pt x="195413" y="84892"/>
                    </a:lnTo>
                    <a:close/>
                  </a:path>
                </a:pathLst>
              </a:custGeom>
              <a:solidFill>
                <a:srgbClr val="000000"/>
              </a:solidFill>
              <a:ln w="3175" cap="flat">
                <a:noFill/>
                <a:prstDash val="solid"/>
                <a:miter/>
              </a:ln>
            </p:spPr>
            <p:txBody>
              <a:bodyPr rtlCol="0" anchor="ctr"/>
              <a:lstStyle/>
              <a:p>
                <a:endParaRPr lang="en-US"/>
              </a:p>
            </p:txBody>
          </p:sp>
        </p:grpSp>
        <p:sp>
          <p:nvSpPr>
            <p:cNvPr id="41" name="Arrow: Down 40">
              <a:extLst>
                <a:ext uri="{FF2B5EF4-FFF2-40B4-BE49-F238E27FC236}">
                  <a16:creationId xmlns:a16="http://schemas.microsoft.com/office/drawing/2014/main" id="{7D73326B-B996-42E6-B5FE-AC2D70FA2B09}"/>
                </a:ext>
              </a:extLst>
            </p:cNvPr>
            <p:cNvSpPr/>
            <p:nvPr/>
          </p:nvSpPr>
          <p:spPr>
            <a:xfrm rot="16044522">
              <a:off x="4942830" y="4485613"/>
              <a:ext cx="297385" cy="818691"/>
            </a:xfrm>
            <a:custGeom>
              <a:avLst/>
              <a:gdLst>
                <a:gd name="connsiteX0" fmla="*/ 0 w 297385"/>
                <a:gd name="connsiteY0" fmla="*/ 643751 h 818691"/>
                <a:gd name="connsiteX1" fmla="*/ 87470 w 297385"/>
                <a:gd name="connsiteY1" fmla="*/ 643751 h 818691"/>
                <a:gd name="connsiteX2" fmla="*/ 87470 w 297385"/>
                <a:gd name="connsiteY2" fmla="*/ 341188 h 818691"/>
                <a:gd name="connsiteX3" fmla="*/ 87470 w 297385"/>
                <a:gd name="connsiteY3" fmla="*/ 0 h 818691"/>
                <a:gd name="connsiteX4" fmla="*/ 209915 w 297385"/>
                <a:gd name="connsiteY4" fmla="*/ 0 h 818691"/>
                <a:gd name="connsiteX5" fmla="*/ 209915 w 297385"/>
                <a:gd name="connsiteY5" fmla="*/ 309000 h 818691"/>
                <a:gd name="connsiteX6" fmla="*/ 209915 w 297385"/>
                <a:gd name="connsiteY6" fmla="*/ 643751 h 818691"/>
                <a:gd name="connsiteX7" fmla="*/ 297385 w 297385"/>
                <a:gd name="connsiteY7" fmla="*/ 643751 h 818691"/>
                <a:gd name="connsiteX8" fmla="*/ 148693 w 297385"/>
                <a:gd name="connsiteY8" fmla="*/ 818691 h 818691"/>
                <a:gd name="connsiteX9" fmla="*/ 0 w 297385"/>
                <a:gd name="connsiteY9" fmla="*/ 643751 h 81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818691" fill="none" extrusionOk="0">
                  <a:moveTo>
                    <a:pt x="0" y="643751"/>
                  </a:moveTo>
                  <a:cubicBezTo>
                    <a:pt x="36003" y="633810"/>
                    <a:pt x="63872" y="645282"/>
                    <a:pt x="87470" y="643751"/>
                  </a:cubicBezTo>
                  <a:cubicBezTo>
                    <a:pt x="73351" y="573944"/>
                    <a:pt x="96963" y="457215"/>
                    <a:pt x="87470" y="341188"/>
                  </a:cubicBezTo>
                  <a:cubicBezTo>
                    <a:pt x="77977" y="225161"/>
                    <a:pt x="107289" y="169557"/>
                    <a:pt x="87470" y="0"/>
                  </a:cubicBezTo>
                  <a:cubicBezTo>
                    <a:pt x="117647" y="-3719"/>
                    <a:pt x="182577" y="2255"/>
                    <a:pt x="209915" y="0"/>
                  </a:cubicBezTo>
                  <a:cubicBezTo>
                    <a:pt x="231747" y="77465"/>
                    <a:pt x="192567" y="219784"/>
                    <a:pt x="209915" y="309000"/>
                  </a:cubicBezTo>
                  <a:cubicBezTo>
                    <a:pt x="227263" y="398216"/>
                    <a:pt x="182264" y="529611"/>
                    <a:pt x="209915" y="643751"/>
                  </a:cubicBezTo>
                  <a:cubicBezTo>
                    <a:pt x="238012" y="639724"/>
                    <a:pt x="255844" y="646497"/>
                    <a:pt x="297385" y="643751"/>
                  </a:cubicBezTo>
                  <a:cubicBezTo>
                    <a:pt x="252900" y="738366"/>
                    <a:pt x="210777" y="725915"/>
                    <a:pt x="148693" y="818691"/>
                  </a:cubicBezTo>
                  <a:cubicBezTo>
                    <a:pt x="88769" y="748238"/>
                    <a:pt x="62517" y="710296"/>
                    <a:pt x="0" y="643751"/>
                  </a:cubicBezTo>
                  <a:close/>
                </a:path>
                <a:path w="297385" h="818691" stroke="0" extrusionOk="0">
                  <a:moveTo>
                    <a:pt x="0" y="643751"/>
                  </a:moveTo>
                  <a:cubicBezTo>
                    <a:pt x="40663" y="640457"/>
                    <a:pt x="66619" y="651604"/>
                    <a:pt x="87470" y="643751"/>
                  </a:cubicBezTo>
                  <a:cubicBezTo>
                    <a:pt x="70377" y="534278"/>
                    <a:pt x="107852" y="480587"/>
                    <a:pt x="87470" y="321876"/>
                  </a:cubicBezTo>
                  <a:cubicBezTo>
                    <a:pt x="67088" y="163166"/>
                    <a:pt x="110811" y="98667"/>
                    <a:pt x="87470" y="0"/>
                  </a:cubicBezTo>
                  <a:cubicBezTo>
                    <a:pt x="125682" y="-1233"/>
                    <a:pt x="172497" y="13780"/>
                    <a:pt x="209915" y="0"/>
                  </a:cubicBezTo>
                  <a:cubicBezTo>
                    <a:pt x="243878" y="152850"/>
                    <a:pt x="191427" y="230656"/>
                    <a:pt x="209915" y="309000"/>
                  </a:cubicBezTo>
                  <a:cubicBezTo>
                    <a:pt x="228403" y="387344"/>
                    <a:pt x="177477" y="564506"/>
                    <a:pt x="209915" y="643751"/>
                  </a:cubicBezTo>
                  <a:cubicBezTo>
                    <a:pt x="250360" y="640298"/>
                    <a:pt x="256532" y="646510"/>
                    <a:pt x="297385" y="643751"/>
                  </a:cubicBezTo>
                  <a:cubicBezTo>
                    <a:pt x="251055" y="728921"/>
                    <a:pt x="163310" y="767176"/>
                    <a:pt x="148693" y="818691"/>
                  </a:cubicBezTo>
                  <a:cubicBezTo>
                    <a:pt x="94899" y="763511"/>
                    <a:pt x="73106" y="693574"/>
                    <a:pt x="0" y="64375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Arrow: Down 42">
              <a:extLst>
                <a:ext uri="{FF2B5EF4-FFF2-40B4-BE49-F238E27FC236}">
                  <a16:creationId xmlns:a16="http://schemas.microsoft.com/office/drawing/2014/main" id="{829B0400-35BA-41BA-A7EE-20416BB8A6D0}"/>
                </a:ext>
              </a:extLst>
            </p:cNvPr>
            <p:cNvSpPr/>
            <p:nvPr/>
          </p:nvSpPr>
          <p:spPr>
            <a:xfrm rot="16044522">
              <a:off x="6627861" y="4790374"/>
              <a:ext cx="297385" cy="471393"/>
            </a:xfrm>
            <a:custGeom>
              <a:avLst/>
              <a:gdLst>
                <a:gd name="connsiteX0" fmla="*/ 0 w 297385"/>
                <a:gd name="connsiteY0" fmla="*/ 296453 h 471393"/>
                <a:gd name="connsiteX1" fmla="*/ 87470 w 297385"/>
                <a:gd name="connsiteY1" fmla="*/ 296453 h 471393"/>
                <a:gd name="connsiteX2" fmla="*/ 87470 w 297385"/>
                <a:gd name="connsiteY2" fmla="*/ 0 h 471393"/>
                <a:gd name="connsiteX3" fmla="*/ 209915 w 297385"/>
                <a:gd name="connsiteY3" fmla="*/ 0 h 471393"/>
                <a:gd name="connsiteX4" fmla="*/ 209915 w 297385"/>
                <a:gd name="connsiteY4" fmla="*/ 296453 h 471393"/>
                <a:gd name="connsiteX5" fmla="*/ 297385 w 297385"/>
                <a:gd name="connsiteY5" fmla="*/ 296453 h 471393"/>
                <a:gd name="connsiteX6" fmla="*/ 148693 w 297385"/>
                <a:gd name="connsiteY6" fmla="*/ 471393 h 471393"/>
                <a:gd name="connsiteX7" fmla="*/ 0 w 297385"/>
                <a:gd name="connsiteY7" fmla="*/ 296453 h 4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71393" fill="none" extrusionOk="0">
                  <a:moveTo>
                    <a:pt x="0" y="296453"/>
                  </a:moveTo>
                  <a:cubicBezTo>
                    <a:pt x="39232" y="294862"/>
                    <a:pt x="54352" y="298175"/>
                    <a:pt x="87470" y="296453"/>
                  </a:cubicBezTo>
                  <a:cubicBezTo>
                    <a:pt x="53613" y="208907"/>
                    <a:pt x="99545" y="83269"/>
                    <a:pt x="87470" y="0"/>
                  </a:cubicBezTo>
                  <a:cubicBezTo>
                    <a:pt x="124841" y="-4698"/>
                    <a:pt x="179691" y="2145"/>
                    <a:pt x="209915" y="0"/>
                  </a:cubicBezTo>
                  <a:cubicBezTo>
                    <a:pt x="239187" y="71269"/>
                    <a:pt x="191128" y="228044"/>
                    <a:pt x="209915" y="296453"/>
                  </a:cubicBezTo>
                  <a:cubicBezTo>
                    <a:pt x="231765" y="293334"/>
                    <a:pt x="256593" y="299234"/>
                    <a:pt x="297385" y="296453"/>
                  </a:cubicBezTo>
                  <a:cubicBezTo>
                    <a:pt x="280519" y="346634"/>
                    <a:pt x="178179" y="427597"/>
                    <a:pt x="148693" y="471393"/>
                  </a:cubicBezTo>
                  <a:cubicBezTo>
                    <a:pt x="63782" y="411734"/>
                    <a:pt x="67516" y="344831"/>
                    <a:pt x="0" y="296453"/>
                  </a:cubicBezTo>
                  <a:close/>
                </a:path>
                <a:path w="297385" h="471393" stroke="0" extrusionOk="0">
                  <a:moveTo>
                    <a:pt x="0" y="296453"/>
                  </a:moveTo>
                  <a:cubicBezTo>
                    <a:pt x="40663" y="293159"/>
                    <a:pt x="66619" y="304306"/>
                    <a:pt x="87470" y="296453"/>
                  </a:cubicBezTo>
                  <a:cubicBezTo>
                    <a:pt x="72944" y="210275"/>
                    <a:pt x="108029" y="95341"/>
                    <a:pt x="87470" y="0"/>
                  </a:cubicBezTo>
                  <a:cubicBezTo>
                    <a:pt x="126859" y="-2628"/>
                    <a:pt x="158410" y="9928"/>
                    <a:pt x="209915" y="0"/>
                  </a:cubicBezTo>
                  <a:cubicBezTo>
                    <a:pt x="225122" y="122925"/>
                    <a:pt x="197633" y="197530"/>
                    <a:pt x="209915" y="296453"/>
                  </a:cubicBezTo>
                  <a:cubicBezTo>
                    <a:pt x="233748" y="294397"/>
                    <a:pt x="268433" y="302477"/>
                    <a:pt x="297385" y="296453"/>
                  </a:cubicBezTo>
                  <a:cubicBezTo>
                    <a:pt x="274647" y="347861"/>
                    <a:pt x="190314" y="392825"/>
                    <a:pt x="148693" y="471393"/>
                  </a:cubicBezTo>
                  <a:cubicBezTo>
                    <a:pt x="59124" y="400493"/>
                    <a:pt x="79340" y="373642"/>
                    <a:pt x="0" y="296453"/>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Arrow: Down 43">
              <a:extLst>
                <a:ext uri="{FF2B5EF4-FFF2-40B4-BE49-F238E27FC236}">
                  <a16:creationId xmlns:a16="http://schemas.microsoft.com/office/drawing/2014/main" id="{66CB6897-F267-4F71-BABF-27335435E872}"/>
                </a:ext>
              </a:extLst>
            </p:cNvPr>
            <p:cNvSpPr/>
            <p:nvPr/>
          </p:nvSpPr>
          <p:spPr>
            <a:xfrm>
              <a:off x="7346404" y="5341870"/>
              <a:ext cx="297385" cy="400571"/>
            </a:xfrm>
            <a:custGeom>
              <a:avLst/>
              <a:gdLst>
                <a:gd name="connsiteX0" fmla="*/ 0 w 297385"/>
                <a:gd name="connsiteY0" fmla="*/ 225631 h 400571"/>
                <a:gd name="connsiteX1" fmla="*/ 87470 w 297385"/>
                <a:gd name="connsiteY1" fmla="*/ 225631 h 400571"/>
                <a:gd name="connsiteX2" fmla="*/ 87470 w 297385"/>
                <a:gd name="connsiteY2" fmla="*/ 0 h 400571"/>
                <a:gd name="connsiteX3" fmla="*/ 209915 w 297385"/>
                <a:gd name="connsiteY3" fmla="*/ 0 h 400571"/>
                <a:gd name="connsiteX4" fmla="*/ 209915 w 297385"/>
                <a:gd name="connsiteY4" fmla="*/ 225631 h 400571"/>
                <a:gd name="connsiteX5" fmla="*/ 297385 w 297385"/>
                <a:gd name="connsiteY5" fmla="*/ 225631 h 400571"/>
                <a:gd name="connsiteX6" fmla="*/ 148693 w 297385"/>
                <a:gd name="connsiteY6" fmla="*/ 400571 h 400571"/>
                <a:gd name="connsiteX7" fmla="*/ 0 w 297385"/>
                <a:gd name="connsiteY7" fmla="*/ 225631 h 40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00571" fill="none" extrusionOk="0">
                  <a:moveTo>
                    <a:pt x="0" y="225631"/>
                  </a:moveTo>
                  <a:cubicBezTo>
                    <a:pt x="39232" y="224040"/>
                    <a:pt x="54352" y="227353"/>
                    <a:pt x="87470" y="225631"/>
                  </a:cubicBezTo>
                  <a:cubicBezTo>
                    <a:pt x="72780" y="167493"/>
                    <a:pt x="111742" y="111976"/>
                    <a:pt x="87470" y="0"/>
                  </a:cubicBezTo>
                  <a:cubicBezTo>
                    <a:pt x="124841" y="-4698"/>
                    <a:pt x="179691" y="2145"/>
                    <a:pt x="209915" y="0"/>
                  </a:cubicBezTo>
                  <a:cubicBezTo>
                    <a:pt x="220233" y="69109"/>
                    <a:pt x="184847" y="176706"/>
                    <a:pt x="209915" y="225631"/>
                  </a:cubicBezTo>
                  <a:cubicBezTo>
                    <a:pt x="231765" y="222512"/>
                    <a:pt x="256593" y="228412"/>
                    <a:pt x="297385" y="225631"/>
                  </a:cubicBezTo>
                  <a:cubicBezTo>
                    <a:pt x="280519" y="275812"/>
                    <a:pt x="178179" y="356775"/>
                    <a:pt x="148693" y="400571"/>
                  </a:cubicBezTo>
                  <a:cubicBezTo>
                    <a:pt x="63782" y="340912"/>
                    <a:pt x="67516" y="274009"/>
                    <a:pt x="0" y="225631"/>
                  </a:cubicBezTo>
                  <a:close/>
                </a:path>
                <a:path w="297385" h="400571" stroke="0" extrusionOk="0">
                  <a:moveTo>
                    <a:pt x="0" y="225631"/>
                  </a:moveTo>
                  <a:cubicBezTo>
                    <a:pt x="40663" y="222337"/>
                    <a:pt x="66619" y="233484"/>
                    <a:pt x="87470" y="225631"/>
                  </a:cubicBezTo>
                  <a:cubicBezTo>
                    <a:pt x="62331" y="120012"/>
                    <a:pt x="109074" y="59244"/>
                    <a:pt x="87470" y="0"/>
                  </a:cubicBezTo>
                  <a:cubicBezTo>
                    <a:pt x="126859" y="-2628"/>
                    <a:pt x="158410" y="9928"/>
                    <a:pt x="209915" y="0"/>
                  </a:cubicBezTo>
                  <a:cubicBezTo>
                    <a:pt x="215965" y="58038"/>
                    <a:pt x="206539" y="163564"/>
                    <a:pt x="209915" y="225631"/>
                  </a:cubicBezTo>
                  <a:cubicBezTo>
                    <a:pt x="233748" y="223575"/>
                    <a:pt x="268433" y="231655"/>
                    <a:pt x="297385" y="225631"/>
                  </a:cubicBezTo>
                  <a:cubicBezTo>
                    <a:pt x="274647" y="277039"/>
                    <a:pt x="190314" y="322003"/>
                    <a:pt x="148693" y="400571"/>
                  </a:cubicBezTo>
                  <a:cubicBezTo>
                    <a:pt x="59124" y="329671"/>
                    <a:pt x="79340" y="302820"/>
                    <a:pt x="0" y="22563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Arrow: Down 44">
              <a:extLst>
                <a:ext uri="{FF2B5EF4-FFF2-40B4-BE49-F238E27FC236}">
                  <a16:creationId xmlns:a16="http://schemas.microsoft.com/office/drawing/2014/main" id="{1F355158-99AC-4C22-B934-B1D52529F818}"/>
                </a:ext>
              </a:extLst>
            </p:cNvPr>
            <p:cNvSpPr/>
            <p:nvPr/>
          </p:nvSpPr>
          <p:spPr>
            <a:xfrm rot="5400000">
              <a:off x="6555200" y="5973196"/>
              <a:ext cx="297385" cy="457969"/>
            </a:xfrm>
            <a:custGeom>
              <a:avLst/>
              <a:gdLst>
                <a:gd name="connsiteX0" fmla="*/ 0 w 297385"/>
                <a:gd name="connsiteY0" fmla="*/ 283029 h 457969"/>
                <a:gd name="connsiteX1" fmla="*/ 87470 w 297385"/>
                <a:gd name="connsiteY1" fmla="*/ 283029 h 457969"/>
                <a:gd name="connsiteX2" fmla="*/ 87470 w 297385"/>
                <a:gd name="connsiteY2" fmla="*/ 0 h 457969"/>
                <a:gd name="connsiteX3" fmla="*/ 209915 w 297385"/>
                <a:gd name="connsiteY3" fmla="*/ 0 h 457969"/>
                <a:gd name="connsiteX4" fmla="*/ 209915 w 297385"/>
                <a:gd name="connsiteY4" fmla="*/ 283029 h 457969"/>
                <a:gd name="connsiteX5" fmla="*/ 297385 w 297385"/>
                <a:gd name="connsiteY5" fmla="*/ 283029 h 457969"/>
                <a:gd name="connsiteX6" fmla="*/ 148693 w 297385"/>
                <a:gd name="connsiteY6" fmla="*/ 457969 h 457969"/>
                <a:gd name="connsiteX7" fmla="*/ 0 w 297385"/>
                <a:gd name="connsiteY7" fmla="*/ 283029 h 45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457969" fill="none" extrusionOk="0">
                  <a:moveTo>
                    <a:pt x="0" y="283029"/>
                  </a:moveTo>
                  <a:cubicBezTo>
                    <a:pt x="39232" y="281438"/>
                    <a:pt x="54352" y="284751"/>
                    <a:pt x="87470" y="283029"/>
                  </a:cubicBezTo>
                  <a:cubicBezTo>
                    <a:pt x="64227" y="213976"/>
                    <a:pt x="108340" y="74636"/>
                    <a:pt x="87470" y="0"/>
                  </a:cubicBezTo>
                  <a:cubicBezTo>
                    <a:pt x="124841" y="-4698"/>
                    <a:pt x="179691" y="2145"/>
                    <a:pt x="209915" y="0"/>
                  </a:cubicBezTo>
                  <a:cubicBezTo>
                    <a:pt x="237506" y="138388"/>
                    <a:pt x="209127" y="214901"/>
                    <a:pt x="209915" y="283029"/>
                  </a:cubicBezTo>
                  <a:cubicBezTo>
                    <a:pt x="231765" y="279910"/>
                    <a:pt x="256593" y="285810"/>
                    <a:pt x="297385" y="283029"/>
                  </a:cubicBezTo>
                  <a:cubicBezTo>
                    <a:pt x="280519" y="333210"/>
                    <a:pt x="178179" y="414173"/>
                    <a:pt x="148693" y="457969"/>
                  </a:cubicBezTo>
                  <a:cubicBezTo>
                    <a:pt x="63782" y="398310"/>
                    <a:pt x="67516" y="331407"/>
                    <a:pt x="0" y="283029"/>
                  </a:cubicBezTo>
                  <a:close/>
                </a:path>
                <a:path w="297385" h="457969" stroke="0" extrusionOk="0">
                  <a:moveTo>
                    <a:pt x="0" y="283029"/>
                  </a:moveTo>
                  <a:cubicBezTo>
                    <a:pt x="40663" y="279735"/>
                    <a:pt x="66619" y="290882"/>
                    <a:pt x="87470" y="283029"/>
                  </a:cubicBezTo>
                  <a:cubicBezTo>
                    <a:pt x="66095" y="161801"/>
                    <a:pt x="112027" y="69192"/>
                    <a:pt x="87470" y="0"/>
                  </a:cubicBezTo>
                  <a:cubicBezTo>
                    <a:pt x="126859" y="-2628"/>
                    <a:pt x="158410" y="9928"/>
                    <a:pt x="209915" y="0"/>
                  </a:cubicBezTo>
                  <a:cubicBezTo>
                    <a:pt x="240194" y="129221"/>
                    <a:pt x="205074" y="154586"/>
                    <a:pt x="209915" y="283029"/>
                  </a:cubicBezTo>
                  <a:cubicBezTo>
                    <a:pt x="233748" y="280973"/>
                    <a:pt x="268433" y="289053"/>
                    <a:pt x="297385" y="283029"/>
                  </a:cubicBezTo>
                  <a:cubicBezTo>
                    <a:pt x="274647" y="334437"/>
                    <a:pt x="190314" y="379401"/>
                    <a:pt x="148693" y="457969"/>
                  </a:cubicBezTo>
                  <a:cubicBezTo>
                    <a:pt x="59124" y="387069"/>
                    <a:pt x="79340" y="360218"/>
                    <a:pt x="0" y="28302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Arrow: Down 45">
              <a:extLst>
                <a:ext uri="{FF2B5EF4-FFF2-40B4-BE49-F238E27FC236}">
                  <a16:creationId xmlns:a16="http://schemas.microsoft.com/office/drawing/2014/main" id="{36C97555-91E4-4A75-9143-3C5610B292EC}"/>
                </a:ext>
              </a:extLst>
            </p:cNvPr>
            <p:cNvSpPr/>
            <p:nvPr/>
          </p:nvSpPr>
          <p:spPr>
            <a:xfrm rot="3360604">
              <a:off x="6583496" y="5246826"/>
              <a:ext cx="297385" cy="740581"/>
            </a:xfrm>
            <a:custGeom>
              <a:avLst/>
              <a:gdLst>
                <a:gd name="connsiteX0" fmla="*/ 0 w 297385"/>
                <a:gd name="connsiteY0" fmla="*/ 565641 h 740581"/>
                <a:gd name="connsiteX1" fmla="*/ 87470 w 297385"/>
                <a:gd name="connsiteY1" fmla="*/ 565641 h 740581"/>
                <a:gd name="connsiteX2" fmla="*/ 87470 w 297385"/>
                <a:gd name="connsiteY2" fmla="*/ 0 h 740581"/>
                <a:gd name="connsiteX3" fmla="*/ 209915 w 297385"/>
                <a:gd name="connsiteY3" fmla="*/ 0 h 740581"/>
                <a:gd name="connsiteX4" fmla="*/ 209915 w 297385"/>
                <a:gd name="connsiteY4" fmla="*/ 565641 h 740581"/>
                <a:gd name="connsiteX5" fmla="*/ 297385 w 297385"/>
                <a:gd name="connsiteY5" fmla="*/ 565641 h 740581"/>
                <a:gd name="connsiteX6" fmla="*/ 148693 w 297385"/>
                <a:gd name="connsiteY6" fmla="*/ 740581 h 740581"/>
                <a:gd name="connsiteX7" fmla="*/ 0 w 297385"/>
                <a:gd name="connsiteY7" fmla="*/ 565641 h 74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385" h="740581" fill="none" extrusionOk="0">
                  <a:moveTo>
                    <a:pt x="0" y="565641"/>
                  </a:moveTo>
                  <a:cubicBezTo>
                    <a:pt x="39232" y="564050"/>
                    <a:pt x="54352" y="567363"/>
                    <a:pt x="87470" y="565641"/>
                  </a:cubicBezTo>
                  <a:cubicBezTo>
                    <a:pt x="23973" y="297259"/>
                    <a:pt x="113219" y="154693"/>
                    <a:pt x="87470" y="0"/>
                  </a:cubicBezTo>
                  <a:cubicBezTo>
                    <a:pt x="124841" y="-4698"/>
                    <a:pt x="179691" y="2145"/>
                    <a:pt x="209915" y="0"/>
                  </a:cubicBezTo>
                  <a:cubicBezTo>
                    <a:pt x="253775" y="153736"/>
                    <a:pt x="195950" y="373307"/>
                    <a:pt x="209915" y="565641"/>
                  </a:cubicBezTo>
                  <a:cubicBezTo>
                    <a:pt x="231765" y="562522"/>
                    <a:pt x="256593" y="568422"/>
                    <a:pt x="297385" y="565641"/>
                  </a:cubicBezTo>
                  <a:cubicBezTo>
                    <a:pt x="280519" y="615822"/>
                    <a:pt x="178179" y="696785"/>
                    <a:pt x="148693" y="740581"/>
                  </a:cubicBezTo>
                  <a:cubicBezTo>
                    <a:pt x="63782" y="680922"/>
                    <a:pt x="67516" y="614019"/>
                    <a:pt x="0" y="565641"/>
                  </a:cubicBezTo>
                  <a:close/>
                </a:path>
                <a:path w="297385" h="740581" stroke="0" extrusionOk="0">
                  <a:moveTo>
                    <a:pt x="0" y="565641"/>
                  </a:moveTo>
                  <a:cubicBezTo>
                    <a:pt x="40663" y="562347"/>
                    <a:pt x="66619" y="573494"/>
                    <a:pt x="87470" y="565641"/>
                  </a:cubicBezTo>
                  <a:cubicBezTo>
                    <a:pt x="73367" y="322711"/>
                    <a:pt x="134088" y="257359"/>
                    <a:pt x="87470" y="0"/>
                  </a:cubicBezTo>
                  <a:cubicBezTo>
                    <a:pt x="126859" y="-2628"/>
                    <a:pt x="158410" y="9928"/>
                    <a:pt x="209915" y="0"/>
                  </a:cubicBezTo>
                  <a:cubicBezTo>
                    <a:pt x="272346" y="197874"/>
                    <a:pt x="162747" y="313512"/>
                    <a:pt x="209915" y="565641"/>
                  </a:cubicBezTo>
                  <a:cubicBezTo>
                    <a:pt x="233748" y="563585"/>
                    <a:pt x="268433" y="571665"/>
                    <a:pt x="297385" y="565641"/>
                  </a:cubicBezTo>
                  <a:cubicBezTo>
                    <a:pt x="274647" y="617049"/>
                    <a:pt x="190314" y="662013"/>
                    <a:pt x="148693" y="740581"/>
                  </a:cubicBezTo>
                  <a:cubicBezTo>
                    <a:pt x="59124" y="669681"/>
                    <a:pt x="79340" y="642830"/>
                    <a:pt x="0" y="565641"/>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Arrow: Down 46">
              <a:extLst>
                <a:ext uri="{FF2B5EF4-FFF2-40B4-BE49-F238E27FC236}">
                  <a16:creationId xmlns:a16="http://schemas.microsoft.com/office/drawing/2014/main" id="{684C990E-8609-4EFB-8973-9DCFC8DA55A8}"/>
                </a:ext>
              </a:extLst>
            </p:cNvPr>
            <p:cNvSpPr/>
            <p:nvPr/>
          </p:nvSpPr>
          <p:spPr>
            <a:xfrm rot="5935125">
              <a:off x="4978535" y="5608851"/>
              <a:ext cx="297385" cy="968717"/>
            </a:xfrm>
            <a:custGeom>
              <a:avLst/>
              <a:gdLst>
                <a:gd name="connsiteX0" fmla="*/ 0 w 297385"/>
                <a:gd name="connsiteY0" fmla="*/ 793777 h 968717"/>
                <a:gd name="connsiteX1" fmla="*/ 87470 w 297385"/>
                <a:gd name="connsiteY1" fmla="*/ 793777 h 968717"/>
                <a:gd name="connsiteX2" fmla="*/ 87470 w 297385"/>
                <a:gd name="connsiteY2" fmla="*/ 420702 h 968717"/>
                <a:gd name="connsiteX3" fmla="*/ 87470 w 297385"/>
                <a:gd name="connsiteY3" fmla="*/ 0 h 968717"/>
                <a:gd name="connsiteX4" fmla="*/ 209915 w 297385"/>
                <a:gd name="connsiteY4" fmla="*/ 0 h 968717"/>
                <a:gd name="connsiteX5" fmla="*/ 209915 w 297385"/>
                <a:gd name="connsiteY5" fmla="*/ 381013 h 968717"/>
                <a:gd name="connsiteX6" fmla="*/ 209915 w 297385"/>
                <a:gd name="connsiteY6" fmla="*/ 793777 h 968717"/>
                <a:gd name="connsiteX7" fmla="*/ 297385 w 297385"/>
                <a:gd name="connsiteY7" fmla="*/ 793777 h 968717"/>
                <a:gd name="connsiteX8" fmla="*/ 148693 w 297385"/>
                <a:gd name="connsiteY8" fmla="*/ 968717 h 968717"/>
                <a:gd name="connsiteX9" fmla="*/ 0 w 297385"/>
                <a:gd name="connsiteY9" fmla="*/ 793777 h 9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385" h="968717" fill="none" extrusionOk="0">
                  <a:moveTo>
                    <a:pt x="0" y="793777"/>
                  </a:moveTo>
                  <a:cubicBezTo>
                    <a:pt x="36003" y="783836"/>
                    <a:pt x="63872" y="795308"/>
                    <a:pt x="87470" y="793777"/>
                  </a:cubicBezTo>
                  <a:cubicBezTo>
                    <a:pt x="44956" y="645510"/>
                    <a:pt x="116763" y="604721"/>
                    <a:pt x="87470" y="420702"/>
                  </a:cubicBezTo>
                  <a:cubicBezTo>
                    <a:pt x="58177" y="236684"/>
                    <a:pt x="132282" y="121599"/>
                    <a:pt x="87470" y="0"/>
                  </a:cubicBezTo>
                  <a:cubicBezTo>
                    <a:pt x="117647" y="-3719"/>
                    <a:pt x="182577" y="2255"/>
                    <a:pt x="209915" y="0"/>
                  </a:cubicBezTo>
                  <a:cubicBezTo>
                    <a:pt x="222058" y="86110"/>
                    <a:pt x="165200" y="211124"/>
                    <a:pt x="209915" y="381013"/>
                  </a:cubicBezTo>
                  <a:cubicBezTo>
                    <a:pt x="254630" y="550902"/>
                    <a:pt x="206436" y="609145"/>
                    <a:pt x="209915" y="793777"/>
                  </a:cubicBezTo>
                  <a:cubicBezTo>
                    <a:pt x="238012" y="789750"/>
                    <a:pt x="255844" y="796523"/>
                    <a:pt x="297385" y="793777"/>
                  </a:cubicBezTo>
                  <a:cubicBezTo>
                    <a:pt x="252900" y="888392"/>
                    <a:pt x="210777" y="875941"/>
                    <a:pt x="148693" y="968717"/>
                  </a:cubicBezTo>
                  <a:cubicBezTo>
                    <a:pt x="88769" y="898264"/>
                    <a:pt x="62517" y="860322"/>
                    <a:pt x="0" y="793777"/>
                  </a:cubicBezTo>
                  <a:close/>
                </a:path>
                <a:path w="297385" h="968717" stroke="0" extrusionOk="0">
                  <a:moveTo>
                    <a:pt x="0" y="793777"/>
                  </a:moveTo>
                  <a:cubicBezTo>
                    <a:pt x="40663" y="790483"/>
                    <a:pt x="66619" y="801630"/>
                    <a:pt x="87470" y="793777"/>
                  </a:cubicBezTo>
                  <a:cubicBezTo>
                    <a:pt x="79752" y="634992"/>
                    <a:pt x="87874" y="580729"/>
                    <a:pt x="87470" y="396889"/>
                  </a:cubicBezTo>
                  <a:cubicBezTo>
                    <a:pt x="87066" y="213049"/>
                    <a:pt x="134532" y="104068"/>
                    <a:pt x="87470" y="0"/>
                  </a:cubicBezTo>
                  <a:cubicBezTo>
                    <a:pt x="125682" y="-1233"/>
                    <a:pt x="172497" y="13780"/>
                    <a:pt x="209915" y="0"/>
                  </a:cubicBezTo>
                  <a:cubicBezTo>
                    <a:pt x="238782" y="158834"/>
                    <a:pt x="189087" y="232857"/>
                    <a:pt x="209915" y="381013"/>
                  </a:cubicBezTo>
                  <a:cubicBezTo>
                    <a:pt x="230743" y="529169"/>
                    <a:pt x="167670" y="686315"/>
                    <a:pt x="209915" y="793777"/>
                  </a:cubicBezTo>
                  <a:cubicBezTo>
                    <a:pt x="250360" y="790324"/>
                    <a:pt x="256532" y="796536"/>
                    <a:pt x="297385" y="793777"/>
                  </a:cubicBezTo>
                  <a:cubicBezTo>
                    <a:pt x="251055" y="878947"/>
                    <a:pt x="163310" y="917202"/>
                    <a:pt x="148693" y="968717"/>
                  </a:cubicBezTo>
                  <a:cubicBezTo>
                    <a:pt x="94899" y="913537"/>
                    <a:pt x="73106" y="843600"/>
                    <a:pt x="0" y="793777"/>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BBF6603-AD8E-4857-B28A-7A2B9CD2315E}"/>
              </a:ext>
            </a:extLst>
          </p:cNvPr>
          <p:cNvGrpSpPr/>
          <p:nvPr/>
        </p:nvGrpSpPr>
        <p:grpSpPr>
          <a:xfrm>
            <a:off x="986876" y="2276612"/>
            <a:ext cx="1291424" cy="1798888"/>
            <a:chOff x="1134061" y="1387801"/>
            <a:chExt cx="1291424" cy="1600897"/>
          </a:xfrm>
        </p:grpSpPr>
        <p:grpSp>
          <p:nvGrpSpPr>
            <p:cNvPr id="50" name="Group 49">
              <a:extLst>
                <a:ext uri="{FF2B5EF4-FFF2-40B4-BE49-F238E27FC236}">
                  <a16:creationId xmlns:a16="http://schemas.microsoft.com/office/drawing/2014/main" id="{DE33E35F-CBFE-4B31-9B97-A1344F8599BF}"/>
                </a:ext>
              </a:extLst>
            </p:cNvPr>
            <p:cNvGrpSpPr/>
            <p:nvPr/>
          </p:nvGrpSpPr>
          <p:grpSpPr>
            <a:xfrm>
              <a:off x="1134061" y="1387801"/>
              <a:ext cx="1291424" cy="838845"/>
              <a:chOff x="1134061" y="1387801"/>
              <a:chExt cx="1291424" cy="838845"/>
            </a:xfrm>
          </p:grpSpPr>
          <p:pic>
            <p:nvPicPr>
              <p:cNvPr id="17" name="Graphic 16" descr="Internet with solid fill">
                <a:extLst>
                  <a:ext uri="{FF2B5EF4-FFF2-40B4-BE49-F238E27FC236}">
                    <a16:creationId xmlns:a16="http://schemas.microsoft.com/office/drawing/2014/main" id="{D396E725-613D-4D61-AF6C-74B7525AD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4061" y="1387801"/>
                <a:ext cx="838845" cy="838845"/>
              </a:xfrm>
              <a:prstGeom prst="rect">
                <a:avLst/>
              </a:prstGeom>
            </p:spPr>
          </p:pic>
          <p:pic>
            <p:nvPicPr>
              <p:cNvPr id="19" name="Graphic 18" descr="Smart Phone with solid fill">
                <a:extLst>
                  <a:ext uri="{FF2B5EF4-FFF2-40B4-BE49-F238E27FC236}">
                    <a16:creationId xmlns:a16="http://schemas.microsoft.com/office/drawing/2014/main" id="{53BCA15C-4875-4F2F-8446-7CBCF77FCC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306" y="1578019"/>
                <a:ext cx="538179" cy="538179"/>
              </a:xfrm>
              <a:prstGeom prst="rect">
                <a:avLst/>
              </a:prstGeom>
            </p:spPr>
          </p:pic>
        </p:grpSp>
        <p:sp>
          <p:nvSpPr>
            <p:cNvPr id="49" name="Arrow: Down 48">
              <a:extLst>
                <a:ext uri="{FF2B5EF4-FFF2-40B4-BE49-F238E27FC236}">
                  <a16:creationId xmlns:a16="http://schemas.microsoft.com/office/drawing/2014/main" id="{871B4288-2709-445C-9C73-0FE8997E08A2}"/>
                </a:ext>
              </a:extLst>
            </p:cNvPr>
            <p:cNvSpPr/>
            <p:nvPr/>
          </p:nvSpPr>
          <p:spPr>
            <a:xfrm>
              <a:off x="1473573" y="2213911"/>
              <a:ext cx="404088" cy="774787"/>
            </a:xfrm>
            <a:custGeom>
              <a:avLst/>
              <a:gdLst>
                <a:gd name="connsiteX0" fmla="*/ 0 w 404088"/>
                <a:gd name="connsiteY0" fmla="*/ 537078 h 774787"/>
                <a:gd name="connsiteX1" fmla="*/ 118854 w 404088"/>
                <a:gd name="connsiteY1" fmla="*/ 537078 h 774787"/>
                <a:gd name="connsiteX2" fmla="*/ 118854 w 404088"/>
                <a:gd name="connsiteY2" fmla="*/ 0 h 774787"/>
                <a:gd name="connsiteX3" fmla="*/ 285234 w 404088"/>
                <a:gd name="connsiteY3" fmla="*/ 0 h 774787"/>
                <a:gd name="connsiteX4" fmla="*/ 285234 w 404088"/>
                <a:gd name="connsiteY4" fmla="*/ 537078 h 774787"/>
                <a:gd name="connsiteX5" fmla="*/ 404088 w 404088"/>
                <a:gd name="connsiteY5" fmla="*/ 537078 h 774787"/>
                <a:gd name="connsiteX6" fmla="*/ 202044 w 404088"/>
                <a:gd name="connsiteY6" fmla="*/ 774787 h 774787"/>
                <a:gd name="connsiteX7" fmla="*/ 0 w 404088"/>
                <a:gd name="connsiteY7" fmla="*/ 537078 h 7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088" h="774787" fill="none" extrusionOk="0">
                  <a:moveTo>
                    <a:pt x="0" y="537078"/>
                  </a:moveTo>
                  <a:cubicBezTo>
                    <a:pt x="18769" y="540083"/>
                    <a:pt x="105645" y="547445"/>
                    <a:pt x="118854" y="537078"/>
                  </a:cubicBezTo>
                  <a:cubicBezTo>
                    <a:pt x="153916" y="375008"/>
                    <a:pt x="139851" y="267273"/>
                    <a:pt x="118854" y="0"/>
                  </a:cubicBezTo>
                  <a:cubicBezTo>
                    <a:pt x="185911" y="-5603"/>
                    <a:pt x="208718" y="-5285"/>
                    <a:pt x="285234" y="0"/>
                  </a:cubicBezTo>
                  <a:cubicBezTo>
                    <a:pt x="238244" y="257976"/>
                    <a:pt x="325855" y="320026"/>
                    <a:pt x="285234" y="537078"/>
                  </a:cubicBezTo>
                  <a:cubicBezTo>
                    <a:pt x="342100" y="537000"/>
                    <a:pt x="373595" y="528911"/>
                    <a:pt x="404088" y="537078"/>
                  </a:cubicBezTo>
                  <a:cubicBezTo>
                    <a:pt x="309353" y="651249"/>
                    <a:pt x="268849" y="670318"/>
                    <a:pt x="202044" y="774787"/>
                  </a:cubicBezTo>
                  <a:cubicBezTo>
                    <a:pt x="189426" y="740407"/>
                    <a:pt x="101311" y="621565"/>
                    <a:pt x="0" y="537078"/>
                  </a:cubicBezTo>
                  <a:close/>
                </a:path>
                <a:path w="404088" h="774787" stroke="0" extrusionOk="0">
                  <a:moveTo>
                    <a:pt x="0" y="537078"/>
                  </a:moveTo>
                  <a:cubicBezTo>
                    <a:pt x="49415" y="533649"/>
                    <a:pt x="104208" y="530473"/>
                    <a:pt x="118854" y="537078"/>
                  </a:cubicBezTo>
                  <a:cubicBezTo>
                    <a:pt x="80678" y="279910"/>
                    <a:pt x="139537" y="242289"/>
                    <a:pt x="118854" y="0"/>
                  </a:cubicBezTo>
                  <a:cubicBezTo>
                    <a:pt x="188788" y="-14087"/>
                    <a:pt x="207922" y="7100"/>
                    <a:pt x="285234" y="0"/>
                  </a:cubicBezTo>
                  <a:cubicBezTo>
                    <a:pt x="241436" y="153438"/>
                    <a:pt x="255692" y="352347"/>
                    <a:pt x="285234" y="537078"/>
                  </a:cubicBezTo>
                  <a:cubicBezTo>
                    <a:pt x="337659" y="538814"/>
                    <a:pt x="383912" y="538529"/>
                    <a:pt x="404088" y="537078"/>
                  </a:cubicBezTo>
                  <a:cubicBezTo>
                    <a:pt x="385851" y="582161"/>
                    <a:pt x="274519" y="707649"/>
                    <a:pt x="202044" y="774787"/>
                  </a:cubicBezTo>
                  <a:cubicBezTo>
                    <a:pt x="173605" y="706333"/>
                    <a:pt x="23855" y="566801"/>
                    <a:pt x="0" y="537078"/>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11CFF920-C28D-46A9-9827-18091E02AC5F}"/>
              </a:ext>
            </a:extLst>
          </p:cNvPr>
          <p:cNvGrpSpPr/>
          <p:nvPr/>
        </p:nvGrpSpPr>
        <p:grpSpPr>
          <a:xfrm>
            <a:off x="3130765" y="2399692"/>
            <a:ext cx="964569" cy="1623850"/>
            <a:chOff x="3449858" y="1390740"/>
            <a:chExt cx="931184" cy="1662653"/>
          </a:xfrm>
        </p:grpSpPr>
        <p:pic>
          <p:nvPicPr>
            <p:cNvPr id="1032" name="Picture 8" descr="Command Line Icon - Free PNG &amp; SVG 1736259 - Noun Project">
              <a:extLst>
                <a:ext uri="{FF2B5EF4-FFF2-40B4-BE49-F238E27FC236}">
                  <a16:creationId xmlns:a16="http://schemas.microsoft.com/office/drawing/2014/main" id="{000EF1F7-77C9-4EBE-82F9-74C0A7885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858" y="1390740"/>
              <a:ext cx="931184" cy="931184"/>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Up-Down 47">
              <a:extLst>
                <a:ext uri="{FF2B5EF4-FFF2-40B4-BE49-F238E27FC236}">
                  <a16:creationId xmlns:a16="http://schemas.microsoft.com/office/drawing/2014/main" id="{92723DF9-745C-4FC5-AFC2-59DAF30DC85B}"/>
                </a:ext>
              </a:extLst>
            </p:cNvPr>
            <p:cNvSpPr/>
            <p:nvPr/>
          </p:nvSpPr>
          <p:spPr>
            <a:xfrm rot="1222568">
              <a:off x="3525095" y="2211575"/>
              <a:ext cx="188061" cy="841818"/>
            </a:xfrm>
            <a:prstGeom prst="upDownArrow">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BAE18F88-87C5-44B0-8701-B286063CD215}"/>
              </a:ext>
            </a:extLst>
          </p:cNvPr>
          <p:cNvSpPr txBox="1"/>
          <p:nvPr/>
        </p:nvSpPr>
        <p:spPr>
          <a:xfrm>
            <a:off x="883398" y="3121223"/>
            <a:ext cx="522900" cy="307777"/>
          </a:xfrm>
          <a:prstGeom prst="rect">
            <a:avLst/>
          </a:prstGeom>
          <a:noFill/>
        </p:spPr>
        <p:txBody>
          <a:bodyPr wrap="none" rtlCol="0">
            <a:spAutoFit/>
          </a:bodyPr>
          <a:lstStyle/>
          <a:p>
            <a:r>
              <a:rPr lang="en-US" sz="1400" b="1" dirty="0">
                <a:solidFill>
                  <a:srgbClr val="7030A0"/>
                </a:solidFill>
              </a:rPr>
              <a:t>User</a:t>
            </a:r>
            <a:endParaRPr lang="en-US" b="1" dirty="0">
              <a:solidFill>
                <a:srgbClr val="7030A0"/>
              </a:solidFill>
            </a:endParaRPr>
          </a:p>
        </p:txBody>
      </p:sp>
      <p:pic>
        <p:nvPicPr>
          <p:cNvPr id="14" name="Graphic 13" descr="Database with solid fill">
            <a:extLst>
              <a:ext uri="{FF2B5EF4-FFF2-40B4-BE49-F238E27FC236}">
                <a16:creationId xmlns:a16="http://schemas.microsoft.com/office/drawing/2014/main" id="{BA10F9B9-4996-418A-B553-17BC3C0BF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2101" y="5748239"/>
            <a:ext cx="968761" cy="840769"/>
          </a:xfrm>
          <a:prstGeom prst="rect">
            <a:avLst/>
          </a:prstGeom>
        </p:spPr>
      </p:pic>
      <p:sp>
        <p:nvSpPr>
          <p:cNvPr id="34" name="Arrow: Up-Down 33">
            <a:extLst>
              <a:ext uri="{FF2B5EF4-FFF2-40B4-BE49-F238E27FC236}">
                <a16:creationId xmlns:a16="http://schemas.microsoft.com/office/drawing/2014/main" id="{9BCD6208-127E-4F26-ABA9-F4E7CE7A71EF}"/>
              </a:ext>
            </a:extLst>
          </p:cNvPr>
          <p:cNvSpPr/>
          <p:nvPr/>
        </p:nvSpPr>
        <p:spPr>
          <a:xfrm>
            <a:off x="3051815" y="5101831"/>
            <a:ext cx="398253" cy="730594"/>
          </a:xfrm>
          <a:custGeom>
            <a:avLst/>
            <a:gdLst>
              <a:gd name="connsiteX0" fmla="*/ 0 w 398253"/>
              <a:gd name="connsiteY0" fmla="*/ 199127 h 730594"/>
              <a:gd name="connsiteX1" fmla="*/ 199127 w 398253"/>
              <a:gd name="connsiteY1" fmla="*/ 0 h 730594"/>
              <a:gd name="connsiteX2" fmla="*/ 398253 w 398253"/>
              <a:gd name="connsiteY2" fmla="*/ 199127 h 730594"/>
              <a:gd name="connsiteX3" fmla="*/ 258837 w 398253"/>
              <a:gd name="connsiteY3" fmla="*/ 199127 h 730594"/>
              <a:gd name="connsiteX4" fmla="*/ 258837 w 398253"/>
              <a:gd name="connsiteY4" fmla="*/ 531468 h 730594"/>
              <a:gd name="connsiteX5" fmla="*/ 398253 w 398253"/>
              <a:gd name="connsiteY5" fmla="*/ 531468 h 730594"/>
              <a:gd name="connsiteX6" fmla="*/ 199127 w 398253"/>
              <a:gd name="connsiteY6" fmla="*/ 730594 h 730594"/>
              <a:gd name="connsiteX7" fmla="*/ 0 w 398253"/>
              <a:gd name="connsiteY7" fmla="*/ 531468 h 730594"/>
              <a:gd name="connsiteX8" fmla="*/ 139416 w 398253"/>
              <a:gd name="connsiteY8" fmla="*/ 531468 h 730594"/>
              <a:gd name="connsiteX9" fmla="*/ 139416 w 398253"/>
              <a:gd name="connsiteY9" fmla="*/ 199127 h 730594"/>
              <a:gd name="connsiteX10" fmla="*/ 0 w 398253"/>
              <a:gd name="connsiteY10" fmla="*/ 199127 h 73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253" h="730594" extrusionOk="0">
                <a:moveTo>
                  <a:pt x="0" y="199127"/>
                </a:moveTo>
                <a:cubicBezTo>
                  <a:pt x="38883" y="146121"/>
                  <a:pt x="121588" y="68728"/>
                  <a:pt x="199127" y="0"/>
                </a:cubicBezTo>
                <a:cubicBezTo>
                  <a:pt x="252088" y="43754"/>
                  <a:pt x="322993" y="116359"/>
                  <a:pt x="398253" y="199127"/>
                </a:cubicBezTo>
                <a:cubicBezTo>
                  <a:pt x="357709" y="200100"/>
                  <a:pt x="328470" y="194758"/>
                  <a:pt x="258837" y="199127"/>
                </a:cubicBezTo>
                <a:cubicBezTo>
                  <a:pt x="256301" y="278355"/>
                  <a:pt x="245253" y="440761"/>
                  <a:pt x="258837" y="531468"/>
                </a:cubicBezTo>
                <a:cubicBezTo>
                  <a:pt x="308133" y="529535"/>
                  <a:pt x="343458" y="536262"/>
                  <a:pt x="398253" y="531468"/>
                </a:cubicBezTo>
                <a:cubicBezTo>
                  <a:pt x="293323" y="616567"/>
                  <a:pt x="248154" y="686197"/>
                  <a:pt x="199127" y="730594"/>
                </a:cubicBezTo>
                <a:cubicBezTo>
                  <a:pt x="109525" y="656225"/>
                  <a:pt x="68342" y="597988"/>
                  <a:pt x="0" y="531468"/>
                </a:cubicBezTo>
                <a:cubicBezTo>
                  <a:pt x="58997" y="532568"/>
                  <a:pt x="98181" y="537959"/>
                  <a:pt x="139416" y="531468"/>
                </a:cubicBezTo>
                <a:cubicBezTo>
                  <a:pt x="133585" y="434710"/>
                  <a:pt x="146741" y="274491"/>
                  <a:pt x="139416" y="199127"/>
                </a:cubicBezTo>
                <a:cubicBezTo>
                  <a:pt x="88492" y="198648"/>
                  <a:pt x="52580" y="199650"/>
                  <a:pt x="0" y="199127"/>
                </a:cubicBezTo>
                <a:close/>
              </a:path>
            </a:pathLst>
          </a:custGeom>
          <a:noFill/>
          <a:ln>
            <a:solidFill>
              <a:schemeClr val="tx1"/>
            </a:solidFill>
            <a:extLst>
              <a:ext uri="{C807C97D-BFC1-408E-A445-0C87EB9F89A2}">
                <ask:lineSketchStyleProps xmlns:ask="http://schemas.microsoft.com/office/drawing/2018/sketchyshapes" sd="1448806240">
                  <a:prstGeom prst="upDownArrow">
                    <a:avLst>
                      <a:gd name="adj1" fmla="val 29986"/>
                      <a:gd name="adj2" fmla="val 500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91E345A0-D825-4D61-95DC-C9469F481D14}"/>
              </a:ext>
            </a:extLst>
          </p:cNvPr>
          <p:cNvSpPr txBox="1"/>
          <p:nvPr/>
        </p:nvSpPr>
        <p:spPr>
          <a:xfrm>
            <a:off x="2552124" y="6487845"/>
            <a:ext cx="1267705" cy="223366"/>
          </a:xfrm>
          <a:prstGeom prst="rect">
            <a:avLst/>
          </a:prstGeom>
          <a:noFill/>
        </p:spPr>
        <p:txBody>
          <a:bodyPr wrap="none" rtlCol="0">
            <a:spAutoFit/>
          </a:bodyPr>
          <a:lstStyle/>
          <a:p>
            <a:r>
              <a:rPr lang="en-US" sz="1400" b="1" dirty="0">
                <a:solidFill>
                  <a:srgbClr val="7030A0"/>
                </a:solidFill>
              </a:rPr>
              <a:t>Database(SQLite)</a:t>
            </a:r>
            <a:endParaRPr lang="en-US" b="1" dirty="0">
              <a:solidFill>
                <a:srgbClr val="7030A0"/>
              </a:solidFill>
            </a:endParaRPr>
          </a:p>
        </p:txBody>
      </p:sp>
      <p:grpSp>
        <p:nvGrpSpPr>
          <p:cNvPr id="20" name="Group 19">
            <a:extLst>
              <a:ext uri="{FF2B5EF4-FFF2-40B4-BE49-F238E27FC236}">
                <a16:creationId xmlns:a16="http://schemas.microsoft.com/office/drawing/2014/main" id="{2849E99B-FA30-4773-9E18-EBE18511A484}"/>
              </a:ext>
            </a:extLst>
          </p:cNvPr>
          <p:cNvGrpSpPr/>
          <p:nvPr/>
        </p:nvGrpSpPr>
        <p:grpSpPr>
          <a:xfrm>
            <a:off x="4411075" y="5364792"/>
            <a:ext cx="885406" cy="1415155"/>
            <a:chOff x="5066310" y="3276434"/>
            <a:chExt cx="1361354" cy="1361354"/>
          </a:xfrm>
        </p:grpSpPr>
        <p:pic>
          <p:nvPicPr>
            <p:cNvPr id="15" name="Graphic 14" descr="Document with solid fill">
              <a:extLst>
                <a:ext uri="{FF2B5EF4-FFF2-40B4-BE49-F238E27FC236}">
                  <a16:creationId xmlns:a16="http://schemas.microsoft.com/office/drawing/2014/main" id="{1842662F-D417-4A6B-A997-67D1508504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91454" y="3726289"/>
              <a:ext cx="303378" cy="303378"/>
            </a:xfrm>
            <a:prstGeom prst="rect">
              <a:avLst/>
            </a:prstGeom>
          </p:spPr>
        </p:pic>
        <p:pic>
          <p:nvPicPr>
            <p:cNvPr id="1026" name="Picture 2" descr="Shared folder - Free files and folders icons">
              <a:extLst>
                <a:ext uri="{FF2B5EF4-FFF2-40B4-BE49-F238E27FC236}">
                  <a16:creationId xmlns:a16="http://schemas.microsoft.com/office/drawing/2014/main" id="{D0DD35A2-4174-4E56-A30E-4A9E2B657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6310" y="3276434"/>
              <a:ext cx="1361354" cy="136135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Document with solid fill">
              <a:extLst>
                <a:ext uri="{FF2B5EF4-FFF2-40B4-BE49-F238E27FC236}">
                  <a16:creationId xmlns:a16="http://schemas.microsoft.com/office/drawing/2014/main" id="{C128C4F2-9B49-49EC-83BF-90AF8EEC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29095" y="3731458"/>
              <a:ext cx="303378" cy="303378"/>
            </a:xfrm>
            <a:prstGeom prst="rect">
              <a:avLst/>
            </a:prstGeom>
          </p:spPr>
        </p:pic>
        <p:pic>
          <p:nvPicPr>
            <p:cNvPr id="22" name="Graphic 21" descr="Document with solid fill">
              <a:extLst>
                <a:ext uri="{FF2B5EF4-FFF2-40B4-BE49-F238E27FC236}">
                  <a16:creationId xmlns:a16="http://schemas.microsoft.com/office/drawing/2014/main" id="{2995CF86-B7DB-4E56-B50D-BE3A76CA4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7065" y="3715960"/>
              <a:ext cx="303378" cy="303378"/>
            </a:xfrm>
            <a:prstGeom prst="rect">
              <a:avLst/>
            </a:prstGeom>
          </p:spPr>
        </p:pic>
      </p:grpSp>
      <p:sp>
        <p:nvSpPr>
          <p:cNvPr id="38" name="Arrow: Down 37">
            <a:extLst>
              <a:ext uri="{FF2B5EF4-FFF2-40B4-BE49-F238E27FC236}">
                <a16:creationId xmlns:a16="http://schemas.microsoft.com/office/drawing/2014/main" id="{A9C6286E-4889-4672-9B5E-7564B2B66EE2}"/>
              </a:ext>
            </a:extLst>
          </p:cNvPr>
          <p:cNvSpPr/>
          <p:nvPr/>
        </p:nvSpPr>
        <p:spPr>
          <a:xfrm rot="18843594">
            <a:off x="3913438" y="4854485"/>
            <a:ext cx="359492" cy="1282245"/>
          </a:xfrm>
          <a:custGeom>
            <a:avLst/>
            <a:gdLst>
              <a:gd name="connsiteX0" fmla="*/ 0 w 359492"/>
              <a:gd name="connsiteY0" fmla="*/ 1070770 h 1282245"/>
              <a:gd name="connsiteX1" fmla="*/ 105737 w 359492"/>
              <a:gd name="connsiteY1" fmla="*/ 1070770 h 1282245"/>
              <a:gd name="connsiteX2" fmla="*/ 105737 w 359492"/>
              <a:gd name="connsiteY2" fmla="*/ 567508 h 1282245"/>
              <a:gd name="connsiteX3" fmla="*/ 105737 w 359492"/>
              <a:gd name="connsiteY3" fmla="*/ 0 h 1282245"/>
              <a:gd name="connsiteX4" fmla="*/ 253755 w 359492"/>
              <a:gd name="connsiteY4" fmla="*/ 0 h 1282245"/>
              <a:gd name="connsiteX5" fmla="*/ 253755 w 359492"/>
              <a:gd name="connsiteY5" fmla="*/ 513970 h 1282245"/>
              <a:gd name="connsiteX6" fmla="*/ 253755 w 359492"/>
              <a:gd name="connsiteY6" fmla="*/ 1070770 h 1282245"/>
              <a:gd name="connsiteX7" fmla="*/ 359492 w 359492"/>
              <a:gd name="connsiteY7" fmla="*/ 1070770 h 1282245"/>
              <a:gd name="connsiteX8" fmla="*/ 179746 w 359492"/>
              <a:gd name="connsiteY8" fmla="*/ 1282245 h 1282245"/>
              <a:gd name="connsiteX9" fmla="*/ 0 w 359492"/>
              <a:gd name="connsiteY9" fmla="*/ 1070770 h 128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9492" h="1282245" fill="none" extrusionOk="0">
                <a:moveTo>
                  <a:pt x="0" y="1070770"/>
                </a:moveTo>
                <a:cubicBezTo>
                  <a:pt x="46861" y="1066705"/>
                  <a:pt x="55721" y="1077236"/>
                  <a:pt x="105737" y="1070770"/>
                </a:cubicBezTo>
                <a:cubicBezTo>
                  <a:pt x="78117" y="912546"/>
                  <a:pt x="146100" y="716462"/>
                  <a:pt x="105737" y="567508"/>
                </a:cubicBezTo>
                <a:cubicBezTo>
                  <a:pt x="65374" y="418554"/>
                  <a:pt x="114223" y="224306"/>
                  <a:pt x="105737" y="0"/>
                </a:cubicBezTo>
                <a:cubicBezTo>
                  <a:pt x="160285" y="-249"/>
                  <a:pt x="188362" y="7707"/>
                  <a:pt x="253755" y="0"/>
                </a:cubicBezTo>
                <a:cubicBezTo>
                  <a:pt x="291531" y="223987"/>
                  <a:pt x="218856" y="388026"/>
                  <a:pt x="253755" y="513970"/>
                </a:cubicBezTo>
                <a:cubicBezTo>
                  <a:pt x="288654" y="639914"/>
                  <a:pt x="230053" y="947626"/>
                  <a:pt x="253755" y="1070770"/>
                </a:cubicBezTo>
                <a:cubicBezTo>
                  <a:pt x="306088" y="1063310"/>
                  <a:pt x="334656" y="1081756"/>
                  <a:pt x="359492" y="1070770"/>
                </a:cubicBezTo>
                <a:cubicBezTo>
                  <a:pt x="307703" y="1160689"/>
                  <a:pt x="209321" y="1220136"/>
                  <a:pt x="179746" y="1282245"/>
                </a:cubicBezTo>
                <a:cubicBezTo>
                  <a:pt x="75930" y="1193065"/>
                  <a:pt x="64438" y="1130279"/>
                  <a:pt x="0" y="1070770"/>
                </a:cubicBezTo>
                <a:close/>
              </a:path>
              <a:path w="359492" h="1282245" stroke="0" extrusionOk="0">
                <a:moveTo>
                  <a:pt x="0" y="1070770"/>
                </a:moveTo>
                <a:cubicBezTo>
                  <a:pt x="43621" y="1058467"/>
                  <a:pt x="75780" y="1072482"/>
                  <a:pt x="105737" y="1070770"/>
                </a:cubicBezTo>
                <a:cubicBezTo>
                  <a:pt x="88495" y="909971"/>
                  <a:pt x="121535" y="659374"/>
                  <a:pt x="105737" y="535385"/>
                </a:cubicBezTo>
                <a:cubicBezTo>
                  <a:pt x="89939" y="411396"/>
                  <a:pt x="126304" y="177157"/>
                  <a:pt x="105737" y="0"/>
                </a:cubicBezTo>
                <a:cubicBezTo>
                  <a:pt x="152284" y="-3634"/>
                  <a:pt x="211200" y="16320"/>
                  <a:pt x="253755" y="0"/>
                </a:cubicBezTo>
                <a:cubicBezTo>
                  <a:pt x="267448" y="204058"/>
                  <a:pt x="224514" y="267974"/>
                  <a:pt x="253755" y="513970"/>
                </a:cubicBezTo>
                <a:cubicBezTo>
                  <a:pt x="282996" y="759966"/>
                  <a:pt x="192048" y="941667"/>
                  <a:pt x="253755" y="1070770"/>
                </a:cubicBezTo>
                <a:cubicBezTo>
                  <a:pt x="287731" y="1065813"/>
                  <a:pt x="312756" y="1075807"/>
                  <a:pt x="359492" y="1070770"/>
                </a:cubicBezTo>
                <a:cubicBezTo>
                  <a:pt x="294491" y="1168337"/>
                  <a:pt x="212774" y="1232847"/>
                  <a:pt x="179746" y="1282245"/>
                </a:cubicBezTo>
                <a:cubicBezTo>
                  <a:pt x="79606" y="1187251"/>
                  <a:pt x="49854" y="1102717"/>
                  <a:pt x="0" y="1070770"/>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D04C5A6-6438-48D9-801F-275A24632C8F}"/>
              </a:ext>
            </a:extLst>
          </p:cNvPr>
          <p:cNvSpPr txBox="1"/>
          <p:nvPr/>
        </p:nvSpPr>
        <p:spPr>
          <a:xfrm>
            <a:off x="4187180" y="6514815"/>
            <a:ext cx="1632242" cy="276999"/>
          </a:xfrm>
          <a:prstGeom prst="rect">
            <a:avLst/>
          </a:prstGeom>
          <a:noFill/>
        </p:spPr>
        <p:txBody>
          <a:bodyPr wrap="none" rtlCol="0">
            <a:spAutoFit/>
          </a:bodyPr>
          <a:lstStyle/>
          <a:p>
            <a:r>
              <a:rPr lang="en-US" sz="1200" b="1" dirty="0">
                <a:solidFill>
                  <a:srgbClr val="7030A0"/>
                </a:solidFill>
              </a:rPr>
              <a:t>Drop Location (*.Pcap)</a:t>
            </a:r>
            <a:endParaRPr lang="en-US" sz="1600" b="1" dirty="0">
              <a:solidFill>
                <a:srgbClr val="7030A0"/>
              </a:solidFill>
            </a:endParaRPr>
          </a:p>
        </p:txBody>
      </p:sp>
      <p:sp>
        <p:nvSpPr>
          <p:cNvPr id="58" name="TextBox 57">
            <a:extLst>
              <a:ext uri="{FF2B5EF4-FFF2-40B4-BE49-F238E27FC236}">
                <a16:creationId xmlns:a16="http://schemas.microsoft.com/office/drawing/2014/main" id="{22445553-D3D6-448D-8C90-7E2AAC03CEF9}"/>
              </a:ext>
            </a:extLst>
          </p:cNvPr>
          <p:cNvSpPr txBox="1"/>
          <p:nvPr/>
        </p:nvSpPr>
        <p:spPr>
          <a:xfrm>
            <a:off x="5564597" y="5530798"/>
            <a:ext cx="1435770" cy="492443"/>
          </a:xfrm>
          <a:prstGeom prst="rect">
            <a:avLst/>
          </a:prstGeom>
          <a:noFill/>
        </p:spPr>
        <p:txBody>
          <a:bodyPr wrap="square" rtlCol="0">
            <a:spAutoFit/>
          </a:bodyPr>
          <a:lstStyle/>
          <a:p>
            <a:r>
              <a:rPr lang="en-US" sz="1400" b="1" dirty="0">
                <a:solidFill>
                  <a:srgbClr val="7030A0"/>
                </a:solidFill>
              </a:rPr>
              <a:t>RabbitMQ </a:t>
            </a:r>
            <a:r>
              <a:rPr lang="en-US" sz="1100" b="1" dirty="0">
                <a:solidFill>
                  <a:srgbClr val="7030A0"/>
                </a:solidFill>
              </a:rPr>
              <a:t>(Message Broker)</a:t>
            </a:r>
            <a:endParaRPr lang="en-US" b="1" dirty="0">
              <a:solidFill>
                <a:srgbClr val="7030A0"/>
              </a:solidFill>
            </a:endParaRPr>
          </a:p>
        </p:txBody>
      </p:sp>
      <p:sp>
        <p:nvSpPr>
          <p:cNvPr id="59" name="Arrow: Down 58">
            <a:extLst>
              <a:ext uri="{FF2B5EF4-FFF2-40B4-BE49-F238E27FC236}">
                <a16:creationId xmlns:a16="http://schemas.microsoft.com/office/drawing/2014/main" id="{AF8E3233-8793-4B3D-8358-E3023D5DF14E}"/>
              </a:ext>
            </a:extLst>
          </p:cNvPr>
          <p:cNvSpPr/>
          <p:nvPr/>
        </p:nvSpPr>
        <p:spPr>
          <a:xfrm rot="15920152">
            <a:off x="5901147" y="5197843"/>
            <a:ext cx="359492" cy="2156624"/>
          </a:xfrm>
          <a:custGeom>
            <a:avLst/>
            <a:gdLst>
              <a:gd name="connsiteX0" fmla="*/ 0 w 359492"/>
              <a:gd name="connsiteY0" fmla="*/ 1945149 h 2156624"/>
              <a:gd name="connsiteX1" fmla="*/ 105737 w 359492"/>
              <a:gd name="connsiteY1" fmla="*/ 1945149 h 2156624"/>
              <a:gd name="connsiteX2" fmla="*/ 105737 w 359492"/>
              <a:gd name="connsiteY2" fmla="*/ 1497765 h 2156624"/>
              <a:gd name="connsiteX3" fmla="*/ 105737 w 359492"/>
              <a:gd name="connsiteY3" fmla="*/ 1030929 h 2156624"/>
              <a:gd name="connsiteX4" fmla="*/ 105737 w 359492"/>
              <a:gd name="connsiteY4" fmla="*/ 564093 h 2156624"/>
              <a:gd name="connsiteX5" fmla="*/ 105737 w 359492"/>
              <a:gd name="connsiteY5" fmla="*/ 0 h 2156624"/>
              <a:gd name="connsiteX6" fmla="*/ 253755 w 359492"/>
              <a:gd name="connsiteY6" fmla="*/ 0 h 2156624"/>
              <a:gd name="connsiteX7" fmla="*/ 253755 w 359492"/>
              <a:gd name="connsiteY7" fmla="*/ 427933 h 2156624"/>
              <a:gd name="connsiteX8" fmla="*/ 253755 w 359492"/>
              <a:gd name="connsiteY8" fmla="*/ 953123 h 2156624"/>
              <a:gd name="connsiteX9" fmla="*/ 253755 w 359492"/>
              <a:gd name="connsiteY9" fmla="*/ 1439410 h 2156624"/>
              <a:gd name="connsiteX10" fmla="*/ 253755 w 359492"/>
              <a:gd name="connsiteY10" fmla="*/ 1945149 h 2156624"/>
              <a:gd name="connsiteX11" fmla="*/ 359492 w 359492"/>
              <a:gd name="connsiteY11" fmla="*/ 1945149 h 2156624"/>
              <a:gd name="connsiteX12" fmla="*/ 179746 w 359492"/>
              <a:gd name="connsiteY12" fmla="*/ 2156624 h 2156624"/>
              <a:gd name="connsiteX13" fmla="*/ 0 w 359492"/>
              <a:gd name="connsiteY13" fmla="*/ 1945149 h 215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492" h="2156624" fill="none" extrusionOk="0">
                <a:moveTo>
                  <a:pt x="0" y="1945149"/>
                </a:moveTo>
                <a:cubicBezTo>
                  <a:pt x="28271" y="1933643"/>
                  <a:pt x="78618" y="1947145"/>
                  <a:pt x="105737" y="1945149"/>
                </a:cubicBezTo>
                <a:cubicBezTo>
                  <a:pt x="74030" y="1810553"/>
                  <a:pt x="134203" y="1695773"/>
                  <a:pt x="105737" y="1497765"/>
                </a:cubicBezTo>
                <a:cubicBezTo>
                  <a:pt x="77271" y="1299757"/>
                  <a:pt x="146030" y="1174164"/>
                  <a:pt x="105737" y="1030929"/>
                </a:cubicBezTo>
                <a:cubicBezTo>
                  <a:pt x="65444" y="887694"/>
                  <a:pt x="143303" y="674552"/>
                  <a:pt x="105737" y="564093"/>
                </a:cubicBezTo>
                <a:cubicBezTo>
                  <a:pt x="68171" y="453634"/>
                  <a:pt x="156296" y="248678"/>
                  <a:pt x="105737" y="0"/>
                </a:cubicBezTo>
                <a:cubicBezTo>
                  <a:pt x="151014" y="-3539"/>
                  <a:pt x="222251" y="6574"/>
                  <a:pt x="253755" y="0"/>
                </a:cubicBezTo>
                <a:cubicBezTo>
                  <a:pt x="297463" y="155298"/>
                  <a:pt x="224271" y="286164"/>
                  <a:pt x="253755" y="427933"/>
                </a:cubicBezTo>
                <a:cubicBezTo>
                  <a:pt x="283239" y="569702"/>
                  <a:pt x="231820" y="777125"/>
                  <a:pt x="253755" y="953123"/>
                </a:cubicBezTo>
                <a:cubicBezTo>
                  <a:pt x="275690" y="1129121"/>
                  <a:pt x="244553" y="1309991"/>
                  <a:pt x="253755" y="1439410"/>
                </a:cubicBezTo>
                <a:cubicBezTo>
                  <a:pt x="262957" y="1568829"/>
                  <a:pt x="216508" y="1755661"/>
                  <a:pt x="253755" y="1945149"/>
                </a:cubicBezTo>
                <a:cubicBezTo>
                  <a:pt x="305540" y="1934152"/>
                  <a:pt x="308143" y="1954394"/>
                  <a:pt x="359492" y="1945149"/>
                </a:cubicBezTo>
                <a:cubicBezTo>
                  <a:pt x="288000" y="2047544"/>
                  <a:pt x="240652" y="2081105"/>
                  <a:pt x="179746" y="2156624"/>
                </a:cubicBezTo>
                <a:cubicBezTo>
                  <a:pt x="94302" y="2103926"/>
                  <a:pt x="55605" y="2002987"/>
                  <a:pt x="0" y="1945149"/>
                </a:cubicBezTo>
                <a:close/>
              </a:path>
              <a:path w="359492" h="2156624" stroke="0" extrusionOk="0">
                <a:moveTo>
                  <a:pt x="0" y="1945149"/>
                </a:moveTo>
                <a:cubicBezTo>
                  <a:pt x="43621" y="1932846"/>
                  <a:pt x="75780" y="1946861"/>
                  <a:pt x="105737" y="1945149"/>
                </a:cubicBezTo>
                <a:cubicBezTo>
                  <a:pt x="96621" y="1773239"/>
                  <a:pt x="162402" y="1622392"/>
                  <a:pt x="105737" y="1458862"/>
                </a:cubicBezTo>
                <a:cubicBezTo>
                  <a:pt x="49072" y="1295332"/>
                  <a:pt x="165434" y="1088684"/>
                  <a:pt x="105737" y="933672"/>
                </a:cubicBezTo>
                <a:cubicBezTo>
                  <a:pt x="46040" y="778660"/>
                  <a:pt x="153237" y="704611"/>
                  <a:pt x="105737" y="486287"/>
                </a:cubicBezTo>
                <a:cubicBezTo>
                  <a:pt x="58237" y="267963"/>
                  <a:pt x="152267" y="117553"/>
                  <a:pt x="105737" y="0"/>
                </a:cubicBezTo>
                <a:cubicBezTo>
                  <a:pt x="137070" y="-4626"/>
                  <a:pt x="223482" y="14087"/>
                  <a:pt x="253755" y="0"/>
                </a:cubicBezTo>
                <a:cubicBezTo>
                  <a:pt x="301624" y="136548"/>
                  <a:pt x="242770" y="285439"/>
                  <a:pt x="253755" y="427933"/>
                </a:cubicBezTo>
                <a:cubicBezTo>
                  <a:pt x="264740" y="570427"/>
                  <a:pt x="239064" y="698032"/>
                  <a:pt x="253755" y="894769"/>
                </a:cubicBezTo>
                <a:cubicBezTo>
                  <a:pt x="268446" y="1091506"/>
                  <a:pt x="218147" y="1228240"/>
                  <a:pt x="253755" y="1342153"/>
                </a:cubicBezTo>
                <a:cubicBezTo>
                  <a:pt x="289363" y="1456066"/>
                  <a:pt x="252390" y="1778866"/>
                  <a:pt x="253755" y="1945149"/>
                </a:cubicBezTo>
                <a:cubicBezTo>
                  <a:pt x="292001" y="1944401"/>
                  <a:pt x="316375" y="1946896"/>
                  <a:pt x="359492" y="1945149"/>
                </a:cubicBezTo>
                <a:cubicBezTo>
                  <a:pt x="298878" y="2034233"/>
                  <a:pt x="222237" y="2104712"/>
                  <a:pt x="179746" y="2156624"/>
                </a:cubicBezTo>
                <a:cubicBezTo>
                  <a:pt x="111067" y="2096037"/>
                  <a:pt x="88828" y="2046156"/>
                  <a:pt x="0" y="1945149"/>
                </a:cubicBezTo>
                <a:close/>
              </a:path>
            </a:pathLst>
          </a:custGeom>
          <a:ln>
            <a:extLst>
              <a:ext uri="{C807C97D-BFC1-408E-A445-0C87EB9F89A2}">
                <ask:lineSketchStyleProps xmlns:ask="http://schemas.microsoft.com/office/drawing/2018/sketchyshapes" sd="1166165985">
                  <a:prstGeom prst="downArrow">
                    <a:avLst>
                      <a:gd name="adj1" fmla="val 41174"/>
                      <a:gd name="adj2" fmla="val 5882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79EDF13E-72EB-4E49-BCB7-93D9110B3096}"/>
              </a:ext>
            </a:extLst>
          </p:cNvPr>
          <p:cNvSpPr/>
          <p:nvPr/>
        </p:nvSpPr>
        <p:spPr>
          <a:xfrm>
            <a:off x="2060323" y="457162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p>
        </p:txBody>
      </p:sp>
      <p:sp>
        <p:nvSpPr>
          <p:cNvPr id="60" name="Oval 59">
            <a:extLst>
              <a:ext uri="{FF2B5EF4-FFF2-40B4-BE49-F238E27FC236}">
                <a16:creationId xmlns:a16="http://schemas.microsoft.com/office/drawing/2014/main" id="{0FDB966C-0CAF-440E-A944-DBEF895E04B4}"/>
              </a:ext>
            </a:extLst>
          </p:cNvPr>
          <p:cNvSpPr/>
          <p:nvPr/>
        </p:nvSpPr>
        <p:spPr>
          <a:xfrm>
            <a:off x="1355168" y="3358004"/>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p>
        </p:txBody>
      </p:sp>
      <p:sp>
        <p:nvSpPr>
          <p:cNvPr id="61" name="Oval 60">
            <a:extLst>
              <a:ext uri="{FF2B5EF4-FFF2-40B4-BE49-F238E27FC236}">
                <a16:creationId xmlns:a16="http://schemas.microsoft.com/office/drawing/2014/main" id="{5113B427-DBF9-4019-AD10-DAB20BDBEFCE}"/>
              </a:ext>
            </a:extLst>
          </p:cNvPr>
          <p:cNvSpPr/>
          <p:nvPr/>
        </p:nvSpPr>
        <p:spPr>
          <a:xfrm>
            <a:off x="3118010" y="531116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sp>
        <p:nvSpPr>
          <p:cNvPr id="62" name="Oval 61">
            <a:extLst>
              <a:ext uri="{FF2B5EF4-FFF2-40B4-BE49-F238E27FC236}">
                <a16:creationId xmlns:a16="http://schemas.microsoft.com/office/drawing/2014/main" id="{50FA54B9-066E-4497-B3D8-DA69C86339CC}"/>
              </a:ext>
            </a:extLst>
          </p:cNvPr>
          <p:cNvSpPr/>
          <p:nvPr/>
        </p:nvSpPr>
        <p:spPr>
          <a:xfrm>
            <a:off x="3820984" y="5204955"/>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sp>
        <p:nvSpPr>
          <p:cNvPr id="63" name="Oval 62">
            <a:extLst>
              <a:ext uri="{FF2B5EF4-FFF2-40B4-BE49-F238E27FC236}">
                <a16:creationId xmlns:a16="http://schemas.microsoft.com/office/drawing/2014/main" id="{6EC79A67-34E9-4C6A-9F12-1FDE5C0FEE2F}"/>
              </a:ext>
            </a:extLst>
          </p:cNvPr>
          <p:cNvSpPr/>
          <p:nvPr/>
        </p:nvSpPr>
        <p:spPr>
          <a:xfrm>
            <a:off x="4245163" y="4547270"/>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p>
        </p:txBody>
      </p:sp>
      <p:sp>
        <p:nvSpPr>
          <p:cNvPr id="64" name="Oval 63">
            <a:extLst>
              <a:ext uri="{FF2B5EF4-FFF2-40B4-BE49-F238E27FC236}">
                <a16:creationId xmlns:a16="http://schemas.microsoft.com/office/drawing/2014/main" id="{2E0AA60F-FDB9-4AB9-AC4F-E798F81527D2}"/>
              </a:ext>
            </a:extLst>
          </p:cNvPr>
          <p:cNvSpPr/>
          <p:nvPr/>
        </p:nvSpPr>
        <p:spPr>
          <a:xfrm>
            <a:off x="6452861" y="4836622"/>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
        <p:nvSpPr>
          <p:cNvPr id="65" name="Oval 64">
            <a:extLst>
              <a:ext uri="{FF2B5EF4-FFF2-40B4-BE49-F238E27FC236}">
                <a16:creationId xmlns:a16="http://schemas.microsoft.com/office/drawing/2014/main" id="{767FCD5B-C317-4143-BD97-EB3051E953A0}"/>
              </a:ext>
            </a:extLst>
          </p:cNvPr>
          <p:cNvSpPr/>
          <p:nvPr/>
        </p:nvSpPr>
        <p:spPr>
          <a:xfrm>
            <a:off x="6158393" y="6104237"/>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p>
        </p:txBody>
      </p:sp>
      <p:sp>
        <p:nvSpPr>
          <p:cNvPr id="66" name="Oval 65">
            <a:extLst>
              <a:ext uri="{FF2B5EF4-FFF2-40B4-BE49-F238E27FC236}">
                <a16:creationId xmlns:a16="http://schemas.microsoft.com/office/drawing/2014/main" id="{10DE2590-1E27-462B-B7A6-069338CA77F2}"/>
              </a:ext>
            </a:extLst>
          </p:cNvPr>
          <p:cNvSpPr/>
          <p:nvPr/>
        </p:nvSpPr>
        <p:spPr>
          <a:xfrm>
            <a:off x="7900612" y="3998933"/>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8</a:t>
            </a:r>
          </a:p>
        </p:txBody>
      </p:sp>
      <p:sp>
        <p:nvSpPr>
          <p:cNvPr id="67" name="Oval 66">
            <a:extLst>
              <a:ext uri="{FF2B5EF4-FFF2-40B4-BE49-F238E27FC236}">
                <a16:creationId xmlns:a16="http://schemas.microsoft.com/office/drawing/2014/main" id="{E9E5BEF3-80E6-4485-BE34-0E2CB35CC4DC}"/>
              </a:ext>
            </a:extLst>
          </p:cNvPr>
          <p:cNvSpPr/>
          <p:nvPr/>
        </p:nvSpPr>
        <p:spPr>
          <a:xfrm>
            <a:off x="9796589" y="4113206"/>
            <a:ext cx="294468" cy="368893"/>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9</a:t>
            </a:r>
          </a:p>
        </p:txBody>
      </p:sp>
      <p:sp>
        <p:nvSpPr>
          <p:cNvPr id="71" name="Oval 70">
            <a:extLst>
              <a:ext uri="{FF2B5EF4-FFF2-40B4-BE49-F238E27FC236}">
                <a16:creationId xmlns:a16="http://schemas.microsoft.com/office/drawing/2014/main" id="{705B8B8B-3421-4AD7-AF6D-E5A045FA3B00}"/>
              </a:ext>
            </a:extLst>
          </p:cNvPr>
          <p:cNvSpPr/>
          <p:nvPr/>
        </p:nvSpPr>
        <p:spPr>
          <a:xfrm>
            <a:off x="5856892" y="4186551"/>
            <a:ext cx="234428" cy="322322"/>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
        <p:nvSpPr>
          <p:cNvPr id="72" name="Oval 71">
            <a:extLst>
              <a:ext uri="{FF2B5EF4-FFF2-40B4-BE49-F238E27FC236}">
                <a16:creationId xmlns:a16="http://schemas.microsoft.com/office/drawing/2014/main" id="{416B43A6-778A-4918-A888-2FD4DB013F00}"/>
              </a:ext>
            </a:extLst>
          </p:cNvPr>
          <p:cNvSpPr/>
          <p:nvPr/>
        </p:nvSpPr>
        <p:spPr>
          <a:xfrm>
            <a:off x="2259533" y="4123543"/>
            <a:ext cx="234428" cy="322322"/>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62361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E95-55A3-475F-B657-29DBE4E084AB}"/>
              </a:ext>
            </a:extLst>
          </p:cNvPr>
          <p:cNvSpPr>
            <a:spLocks noGrp="1"/>
          </p:cNvSpPr>
          <p:nvPr>
            <p:ph type="title"/>
          </p:nvPr>
        </p:nvSpPr>
        <p:spPr>
          <a:xfrm>
            <a:off x="828040" y="131445"/>
            <a:ext cx="10515600" cy="1128385"/>
          </a:xfrm>
        </p:spPr>
        <p:txBody>
          <a:bodyPr>
            <a:normAutofit/>
          </a:bodyPr>
          <a:lstStyle/>
          <a:p>
            <a:r>
              <a:rPr lang="en-US" b="1" dirty="0"/>
              <a:t> Front Engine Demo </a:t>
            </a:r>
          </a:p>
        </p:txBody>
      </p:sp>
      <p:sp>
        <p:nvSpPr>
          <p:cNvPr id="3" name="Rectangle 2">
            <a:extLst>
              <a:ext uri="{FF2B5EF4-FFF2-40B4-BE49-F238E27FC236}">
                <a16:creationId xmlns:a16="http://schemas.microsoft.com/office/drawing/2014/main" id="{44E72F99-2102-4087-BA03-2854BF737A18}"/>
              </a:ext>
            </a:extLst>
          </p:cNvPr>
          <p:cNvSpPr/>
          <p:nvPr/>
        </p:nvSpPr>
        <p:spPr>
          <a:xfrm>
            <a:off x="81280" y="-20320"/>
            <a:ext cx="132080" cy="136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1D32A-BC0E-4740-99EA-C260029D6E79}"/>
              </a:ext>
            </a:extLst>
          </p:cNvPr>
          <p:cNvSpPr/>
          <p:nvPr/>
        </p:nvSpPr>
        <p:spPr>
          <a:xfrm>
            <a:off x="81280" y="1493520"/>
            <a:ext cx="132080" cy="53797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B42CE4-A3FF-47D7-BDE3-941AD732A014}"/>
              </a:ext>
            </a:extLst>
          </p:cNvPr>
          <p:cNvCxnSpPr/>
          <p:nvPr/>
        </p:nvCxnSpPr>
        <p:spPr>
          <a:xfrm>
            <a:off x="670560" y="1341120"/>
            <a:ext cx="10952480" cy="0"/>
          </a:xfrm>
          <a:prstGeom prst="line">
            <a:avLst/>
          </a:prstGeom>
          <a:ln w="38100"/>
          <a:effectLst/>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34AD64E-3454-4CCD-9BC2-FB8949A785A6}"/>
              </a:ext>
            </a:extLst>
          </p:cNvPr>
          <p:cNvPicPr>
            <a:picLocks noChangeAspect="1"/>
          </p:cNvPicPr>
          <p:nvPr/>
        </p:nvPicPr>
        <p:blipFill>
          <a:blip r:embed="rId2"/>
          <a:stretch>
            <a:fillRect/>
          </a:stretch>
        </p:blipFill>
        <p:spPr>
          <a:xfrm>
            <a:off x="2766299" y="1422411"/>
            <a:ext cx="5097032" cy="3998424"/>
          </a:xfrm>
          <a:prstGeom prst="ellipse">
            <a:avLst/>
          </a:prstGeom>
        </p:spPr>
      </p:pic>
      <p:sp>
        <p:nvSpPr>
          <p:cNvPr id="9" name="TextBox 8">
            <a:extLst>
              <a:ext uri="{FF2B5EF4-FFF2-40B4-BE49-F238E27FC236}">
                <a16:creationId xmlns:a16="http://schemas.microsoft.com/office/drawing/2014/main" id="{AD62067B-80F1-47C1-8E51-DA5CE14051C4}"/>
              </a:ext>
            </a:extLst>
          </p:cNvPr>
          <p:cNvSpPr txBox="1"/>
          <p:nvPr/>
        </p:nvSpPr>
        <p:spPr>
          <a:xfrm>
            <a:off x="10981412" y="6503253"/>
            <a:ext cx="1210588" cy="400110"/>
          </a:xfrm>
          <a:prstGeom prst="rect">
            <a:avLst/>
          </a:prstGeom>
          <a:noFill/>
        </p:spPr>
        <p:txBody>
          <a:bodyPr wrap="none" rtlCol="0">
            <a:spAutoFit/>
          </a:bodyPr>
          <a:lstStyle/>
          <a:p>
            <a:r>
              <a:rPr lang="en-US" sz="2000" b="1" dirty="0">
                <a:solidFill>
                  <a:srgbClr val="0070C0"/>
                </a:solidFill>
                <a:latin typeface="Book Antiqua" panose="02040602050305030304" pitchFamily="18" charset="0"/>
              </a:rPr>
              <a:t>ArkThor</a:t>
            </a:r>
          </a:p>
        </p:txBody>
      </p:sp>
    </p:spTree>
    <p:extLst>
      <p:ext uri="{BB962C8B-B14F-4D97-AF65-F5344CB8AC3E}">
        <p14:creationId xmlns:p14="http://schemas.microsoft.com/office/powerpoint/2010/main" val="3596955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Widescreen</PresentationFormat>
  <Paragraphs>129</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Baskerville Old Face</vt:lpstr>
      <vt:lpstr>Book Antiqua</vt:lpstr>
      <vt:lpstr>Calibri</vt:lpstr>
      <vt:lpstr>Calibri Light</vt:lpstr>
      <vt:lpstr>Chiller</vt:lpstr>
      <vt:lpstr>Söhne</vt:lpstr>
      <vt:lpstr>Office Theme</vt:lpstr>
      <vt:lpstr>Threat Categorization Based on Malware’s C2 Communication </vt:lpstr>
      <vt:lpstr>Team</vt:lpstr>
      <vt:lpstr>Problem Statement</vt:lpstr>
      <vt:lpstr> Synopsis </vt:lpstr>
      <vt:lpstr> Presenting </vt:lpstr>
      <vt:lpstr>ArkThor Architect Diagram</vt:lpstr>
      <vt:lpstr>ArkThor Architect Flow Diagram</vt:lpstr>
      <vt:lpstr>ArkThor Architect Flow Diagram</vt:lpstr>
      <vt:lpstr> Front Engine Demo </vt:lpstr>
      <vt:lpstr> Core Engine Demo </vt:lpstr>
      <vt:lpstr> Learning </vt:lpstr>
      <vt:lpstr>Dataflow Diagram (Static Packet)</vt:lpstr>
      <vt:lpstr> Deliverables </vt:lpstr>
      <vt:lpstr> Key 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Jawed</dc:creator>
  <cp:lastModifiedBy>MOHAMMED, Jawed</cp:lastModifiedBy>
  <cp:revision>135</cp:revision>
  <dcterms:created xsi:type="dcterms:W3CDTF">2023-01-29T20:07:10Z</dcterms:created>
  <dcterms:modified xsi:type="dcterms:W3CDTF">2023-03-29T13:45:09Z</dcterms:modified>
</cp:coreProperties>
</file>