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8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6" d="100"/>
          <a:sy n="106" d="100"/>
        </p:scale>
        <p:origin x="-336" y="150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0DB08-1E7B-4F48-86AC-F8EC9F8B6408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EF809-22EC-4F84-B4A2-092CC6133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599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0DB08-1E7B-4F48-86AC-F8EC9F8B6408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EF809-22EC-4F84-B4A2-092CC6133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841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0DB08-1E7B-4F48-86AC-F8EC9F8B6408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EF809-22EC-4F84-B4A2-092CC6133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705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0DB08-1E7B-4F48-86AC-F8EC9F8B6408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EF809-22EC-4F84-B4A2-092CC6133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379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0DB08-1E7B-4F48-86AC-F8EC9F8B6408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EF809-22EC-4F84-B4A2-092CC6133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127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0DB08-1E7B-4F48-86AC-F8EC9F8B6408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EF809-22EC-4F84-B4A2-092CC6133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363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0DB08-1E7B-4F48-86AC-F8EC9F8B6408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EF809-22EC-4F84-B4A2-092CC6133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863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0DB08-1E7B-4F48-86AC-F8EC9F8B6408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EF809-22EC-4F84-B4A2-092CC6133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215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0DB08-1E7B-4F48-86AC-F8EC9F8B6408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EF809-22EC-4F84-B4A2-092CC6133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460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0DB08-1E7B-4F48-86AC-F8EC9F8B6408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EF809-22EC-4F84-B4A2-092CC6133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553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0DB08-1E7B-4F48-86AC-F8EC9F8B6408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EF809-22EC-4F84-B4A2-092CC6133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962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D0DB08-1E7B-4F48-86AC-F8EC9F8B6408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AEF809-22EC-4F84-B4A2-092CC6133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469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2057400"/>
            <a:ext cx="8763000" cy="1752600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b="1" i="1" dirty="0">
                <a:ln w="9525">
                  <a:solidFill>
                    <a:schemeClr val="tx1"/>
                  </a:solidFill>
                </a:ln>
                <a:latin typeface="Times New Roman" pitchFamily="18" charset="0"/>
                <a:cs typeface="Times New Roman" pitchFamily="18" charset="0"/>
              </a:rPr>
              <a:t>INDIAN NATIONAL CONGRESS AND ALL </a:t>
            </a:r>
            <a:r>
              <a:rPr lang="en-US" i="1" dirty="0">
                <a:ln w="9525">
                  <a:solidFill>
                    <a:schemeClr val="tx1"/>
                  </a:solidFill>
                </a:ln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i="1" dirty="0">
                <a:ln w="9525">
                  <a:solidFill>
                    <a:schemeClr val="tx1"/>
                  </a:solidFill>
                </a:ln>
                <a:latin typeface="Times New Roman" pitchFamily="18" charset="0"/>
                <a:cs typeface="Times New Roman" pitchFamily="18" charset="0"/>
              </a:rPr>
            </a:br>
            <a:r>
              <a:rPr lang="en-US" b="1" i="1" dirty="0">
                <a:ln w="9525">
                  <a:solidFill>
                    <a:schemeClr val="tx1"/>
                  </a:solidFill>
                </a:ln>
                <a:latin typeface="Times New Roman" pitchFamily="18" charset="0"/>
                <a:cs typeface="Times New Roman" pitchFamily="18" charset="0"/>
              </a:rPr>
              <a:t>     INDIA </a:t>
            </a:r>
            <a:r>
              <a:rPr lang="en-US" b="1" i="1" dirty="0" smtClean="0">
                <a:ln w="9525">
                  <a:solidFill>
                    <a:schemeClr val="tx1"/>
                  </a:solidFill>
                </a:ln>
                <a:latin typeface="Times New Roman" pitchFamily="18" charset="0"/>
                <a:cs typeface="Times New Roman" pitchFamily="18" charset="0"/>
              </a:rPr>
              <a:t>MUSLIM LEAGUE</a:t>
            </a:r>
            <a:endParaRPr lang="en-US" i="1" dirty="0">
              <a:ln w="9525">
                <a:solidFill>
                  <a:schemeClr val="tx1"/>
                </a:solidFill>
              </a:ln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810000"/>
            <a:ext cx="8534400" cy="2667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52400"/>
            <a:ext cx="8763000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8097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b="1" u="sng" dirty="0" smtClean="0">
                <a:latin typeface="Centaur" pitchFamily="18" charset="0"/>
              </a:rPr>
              <a:t/>
            </a:r>
            <a:br>
              <a:rPr lang="en-US" b="1" u="sng" dirty="0" smtClean="0">
                <a:latin typeface="Centaur" pitchFamily="18" charset="0"/>
              </a:rPr>
            </a:br>
            <a:r>
              <a:rPr lang="en-US" b="1" u="sng" dirty="0" smtClean="0">
                <a:ln w="28575">
                  <a:solidFill>
                    <a:schemeClr val="tx1"/>
                  </a:solidFill>
                </a:ln>
                <a:latin typeface="Centaur" pitchFamily="18" charset="0"/>
              </a:rPr>
              <a:t>OBJECTIVES</a:t>
            </a:r>
            <a:r>
              <a:rPr lang="en-US" b="1" u="sng" dirty="0">
                <a:ln w="28575">
                  <a:solidFill>
                    <a:schemeClr val="tx1"/>
                  </a:solidFill>
                </a:ln>
                <a:latin typeface="Centaur" pitchFamily="18" charset="0"/>
              </a:rPr>
              <a:t>:</a:t>
            </a:r>
            <a:r>
              <a:rPr lang="en-US" dirty="0">
                <a:latin typeface="Centaur" pitchFamily="18" charset="0"/>
              </a:rPr>
              <a:t/>
            </a:r>
            <a:br>
              <a:rPr lang="en-US" dirty="0">
                <a:latin typeface="Centaur" pitchFamily="18" charset="0"/>
              </a:rPr>
            </a:br>
            <a:endParaRPr lang="en-US" dirty="0">
              <a:latin typeface="Centaur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US" b="1" dirty="0">
                <a:latin typeface="Centaur" pitchFamily="18" charset="0"/>
              </a:rPr>
              <a:t>* To Protect Political and Other rights of Muslim's.</a:t>
            </a:r>
            <a:endParaRPr lang="en-US" dirty="0">
              <a:latin typeface="Centaur" pitchFamily="18" charset="0"/>
            </a:endParaRPr>
          </a:p>
          <a:p>
            <a:pPr marL="0" indent="0">
              <a:buNone/>
            </a:pPr>
            <a:r>
              <a:rPr lang="en-US" b="1" dirty="0">
                <a:latin typeface="Centaur" pitchFamily="18" charset="0"/>
              </a:rPr>
              <a:t>* To make assure to other communities that Muslim are not against their interest.</a:t>
            </a:r>
            <a:endParaRPr lang="en-US" dirty="0">
              <a:latin typeface="Centaur" pitchFamily="18" charset="0"/>
            </a:endParaRPr>
          </a:p>
          <a:p>
            <a:pPr marL="0" indent="0">
              <a:buNone/>
            </a:pPr>
            <a:r>
              <a:rPr lang="en-US" b="1" dirty="0">
                <a:latin typeface="Centaur" pitchFamily="18" charset="0"/>
              </a:rPr>
              <a:t>* Promoting Sentiments of </a:t>
            </a:r>
            <a:r>
              <a:rPr lang="en-US" b="1" dirty="0" err="1">
                <a:latin typeface="Centaur" pitchFamily="18" charset="0"/>
              </a:rPr>
              <a:t>Loyality</a:t>
            </a:r>
            <a:r>
              <a:rPr lang="en-US" b="1" dirty="0">
                <a:latin typeface="Centaur" pitchFamily="18" charset="0"/>
              </a:rPr>
              <a:t> and Removing </a:t>
            </a:r>
            <a:r>
              <a:rPr lang="en-US" b="1" dirty="0" err="1">
                <a:latin typeface="Centaur" pitchFamily="18" charset="0"/>
              </a:rPr>
              <a:t>Mis</a:t>
            </a:r>
            <a:r>
              <a:rPr lang="en-US" b="1" dirty="0">
                <a:latin typeface="Centaur" pitchFamily="18" charset="0"/>
              </a:rPr>
              <a:t>-understandings.</a:t>
            </a:r>
            <a:endParaRPr lang="en-US" dirty="0">
              <a:latin typeface="Centaur" pitchFamily="18" charset="0"/>
            </a:endParaRPr>
          </a:p>
          <a:p>
            <a:pPr marL="0" indent="0">
              <a:buNone/>
            </a:pPr>
            <a:r>
              <a:rPr lang="en-US" b="1" dirty="0">
                <a:latin typeface="Centaur" pitchFamily="18" charset="0"/>
              </a:rPr>
              <a:t>* Against Hatred Ideology. </a:t>
            </a:r>
            <a:endParaRPr lang="en-US" dirty="0">
              <a:latin typeface="Centaur" pitchFamily="18" charset="0"/>
            </a:endParaRPr>
          </a:p>
          <a:p>
            <a:pPr marL="0" indent="0">
              <a:buNone/>
            </a:pPr>
            <a:endParaRPr lang="en-US" dirty="0">
              <a:latin typeface="Centaur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304800"/>
            <a:ext cx="20574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7582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3600" b="1" u="sng" dirty="0" smtClean="0">
                <a:ln w="19050">
                  <a:solidFill>
                    <a:schemeClr val="tx1"/>
                  </a:solidFill>
                </a:ln>
                <a:latin typeface="Times New Roman" pitchFamily="18" charset="0"/>
                <a:cs typeface="Times New Roman" pitchFamily="18" charset="0"/>
              </a:rPr>
              <a:t>ACHIEVEMENTS</a:t>
            </a:r>
            <a:r>
              <a:rPr lang="en-US" sz="3600" b="1" u="sng" dirty="0" smtClean="0">
                <a:ln w="19050">
                  <a:solidFill>
                    <a:schemeClr val="tx1"/>
                  </a:solidFill>
                </a:ln>
              </a:rPr>
              <a:t> OF MUSLIM LEAGUE</a:t>
            </a:r>
            <a:endParaRPr lang="en-US" sz="3600" dirty="0">
              <a:ln w="19050">
                <a:solidFill>
                  <a:schemeClr val="tx1"/>
                </a:solidFill>
              </a:ln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3400" b="1" dirty="0">
                <a:latin typeface="Centaur" pitchFamily="18" charset="0"/>
              </a:rPr>
              <a:t>(1</a:t>
            </a:r>
            <a:r>
              <a:rPr lang="en-US" sz="3400" b="1" dirty="0" smtClean="0">
                <a:latin typeface="Centaur" pitchFamily="18" charset="0"/>
              </a:rPr>
              <a:t>) .</a:t>
            </a:r>
            <a:r>
              <a:rPr lang="en-US" sz="3400" b="1" dirty="0">
                <a:latin typeface="Centaur" pitchFamily="18" charset="0"/>
              </a:rPr>
              <a:t>PRESENTATION OF MUSLIM'S IN SUB-CONTINENT:</a:t>
            </a:r>
            <a:endParaRPr lang="en-US" sz="3400" dirty="0">
              <a:latin typeface="Centaur" pitchFamily="18" charset="0"/>
            </a:endParaRPr>
          </a:p>
          <a:p>
            <a:pPr marL="0" indent="0">
              <a:buNone/>
            </a:pPr>
            <a:r>
              <a:rPr lang="en-US" sz="3400" b="1" dirty="0">
                <a:latin typeface="Centaur" pitchFamily="18" charset="0"/>
              </a:rPr>
              <a:t>*AT SHIMLA CONFERENCE:</a:t>
            </a:r>
            <a:endParaRPr lang="en-US" sz="3400" dirty="0">
              <a:latin typeface="Centaur" pitchFamily="18" charset="0"/>
            </a:endParaRPr>
          </a:p>
          <a:p>
            <a:pPr marL="0" indent="0">
              <a:buNone/>
            </a:pPr>
            <a:r>
              <a:rPr lang="en-US" sz="3400" b="1" dirty="0" smtClean="0">
                <a:latin typeface="Centaur" pitchFamily="18" charset="0"/>
              </a:rPr>
              <a:t> Organize </a:t>
            </a:r>
            <a:r>
              <a:rPr lang="en-US" sz="3400" b="1" dirty="0">
                <a:latin typeface="Centaur" pitchFamily="18" charset="0"/>
              </a:rPr>
              <a:t>by - Indian Muslim Leaders (met with </a:t>
            </a:r>
            <a:r>
              <a:rPr lang="en-US" sz="3400" b="1" dirty="0" err="1">
                <a:latin typeface="Centaur" pitchFamily="18" charset="0"/>
              </a:rPr>
              <a:t>Governer</a:t>
            </a:r>
            <a:r>
              <a:rPr lang="en-US" sz="3400" b="1" dirty="0">
                <a:latin typeface="Centaur" pitchFamily="18" charset="0"/>
              </a:rPr>
              <a:t> General and </a:t>
            </a:r>
            <a:r>
              <a:rPr lang="en-US" sz="3400" b="1" dirty="0" smtClean="0">
                <a:latin typeface="Centaur" pitchFamily="18" charset="0"/>
              </a:rPr>
              <a:t> Viceroy </a:t>
            </a:r>
            <a:r>
              <a:rPr lang="en-US" sz="3400" b="1" dirty="0">
                <a:latin typeface="Centaur" pitchFamily="18" charset="0"/>
              </a:rPr>
              <a:t>Lord </a:t>
            </a:r>
            <a:r>
              <a:rPr lang="en-US" sz="3400" b="1" dirty="0" err="1">
                <a:latin typeface="Centaur" pitchFamily="18" charset="0"/>
              </a:rPr>
              <a:t>Minto</a:t>
            </a:r>
            <a:r>
              <a:rPr lang="en-US" sz="3400" b="1" dirty="0">
                <a:latin typeface="Centaur" pitchFamily="18" charset="0"/>
              </a:rPr>
              <a:t> in </a:t>
            </a:r>
            <a:r>
              <a:rPr lang="en-US" sz="3400" b="1" dirty="0" err="1">
                <a:latin typeface="Centaur" pitchFamily="18" charset="0"/>
              </a:rPr>
              <a:t>Simla</a:t>
            </a:r>
            <a:r>
              <a:rPr lang="en-US" sz="3400" b="1" dirty="0">
                <a:latin typeface="Centaur" pitchFamily="18" charset="0"/>
              </a:rPr>
              <a:t> on 1st Oct 1906). </a:t>
            </a:r>
            <a:endParaRPr lang="en-US" sz="3400" dirty="0">
              <a:latin typeface="Centaur" pitchFamily="18" charset="0"/>
            </a:endParaRPr>
          </a:p>
          <a:p>
            <a:pPr marL="0" indent="0">
              <a:buNone/>
            </a:pPr>
            <a:r>
              <a:rPr lang="en-US" sz="3400" b="1" dirty="0">
                <a:latin typeface="Centaur" pitchFamily="18" charset="0"/>
              </a:rPr>
              <a:t> Aim - To win sympathies of Raj on their side.</a:t>
            </a:r>
            <a:endParaRPr lang="en-US" sz="3400" dirty="0">
              <a:latin typeface="Centaur" pitchFamily="18" charset="0"/>
            </a:endParaRPr>
          </a:p>
          <a:p>
            <a:pPr marL="0" indent="0">
              <a:buNone/>
            </a:pPr>
            <a:r>
              <a:rPr lang="en-US" sz="3400" b="1" dirty="0">
                <a:latin typeface="Centaur" pitchFamily="18" charset="0"/>
              </a:rPr>
              <a:t> </a:t>
            </a:r>
            <a:endParaRPr lang="en-US" sz="3400" dirty="0">
              <a:latin typeface="Centaur" pitchFamily="18" charset="0"/>
            </a:endParaRPr>
          </a:p>
          <a:p>
            <a:pPr marL="0" indent="0">
              <a:buNone/>
            </a:pPr>
            <a:r>
              <a:rPr lang="en-US" sz="3400" b="1" dirty="0">
                <a:latin typeface="Centaur" pitchFamily="18" charset="0"/>
              </a:rPr>
              <a:t>(2).ANSWER TO THE CONGRESS PROPOGANDA:</a:t>
            </a:r>
            <a:endParaRPr lang="en-US" sz="3400" dirty="0">
              <a:latin typeface="Centaur" pitchFamily="18" charset="0"/>
            </a:endParaRPr>
          </a:p>
          <a:p>
            <a:pPr marL="0" indent="0">
              <a:buNone/>
            </a:pPr>
            <a:r>
              <a:rPr lang="en-US" sz="3400" b="1" dirty="0">
                <a:latin typeface="Centaur" pitchFamily="18" charset="0"/>
              </a:rPr>
              <a:t>(3).APPROVEL OF SEPARATE ELECTORATE:</a:t>
            </a:r>
            <a:endParaRPr lang="en-US" sz="3400" dirty="0">
              <a:latin typeface="Centaur" pitchFamily="18" charset="0"/>
            </a:endParaRPr>
          </a:p>
          <a:p>
            <a:pPr marL="0" indent="0">
              <a:buNone/>
            </a:pPr>
            <a:r>
              <a:rPr lang="en-US" sz="3400" b="1" dirty="0">
                <a:latin typeface="Centaur" pitchFamily="18" charset="0"/>
              </a:rPr>
              <a:t>(4).FORMATION OF ALIGARH UNIVERSITY:</a:t>
            </a:r>
            <a:endParaRPr lang="en-US" sz="3400" dirty="0">
              <a:latin typeface="Centaur" pitchFamily="18" charset="0"/>
            </a:endParaRPr>
          </a:p>
          <a:p>
            <a:pPr marL="0" indent="0">
              <a:buNone/>
            </a:pPr>
            <a:r>
              <a:rPr lang="en-US" sz="3400" b="1" dirty="0">
                <a:latin typeface="Centaur" pitchFamily="18" charset="0"/>
              </a:rPr>
              <a:t>(5).LACKNOW PACT:</a:t>
            </a:r>
            <a:endParaRPr lang="en-US" sz="3400" dirty="0">
              <a:latin typeface="Centaur" pitchFamily="18" charset="0"/>
            </a:endParaRPr>
          </a:p>
          <a:p>
            <a:pPr marL="0" indent="0">
              <a:buNone/>
            </a:pPr>
            <a:r>
              <a:rPr lang="en-US" sz="3400" b="1" dirty="0">
                <a:latin typeface="Centaur" pitchFamily="18" charset="0"/>
              </a:rPr>
              <a:t>The main clauses of the </a:t>
            </a:r>
            <a:r>
              <a:rPr lang="en-US" sz="3400" b="1" dirty="0" err="1">
                <a:latin typeface="Centaur" pitchFamily="18" charset="0"/>
              </a:rPr>
              <a:t>Lucknow</a:t>
            </a:r>
            <a:r>
              <a:rPr lang="en-US" sz="3400" b="1" dirty="0">
                <a:latin typeface="Centaur" pitchFamily="18" charset="0"/>
              </a:rPr>
              <a:t> Pact were:</a:t>
            </a:r>
            <a:endParaRPr lang="en-US" sz="3400" dirty="0">
              <a:latin typeface="Centaur" pitchFamily="18" charset="0"/>
            </a:endParaRPr>
          </a:p>
          <a:p>
            <a:pPr marL="0" indent="0">
              <a:buNone/>
            </a:pPr>
            <a:r>
              <a:rPr lang="en-US" sz="3400" b="1" dirty="0">
                <a:latin typeface="Centaur" pitchFamily="18" charset="0"/>
              </a:rPr>
              <a:t> </a:t>
            </a:r>
            <a:endParaRPr lang="en-US" sz="3400" dirty="0">
              <a:latin typeface="Centaur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83329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3200" u="sng" dirty="0" smtClean="0">
                <a:ln w="19050">
                  <a:solidFill>
                    <a:schemeClr val="tx1"/>
                  </a:solidFill>
                </a:ln>
                <a:latin typeface="Times New Roman" pitchFamily="18" charset="0"/>
                <a:cs typeface="Times New Roman" pitchFamily="18" charset="0"/>
              </a:rPr>
              <a:t>ACHIEVEMENTS OF MUSLIM LEAGUE</a:t>
            </a:r>
            <a:endParaRPr lang="en-US" sz="3200" dirty="0">
              <a:ln w="19050">
                <a:solidFill>
                  <a:schemeClr val="tx1"/>
                </a:solidFill>
              </a:ln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en-US" b="1" dirty="0">
                <a:latin typeface="Centaur" pitchFamily="18" charset="0"/>
              </a:rPr>
              <a:t>There shall be self-government in India.</a:t>
            </a:r>
            <a:endParaRPr lang="en-US" dirty="0">
              <a:latin typeface="Centaur" pitchFamily="18" charset="0"/>
            </a:endParaRPr>
          </a:p>
          <a:p>
            <a:pPr marL="514350" lvl="0" indent="-514350">
              <a:buFont typeface="+mj-lt"/>
              <a:buAutoNum type="arabicPeriod"/>
            </a:pPr>
            <a:r>
              <a:rPr lang="en-US" b="1" dirty="0">
                <a:latin typeface="Centaur" pitchFamily="18" charset="0"/>
              </a:rPr>
              <a:t>Muslims should be given one-third representation in central government.</a:t>
            </a:r>
            <a:endParaRPr lang="en-US" dirty="0">
              <a:latin typeface="Centaur" pitchFamily="18" charset="0"/>
            </a:endParaRPr>
          </a:p>
          <a:p>
            <a:pPr marL="514350" lvl="0" indent="-514350">
              <a:buFont typeface="+mj-lt"/>
              <a:buAutoNum type="arabicPeriod"/>
            </a:pPr>
            <a:r>
              <a:rPr lang="en-US" b="1" dirty="0">
                <a:latin typeface="Centaur" pitchFamily="18" charset="0"/>
              </a:rPr>
              <a:t>There should be separate electorates for all the communities until a community demanded for joint electorates.</a:t>
            </a:r>
            <a:endParaRPr lang="en-US" dirty="0">
              <a:latin typeface="Centaur" pitchFamily="18" charset="0"/>
            </a:endParaRPr>
          </a:p>
          <a:p>
            <a:pPr marL="514350" lvl="0" indent="-514350">
              <a:buFont typeface="+mj-lt"/>
              <a:buAutoNum type="arabicPeriod"/>
            </a:pPr>
            <a:r>
              <a:rPr lang="en-US" b="1" dirty="0">
                <a:latin typeface="Centaur" pitchFamily="18" charset="0"/>
              </a:rPr>
              <a:t>System of weightage should be adopted.</a:t>
            </a:r>
            <a:endParaRPr lang="en-US" dirty="0">
              <a:latin typeface="Centaur" pitchFamily="18" charset="0"/>
            </a:endParaRPr>
          </a:p>
          <a:p>
            <a:pPr marL="514350" lvl="0" indent="-514350">
              <a:buFont typeface="+mj-lt"/>
              <a:buAutoNum type="arabicPeriod"/>
            </a:pPr>
            <a:r>
              <a:rPr lang="en-US" b="1" dirty="0">
                <a:latin typeface="Centaur" pitchFamily="18" charset="0"/>
              </a:rPr>
              <a:t>The number of the members of Central Legislative Council should be increased to 150.</a:t>
            </a:r>
            <a:endParaRPr lang="en-US" dirty="0">
              <a:latin typeface="Centaur" pitchFamily="18" charset="0"/>
            </a:endParaRPr>
          </a:p>
          <a:p>
            <a:pPr marL="514350" lvl="0" indent="-514350">
              <a:buFont typeface="+mj-lt"/>
              <a:buAutoNum type="arabicPeriod"/>
            </a:pPr>
            <a:r>
              <a:rPr lang="en-US" b="1" dirty="0">
                <a:latin typeface="Centaur" pitchFamily="18" charset="0"/>
              </a:rPr>
              <a:t>At the provincial level, four-fifth of the members of the Legislative Councils should be elected and one-fifth should be nominated</a:t>
            </a:r>
            <a:r>
              <a:rPr lang="en-US" b="1" dirty="0" smtClean="0">
                <a:latin typeface="Centaur" pitchFamily="18" charset="0"/>
              </a:rPr>
              <a:t>.</a:t>
            </a:r>
            <a:endParaRPr lang="en-US" dirty="0">
              <a:latin typeface="Centaur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23371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62000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200" b="1" u="sng" dirty="0" smtClean="0">
                <a:ln w="28575">
                  <a:solidFill>
                    <a:schemeClr val="tx1"/>
                  </a:solidFill>
                </a:ln>
                <a:latin typeface="Times New Roman" pitchFamily="18" charset="0"/>
                <a:cs typeface="Times New Roman" pitchFamily="18" charset="0"/>
              </a:rPr>
              <a:t>ACHIEVEMENTS OF MUSLIM LEAGUE</a:t>
            </a:r>
            <a:endParaRPr lang="en-US" sz="3200" dirty="0">
              <a:ln w="28575">
                <a:solidFill>
                  <a:schemeClr val="tx1"/>
                </a:solidFill>
              </a:ln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791200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514350" lvl="0" indent="-514350">
              <a:buFont typeface="+mj-lt"/>
              <a:buAutoNum type="arabicParenR"/>
            </a:pPr>
            <a:r>
              <a:rPr lang="en-US" sz="2000" b="1" dirty="0">
                <a:latin typeface="Centaur" pitchFamily="18" charset="0"/>
              </a:rPr>
              <a:t>The strength of Provincial legislative should not be less than 125 in the major provinces and from 50 to 75 in the minor provinces.</a:t>
            </a:r>
            <a:endParaRPr lang="en-US" sz="2000" dirty="0">
              <a:latin typeface="Centaur" pitchFamily="18" charset="0"/>
            </a:endParaRPr>
          </a:p>
          <a:p>
            <a:pPr marL="514350" lvl="0" indent="-514350">
              <a:buFont typeface="+mj-lt"/>
              <a:buAutoNum type="arabicParenR"/>
            </a:pPr>
            <a:r>
              <a:rPr lang="en-US" sz="2000" b="1" dirty="0">
                <a:latin typeface="Centaur" pitchFamily="18" charset="0"/>
              </a:rPr>
              <a:t>All members, except those nominated, were to be elected directly on the basis of adult franchise.</a:t>
            </a:r>
            <a:endParaRPr lang="en-US" sz="2000" dirty="0">
              <a:latin typeface="Centaur" pitchFamily="18" charset="0"/>
            </a:endParaRPr>
          </a:p>
          <a:p>
            <a:pPr marL="514350" lvl="0" indent="-514350">
              <a:buFont typeface="+mj-lt"/>
              <a:buAutoNum type="arabicParenR"/>
            </a:pPr>
            <a:r>
              <a:rPr lang="en-US" sz="2000" b="1" dirty="0">
                <a:latin typeface="Centaur" pitchFamily="18" charset="0"/>
              </a:rPr>
              <a:t>No bill concerning a community should be passed if the bill is opposed by three-fourth of the members </a:t>
            </a:r>
            <a:endParaRPr lang="en-US" sz="2000" b="1" dirty="0" smtClean="0">
              <a:latin typeface="Centaur" pitchFamily="18" charset="0"/>
            </a:endParaRPr>
          </a:p>
          <a:p>
            <a:pPr marL="514350" lvl="0" indent="-514350">
              <a:buFont typeface="+mj-lt"/>
              <a:buAutoNum type="arabicParenR"/>
            </a:pPr>
            <a:r>
              <a:rPr lang="en-US" sz="2000" b="1" dirty="0" smtClean="0">
                <a:latin typeface="Centaur" pitchFamily="18" charset="0"/>
              </a:rPr>
              <a:t>Term </a:t>
            </a:r>
            <a:r>
              <a:rPr lang="en-US" sz="2000" b="1" dirty="0">
                <a:latin typeface="Centaur" pitchFamily="18" charset="0"/>
              </a:rPr>
              <a:t>of the Legislative Council should be five years.</a:t>
            </a:r>
            <a:endParaRPr lang="en-US" sz="2000" dirty="0">
              <a:latin typeface="Centaur" pitchFamily="18" charset="0"/>
            </a:endParaRPr>
          </a:p>
          <a:p>
            <a:pPr marL="514350" lvl="0" indent="-514350">
              <a:buFont typeface="+mj-lt"/>
              <a:buAutoNum type="arabicParenR"/>
            </a:pPr>
            <a:r>
              <a:rPr lang="en-US" sz="2000" b="1" dirty="0">
                <a:latin typeface="Centaur" pitchFamily="18" charset="0"/>
              </a:rPr>
              <a:t>Members of Legislative Council should themselves elect their president.</a:t>
            </a:r>
            <a:endParaRPr lang="en-US" sz="2000" dirty="0">
              <a:latin typeface="Centaur" pitchFamily="18" charset="0"/>
            </a:endParaRPr>
          </a:p>
          <a:p>
            <a:pPr marL="514350" lvl="0" indent="-514350">
              <a:buFont typeface="+mj-lt"/>
              <a:buAutoNum type="arabicParenR"/>
            </a:pPr>
            <a:r>
              <a:rPr lang="en-US" sz="2000" b="1" dirty="0">
                <a:latin typeface="Centaur" pitchFamily="18" charset="0"/>
              </a:rPr>
              <a:t>Half of the members of Imperial Legislative Council should be Indians.</a:t>
            </a:r>
            <a:endParaRPr lang="en-US" sz="2000" dirty="0">
              <a:latin typeface="Centaur" pitchFamily="18" charset="0"/>
            </a:endParaRPr>
          </a:p>
          <a:p>
            <a:pPr marL="514350" lvl="0" indent="-514350">
              <a:buFont typeface="+mj-lt"/>
              <a:buAutoNum type="arabicParenR"/>
            </a:pPr>
            <a:r>
              <a:rPr lang="en-US" sz="2000" b="1" dirty="0">
                <a:latin typeface="Centaur" pitchFamily="18" charset="0"/>
              </a:rPr>
              <a:t>Indian Council must be abolished.</a:t>
            </a:r>
            <a:endParaRPr lang="en-US" sz="2000" dirty="0">
              <a:latin typeface="Centaur" pitchFamily="18" charset="0"/>
            </a:endParaRPr>
          </a:p>
          <a:p>
            <a:pPr marL="514350" lvl="0" indent="-514350">
              <a:buFont typeface="+mj-lt"/>
              <a:buAutoNum type="arabicParenR"/>
            </a:pPr>
            <a:r>
              <a:rPr lang="en-US" sz="2000" b="1" dirty="0">
                <a:latin typeface="Centaur" pitchFamily="18" charset="0"/>
              </a:rPr>
              <a:t>The salaries of the Secretary of State for Indian Affairs should be </a:t>
            </a:r>
            <a:r>
              <a:rPr lang="en-US" sz="2000" b="1" dirty="0" smtClean="0">
                <a:latin typeface="Centaur" pitchFamily="18" charset="0"/>
              </a:rPr>
              <a:t>paid</a:t>
            </a:r>
            <a:endParaRPr lang="en-US" sz="2000" dirty="0">
              <a:latin typeface="Centaur" pitchFamily="18" charset="0"/>
            </a:endParaRPr>
          </a:p>
          <a:p>
            <a:pPr marL="514350" lvl="0" indent="-514350">
              <a:buFont typeface="+mj-lt"/>
              <a:buAutoNum type="arabicParenR"/>
            </a:pPr>
            <a:r>
              <a:rPr lang="en-US" sz="2000" b="1" dirty="0">
                <a:latin typeface="Centaur" pitchFamily="18" charset="0"/>
              </a:rPr>
              <a:t>Out of two Under Secretaries, one should be Indian</a:t>
            </a:r>
            <a:endParaRPr lang="en-US" sz="2000" dirty="0">
              <a:latin typeface="Centaur" pitchFamily="18" charset="0"/>
            </a:endParaRPr>
          </a:p>
          <a:p>
            <a:pPr marL="514350" lvl="0" indent="-514350">
              <a:buFont typeface="+mj-lt"/>
              <a:buAutoNum type="arabicParenR"/>
            </a:pPr>
            <a:r>
              <a:rPr lang="en-US" sz="2000" b="1" dirty="0">
                <a:latin typeface="Centaur" pitchFamily="18" charset="0"/>
              </a:rPr>
              <a:t>The Executive should be separated from the Judiciary.</a:t>
            </a:r>
            <a:endParaRPr lang="en-US" sz="2000" dirty="0">
              <a:latin typeface="Centaur" pitchFamily="18" charset="0"/>
            </a:endParaRPr>
          </a:p>
          <a:p>
            <a:pPr marL="0" indent="0">
              <a:buNone/>
            </a:pPr>
            <a:r>
              <a:rPr lang="en-US" sz="2000" b="1" dirty="0">
                <a:latin typeface="Centaur" pitchFamily="18" charset="0"/>
              </a:rPr>
              <a:t> </a:t>
            </a:r>
            <a:r>
              <a:rPr lang="en-US" sz="2000" dirty="0" smtClean="0">
                <a:latin typeface="Centaur" pitchFamily="18" charset="0"/>
              </a:rPr>
              <a:t>	</a:t>
            </a:r>
            <a:r>
              <a:rPr lang="en-US" sz="2000" b="1" dirty="0" smtClean="0">
                <a:latin typeface="Centaur" pitchFamily="18" charset="0"/>
              </a:rPr>
              <a:t>______________________________________</a:t>
            </a:r>
            <a:endParaRPr lang="en-US" sz="2000" dirty="0">
              <a:latin typeface="Centaur" pitchFamily="18" charset="0"/>
            </a:endParaRPr>
          </a:p>
          <a:p>
            <a:pPr marL="0" indent="0">
              <a:buNone/>
            </a:pPr>
            <a:r>
              <a:rPr lang="en-US" sz="2000" b="1" dirty="0">
                <a:latin typeface="Centaur" pitchFamily="18" charset="0"/>
              </a:rPr>
              <a:t> </a:t>
            </a:r>
            <a:endParaRPr lang="en-US" sz="2000" dirty="0">
              <a:latin typeface="Centaur" pitchFamily="18" charset="0"/>
            </a:endParaRP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08396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lvl="4" algn="ctr" rtl="0">
              <a:spcBef>
                <a:spcPct val="0"/>
              </a:spcBef>
            </a:pPr>
            <a:r>
              <a:rPr lang="en-US" sz="4000" b="1" i="1" u="sng" dirty="0" smtClean="0">
                <a:ln w="28575">
                  <a:solidFill>
                    <a:schemeClr val="tx1"/>
                  </a:solidFill>
                </a:ln>
                <a:latin typeface="Times New Roman" pitchFamily="18" charset="0"/>
                <a:cs typeface="Times New Roman" pitchFamily="18" charset="0"/>
              </a:rPr>
              <a:t>INDIAN NATIONAL CONGRESS</a:t>
            </a:r>
            <a:r>
              <a:rPr lang="en-US" b="1" i="1" u="sng" dirty="0" smtClean="0"/>
              <a:t>: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b="1" u="sng" dirty="0" smtClean="0"/>
              <a:t>FOUNDATION</a:t>
            </a:r>
          </a:p>
          <a:p>
            <a:pPr marL="0" indent="0" algn="ctr"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800" b="1" dirty="0" smtClean="0">
                <a:latin typeface="Centaur" pitchFamily="18" charset="0"/>
                <a:cs typeface="Times New Roman" pitchFamily="18" charset="0"/>
              </a:rPr>
              <a:t>Indian </a:t>
            </a:r>
            <a:r>
              <a:rPr lang="en-US" sz="2800" b="1" dirty="0">
                <a:latin typeface="Centaur" pitchFamily="18" charset="0"/>
                <a:cs typeface="Times New Roman" pitchFamily="18" charset="0"/>
              </a:rPr>
              <a:t>National Congress Was Found By A.O </a:t>
            </a:r>
            <a:r>
              <a:rPr lang="en-US" sz="2800" b="1" dirty="0" smtClean="0">
                <a:latin typeface="Centaur" pitchFamily="18" charset="0"/>
                <a:cs typeface="Times New Roman" pitchFamily="18" charset="0"/>
              </a:rPr>
              <a:t>HUME, a </a:t>
            </a:r>
            <a:r>
              <a:rPr lang="en-US" sz="2800" b="1" dirty="0">
                <a:latin typeface="Centaur" pitchFamily="18" charset="0"/>
                <a:cs typeface="Times New Roman" pitchFamily="18" charset="0"/>
              </a:rPr>
              <a:t>retired British Officer in </a:t>
            </a:r>
            <a:r>
              <a:rPr lang="en-US" sz="2800" b="1" dirty="0" smtClean="0">
                <a:latin typeface="Centaur" pitchFamily="18" charset="0"/>
                <a:cs typeface="Times New Roman" pitchFamily="18" charset="0"/>
              </a:rPr>
              <a:t>1885.</a:t>
            </a:r>
            <a:endParaRPr lang="en-US" sz="2800" dirty="0" smtClean="0">
              <a:latin typeface="Centaur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800" b="1" u="sng" dirty="0" smtClean="0"/>
          </a:p>
          <a:p>
            <a:pPr marL="0" indent="0">
              <a:buNone/>
            </a:pPr>
            <a:endParaRPr lang="en-US" sz="2800" b="1" u="sng" dirty="0" smtClean="0"/>
          </a:p>
          <a:p>
            <a:pPr marL="0" indent="0">
              <a:buNone/>
            </a:pPr>
            <a:endParaRPr lang="en-US" sz="2800" b="1" u="sng" dirty="0"/>
          </a:p>
          <a:p>
            <a:pPr marL="0" indent="0">
              <a:buNone/>
            </a:pPr>
            <a:r>
              <a:rPr lang="en-US" sz="2800" b="1" u="sng" dirty="0" smtClean="0"/>
              <a:t>PRESIDENT:</a:t>
            </a:r>
          </a:p>
          <a:p>
            <a:pPr marL="0" indent="0" algn="ctr">
              <a:buNone/>
            </a:pPr>
            <a:r>
              <a:rPr lang="en-US" sz="2800" b="1" dirty="0" smtClean="0">
                <a:latin typeface="Centaur" pitchFamily="18" charset="0"/>
                <a:cs typeface="Times New Roman" pitchFamily="18" charset="0"/>
              </a:rPr>
              <a:t>Barrister </a:t>
            </a:r>
            <a:r>
              <a:rPr lang="en-US" sz="2800" b="1" dirty="0" err="1">
                <a:latin typeface="Centaur" pitchFamily="18" charset="0"/>
                <a:cs typeface="Times New Roman" pitchFamily="18" charset="0"/>
              </a:rPr>
              <a:t>Womesh</a:t>
            </a:r>
            <a:r>
              <a:rPr lang="en-US" sz="2800" b="1" dirty="0">
                <a:latin typeface="Centaur" pitchFamily="18" charset="0"/>
                <a:cs typeface="Times New Roman" pitchFamily="18" charset="0"/>
              </a:rPr>
              <a:t> Chandra was chosen as the  First President of Indian National Congress</a:t>
            </a:r>
            <a:r>
              <a:rPr lang="en-US" sz="2800" b="1" dirty="0" smtClean="0">
                <a:latin typeface="Centaur" pitchFamily="18" charset="0"/>
                <a:cs typeface="Times New Roman" pitchFamily="18" charset="0"/>
              </a:rPr>
              <a:t>. He </a:t>
            </a:r>
            <a:r>
              <a:rPr lang="en-US" sz="2800" b="1" dirty="0">
                <a:latin typeface="Centaur" pitchFamily="18" charset="0"/>
                <a:cs typeface="Times New Roman" pitchFamily="18" charset="0"/>
              </a:rPr>
              <a:t>was Christian Hindu.</a:t>
            </a:r>
            <a:endParaRPr lang="en-US" sz="2800" dirty="0">
              <a:latin typeface="Centaur" pitchFamily="18" charset="0"/>
              <a:cs typeface="Times New Roman" pitchFamily="18" charset="0"/>
            </a:endParaRPr>
          </a:p>
          <a:p>
            <a:pPr marL="571500" indent="-571500">
              <a:buFont typeface="+mj-lt"/>
              <a:buAutoNum type="romanLcPeriod"/>
            </a:pPr>
            <a:endParaRPr lang="en-US" dirty="0">
              <a:latin typeface="Centaur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2957946"/>
            <a:ext cx="6172200" cy="1537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769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09600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4000" b="1" u="sng" dirty="0" smtClean="0">
                <a:ln w="28575">
                  <a:solidFill>
                    <a:schemeClr val="tx1"/>
                  </a:solidFill>
                </a:ln>
                <a:latin typeface="Times New Roman" pitchFamily="18" charset="0"/>
                <a:cs typeface="Times New Roman" pitchFamily="18" charset="0"/>
              </a:rPr>
              <a:t>OBJECTIVES:</a:t>
            </a:r>
            <a:r>
              <a:rPr lang="en-US" dirty="0" smtClean="0">
                <a:ln w="28575">
                  <a:solidFill>
                    <a:schemeClr val="tx1"/>
                  </a:solidFill>
                </a:ln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n w="28575">
                  <a:solidFill>
                    <a:schemeClr val="tx1"/>
                  </a:solidFill>
                </a:ln>
                <a:latin typeface="Times New Roman" pitchFamily="18" charset="0"/>
                <a:cs typeface="Times New Roman" pitchFamily="18" charset="0"/>
              </a:rPr>
            </a:br>
            <a:endParaRPr lang="en-US" dirty="0">
              <a:ln w="28575">
                <a:solidFill>
                  <a:schemeClr val="tx1"/>
                </a:solidFill>
              </a:ln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85000" lnSpcReduction="10000"/>
          </a:bodyPr>
          <a:lstStyle/>
          <a:p>
            <a:pPr>
              <a:buFont typeface="Wingdings" pitchFamily="2" charset="2"/>
              <a:buChar char="§"/>
            </a:pPr>
            <a:r>
              <a:rPr lang="en-US" b="1" dirty="0">
                <a:latin typeface="Centaur" pitchFamily="18" charset="0"/>
              </a:rPr>
              <a:t>There are many objectives of foundation of </a:t>
            </a:r>
            <a:r>
              <a:rPr lang="en-US" b="1" dirty="0" err="1">
                <a:latin typeface="Centaur" pitchFamily="18" charset="0"/>
              </a:rPr>
              <a:t>Congress.Some</a:t>
            </a:r>
            <a:r>
              <a:rPr lang="en-US" b="1" dirty="0">
                <a:latin typeface="Centaur" pitchFamily="18" charset="0"/>
              </a:rPr>
              <a:t> Are As Follows:</a:t>
            </a:r>
            <a:endParaRPr lang="en-US" dirty="0">
              <a:latin typeface="Centaur" pitchFamily="18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b="1" dirty="0" smtClean="0">
                <a:latin typeface="Centaur" pitchFamily="18" charset="0"/>
              </a:rPr>
              <a:t>To </a:t>
            </a:r>
            <a:r>
              <a:rPr lang="en-US" b="1" dirty="0">
                <a:latin typeface="Centaur" pitchFamily="18" charset="0"/>
              </a:rPr>
              <a:t>Fuse one Nation Whole of all the different elements that constitute the population of </a:t>
            </a:r>
            <a:r>
              <a:rPr lang="en-US" b="1" dirty="0" smtClean="0">
                <a:latin typeface="Centaur" pitchFamily="18" charset="0"/>
              </a:rPr>
              <a:t>India.</a:t>
            </a:r>
            <a:endParaRPr lang="en-US" dirty="0" smtClean="0">
              <a:latin typeface="Centaur" pitchFamily="18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b="1" dirty="0" smtClean="0">
                <a:latin typeface="Centaur" pitchFamily="18" charset="0"/>
              </a:rPr>
              <a:t>To </a:t>
            </a:r>
            <a:r>
              <a:rPr lang="en-US" b="1" dirty="0">
                <a:latin typeface="Centaur" pitchFamily="18" charset="0"/>
              </a:rPr>
              <a:t>Consolidate the union between England and </a:t>
            </a:r>
            <a:r>
              <a:rPr lang="en-US" b="1" dirty="0" err="1">
                <a:latin typeface="Centaur" pitchFamily="18" charset="0"/>
              </a:rPr>
              <a:t>India,by</a:t>
            </a:r>
            <a:r>
              <a:rPr lang="en-US" b="1" dirty="0">
                <a:latin typeface="Centaur" pitchFamily="18" charset="0"/>
              </a:rPr>
              <a:t> securing the </a:t>
            </a:r>
            <a:r>
              <a:rPr lang="en-US" b="1" dirty="0" err="1">
                <a:latin typeface="Centaur" pitchFamily="18" charset="0"/>
              </a:rPr>
              <a:t>modifaction</a:t>
            </a:r>
            <a:r>
              <a:rPr lang="en-US" b="1" dirty="0">
                <a:latin typeface="Centaur" pitchFamily="18" charset="0"/>
              </a:rPr>
              <a:t> of such of its condition as may be unjust or injurious to the latter </a:t>
            </a:r>
            <a:r>
              <a:rPr lang="en-US" b="1" dirty="0" smtClean="0">
                <a:latin typeface="Centaur" pitchFamily="18" charset="0"/>
              </a:rPr>
              <a:t>country.</a:t>
            </a:r>
            <a:endParaRPr lang="en-US" dirty="0" smtClean="0">
              <a:latin typeface="Centaur" pitchFamily="18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b="1" dirty="0" smtClean="0">
                <a:latin typeface="Centaur" pitchFamily="18" charset="0"/>
              </a:rPr>
              <a:t>To </a:t>
            </a:r>
            <a:r>
              <a:rPr lang="en-US" b="1" dirty="0">
                <a:latin typeface="Centaur" pitchFamily="18" charset="0"/>
              </a:rPr>
              <a:t>gradually </a:t>
            </a:r>
            <a:r>
              <a:rPr lang="en-US" b="1" dirty="0" err="1">
                <a:latin typeface="Centaur" pitchFamily="18" charset="0"/>
              </a:rPr>
              <a:t>regeperate</a:t>
            </a:r>
            <a:r>
              <a:rPr lang="en-US" b="1" dirty="0">
                <a:latin typeface="Centaur" pitchFamily="18" charset="0"/>
              </a:rPr>
              <a:t> along all </a:t>
            </a:r>
            <a:r>
              <a:rPr lang="en-US" b="1" dirty="0" err="1">
                <a:latin typeface="Centaur" pitchFamily="18" charset="0"/>
              </a:rPr>
              <a:t>lines,mental</a:t>
            </a:r>
            <a:r>
              <a:rPr lang="en-US" b="1" dirty="0">
                <a:latin typeface="Centaur" pitchFamily="18" charset="0"/>
              </a:rPr>
              <a:t>, moral, social and political of the nation thus </a:t>
            </a:r>
            <a:r>
              <a:rPr lang="en-US" b="1" dirty="0" smtClean="0">
                <a:latin typeface="Centaur" pitchFamily="18" charset="0"/>
              </a:rPr>
              <a:t>evolved.</a:t>
            </a:r>
            <a:endParaRPr lang="en-US" dirty="0" smtClean="0">
              <a:latin typeface="Centaur" pitchFamily="18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b="1" dirty="0" smtClean="0">
                <a:latin typeface="Centaur" pitchFamily="18" charset="0"/>
              </a:rPr>
              <a:t>Well </a:t>
            </a:r>
            <a:r>
              <a:rPr lang="en-US" b="1" dirty="0">
                <a:latin typeface="Centaur" pitchFamily="18" charset="0"/>
              </a:rPr>
              <a:t>Wisher's Of England.</a:t>
            </a:r>
            <a:endParaRPr lang="en-US" dirty="0">
              <a:latin typeface="Centaur" pitchFamily="18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b="1" dirty="0" smtClean="0">
                <a:latin typeface="Centaur" pitchFamily="18" charset="0"/>
              </a:rPr>
              <a:t>English </a:t>
            </a:r>
            <a:r>
              <a:rPr lang="en-US" b="1" dirty="0">
                <a:latin typeface="Centaur" pitchFamily="18" charset="0"/>
              </a:rPr>
              <a:t>Civil service examination to be held at a time in </a:t>
            </a:r>
            <a:r>
              <a:rPr lang="en-US" b="1" dirty="0" err="1">
                <a:latin typeface="Centaur" pitchFamily="18" charset="0"/>
              </a:rPr>
              <a:t>britten</a:t>
            </a:r>
            <a:r>
              <a:rPr lang="en-US" b="1" dirty="0">
                <a:latin typeface="Centaur" pitchFamily="18" charset="0"/>
              </a:rPr>
              <a:t> in </a:t>
            </a:r>
            <a:r>
              <a:rPr lang="en-US" b="1" dirty="0" err="1">
                <a:latin typeface="Centaur" pitchFamily="18" charset="0"/>
              </a:rPr>
              <a:t>india</a:t>
            </a:r>
            <a:r>
              <a:rPr lang="en-US" b="1" dirty="0">
                <a:latin typeface="Centaur" pitchFamily="18" charset="0"/>
              </a:rPr>
              <a:t> to promote this seats for </a:t>
            </a:r>
            <a:r>
              <a:rPr lang="en-US" b="1" dirty="0" err="1">
                <a:latin typeface="Centaur" pitchFamily="18" charset="0"/>
              </a:rPr>
              <a:t>indian</a:t>
            </a:r>
            <a:r>
              <a:rPr lang="en-US" b="1" dirty="0">
                <a:latin typeface="Centaur" pitchFamily="18" charset="0"/>
              </a:rPr>
              <a:t> people</a:t>
            </a:r>
            <a:endParaRPr lang="en-US" dirty="0">
              <a:latin typeface="Centaur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4260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305800" cy="685800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4000" b="1" u="sng" dirty="0" smtClean="0">
                <a:ln w="28575">
                  <a:solidFill>
                    <a:schemeClr val="tx1"/>
                  </a:solidFill>
                </a:ln>
                <a:latin typeface="Times New Roman" pitchFamily="18" charset="0"/>
                <a:cs typeface="Times New Roman" pitchFamily="18" charset="0"/>
              </a:rPr>
              <a:t>MUSLIM </a:t>
            </a:r>
            <a:r>
              <a:rPr lang="en-US" sz="4000" b="1" u="sng" dirty="0">
                <a:ln w="28575">
                  <a:solidFill>
                    <a:schemeClr val="tx1"/>
                  </a:solidFill>
                </a:ln>
                <a:latin typeface="Times New Roman" pitchFamily="18" charset="0"/>
                <a:cs typeface="Times New Roman" pitchFamily="18" charset="0"/>
              </a:rPr>
              <a:t>AND CONGRESS</a:t>
            </a:r>
            <a:r>
              <a:rPr lang="en-US" sz="4000" b="1" u="sng" dirty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257800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buNone/>
            </a:pPr>
            <a:endParaRPr lang="en-US" sz="1800" b="1" dirty="0" smtClean="0">
              <a:latin typeface="Centaur" pitchFamily="18" charset="0"/>
            </a:endParaRPr>
          </a:p>
          <a:p>
            <a:pPr marL="0" indent="0">
              <a:buNone/>
            </a:pPr>
            <a:r>
              <a:rPr lang="en-US" sz="2400" b="1" dirty="0" smtClean="0">
                <a:latin typeface="Centaur" pitchFamily="18" charset="0"/>
              </a:rPr>
              <a:t>* </a:t>
            </a:r>
            <a:r>
              <a:rPr lang="en-US" sz="2800" b="1" dirty="0">
                <a:latin typeface="Centaur" pitchFamily="18" charset="0"/>
              </a:rPr>
              <a:t>In First Meeting of Congress:</a:t>
            </a:r>
            <a:endParaRPr lang="en-US" sz="2800" dirty="0">
              <a:latin typeface="Centaur" pitchFamily="18" charset="0"/>
            </a:endParaRPr>
          </a:p>
          <a:p>
            <a:pPr marL="0" indent="0">
              <a:buNone/>
            </a:pPr>
            <a:r>
              <a:rPr lang="en-US" sz="2800" b="1" dirty="0">
                <a:latin typeface="Centaur" pitchFamily="18" charset="0"/>
              </a:rPr>
              <a:t>               "Of the seventy-two delegates attending the first </a:t>
            </a:r>
            <a:endParaRPr lang="en-US" sz="2800" dirty="0">
              <a:latin typeface="Centaur" pitchFamily="18" charset="0"/>
            </a:endParaRPr>
          </a:p>
          <a:p>
            <a:pPr marL="0" indent="0">
              <a:buNone/>
            </a:pPr>
            <a:r>
              <a:rPr lang="en-US" sz="2800" b="1" dirty="0">
                <a:latin typeface="Centaur" pitchFamily="18" charset="0"/>
              </a:rPr>
              <a:t>                session of the Congress only two were Muslim's</a:t>
            </a:r>
            <a:r>
              <a:rPr lang="en-US" sz="2800" b="1" dirty="0" smtClean="0">
                <a:latin typeface="Centaur" pitchFamily="18" charset="0"/>
              </a:rPr>
              <a:t>."        </a:t>
            </a:r>
            <a:endParaRPr lang="en-US" sz="2800" dirty="0">
              <a:latin typeface="Centaur" pitchFamily="18" charset="0"/>
            </a:endParaRPr>
          </a:p>
          <a:p>
            <a:pPr marL="0" indent="0">
              <a:buNone/>
            </a:pPr>
            <a:r>
              <a:rPr lang="en-US" sz="2800" b="1" dirty="0">
                <a:latin typeface="Centaur" pitchFamily="18" charset="0"/>
              </a:rPr>
              <a:t>1.Rehmatullah </a:t>
            </a:r>
            <a:r>
              <a:rPr lang="en-US" sz="2800" b="1" dirty="0" err="1">
                <a:latin typeface="Centaur" pitchFamily="18" charset="0"/>
              </a:rPr>
              <a:t>Sayani</a:t>
            </a:r>
            <a:endParaRPr lang="en-US" sz="2800" dirty="0">
              <a:latin typeface="Centaur" pitchFamily="18" charset="0"/>
            </a:endParaRPr>
          </a:p>
          <a:p>
            <a:pPr marL="0" indent="0">
              <a:buNone/>
            </a:pPr>
            <a:r>
              <a:rPr lang="en-US" sz="2800" b="1" dirty="0">
                <a:latin typeface="Centaur" pitchFamily="18" charset="0"/>
              </a:rPr>
              <a:t>2.Abdullah </a:t>
            </a:r>
            <a:r>
              <a:rPr lang="en-US" sz="2800" b="1" dirty="0" err="1">
                <a:latin typeface="Centaur" pitchFamily="18" charset="0"/>
              </a:rPr>
              <a:t>Dharamshi</a:t>
            </a:r>
            <a:endParaRPr lang="en-US" sz="2800" dirty="0">
              <a:latin typeface="Centaur" pitchFamily="18" charset="0"/>
            </a:endParaRPr>
          </a:p>
          <a:p>
            <a:pPr marL="0" indent="0">
              <a:buNone/>
            </a:pPr>
            <a:r>
              <a:rPr lang="en-US" sz="2800" b="1" dirty="0">
                <a:latin typeface="Centaur" pitchFamily="18" charset="0"/>
              </a:rPr>
              <a:t>* 2nd Meeting was held in </a:t>
            </a:r>
            <a:r>
              <a:rPr lang="en-US" sz="2800" b="1" dirty="0" err="1">
                <a:latin typeface="Centaur" pitchFamily="18" charset="0"/>
              </a:rPr>
              <a:t>kolkata</a:t>
            </a:r>
            <a:r>
              <a:rPr lang="en-US" sz="2800" b="1" dirty="0">
                <a:latin typeface="Centaur" pitchFamily="18" charset="0"/>
              </a:rPr>
              <a:t>.</a:t>
            </a:r>
            <a:endParaRPr lang="en-US" sz="2800" dirty="0">
              <a:latin typeface="Centaur" pitchFamily="18" charset="0"/>
            </a:endParaRPr>
          </a:p>
          <a:p>
            <a:pPr marL="0" indent="0">
              <a:buNone/>
            </a:pPr>
            <a:r>
              <a:rPr lang="en-US" sz="2800" b="1" dirty="0">
                <a:latin typeface="Centaur" pitchFamily="18" charset="0"/>
              </a:rPr>
              <a:t>* 3rd Meeting was held in 1887 held for to assure </a:t>
            </a:r>
            <a:r>
              <a:rPr lang="en-US" sz="2800" b="1" dirty="0" err="1">
                <a:latin typeface="Centaur" pitchFamily="18" charset="0"/>
              </a:rPr>
              <a:t>muslim</a:t>
            </a:r>
            <a:r>
              <a:rPr lang="en-US" sz="2800" b="1" dirty="0">
                <a:latin typeface="Centaur" pitchFamily="18" charset="0"/>
              </a:rPr>
              <a:t> they are non-</a:t>
            </a:r>
            <a:r>
              <a:rPr lang="en-US" sz="2800" b="1" dirty="0" err="1">
                <a:latin typeface="Centaur" pitchFamily="18" charset="0"/>
              </a:rPr>
              <a:t>communilism.they</a:t>
            </a:r>
            <a:r>
              <a:rPr lang="en-US" sz="2800" b="1" dirty="0">
                <a:latin typeface="Centaur" pitchFamily="18" charset="0"/>
              </a:rPr>
              <a:t> insisted </a:t>
            </a:r>
            <a:r>
              <a:rPr lang="en-US" sz="2800" b="1" dirty="0" err="1">
                <a:latin typeface="Centaur" pitchFamily="18" charset="0"/>
              </a:rPr>
              <a:t>Badruddin</a:t>
            </a:r>
            <a:r>
              <a:rPr lang="en-US" sz="2800" b="1" dirty="0">
                <a:latin typeface="Centaur" pitchFamily="18" charset="0"/>
              </a:rPr>
              <a:t> </a:t>
            </a:r>
            <a:r>
              <a:rPr lang="en-US" sz="2800" b="1" dirty="0" err="1">
                <a:latin typeface="Centaur" pitchFamily="18" charset="0"/>
              </a:rPr>
              <a:t>Tayyab</a:t>
            </a:r>
            <a:r>
              <a:rPr lang="en-US" sz="2800" b="1" dirty="0">
                <a:latin typeface="Centaur" pitchFamily="18" charset="0"/>
              </a:rPr>
              <a:t> </a:t>
            </a:r>
            <a:r>
              <a:rPr lang="en-US" sz="2800" b="1" dirty="0" err="1">
                <a:latin typeface="Centaur" pitchFamily="18" charset="0"/>
              </a:rPr>
              <a:t>Ji</a:t>
            </a:r>
            <a:r>
              <a:rPr lang="en-US" sz="2800" b="1" dirty="0">
                <a:latin typeface="Centaur" pitchFamily="18" charset="0"/>
              </a:rPr>
              <a:t> to  president this meeting .</a:t>
            </a:r>
            <a:r>
              <a:rPr lang="en-US" sz="2800" b="1" dirty="0" err="1">
                <a:latin typeface="Centaur" pitchFamily="18" charset="0"/>
              </a:rPr>
              <a:t>Badruddin</a:t>
            </a:r>
            <a:r>
              <a:rPr lang="en-US" sz="2800" b="1" dirty="0">
                <a:latin typeface="Centaur" pitchFamily="18" charset="0"/>
              </a:rPr>
              <a:t> </a:t>
            </a:r>
            <a:r>
              <a:rPr lang="en-US" sz="2800" b="1" dirty="0" err="1">
                <a:latin typeface="Centaur" pitchFamily="18" charset="0"/>
              </a:rPr>
              <a:t>Tayyab</a:t>
            </a:r>
            <a:r>
              <a:rPr lang="en-US" sz="2800" b="1" dirty="0">
                <a:latin typeface="Centaur" pitchFamily="18" charset="0"/>
              </a:rPr>
              <a:t> </a:t>
            </a:r>
            <a:r>
              <a:rPr lang="en-US" sz="2800" b="1" dirty="0" err="1">
                <a:latin typeface="Centaur" pitchFamily="18" charset="0"/>
              </a:rPr>
              <a:t>Ji</a:t>
            </a:r>
            <a:r>
              <a:rPr lang="en-US" sz="2800" b="1" dirty="0">
                <a:latin typeface="Centaur" pitchFamily="18" charset="0"/>
              </a:rPr>
              <a:t> re-invited Sir Syed Ahmed Khan to organize this meeting </a:t>
            </a:r>
            <a:r>
              <a:rPr lang="en-US" sz="2800" b="1" dirty="0" smtClean="0">
                <a:latin typeface="Centaur" pitchFamily="18" charset="0"/>
              </a:rPr>
              <a:t>,</a:t>
            </a:r>
            <a:endParaRPr lang="en-US" sz="2800" dirty="0">
              <a:latin typeface="Centaur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53029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68362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u="sng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u="sng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u="sng" dirty="0" smtClean="0">
                <a:ln w="28575">
                  <a:solidFill>
                    <a:schemeClr val="tx1"/>
                  </a:solidFill>
                </a:ln>
                <a:latin typeface="Times New Roman" pitchFamily="18" charset="0"/>
                <a:cs typeface="Times New Roman" pitchFamily="18" charset="0"/>
              </a:rPr>
              <a:t>MUSLIM AND CONGRESS</a:t>
            </a:r>
            <a:r>
              <a:rPr lang="en-US" b="1" u="sng" dirty="0" smtClean="0">
                <a:ln w="28575">
                  <a:solidFill>
                    <a:schemeClr val="tx1"/>
                  </a:solidFill>
                </a:ln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dirty="0" smtClean="0">
                <a:ln w="28575">
                  <a:solidFill>
                    <a:schemeClr val="tx1"/>
                  </a:solidFill>
                </a:ln>
              </a:rPr>
              <a:t/>
            </a:r>
            <a:br>
              <a:rPr lang="en-US" dirty="0" smtClean="0">
                <a:ln w="28575">
                  <a:solidFill>
                    <a:schemeClr val="tx1"/>
                  </a:solidFill>
                </a:ln>
              </a:rPr>
            </a:br>
            <a:endParaRPr lang="en-US" dirty="0">
              <a:ln w="28575">
                <a:solidFill>
                  <a:schemeClr val="tx1"/>
                </a:solidFill>
              </a:ln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b="1" dirty="0" smtClean="0">
                <a:latin typeface="Centaur" pitchFamily="18" charset="0"/>
              </a:rPr>
              <a:t> but he refused clearly by saying:</a:t>
            </a:r>
            <a:endParaRPr lang="en-US" sz="2800" dirty="0" smtClean="0">
              <a:latin typeface="Centaur" pitchFamily="18" charset="0"/>
            </a:endParaRPr>
          </a:p>
          <a:p>
            <a:pPr marL="0" indent="0">
              <a:buNone/>
            </a:pPr>
            <a:r>
              <a:rPr lang="en-US" sz="2800" b="1" dirty="0" smtClean="0">
                <a:latin typeface="Centaur" pitchFamily="18" charset="0"/>
              </a:rPr>
              <a:t>           "Reset! I am not able to understand to why congress is    </a:t>
            </a:r>
            <a:endParaRPr lang="en-US" sz="2800" dirty="0" smtClean="0">
              <a:latin typeface="Centaur" pitchFamily="18" charset="0"/>
            </a:endParaRPr>
          </a:p>
          <a:p>
            <a:pPr marL="0" indent="0">
              <a:buNone/>
            </a:pPr>
            <a:r>
              <a:rPr lang="en-US" sz="2800" b="1" dirty="0" smtClean="0">
                <a:latin typeface="Centaur" pitchFamily="18" charset="0"/>
              </a:rPr>
              <a:t>            created .It is to assume that all nation's in </a:t>
            </a:r>
            <a:r>
              <a:rPr lang="en-US" sz="2800" b="1" dirty="0" err="1" smtClean="0">
                <a:latin typeface="Centaur" pitchFamily="18" charset="0"/>
              </a:rPr>
              <a:t>india</a:t>
            </a:r>
            <a:r>
              <a:rPr lang="en-US" sz="2800" b="1" dirty="0" smtClean="0">
                <a:latin typeface="Centaur" pitchFamily="18" charset="0"/>
              </a:rPr>
              <a:t> unite </a:t>
            </a:r>
            <a:endParaRPr lang="en-US" sz="2800" dirty="0" smtClean="0">
              <a:latin typeface="Centaur" pitchFamily="18" charset="0"/>
            </a:endParaRPr>
          </a:p>
          <a:p>
            <a:pPr marL="0" indent="0">
              <a:buNone/>
            </a:pPr>
            <a:r>
              <a:rPr lang="en-US" sz="2800" b="1" dirty="0" smtClean="0">
                <a:latin typeface="Centaur" pitchFamily="18" charset="0"/>
              </a:rPr>
              <a:t>            this purpose , I think with sorrow that congress is not</a:t>
            </a:r>
            <a:endParaRPr lang="en-US" sz="2800" dirty="0" smtClean="0">
              <a:latin typeface="Centaur" pitchFamily="18" charset="0"/>
            </a:endParaRPr>
          </a:p>
          <a:p>
            <a:pPr marL="0" indent="0">
              <a:buNone/>
            </a:pPr>
            <a:r>
              <a:rPr lang="en-US" sz="2800" b="1" dirty="0" smtClean="0">
                <a:latin typeface="Centaur" pitchFamily="18" charset="0"/>
              </a:rPr>
              <a:t>            in </a:t>
            </a:r>
            <a:r>
              <a:rPr lang="en-US" sz="2800" b="1" dirty="0" err="1" smtClean="0">
                <a:latin typeface="Centaur" pitchFamily="18" charset="0"/>
              </a:rPr>
              <a:t>Favour</a:t>
            </a:r>
            <a:r>
              <a:rPr lang="en-US" sz="2800" b="1" dirty="0" smtClean="0">
                <a:latin typeface="Centaur" pitchFamily="18" charset="0"/>
              </a:rPr>
              <a:t> of </a:t>
            </a:r>
            <a:r>
              <a:rPr lang="en-US" sz="2800" b="1" dirty="0" err="1" smtClean="0">
                <a:latin typeface="Centaur" pitchFamily="18" charset="0"/>
              </a:rPr>
              <a:t>muslims.Congress</a:t>
            </a:r>
            <a:r>
              <a:rPr lang="en-US" sz="2800" b="1" dirty="0" smtClean="0">
                <a:latin typeface="Centaur" pitchFamily="18" charset="0"/>
              </a:rPr>
              <a:t> is Against Muslim's.“</a:t>
            </a:r>
          </a:p>
          <a:p>
            <a:pPr marL="0" indent="0">
              <a:buNone/>
            </a:pPr>
            <a:r>
              <a:rPr lang="en-US" sz="2800" b="1" dirty="0" smtClean="0">
                <a:latin typeface="Centaur" pitchFamily="18" charset="0"/>
              </a:rPr>
              <a:t> </a:t>
            </a:r>
          </a:p>
          <a:p>
            <a:pPr marL="0" indent="0">
              <a:buNone/>
            </a:pPr>
            <a:r>
              <a:rPr lang="en-US" sz="2800" b="1" dirty="0" smtClean="0">
                <a:latin typeface="Centaur" pitchFamily="18" charset="0"/>
              </a:rPr>
              <a:t>After sir </a:t>
            </a:r>
            <a:r>
              <a:rPr lang="en-US" sz="2800" b="1" dirty="0" err="1" smtClean="0">
                <a:latin typeface="Centaur" pitchFamily="18" charset="0"/>
              </a:rPr>
              <a:t>syed</a:t>
            </a:r>
            <a:r>
              <a:rPr lang="en-US" sz="2800" b="1" dirty="0" smtClean="0">
                <a:latin typeface="Centaur" pitchFamily="18" charset="0"/>
              </a:rPr>
              <a:t> above statement many </a:t>
            </a:r>
            <a:r>
              <a:rPr lang="en-US" sz="2800" b="1" dirty="0" err="1" smtClean="0">
                <a:latin typeface="Centaur" pitchFamily="18" charset="0"/>
              </a:rPr>
              <a:t>muslim's</a:t>
            </a:r>
            <a:r>
              <a:rPr lang="en-US" sz="2800" b="1" dirty="0" smtClean="0">
                <a:latin typeface="Centaur" pitchFamily="18" charset="0"/>
              </a:rPr>
              <a:t> left congress. Congress can't </a:t>
            </a:r>
            <a:r>
              <a:rPr lang="en-US" b="1" dirty="0" smtClean="0">
                <a:latin typeface="Centaur" pitchFamily="18" charset="0"/>
              </a:rPr>
              <a:t>get Fame in </a:t>
            </a:r>
            <a:r>
              <a:rPr lang="en-US" b="1" dirty="0" err="1" smtClean="0">
                <a:latin typeface="Centaur" pitchFamily="18" charset="0"/>
              </a:rPr>
              <a:t>muslim's</a:t>
            </a:r>
            <a:r>
              <a:rPr lang="en-US" b="1" dirty="0" smtClean="0">
                <a:latin typeface="Centaur" pitchFamily="18" charset="0"/>
              </a:rPr>
              <a:t>.</a:t>
            </a:r>
            <a:endParaRPr lang="en-US" dirty="0" smtClean="0">
              <a:latin typeface="Centaur" pitchFamily="18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Centaur" pitchFamily="18" charset="0"/>
              </a:rPr>
              <a:t>* When Congress got power they become cruel to </a:t>
            </a:r>
            <a:r>
              <a:rPr lang="en-US" b="1" dirty="0" err="1" smtClean="0">
                <a:latin typeface="Centaur" pitchFamily="18" charset="0"/>
              </a:rPr>
              <a:t>muslim's</a:t>
            </a:r>
            <a:r>
              <a:rPr lang="en-US" b="1" dirty="0" smtClean="0">
                <a:latin typeface="Centaur" pitchFamily="18" charset="0"/>
              </a:rPr>
              <a:t>.</a:t>
            </a:r>
            <a:endParaRPr lang="en-US" dirty="0" smtClean="0">
              <a:latin typeface="Centaur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02032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85800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2800" b="1" u="sng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b="1" u="sng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800" b="1" u="sng" dirty="0" smtClean="0">
                <a:ln w="28575">
                  <a:solidFill>
                    <a:schemeClr val="tx1"/>
                  </a:solidFill>
                </a:ln>
                <a:latin typeface="Times New Roman" pitchFamily="18" charset="0"/>
                <a:cs typeface="Times New Roman" pitchFamily="18" charset="0"/>
              </a:rPr>
              <a:t>CONGRESS </a:t>
            </a:r>
            <a:r>
              <a:rPr lang="en-US" sz="2800" b="1" u="sng" dirty="0">
                <a:ln w="28575">
                  <a:solidFill>
                    <a:schemeClr val="tx1"/>
                  </a:solidFill>
                </a:ln>
                <a:latin typeface="Times New Roman" pitchFamily="18" charset="0"/>
                <a:cs typeface="Times New Roman" pitchFamily="18" charset="0"/>
              </a:rPr>
              <a:t>OPERATION AGAINST MUSLIM'S:</a:t>
            </a:r>
            <a:r>
              <a:rPr lang="en-US" sz="2800" dirty="0">
                <a:ln w="28575">
                  <a:solidFill>
                    <a:schemeClr val="tx1"/>
                  </a:solidFill>
                </a:ln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dirty="0">
                <a:ln w="28575">
                  <a:solidFill>
                    <a:schemeClr val="tx1"/>
                  </a:solidFill>
                </a:ln>
                <a:latin typeface="Times New Roman" pitchFamily="18" charset="0"/>
                <a:cs typeface="Times New Roman" pitchFamily="18" charset="0"/>
              </a:rPr>
            </a:br>
            <a:endParaRPr lang="en-US" sz="2800" dirty="0">
              <a:ln w="28575">
                <a:solidFill>
                  <a:schemeClr val="tx1"/>
                </a:solidFill>
              </a:ln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sz="4400" b="1" dirty="0">
                <a:latin typeface="Centaur" pitchFamily="18" charset="0"/>
              </a:rPr>
              <a:t>Congress started openly Hatred against Muslim by following Ways:</a:t>
            </a:r>
            <a:endParaRPr lang="en-US" sz="4400" dirty="0">
              <a:latin typeface="Centaur" pitchFamily="18" charset="0"/>
            </a:endParaRPr>
          </a:p>
          <a:p>
            <a:pPr marL="0" indent="0">
              <a:buNone/>
            </a:pPr>
            <a:r>
              <a:rPr lang="en-US" sz="4400" b="1" dirty="0">
                <a:latin typeface="Centaur" pitchFamily="18" charset="0"/>
              </a:rPr>
              <a:t>1.Banned on cow slaughtering.</a:t>
            </a:r>
            <a:endParaRPr lang="en-US" sz="4400" dirty="0">
              <a:latin typeface="Centaur" pitchFamily="18" charset="0"/>
            </a:endParaRPr>
          </a:p>
          <a:p>
            <a:pPr marL="0" indent="0">
              <a:buNone/>
            </a:pPr>
            <a:r>
              <a:rPr lang="en-US" sz="4400" b="1" dirty="0">
                <a:latin typeface="Centaur" pitchFamily="18" charset="0"/>
              </a:rPr>
              <a:t>2.Preffering Hindu festivals than Muslim's.</a:t>
            </a:r>
            <a:endParaRPr lang="en-US" sz="4400" dirty="0">
              <a:latin typeface="Centaur" pitchFamily="18" charset="0"/>
            </a:endParaRPr>
          </a:p>
          <a:p>
            <a:pPr marL="0" indent="0">
              <a:buNone/>
            </a:pPr>
            <a:r>
              <a:rPr lang="en-US" sz="4400" b="1" dirty="0">
                <a:latin typeface="Centaur" pitchFamily="18" charset="0"/>
              </a:rPr>
              <a:t>3.Interferrance in performing of Islamic duties.</a:t>
            </a:r>
            <a:endParaRPr lang="en-US" sz="4400" dirty="0">
              <a:latin typeface="Centaur" pitchFamily="18" charset="0"/>
            </a:endParaRPr>
          </a:p>
          <a:p>
            <a:pPr marL="0" indent="0">
              <a:buNone/>
            </a:pPr>
            <a:r>
              <a:rPr lang="en-US" sz="4400" b="1" dirty="0">
                <a:latin typeface="Centaur" pitchFamily="18" charset="0"/>
              </a:rPr>
              <a:t>4.National Anthem.</a:t>
            </a:r>
            <a:endParaRPr lang="en-US" sz="4400" dirty="0">
              <a:latin typeface="Centaur" pitchFamily="18" charset="0"/>
            </a:endParaRPr>
          </a:p>
          <a:p>
            <a:pPr marL="0" indent="0">
              <a:buNone/>
            </a:pPr>
            <a:r>
              <a:rPr lang="en-US" sz="4400" b="1" dirty="0">
                <a:latin typeface="Centaur" pitchFamily="18" charset="0"/>
              </a:rPr>
              <a:t>5.Politics Of flag.</a:t>
            </a:r>
            <a:endParaRPr lang="en-US" sz="4400" dirty="0">
              <a:latin typeface="Centaur" pitchFamily="18" charset="0"/>
            </a:endParaRPr>
          </a:p>
          <a:p>
            <a:pPr marL="0" indent="0">
              <a:buNone/>
            </a:pPr>
            <a:r>
              <a:rPr lang="en-US" sz="4400" b="1" dirty="0">
                <a:latin typeface="Centaur" pitchFamily="18" charset="0"/>
              </a:rPr>
              <a:t>6.Worshipp Of Gandhi.</a:t>
            </a:r>
            <a:endParaRPr lang="en-US" sz="4400" dirty="0">
              <a:latin typeface="Centaur" pitchFamily="18" charset="0"/>
            </a:endParaRPr>
          </a:p>
          <a:p>
            <a:pPr marL="0" indent="0">
              <a:buNone/>
            </a:pPr>
            <a:r>
              <a:rPr lang="en-US" sz="4400" b="1" dirty="0">
                <a:latin typeface="Centaur" pitchFamily="18" charset="0"/>
              </a:rPr>
              <a:t>7.Government Jobs.</a:t>
            </a:r>
            <a:endParaRPr lang="en-US" sz="4400" dirty="0">
              <a:latin typeface="Centaur" pitchFamily="18" charset="0"/>
            </a:endParaRPr>
          </a:p>
          <a:p>
            <a:pPr marL="0" indent="0">
              <a:buNone/>
            </a:pPr>
            <a:r>
              <a:rPr lang="en-US" sz="4400" b="1" dirty="0">
                <a:latin typeface="Centaur" pitchFamily="18" charset="0"/>
              </a:rPr>
              <a:t>8.Muslim's are </a:t>
            </a:r>
            <a:r>
              <a:rPr lang="en-US" sz="4400" b="1" dirty="0" err="1">
                <a:latin typeface="Centaur" pitchFamily="18" charset="0"/>
              </a:rPr>
              <a:t>Maleeh</a:t>
            </a:r>
            <a:r>
              <a:rPr lang="en-US" sz="4400" b="1" dirty="0">
                <a:latin typeface="Centaur" pitchFamily="18" charset="0"/>
              </a:rPr>
              <a:t>(Dirty).</a:t>
            </a:r>
            <a:endParaRPr lang="en-US" sz="4400" dirty="0">
              <a:latin typeface="Centaur" pitchFamily="18" charset="0"/>
            </a:endParaRPr>
          </a:p>
          <a:p>
            <a:pPr marL="0" indent="0">
              <a:buNone/>
            </a:pPr>
            <a:r>
              <a:rPr lang="en-US" sz="4400" b="1" dirty="0">
                <a:latin typeface="Centaur" pitchFamily="18" charset="0"/>
              </a:rPr>
              <a:t>9.Warda Educational Scheme.(To giving practical Shape to ideas of Gandhi.)</a:t>
            </a:r>
            <a:endParaRPr lang="en-US" sz="4400" dirty="0">
              <a:latin typeface="Centaur" pitchFamily="18" charset="0"/>
            </a:endParaRPr>
          </a:p>
          <a:p>
            <a:pPr marL="0" indent="0">
              <a:buNone/>
            </a:pPr>
            <a:r>
              <a:rPr lang="en-US" sz="4400" b="1" dirty="0">
                <a:latin typeface="Centaur" pitchFamily="18" charset="0"/>
              </a:rPr>
              <a:t>*According to Gandhi:</a:t>
            </a:r>
            <a:endParaRPr lang="en-US" sz="4400" dirty="0">
              <a:latin typeface="Centaur" pitchFamily="18" charset="0"/>
            </a:endParaRPr>
          </a:p>
          <a:p>
            <a:pPr marL="0" indent="0">
              <a:buNone/>
            </a:pPr>
            <a:r>
              <a:rPr lang="en-US" sz="4400" b="1" dirty="0">
                <a:latin typeface="Centaur" pitchFamily="18" charset="0"/>
              </a:rPr>
              <a:t>                         "Religion Spread </a:t>
            </a:r>
            <a:r>
              <a:rPr lang="en-US" sz="4400" b="1" dirty="0" err="1">
                <a:latin typeface="Centaur" pitchFamily="18" charset="0"/>
              </a:rPr>
              <a:t>Hatered</a:t>
            </a:r>
            <a:r>
              <a:rPr lang="en-US" sz="4400" b="1" dirty="0">
                <a:latin typeface="Centaur" pitchFamily="18" charset="0"/>
              </a:rPr>
              <a:t>."</a:t>
            </a:r>
            <a:endParaRPr lang="en-US" sz="4400" dirty="0">
              <a:latin typeface="Centaur" pitchFamily="18" charset="0"/>
            </a:endParaRPr>
          </a:p>
          <a:p>
            <a:pPr marL="0" indent="0">
              <a:buNone/>
            </a:pPr>
            <a:r>
              <a:rPr lang="en-US" sz="4400" b="1" dirty="0">
                <a:latin typeface="Centaur" pitchFamily="18" charset="0"/>
              </a:rPr>
              <a:t>*They Passed a bill to cancel religion from syllabus.</a:t>
            </a:r>
            <a:endParaRPr lang="en-US" sz="4400" dirty="0">
              <a:latin typeface="Centaur" pitchFamily="18" charset="0"/>
            </a:endParaRPr>
          </a:p>
          <a:p>
            <a:pPr marL="0" indent="0">
              <a:buNone/>
            </a:pPr>
            <a:r>
              <a:rPr lang="en-US" sz="4400" b="1" dirty="0">
                <a:latin typeface="Centaur" pitchFamily="18" charset="0"/>
              </a:rPr>
              <a:t>                          _____________________________</a:t>
            </a:r>
            <a:endParaRPr lang="en-US" sz="4400" dirty="0">
              <a:latin typeface="Centaur" pitchFamily="18" charset="0"/>
            </a:endParaRPr>
          </a:p>
          <a:p>
            <a:pPr marL="0" indent="0">
              <a:buNone/>
            </a:pPr>
            <a:r>
              <a:rPr lang="en-US" sz="3600" b="1" dirty="0">
                <a:latin typeface="Centaur" pitchFamily="18" charset="0"/>
              </a:rPr>
              <a:t> </a:t>
            </a:r>
            <a:endParaRPr lang="en-US" sz="3600" dirty="0">
              <a:latin typeface="Centaur" pitchFamily="18" charset="0"/>
            </a:endParaRPr>
          </a:p>
          <a:p>
            <a:pPr marL="0" indent="0">
              <a:buNone/>
            </a:pPr>
            <a:r>
              <a:rPr lang="en-US" sz="3600" b="1" dirty="0">
                <a:latin typeface="Centaur" pitchFamily="18" charset="0"/>
              </a:rPr>
              <a:t> </a:t>
            </a:r>
            <a:endParaRPr lang="en-US" sz="3600" dirty="0">
              <a:latin typeface="Centaur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1583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i="1" dirty="0">
                <a:ln w="19050">
                  <a:solidFill>
                    <a:schemeClr val="tx1"/>
                  </a:solidFill>
                </a:ln>
                <a:latin typeface="Times New Roman" pitchFamily="18" charset="0"/>
                <a:cs typeface="Times New Roman" pitchFamily="18" charset="0"/>
              </a:rPr>
              <a:t>"</a:t>
            </a:r>
            <a:r>
              <a:rPr lang="en-US" i="1" u="sng" dirty="0">
                <a:ln w="19050">
                  <a:solidFill>
                    <a:schemeClr val="tx1"/>
                  </a:solidFill>
                </a:ln>
                <a:latin typeface="Times New Roman" pitchFamily="18" charset="0"/>
                <a:cs typeface="Times New Roman" pitchFamily="18" charset="0"/>
              </a:rPr>
              <a:t>ALL  INDIA MUSLIM LEAGUE":</a:t>
            </a:r>
            <a:endParaRPr lang="en-US" dirty="0">
              <a:ln w="19050">
                <a:solidFill>
                  <a:schemeClr val="tx1"/>
                </a:solidFill>
              </a:ln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b="1" u="sng" dirty="0">
                <a:latin typeface="Centaur" pitchFamily="18" charset="0"/>
              </a:rPr>
              <a:t>FORMATION:</a:t>
            </a:r>
            <a:endParaRPr lang="en-US" dirty="0">
              <a:latin typeface="Centaur" pitchFamily="18" charset="0"/>
            </a:endParaRPr>
          </a:p>
          <a:p>
            <a:pPr marL="0" indent="0">
              <a:buNone/>
            </a:pPr>
            <a:r>
              <a:rPr lang="en-US" b="1" dirty="0">
                <a:latin typeface="Centaur" pitchFamily="18" charset="0"/>
              </a:rPr>
              <a:t>* 1st MEETING SESSION:</a:t>
            </a:r>
            <a:endParaRPr lang="en-US" dirty="0">
              <a:latin typeface="Centaur" pitchFamily="18" charset="0"/>
            </a:endParaRPr>
          </a:p>
          <a:p>
            <a:pPr marL="0" indent="0">
              <a:buNone/>
            </a:pPr>
            <a:r>
              <a:rPr lang="en-US" b="1" dirty="0">
                <a:latin typeface="Centaur" pitchFamily="18" charset="0"/>
              </a:rPr>
              <a:t>* On 30th December 1906, the annual meeting of </a:t>
            </a:r>
            <a:r>
              <a:rPr lang="en-US" b="1" dirty="0" err="1">
                <a:latin typeface="Centaur" pitchFamily="18" charset="0"/>
              </a:rPr>
              <a:t>Muhammadan</a:t>
            </a:r>
            <a:r>
              <a:rPr lang="en-US" b="1" dirty="0">
                <a:latin typeface="Centaur" pitchFamily="18" charset="0"/>
              </a:rPr>
              <a:t> Educational Conference was held at Dhaka under the chairmanship of </a:t>
            </a:r>
            <a:r>
              <a:rPr lang="en-US" b="1" dirty="0" err="1">
                <a:latin typeface="Centaur" pitchFamily="18" charset="0"/>
              </a:rPr>
              <a:t>Nawab</a:t>
            </a:r>
            <a:r>
              <a:rPr lang="en-US" b="1" dirty="0">
                <a:latin typeface="Centaur" pitchFamily="18" charset="0"/>
              </a:rPr>
              <a:t> </a:t>
            </a:r>
            <a:r>
              <a:rPr lang="en-US" b="1" dirty="0" err="1">
                <a:latin typeface="Centaur" pitchFamily="18" charset="0"/>
              </a:rPr>
              <a:t>Waqar-ul-Mulk</a:t>
            </a:r>
            <a:r>
              <a:rPr lang="en-US" b="1" dirty="0">
                <a:latin typeface="Centaur" pitchFamily="18" charset="0"/>
              </a:rPr>
              <a:t> . </a:t>
            </a:r>
            <a:endParaRPr lang="en-US" dirty="0">
              <a:latin typeface="Centaur" pitchFamily="18" charset="0"/>
            </a:endParaRPr>
          </a:p>
          <a:p>
            <a:pPr marL="0" indent="0">
              <a:buNone/>
            </a:pPr>
            <a:r>
              <a:rPr lang="en-US" b="1" dirty="0">
                <a:latin typeface="Centaur" pitchFamily="18" charset="0"/>
              </a:rPr>
              <a:t>* Almost 3,000 delegates attended the session .</a:t>
            </a:r>
            <a:endParaRPr lang="en-US" dirty="0">
              <a:latin typeface="Centaur" pitchFamily="18" charset="0"/>
            </a:endParaRPr>
          </a:p>
          <a:p>
            <a:pPr marL="0" indent="0">
              <a:buNone/>
            </a:pPr>
            <a:r>
              <a:rPr lang="en-US" b="1" dirty="0">
                <a:latin typeface="Centaur" pitchFamily="18" charset="0"/>
              </a:rPr>
              <a:t>* </a:t>
            </a:r>
            <a:r>
              <a:rPr lang="en-US" b="1" dirty="0" err="1">
                <a:latin typeface="Centaur" pitchFamily="18" charset="0"/>
              </a:rPr>
              <a:t>Nawab</a:t>
            </a:r>
            <a:r>
              <a:rPr lang="en-US" b="1" dirty="0">
                <a:latin typeface="Centaur" pitchFamily="18" charset="0"/>
              </a:rPr>
              <a:t> </a:t>
            </a:r>
            <a:r>
              <a:rPr lang="en-US" b="1" dirty="0" err="1">
                <a:latin typeface="Centaur" pitchFamily="18" charset="0"/>
              </a:rPr>
              <a:t>Salim</a:t>
            </a:r>
            <a:r>
              <a:rPr lang="en-US" b="1" dirty="0">
                <a:latin typeface="Centaur" pitchFamily="18" charset="0"/>
              </a:rPr>
              <a:t> </a:t>
            </a:r>
            <a:r>
              <a:rPr lang="en-US" b="1" dirty="0" err="1">
                <a:latin typeface="Centaur" pitchFamily="18" charset="0"/>
              </a:rPr>
              <a:t>Ullah</a:t>
            </a:r>
            <a:r>
              <a:rPr lang="en-US" b="1" dirty="0">
                <a:latin typeface="Centaur" pitchFamily="18" charset="0"/>
              </a:rPr>
              <a:t> Khan presented a proposal for establish a political party in interest of Muslims; All India Muslim league.</a:t>
            </a:r>
            <a:endParaRPr lang="en-US" dirty="0">
              <a:latin typeface="Centaur" pitchFamily="18" charset="0"/>
            </a:endParaRPr>
          </a:p>
          <a:p>
            <a:pPr marL="0" indent="0">
              <a:buNone/>
            </a:pPr>
            <a:r>
              <a:rPr lang="en-US" b="1" dirty="0">
                <a:latin typeface="Centaur" pitchFamily="18" charset="0"/>
              </a:rPr>
              <a:t>* </a:t>
            </a:r>
            <a:r>
              <a:rPr lang="en-US" b="1" dirty="0" err="1">
                <a:latin typeface="Centaur" pitchFamily="18" charset="0"/>
              </a:rPr>
              <a:t>HeadQuarters</a:t>
            </a:r>
            <a:r>
              <a:rPr lang="en-US" b="1" dirty="0">
                <a:latin typeface="Centaur" pitchFamily="18" charset="0"/>
              </a:rPr>
              <a:t> Was established in </a:t>
            </a:r>
            <a:r>
              <a:rPr lang="en-US" b="1" dirty="0" err="1">
                <a:latin typeface="Centaur" pitchFamily="18" charset="0"/>
              </a:rPr>
              <a:t>Lacknow</a:t>
            </a:r>
            <a:r>
              <a:rPr lang="en-US" b="1" dirty="0">
                <a:latin typeface="Centaur" pitchFamily="18" charset="0"/>
              </a:rPr>
              <a:t>.</a:t>
            </a:r>
            <a:endParaRPr lang="en-US" dirty="0">
              <a:latin typeface="Centaur" pitchFamily="18" charset="0"/>
            </a:endParaRPr>
          </a:p>
          <a:p>
            <a:pPr marL="0" indent="0">
              <a:buNone/>
            </a:pPr>
            <a:r>
              <a:rPr lang="en-US" b="1" dirty="0">
                <a:latin typeface="Centaur" pitchFamily="18" charset="0"/>
              </a:rPr>
              <a:t>* PRESIDENT:</a:t>
            </a:r>
            <a:endParaRPr lang="en-US" dirty="0">
              <a:latin typeface="Centaur" pitchFamily="18" charset="0"/>
            </a:endParaRPr>
          </a:p>
          <a:p>
            <a:pPr marL="0" indent="0">
              <a:buNone/>
            </a:pPr>
            <a:r>
              <a:rPr lang="en-US" b="1" dirty="0">
                <a:latin typeface="Centaur" pitchFamily="18" charset="0"/>
              </a:rPr>
              <a:t>*Sir Agha Khan was elected as First President.</a:t>
            </a:r>
            <a:endParaRPr lang="en-US" dirty="0">
              <a:latin typeface="Centaur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4348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b="1" i="1" dirty="0"/>
              <a:t>"</a:t>
            </a:r>
            <a:r>
              <a:rPr lang="en-US" sz="4000" i="1" u="sng" dirty="0">
                <a:ln w="19050">
                  <a:solidFill>
                    <a:schemeClr val="tx1"/>
                  </a:solidFill>
                </a:ln>
                <a:latin typeface="Times New Roman" pitchFamily="18" charset="0"/>
                <a:cs typeface="Times New Roman" pitchFamily="18" charset="0"/>
              </a:rPr>
              <a:t>ALL  INDIA MUSLIM LEAGUE</a:t>
            </a:r>
            <a:r>
              <a:rPr lang="en-US" b="1" i="1" u="sng" dirty="0"/>
              <a:t>":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95400"/>
            <a:ext cx="8229600" cy="4754563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77500" lnSpcReduction="20000"/>
          </a:bodyPr>
          <a:lstStyle/>
          <a:p>
            <a:r>
              <a:rPr lang="en-US" b="1" dirty="0">
                <a:latin typeface="Centaur" pitchFamily="18" charset="0"/>
              </a:rPr>
              <a:t>* SECRETERY:</a:t>
            </a:r>
            <a:endParaRPr lang="en-US" dirty="0">
              <a:latin typeface="Centaur" pitchFamily="18" charset="0"/>
            </a:endParaRPr>
          </a:p>
          <a:p>
            <a:r>
              <a:rPr lang="en-US" b="1" dirty="0">
                <a:latin typeface="Centaur" pitchFamily="18" charset="0"/>
              </a:rPr>
              <a:t>* The first </a:t>
            </a:r>
            <a:r>
              <a:rPr lang="en-US" b="1" dirty="0" err="1">
                <a:latin typeface="Centaur" pitchFamily="18" charset="0"/>
              </a:rPr>
              <a:t>Secreteriat</a:t>
            </a:r>
            <a:r>
              <a:rPr lang="en-US" b="1" dirty="0">
                <a:latin typeface="Centaur" pitchFamily="18" charset="0"/>
              </a:rPr>
              <a:t> was </a:t>
            </a:r>
            <a:r>
              <a:rPr lang="en-US" b="1" dirty="0" err="1">
                <a:latin typeface="Centaur" pitchFamily="18" charset="0"/>
              </a:rPr>
              <a:t>Nawab</a:t>
            </a:r>
            <a:r>
              <a:rPr lang="en-US" b="1" dirty="0">
                <a:latin typeface="Centaur" pitchFamily="18" charset="0"/>
              </a:rPr>
              <a:t> </a:t>
            </a:r>
            <a:r>
              <a:rPr lang="en-US" b="1" dirty="0" err="1">
                <a:latin typeface="Centaur" pitchFamily="18" charset="0"/>
              </a:rPr>
              <a:t>Waqar-ul-Mulk</a:t>
            </a:r>
            <a:r>
              <a:rPr lang="en-US" b="1" dirty="0">
                <a:latin typeface="Centaur" pitchFamily="18" charset="0"/>
              </a:rPr>
              <a:t> and </a:t>
            </a:r>
            <a:r>
              <a:rPr lang="en-US" b="1" dirty="0" err="1">
                <a:latin typeface="Centaur" pitchFamily="18" charset="0"/>
              </a:rPr>
              <a:t>Nawab</a:t>
            </a:r>
            <a:r>
              <a:rPr lang="en-US" b="1" dirty="0">
                <a:latin typeface="Centaur" pitchFamily="18" charset="0"/>
              </a:rPr>
              <a:t> </a:t>
            </a:r>
            <a:r>
              <a:rPr lang="en-US" b="1" dirty="0" err="1">
                <a:latin typeface="Centaur" pitchFamily="18" charset="0"/>
              </a:rPr>
              <a:t>Mohsin-ul-Mulk</a:t>
            </a:r>
            <a:r>
              <a:rPr lang="en-US" b="1" dirty="0">
                <a:latin typeface="Centaur" pitchFamily="18" charset="0"/>
              </a:rPr>
              <a:t>.</a:t>
            </a:r>
            <a:endParaRPr lang="en-US" dirty="0">
              <a:latin typeface="Centaur" pitchFamily="18" charset="0"/>
            </a:endParaRPr>
          </a:p>
          <a:p>
            <a:r>
              <a:rPr lang="en-US" b="1" dirty="0">
                <a:latin typeface="Centaur" pitchFamily="18" charset="0"/>
              </a:rPr>
              <a:t>* CONSTITUTION OF LEAGUE:</a:t>
            </a:r>
            <a:endParaRPr lang="en-US" dirty="0">
              <a:latin typeface="Centaur" pitchFamily="18" charset="0"/>
            </a:endParaRPr>
          </a:p>
          <a:p>
            <a:pPr marL="0" indent="0">
              <a:buNone/>
            </a:pPr>
            <a:r>
              <a:rPr lang="en-US" b="1" dirty="0" err="1">
                <a:latin typeface="Centaur" pitchFamily="18" charset="0"/>
              </a:rPr>
              <a:t>Maulana</a:t>
            </a:r>
            <a:r>
              <a:rPr lang="en-US" b="1" dirty="0">
                <a:latin typeface="Centaur" pitchFamily="18" charset="0"/>
              </a:rPr>
              <a:t> Muhammad Ali </a:t>
            </a:r>
            <a:r>
              <a:rPr lang="en-US" b="1" dirty="0" err="1">
                <a:latin typeface="Centaur" pitchFamily="18" charset="0"/>
              </a:rPr>
              <a:t>Jouhar</a:t>
            </a:r>
            <a:r>
              <a:rPr lang="en-US" b="1" dirty="0">
                <a:latin typeface="Centaur" pitchFamily="18" charset="0"/>
              </a:rPr>
              <a:t> wrote the Constitution of League , known as "Green Book".</a:t>
            </a:r>
            <a:endParaRPr lang="en-US" dirty="0">
              <a:latin typeface="Centaur" pitchFamily="18" charset="0"/>
            </a:endParaRPr>
          </a:p>
          <a:p>
            <a:r>
              <a:rPr lang="en-US" b="1" dirty="0">
                <a:latin typeface="Centaur" pitchFamily="18" charset="0"/>
              </a:rPr>
              <a:t>* BRANCHES:</a:t>
            </a:r>
            <a:endParaRPr lang="en-US" dirty="0">
              <a:latin typeface="Centaur" pitchFamily="18" charset="0"/>
            </a:endParaRPr>
          </a:p>
          <a:p>
            <a:r>
              <a:rPr lang="en-US" b="1" dirty="0">
                <a:latin typeface="Centaur" pitchFamily="18" charset="0"/>
              </a:rPr>
              <a:t>Branches were also setup in other provinces .Syed </a:t>
            </a:r>
            <a:r>
              <a:rPr lang="en-US" b="1" dirty="0" err="1">
                <a:latin typeface="Centaur" pitchFamily="18" charset="0"/>
              </a:rPr>
              <a:t>Ameer</a:t>
            </a:r>
            <a:r>
              <a:rPr lang="en-US" b="1" dirty="0">
                <a:latin typeface="Centaur" pitchFamily="18" charset="0"/>
              </a:rPr>
              <a:t> Ali established a branch in </a:t>
            </a:r>
            <a:r>
              <a:rPr lang="en-US" b="1" dirty="0" err="1">
                <a:latin typeface="Centaur" pitchFamily="18" charset="0"/>
              </a:rPr>
              <a:t>london</a:t>
            </a:r>
            <a:r>
              <a:rPr lang="en-US" b="1" dirty="0">
                <a:latin typeface="Centaur" pitchFamily="18" charset="0"/>
              </a:rPr>
              <a:t> in 1908,supporting same objective.</a:t>
            </a:r>
            <a:endParaRPr lang="en-US" dirty="0">
              <a:latin typeface="Centaur" pitchFamily="18" charset="0"/>
            </a:endParaRPr>
          </a:p>
          <a:p>
            <a:r>
              <a:rPr lang="en-US" b="1" dirty="0">
                <a:latin typeface="Centaur" pitchFamily="18" charset="0"/>
              </a:rPr>
              <a:t>* MEMBERSHIP:</a:t>
            </a:r>
            <a:endParaRPr lang="en-US" dirty="0">
              <a:latin typeface="Centaur" pitchFamily="18" charset="0"/>
            </a:endParaRPr>
          </a:p>
          <a:p>
            <a:r>
              <a:rPr lang="en-US" b="1" dirty="0">
                <a:latin typeface="Centaur" pitchFamily="18" charset="0"/>
              </a:rPr>
              <a:t>The initial Membership was 400 with member hailing proportionality from all provinces.</a:t>
            </a:r>
            <a:endParaRPr lang="en-US" dirty="0">
              <a:latin typeface="Centaur" pitchFamily="18" charset="0"/>
            </a:endParaRPr>
          </a:p>
          <a:p>
            <a:endParaRPr lang="en-US" dirty="0">
              <a:latin typeface="Centaur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23446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3600" u="sng" dirty="0" smtClean="0">
                <a:ln w="28575">
                  <a:solidFill>
                    <a:schemeClr val="tx1"/>
                  </a:solidFill>
                </a:ln>
                <a:latin typeface="Times New Roman" pitchFamily="18" charset="0"/>
                <a:cs typeface="Times New Roman" pitchFamily="18" charset="0"/>
              </a:rPr>
              <a:t>ALL  INDIA MUSLIM LEAGUE</a:t>
            </a:r>
            <a:endParaRPr lang="en-US" sz="3600" dirty="0">
              <a:ln w="28575">
                <a:solidFill>
                  <a:schemeClr val="tx1"/>
                </a:solidFill>
              </a:ln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Centaur" pitchFamily="18" charset="0"/>
              </a:rPr>
              <a:t>* 2nd MEETING SESSION:</a:t>
            </a:r>
            <a:endParaRPr lang="en-US" dirty="0">
              <a:latin typeface="Centaur" pitchFamily="18" charset="0"/>
            </a:endParaRPr>
          </a:p>
          <a:p>
            <a:pPr marL="0" indent="0">
              <a:buNone/>
            </a:pPr>
            <a:r>
              <a:rPr lang="en-US" b="1" dirty="0">
                <a:latin typeface="Centaur" pitchFamily="18" charset="0"/>
              </a:rPr>
              <a:t>Second Session of meeting was held in </a:t>
            </a:r>
            <a:r>
              <a:rPr lang="en-US" b="1" dirty="0" err="1">
                <a:latin typeface="Centaur" pitchFamily="18" charset="0"/>
              </a:rPr>
              <a:t>karachi</a:t>
            </a:r>
            <a:r>
              <a:rPr lang="en-US" b="1" dirty="0">
                <a:latin typeface="Centaur" pitchFamily="18" charset="0"/>
              </a:rPr>
              <a:t> in 1907.</a:t>
            </a:r>
            <a:endParaRPr lang="en-US" dirty="0">
              <a:latin typeface="Centaur" pitchFamily="18" charset="0"/>
            </a:endParaRPr>
          </a:p>
          <a:p>
            <a:pPr marL="0" indent="0">
              <a:buNone/>
            </a:pPr>
            <a:r>
              <a:rPr lang="en-US" b="1" dirty="0">
                <a:latin typeface="Centaur" pitchFamily="18" charset="0"/>
              </a:rPr>
              <a:t>* 3rd MEETING SESSION:</a:t>
            </a:r>
            <a:endParaRPr lang="en-US" dirty="0">
              <a:latin typeface="Centaur" pitchFamily="18" charset="0"/>
            </a:endParaRPr>
          </a:p>
          <a:p>
            <a:pPr marL="0" indent="0">
              <a:buNone/>
            </a:pPr>
            <a:r>
              <a:rPr lang="en-US" b="1" dirty="0">
                <a:latin typeface="Centaur" pitchFamily="18" charset="0"/>
              </a:rPr>
              <a:t>3rd Meeting was held in 1908 at </a:t>
            </a:r>
            <a:r>
              <a:rPr lang="en-US" b="1" dirty="0" err="1">
                <a:latin typeface="Centaur" pitchFamily="18" charset="0"/>
              </a:rPr>
              <a:t>Aligarh.In</a:t>
            </a:r>
            <a:r>
              <a:rPr lang="en-US" b="1" dirty="0">
                <a:latin typeface="Centaur" pitchFamily="18" charset="0"/>
              </a:rPr>
              <a:t> this meeting Sir Agha Khan elected as First President and Major Hassan Ali </a:t>
            </a:r>
            <a:r>
              <a:rPr lang="en-US" b="1" dirty="0" err="1">
                <a:latin typeface="Centaur" pitchFamily="18" charset="0"/>
              </a:rPr>
              <a:t>Bilgrami</a:t>
            </a:r>
            <a:r>
              <a:rPr lang="en-US" b="1" dirty="0">
                <a:latin typeface="Centaur" pitchFamily="18" charset="0"/>
              </a:rPr>
              <a:t> elected as </a:t>
            </a:r>
            <a:r>
              <a:rPr lang="en-US" b="1" dirty="0" err="1">
                <a:latin typeface="Centaur" pitchFamily="18" charset="0"/>
              </a:rPr>
              <a:t>secreteriat</a:t>
            </a:r>
            <a:r>
              <a:rPr lang="en-US" b="1" dirty="0">
                <a:latin typeface="Centaur" pitchFamily="18" charset="0"/>
              </a:rPr>
              <a:t> of All India Muslim League.</a:t>
            </a:r>
            <a:endParaRPr lang="en-US" dirty="0">
              <a:latin typeface="Centaur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6746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889</Words>
  <Application>Microsoft Office PowerPoint</Application>
  <PresentationFormat>On-screen Show (4:3)</PresentationFormat>
  <Paragraphs>112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INDIAN NATIONAL CONGRESS AND ALL       INDIA MUSLIM LEAGUE</vt:lpstr>
      <vt:lpstr>INDIAN NATIONAL CONGRESS: </vt:lpstr>
      <vt:lpstr> OBJECTIVES: </vt:lpstr>
      <vt:lpstr> MUSLIM AND CONGRESS: </vt:lpstr>
      <vt:lpstr> MUSLIM AND CONGRESS: </vt:lpstr>
      <vt:lpstr> CONGRESS OPERATION AGAINST MUSLIM'S: </vt:lpstr>
      <vt:lpstr>"ALL  INDIA MUSLIM LEAGUE":</vt:lpstr>
      <vt:lpstr>"ALL  INDIA MUSLIM LEAGUE":</vt:lpstr>
      <vt:lpstr>ALL  INDIA MUSLIM LEAGUE</vt:lpstr>
      <vt:lpstr> OBJECTIVES: </vt:lpstr>
      <vt:lpstr>ACHIEVEMENTS OF MUSLIM LEAGUE</vt:lpstr>
      <vt:lpstr>ACHIEVEMENTS OF MUSLIM LEAGUE</vt:lpstr>
      <vt:lpstr>ACHIEVEMENTS OF MUSLIM LEAGUE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INDIAN NATIONAL CONGRESS AND ALL       INDIA MUSLIM</dc:title>
  <dc:creator>ok computer</dc:creator>
  <cp:lastModifiedBy>ok computer</cp:lastModifiedBy>
  <cp:revision>10</cp:revision>
  <dcterms:created xsi:type="dcterms:W3CDTF">2018-03-20T20:37:37Z</dcterms:created>
  <dcterms:modified xsi:type="dcterms:W3CDTF">2018-05-08T07:30:21Z</dcterms:modified>
</cp:coreProperties>
</file>